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5"/>
  </p:notesMasterIdLst>
  <p:handoutMasterIdLst>
    <p:handoutMasterId r:id="rId16"/>
  </p:handoutMasterIdLst>
  <p:sldIdLst>
    <p:sldId id="1719" r:id="rId6"/>
    <p:sldId id="1660" r:id="rId7"/>
    <p:sldId id="1856" r:id="rId8"/>
    <p:sldId id="1857" r:id="rId9"/>
    <p:sldId id="1670" r:id="rId10"/>
    <p:sldId id="1858" r:id="rId11"/>
    <p:sldId id="1859" r:id="rId12"/>
    <p:sldId id="1879" r:id="rId13"/>
    <p:sldId id="1882"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660"/>
            <p14:sldId id="1856"/>
            <p14:sldId id="1857"/>
            <p14:sldId id="1670"/>
            <p14:sldId id="1858"/>
            <p14:sldId id="1859"/>
            <p14:sldId id="1879"/>
            <p14:sldId id="1882"/>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07" autoAdjust="0"/>
    <p:restoredTop sz="50858" autoAdjust="0"/>
  </p:normalViewPr>
  <p:slideViewPr>
    <p:cSldViewPr snapToGrid="0">
      <p:cViewPr varScale="1">
        <p:scale>
          <a:sx n="43" d="100"/>
          <a:sy n="43" d="100"/>
        </p:scale>
        <p:origin x="1572" y="54"/>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4/5/2019 11:58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4/5/2019 11:56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4/5/2019 11:56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11:56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11:56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10503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11:56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7991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11:56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11:56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23594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11:56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2834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AZ-900 Certification Areas - </a:t>
            </a:r>
            <a:r>
              <a:rPr lang="en-IE" sz="882" u="sng" kern="1200" dirty="0">
                <a:solidFill>
                  <a:schemeClr val="tx1"/>
                </a:solidFill>
                <a:effectLst/>
                <a:latin typeface="Segoe UI Light" pitchFamily="34" charset="0"/>
                <a:ea typeface="+mn-ea"/>
                <a:cs typeface="+mn-cs"/>
              </a:rPr>
              <a:t>https://www.microsoft.com/en-us/learning/exam-az-900.aspx</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4/5/2019 12:23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8808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MCTs have the discretion at what point in the course they wish for students to find and try out some Azure services. However it would be recommended to have them create a free Azure account at this point for use during the course. MCTs can perform demos, use recorded demos, have students complete specific tasks, perhaps perform some group work, or alternatively students may drop in and out of Azure during the course at their own discretion exploring areas as they go. </a:t>
            </a:r>
          </a:p>
          <a:p>
            <a:endParaRPr lang="en-US" dirty="0"/>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Having the discretion around the amount and occurrences of hands on time for students, should assist the MCT in delivering the course in the allotted time, and also allow you tailor the course for specific audiences in specific areas of interest.</a:t>
            </a:r>
            <a:endParaRPr lang="en-US" sz="700" kern="1200" dirty="0">
              <a:solidFill>
                <a:schemeClr val="tx1"/>
              </a:solidFill>
              <a:effectLst/>
              <a:latin typeface="Segoe UI Light" pitchFamily="34" charset="0"/>
              <a:ea typeface="+mn-ea"/>
              <a:cs typeface="+mn-cs"/>
            </a:endParaRPr>
          </a:p>
          <a:p>
            <a:endParaRPr lang="en-US" dirty="0"/>
          </a:p>
          <a:p>
            <a:pPr lvl="0"/>
            <a:r>
              <a:rPr lang="en-US" dirty="0"/>
              <a:t>There are recorded demos at the locations below.</a:t>
            </a:r>
          </a:p>
          <a:p>
            <a:pPr lvl="0"/>
            <a:endParaRPr lang="en-US" dirty="0"/>
          </a:p>
          <a:p>
            <a:pPr lvl="0"/>
            <a:r>
              <a:rPr lang="en-US" dirty="0"/>
              <a:t>Demos:</a:t>
            </a:r>
          </a:p>
          <a:p>
            <a:pPr marL="171450" lvl="0" indent="-171450">
              <a:buFont typeface="Arial" panose="020B0604020202020204" pitchFamily="34" charset="0"/>
              <a:buChar char="•"/>
            </a:pPr>
            <a:r>
              <a:rPr lang="en-US" dirty="0"/>
              <a:t>Mod 0 &gt; L01-Course overview\</a:t>
            </a:r>
            <a:r>
              <a:rPr lang="en-IE" dirty="0"/>
              <a:t>03-Demo-Create Free Azure Account</a:t>
            </a:r>
            <a:endParaRPr lang="en-US" dirty="0"/>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 \ 03-Demo-Create Azure Virtual machine.</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 \ L03-Core Azure Services and Products\ 08-Demo-Create Blob Storage</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 \ L05-Azure Management Tools \03-Demo-Customize the Azure Portal</a:t>
            </a:r>
          </a:p>
          <a:p>
            <a:pPr lvl="0"/>
            <a:endParaRPr lang="en-US" sz="600" kern="1200" dirty="0">
              <a:solidFill>
                <a:schemeClr val="tx1"/>
              </a:solidFill>
              <a:effectLst/>
              <a:latin typeface="Segoe UI Light" pitchFamily="34" charset="0"/>
              <a:ea typeface="+mn-ea"/>
              <a:cs typeface="+mn-cs"/>
            </a:endParaRPr>
          </a:p>
          <a:p>
            <a:pPr lvl="0"/>
            <a:endParaRPr lang="en-US" sz="600" kern="1200" dirty="0">
              <a:solidFill>
                <a:schemeClr val="tx1"/>
              </a:solidFill>
              <a:effectLst/>
              <a:latin typeface="Segoe UI Light" pitchFamily="34" charset="0"/>
              <a:ea typeface="+mn-ea"/>
              <a:cs typeface="+mn-cs"/>
            </a:endParaRPr>
          </a:p>
          <a:p>
            <a:pPr lvl="0"/>
            <a:r>
              <a:rPr lang="en-US" sz="600" kern="1200" dirty="0">
                <a:solidFill>
                  <a:schemeClr val="tx1"/>
                </a:solidFill>
                <a:effectLst/>
                <a:latin typeface="Segoe UI Light" pitchFamily="34" charset="0"/>
                <a:ea typeface="+mn-ea"/>
                <a:cs typeface="+mn-cs"/>
              </a:rPr>
              <a:t>There are also </a:t>
            </a:r>
            <a:r>
              <a:rPr lang="en-US" sz="600" i="1" kern="1200" dirty="0">
                <a:solidFill>
                  <a:schemeClr val="tx1"/>
                </a:solidFill>
                <a:effectLst/>
                <a:latin typeface="Segoe UI Light" pitchFamily="34" charset="0"/>
                <a:ea typeface="+mn-ea"/>
                <a:cs typeface="+mn-cs"/>
              </a:rPr>
              <a:t>walkthroughs</a:t>
            </a:r>
            <a:r>
              <a:rPr lang="en-US" sz="600" kern="1200" dirty="0">
                <a:solidFill>
                  <a:schemeClr val="tx1"/>
                </a:solidFill>
                <a:effectLst/>
                <a:latin typeface="Segoe UI Light" pitchFamily="34" charset="0"/>
                <a:ea typeface="+mn-ea"/>
                <a:cs typeface="+mn-cs"/>
              </a:rPr>
              <a:t> available for MCTs to follow and use as live demos in class, or have students complete during, or after, the class.</a:t>
            </a:r>
          </a:p>
          <a:p>
            <a:pPr lvl="0"/>
            <a:endParaRPr lang="en-US" sz="600" kern="1200" dirty="0">
              <a:solidFill>
                <a:schemeClr val="tx1"/>
              </a:solidFill>
              <a:effectLst/>
              <a:latin typeface="Segoe UI Light" pitchFamily="34" charset="0"/>
              <a:ea typeface="+mn-ea"/>
              <a:cs typeface="+mn-cs"/>
            </a:endParaRPr>
          </a:p>
          <a:p>
            <a:pPr lvl="0"/>
            <a:r>
              <a:rPr lang="en-US" sz="600" kern="1200" dirty="0">
                <a:solidFill>
                  <a:schemeClr val="tx1"/>
                </a:solidFill>
                <a:effectLst/>
                <a:latin typeface="Segoe UI Light" pitchFamily="34" charset="0"/>
                <a:ea typeface="+mn-ea"/>
                <a:cs typeface="+mn-cs"/>
              </a:rPr>
              <a:t>Walkthroughs:</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a:t>
            </a:r>
            <a:r>
              <a:rPr lang="en-IE" sz="600" kern="1200" dirty="0">
                <a:solidFill>
                  <a:schemeClr val="tx1"/>
                </a:solidFill>
                <a:effectLst/>
                <a:latin typeface="Segoe UI Light" pitchFamily="34" charset="0"/>
                <a:ea typeface="+mn-ea"/>
                <a:cs typeface="+mn-cs"/>
              </a:rPr>
              <a:t>04-Walkthrough-Create a Virtual machine using Azure Portal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a:t>
            </a:r>
            <a:r>
              <a:rPr lang="en-IE" sz="600" kern="1200" dirty="0">
                <a:solidFill>
                  <a:schemeClr val="tx1"/>
                </a:solidFill>
                <a:effectLst/>
                <a:latin typeface="Segoe UI Light" pitchFamily="34" charset="0"/>
                <a:ea typeface="+mn-ea"/>
                <a:cs typeface="+mn-cs"/>
              </a:rPr>
              <a:t>07-Walkthrough-Create a virtual network via the Azure Portal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a:t>
            </a:r>
            <a:r>
              <a:rPr lang="en-IE" sz="600" kern="1200" dirty="0">
                <a:solidFill>
                  <a:schemeClr val="tx1"/>
                </a:solidFill>
                <a:effectLst/>
                <a:latin typeface="Segoe UI Light" pitchFamily="34" charset="0"/>
                <a:ea typeface="+mn-ea"/>
                <a:cs typeface="+mn-cs"/>
              </a:rPr>
              <a:t>08-Walkthrough-Deploy Azure Container Instances (ACI) in Azure Portal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a:t>
            </a:r>
            <a:r>
              <a:rPr lang="en-IE" sz="600" kern="1200" dirty="0">
                <a:solidFill>
                  <a:schemeClr val="tx1"/>
                </a:solidFill>
                <a:effectLst/>
                <a:latin typeface="Segoe UI Light" pitchFamily="34" charset="0"/>
                <a:ea typeface="+mn-ea"/>
                <a:cs typeface="+mn-cs"/>
              </a:rPr>
              <a:t>12-Walkthrough-Create Blob storage</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Services\L03-Core Azure Services and Products\</a:t>
            </a:r>
            <a:r>
              <a:rPr lang="en-IE" sz="600" kern="1200" dirty="0">
                <a:solidFill>
                  <a:schemeClr val="tx1"/>
                </a:solidFill>
                <a:effectLst/>
                <a:latin typeface="Segoe UI Light" pitchFamily="34" charset="0"/>
                <a:ea typeface="+mn-ea"/>
                <a:cs typeface="+mn-cs"/>
              </a:rPr>
              <a:t>15-Walkthrough-Create a SQL database</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Services\L04-Azure Solutions\</a:t>
            </a:r>
            <a:r>
              <a:rPr lang="en-IE" sz="600" kern="1200" dirty="0">
                <a:solidFill>
                  <a:schemeClr val="tx1"/>
                </a:solidFill>
                <a:effectLst/>
                <a:latin typeface="Segoe UI Light" pitchFamily="34" charset="0"/>
                <a:ea typeface="+mn-ea"/>
                <a:cs typeface="+mn-cs"/>
              </a:rPr>
              <a:t>03-Walkthrough-Add IoT device to Azure IoT Hub</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Services\L04-Azure Solutions\</a:t>
            </a:r>
            <a:r>
              <a:rPr lang="en-IE" sz="600" kern="1200" dirty="0">
                <a:solidFill>
                  <a:schemeClr val="tx1"/>
                </a:solidFill>
                <a:effectLst/>
                <a:latin typeface="Segoe UI Light" pitchFamily="34" charset="0"/>
                <a:ea typeface="+mn-ea"/>
                <a:cs typeface="+mn-cs"/>
              </a:rPr>
              <a:t>10-Walkthrough-Run serverless code with Azure Functions in Azure portal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Services\L05-Azure Management Tools\</a:t>
            </a:r>
            <a:r>
              <a:rPr lang="en-IE" sz="600" kern="1200" dirty="0">
                <a:solidFill>
                  <a:schemeClr val="tx1"/>
                </a:solidFill>
                <a:effectLst/>
                <a:latin typeface="Segoe UI Light" pitchFamily="34" charset="0"/>
                <a:ea typeface="+mn-ea"/>
                <a:cs typeface="+mn-cs"/>
              </a:rPr>
              <a:t>04-Walkthrough-Working with the Azure CLI</a:t>
            </a:r>
          </a:p>
          <a:p>
            <a:pPr marL="171450" lvl="0" indent="-171450">
              <a:buFont typeface="Arial" panose="020B0604020202020204" pitchFamily="34" charset="0"/>
              <a:buChar char="•"/>
            </a:pPr>
            <a:r>
              <a:rPr lang="en-IE" sz="600" kern="1200" dirty="0">
                <a:solidFill>
                  <a:schemeClr val="tx1"/>
                </a:solidFill>
                <a:effectLst/>
                <a:latin typeface="Segoe UI Light" pitchFamily="34" charset="0"/>
                <a:ea typeface="+mn-ea"/>
                <a:cs typeface="+mn-cs"/>
              </a:rPr>
              <a:t>05-Walkthrough-Create VMs from a script with Azure PowerShell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Services\L05-Azure Management Tools\</a:t>
            </a:r>
            <a:r>
              <a:rPr lang="en-IE" sz="600" kern="1200" dirty="0">
                <a:solidFill>
                  <a:schemeClr val="tx1"/>
                </a:solidFill>
                <a:effectLst/>
                <a:latin typeface="Segoe UI Light" pitchFamily="34" charset="0"/>
                <a:ea typeface="+mn-ea"/>
                <a:cs typeface="+mn-cs"/>
              </a:rPr>
              <a:t>06-Walkthrough-Install IIS webserver on a VM with Azure Cloud Shell</a:t>
            </a:r>
          </a:p>
          <a:p>
            <a:pPr marL="171450" lvl="0" indent="-171450">
              <a:buFont typeface="Arial" panose="020B0604020202020204" pitchFamily="34" charset="0"/>
              <a:buChar char="•"/>
            </a:pPr>
            <a:r>
              <a:rPr lang="en-US" sz="600" kern="1200" dirty="0">
                <a:solidFill>
                  <a:schemeClr val="tx1"/>
                </a:solidFill>
                <a:effectLst/>
                <a:latin typeface="Segoe UI Light" pitchFamily="34" charset="0"/>
                <a:ea typeface="+mn-ea"/>
                <a:cs typeface="+mn-cs"/>
              </a:rPr>
              <a:t>Mod 2 &gt;M02-Core Azure Services\L05-Azure Management Tools\</a:t>
            </a:r>
            <a:r>
              <a:rPr lang="en-IE" sz="600" kern="1200" dirty="0">
                <a:solidFill>
                  <a:schemeClr val="tx1"/>
                </a:solidFill>
                <a:effectLst/>
                <a:latin typeface="Segoe UI Light" pitchFamily="34" charset="0"/>
                <a:ea typeface="+mn-ea"/>
                <a:cs typeface="+mn-cs"/>
              </a:rPr>
              <a:t>09-Walkthrough-Save a recommendations report with Azure Advisor</a:t>
            </a:r>
          </a:p>
          <a:p>
            <a:pPr marL="171450" lvl="0" indent="-171450">
              <a:buFont typeface="Arial" panose="020B0604020202020204" pitchFamily="34" charset="0"/>
              <a:buChar char="•"/>
            </a:pPr>
            <a:r>
              <a:rPr lang="en-IE" sz="600" kern="1200" dirty="0">
                <a:solidFill>
                  <a:schemeClr val="tx1"/>
                </a:solidFill>
                <a:effectLst/>
                <a:latin typeface="Segoe UI Light" pitchFamily="34" charset="0"/>
                <a:ea typeface="+mn-ea"/>
                <a:cs typeface="+mn-cs"/>
              </a:rPr>
              <a:t>Mod 3-Security, Privacy, Compliance and Trust\L02-Securing network connectivity in Azure\03-Walkthrough-Implement an Azure Firewall using Azure Portal</a:t>
            </a:r>
          </a:p>
          <a:p>
            <a:pPr marL="171450" lvl="0" indent="-171450">
              <a:buFont typeface="Arial" panose="020B0604020202020204" pitchFamily="34" charset="0"/>
              <a:buChar char="•"/>
            </a:pPr>
            <a:r>
              <a:rPr lang="en-IE" sz="600" kern="1200" dirty="0">
                <a:solidFill>
                  <a:schemeClr val="tx1"/>
                </a:solidFill>
                <a:effectLst/>
                <a:latin typeface="Segoe UI Light" pitchFamily="34" charset="0"/>
                <a:ea typeface="+mn-ea"/>
                <a:cs typeface="+mn-cs"/>
              </a:rPr>
              <a:t>Mod </a:t>
            </a:r>
            <a:r>
              <a:rPr lang="en-US" sz="600" kern="1200" dirty="0">
                <a:solidFill>
                  <a:schemeClr val="tx1"/>
                </a:solidFill>
                <a:effectLst/>
                <a:latin typeface="Segoe UI Light" pitchFamily="34" charset="0"/>
                <a:ea typeface="+mn-ea"/>
                <a:cs typeface="+mn-cs"/>
              </a:rPr>
              <a:t>4-Azure Pricing and Support\L03-Planning and Managing costs\</a:t>
            </a:r>
            <a:r>
              <a:rPr lang="en-IE" sz="600" kern="1200" dirty="0">
                <a:solidFill>
                  <a:schemeClr val="tx1"/>
                </a:solidFill>
                <a:effectLst/>
                <a:latin typeface="Segoe UI Light" pitchFamily="34" charset="0"/>
                <a:ea typeface="+mn-ea"/>
                <a:cs typeface="+mn-cs"/>
              </a:rPr>
              <a:t>09-Walkthrough-Download an Azure Pricing Calculator estimate</a:t>
            </a:r>
          </a:p>
          <a:p>
            <a:pPr marL="171450" lvl="0" indent="-171450">
              <a:buFont typeface="Arial" panose="020B0604020202020204" pitchFamily="34" charset="0"/>
              <a:buChar char="•"/>
            </a:pPr>
            <a:r>
              <a:rPr lang="en-IE" sz="600" kern="1200" dirty="0">
                <a:solidFill>
                  <a:schemeClr val="tx1"/>
                </a:solidFill>
                <a:effectLst/>
                <a:latin typeface="Segoe UI Light" pitchFamily="34" charset="0"/>
                <a:ea typeface="+mn-ea"/>
                <a:cs typeface="+mn-cs"/>
              </a:rPr>
              <a:t>Mod </a:t>
            </a:r>
            <a:r>
              <a:rPr lang="en-US" sz="600" kern="1200" dirty="0">
                <a:solidFill>
                  <a:schemeClr val="tx1"/>
                </a:solidFill>
                <a:effectLst/>
                <a:latin typeface="Segoe UI Light" pitchFamily="34" charset="0"/>
                <a:ea typeface="+mn-ea"/>
                <a:cs typeface="+mn-cs"/>
              </a:rPr>
              <a:t>4-Azure Pricing and Support\L03-Planning and Managing costs\</a:t>
            </a:r>
            <a:r>
              <a:rPr lang="en-IE" sz="600" kern="1200" dirty="0">
                <a:solidFill>
                  <a:schemeClr val="tx1"/>
                </a:solidFill>
                <a:effectLst/>
                <a:latin typeface="Segoe UI Light" pitchFamily="34" charset="0"/>
                <a:ea typeface="+mn-ea"/>
                <a:cs typeface="+mn-cs"/>
              </a:rPr>
              <a:t>11-Walkthrough-Download an Azure TCO Calculator cost comparison report</a:t>
            </a:r>
            <a:endParaRPr lang="en-US" sz="6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4/5/2019 12:13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429682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microsoft.com/en-us/learning/exam-az-900.aspx"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www.youtube.com/watch?v=H53yVpKB3_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1287" y="2598003"/>
            <a:ext cx="4167887" cy="1661993"/>
          </a:xfrm>
        </p:spPr>
        <p:txBody>
          <a:bodyPr/>
          <a:lstStyle/>
          <a:p>
            <a:r>
              <a:rPr lang="en-US" dirty="0"/>
              <a:t>AZ-900T01: Microsoft Azure Fundamentals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a:t>
            </a:r>
          </a:p>
        </p:txBody>
      </p:sp>
      <p:sp>
        <p:nvSpPr>
          <p:cNvPr id="6" name="Text Placeholder 5"/>
          <p:cNvSpPr>
            <a:spLocks noGrp="1"/>
          </p:cNvSpPr>
          <p:nvPr>
            <p:ph type="body" sz="quarter" idx="10"/>
          </p:nvPr>
        </p:nvSpPr>
        <p:spPr>
          <a:xfrm>
            <a:off x="586390" y="1434370"/>
            <a:ext cx="11018520" cy="5010602"/>
          </a:xfrm>
        </p:spPr>
        <p:txBody>
          <a:bodyPr/>
          <a:lstStyle/>
          <a:p>
            <a:r>
              <a:rPr lang="en-US" dirty="0"/>
              <a:t>M01: Cloud concepts</a:t>
            </a:r>
          </a:p>
          <a:p>
            <a:pPr lvl="1"/>
            <a:r>
              <a:rPr lang="en-US" dirty="0"/>
              <a:t> L01 - Learning objectives</a:t>
            </a:r>
          </a:p>
          <a:p>
            <a:pPr lvl="1"/>
            <a:r>
              <a:rPr lang="en-US" dirty="0"/>
              <a:t> L02 - Why cloud services?</a:t>
            </a:r>
          </a:p>
          <a:p>
            <a:pPr lvl="1"/>
            <a:r>
              <a:rPr lang="en-US" dirty="0"/>
              <a:t> L03 - Types of cloud models</a:t>
            </a:r>
          </a:p>
          <a:p>
            <a:pPr lvl="1"/>
            <a:r>
              <a:rPr lang="en-US" dirty="0"/>
              <a:t> L04 - Types of cloud services</a:t>
            </a:r>
          </a:p>
          <a:p>
            <a:pPr lvl="1"/>
            <a:r>
              <a:rPr lang="en-US" dirty="0"/>
              <a:t> L05 - Module 1 review questions</a:t>
            </a:r>
          </a:p>
          <a:p>
            <a:r>
              <a:rPr lang="en-US" dirty="0"/>
              <a:t>M02: Core Azure services</a:t>
            </a:r>
          </a:p>
          <a:p>
            <a:pPr lvl="1"/>
            <a:r>
              <a:rPr lang="en-US" dirty="0"/>
              <a:t> L01 - Learning objectives</a:t>
            </a:r>
          </a:p>
          <a:p>
            <a:pPr lvl="1"/>
            <a:r>
              <a:rPr lang="en-US" dirty="0"/>
              <a:t> L02 - Core Azure architectural components</a:t>
            </a:r>
          </a:p>
          <a:p>
            <a:pPr lvl="1"/>
            <a:r>
              <a:rPr lang="en-US" dirty="0"/>
              <a:t> L03 - Core Azure services and products</a:t>
            </a:r>
          </a:p>
          <a:p>
            <a:pPr lvl="1"/>
            <a:r>
              <a:rPr lang="en-US" dirty="0"/>
              <a:t> L04 - Azure solutions</a:t>
            </a:r>
          </a:p>
          <a:p>
            <a:pPr lvl="1"/>
            <a:r>
              <a:rPr lang="en-US" dirty="0"/>
              <a:t> L05 - Azure management tools</a:t>
            </a:r>
          </a:p>
          <a:p>
            <a:pPr lvl="1"/>
            <a:r>
              <a:rPr lang="en-US" dirty="0"/>
              <a:t> L06 - Module 2 review questions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(continued #1)</a:t>
            </a:r>
          </a:p>
        </p:txBody>
      </p:sp>
      <p:sp>
        <p:nvSpPr>
          <p:cNvPr id="6" name="Text Placeholder 5"/>
          <p:cNvSpPr>
            <a:spLocks noGrp="1"/>
          </p:cNvSpPr>
          <p:nvPr>
            <p:ph type="body" sz="quarter" idx="10"/>
          </p:nvPr>
        </p:nvSpPr>
        <p:spPr>
          <a:xfrm>
            <a:off x="586390" y="1434370"/>
            <a:ext cx="11018520" cy="3385542"/>
          </a:xfrm>
        </p:spPr>
        <p:txBody>
          <a:bodyPr/>
          <a:lstStyle/>
          <a:p>
            <a:r>
              <a:rPr lang="en-US" dirty="0"/>
              <a:t>M03: </a:t>
            </a:r>
            <a:r>
              <a:rPr lang="en-IE" dirty="0"/>
              <a:t>Security, privacy, compliance, and trust</a:t>
            </a:r>
            <a:endParaRPr lang="en-US" dirty="0"/>
          </a:p>
          <a:p>
            <a:pPr lvl="1"/>
            <a:r>
              <a:rPr lang="en-US" dirty="0"/>
              <a:t> L01 - Learning objectives</a:t>
            </a:r>
          </a:p>
          <a:p>
            <a:pPr lvl="1"/>
            <a:r>
              <a:rPr lang="en-US" dirty="0"/>
              <a:t> L02 - Securing network connectivity in Azure</a:t>
            </a:r>
          </a:p>
          <a:p>
            <a:pPr lvl="1"/>
            <a:r>
              <a:rPr lang="en-US" dirty="0"/>
              <a:t> L03 - Core Azure identity services</a:t>
            </a:r>
          </a:p>
          <a:p>
            <a:pPr lvl="1"/>
            <a:r>
              <a:rPr lang="en-US" dirty="0"/>
              <a:t> L04 - Security tools and features</a:t>
            </a:r>
          </a:p>
          <a:p>
            <a:pPr lvl="1"/>
            <a:r>
              <a:rPr lang="en-US" dirty="0"/>
              <a:t> L05 - Azure governance methodologies</a:t>
            </a:r>
          </a:p>
          <a:p>
            <a:pPr lvl="1"/>
            <a:r>
              <a:rPr lang="en-US" dirty="0"/>
              <a:t> L06 - Monitoring and reporting in Azure</a:t>
            </a:r>
          </a:p>
          <a:p>
            <a:pPr lvl="1"/>
            <a:r>
              <a:rPr lang="en-US" dirty="0"/>
              <a:t> L07 - Privacy, compliance and data protection standards in Azure</a:t>
            </a:r>
          </a:p>
          <a:p>
            <a:pPr lvl="1"/>
            <a:r>
              <a:rPr lang="en-US" dirty="0"/>
              <a:t> L08 - Module 3 review questions</a:t>
            </a:r>
          </a:p>
        </p:txBody>
      </p:sp>
    </p:spTree>
    <p:extLst>
      <p:ext uri="{BB962C8B-B14F-4D97-AF65-F5344CB8AC3E}">
        <p14:creationId xmlns:p14="http://schemas.microsoft.com/office/powerpoint/2010/main" val="250012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(continued #2)</a:t>
            </a:r>
          </a:p>
        </p:txBody>
      </p:sp>
      <p:sp>
        <p:nvSpPr>
          <p:cNvPr id="6" name="Text Placeholder 5"/>
          <p:cNvSpPr>
            <a:spLocks noGrp="1"/>
          </p:cNvSpPr>
          <p:nvPr>
            <p:ph type="body" sz="quarter" idx="10"/>
          </p:nvPr>
        </p:nvSpPr>
        <p:spPr>
          <a:xfrm>
            <a:off x="586390" y="1434370"/>
            <a:ext cx="11018520" cy="3016210"/>
          </a:xfrm>
        </p:spPr>
        <p:txBody>
          <a:bodyPr/>
          <a:lstStyle/>
          <a:p>
            <a:r>
              <a:rPr lang="en-US" dirty="0"/>
              <a:t>M04: </a:t>
            </a:r>
            <a:r>
              <a:rPr lang="en-IE" dirty="0"/>
              <a:t>Azure pricing and support</a:t>
            </a:r>
            <a:endParaRPr lang="en-US" dirty="0"/>
          </a:p>
          <a:p>
            <a:pPr lvl="1"/>
            <a:r>
              <a:rPr lang="en-US" dirty="0"/>
              <a:t> L01 - Learning objectives</a:t>
            </a:r>
          </a:p>
          <a:p>
            <a:pPr lvl="1"/>
            <a:r>
              <a:rPr lang="en-US" dirty="0"/>
              <a:t> L02 – Azure subscriptions</a:t>
            </a:r>
          </a:p>
          <a:p>
            <a:pPr lvl="1"/>
            <a:r>
              <a:rPr lang="en-US" dirty="0"/>
              <a:t> L03 – Planning and managing costs</a:t>
            </a:r>
          </a:p>
          <a:p>
            <a:pPr lvl="1"/>
            <a:r>
              <a:rPr lang="en-US" dirty="0"/>
              <a:t> L04 - </a:t>
            </a:r>
            <a:r>
              <a:rPr lang="en-IE" dirty="0"/>
              <a:t>Support options available with Azure</a:t>
            </a:r>
          </a:p>
          <a:p>
            <a:pPr lvl="1"/>
            <a:r>
              <a:rPr lang="en-US" dirty="0"/>
              <a:t> L05 - </a:t>
            </a:r>
            <a:r>
              <a:rPr lang="en-IE" dirty="0"/>
              <a:t>Azure service level agreements (SLAs)</a:t>
            </a:r>
          </a:p>
          <a:p>
            <a:pPr lvl="1"/>
            <a:r>
              <a:rPr lang="en-US" dirty="0"/>
              <a:t> L06 - Service lifecycle in Azure</a:t>
            </a:r>
          </a:p>
          <a:p>
            <a:pPr lvl="1"/>
            <a:r>
              <a:rPr lang="en-US" dirty="0"/>
              <a:t> L08 - Module 4 review questions</a:t>
            </a:r>
          </a:p>
        </p:txBody>
      </p:sp>
    </p:spTree>
    <p:extLst>
      <p:ext uri="{BB962C8B-B14F-4D97-AF65-F5344CB8AC3E}">
        <p14:creationId xmlns:p14="http://schemas.microsoft.com/office/powerpoint/2010/main" val="279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description</a:t>
            </a:r>
          </a:p>
        </p:txBody>
      </p:sp>
      <p:sp>
        <p:nvSpPr>
          <p:cNvPr id="6" name="Text Placeholder 5"/>
          <p:cNvSpPr>
            <a:spLocks noGrp="1"/>
          </p:cNvSpPr>
          <p:nvPr>
            <p:ph type="body" sz="quarter" idx="10"/>
          </p:nvPr>
        </p:nvSpPr>
        <p:spPr>
          <a:xfrm>
            <a:off x="584200" y="1435497"/>
            <a:ext cx="11018520" cy="5096780"/>
          </a:xfrm>
        </p:spPr>
        <p:txBody>
          <a:bodyPr/>
          <a:lstStyle/>
          <a:p>
            <a:pPr marL="0" indent="0">
              <a:buNone/>
            </a:pPr>
            <a:r>
              <a:rPr lang="en-US" sz="2400" dirty="0"/>
              <a:t>This course will provide foundational level knowledge of cloud services and how those services are provided with Microsoft Azure. The course can be taken as an optional first step in learning about cloud services and Azure, before taking further Azure or Microsoft cloud services courses. </a:t>
            </a:r>
          </a:p>
          <a:p>
            <a:pPr marL="0" indent="0">
              <a:buNone/>
            </a:pPr>
            <a:endParaRPr lang="en-US" sz="2400" dirty="0"/>
          </a:p>
          <a:p>
            <a:pPr marL="0" indent="0">
              <a:buNone/>
            </a:pPr>
            <a:r>
              <a:rPr lang="en-US" sz="2400" dirty="0"/>
              <a:t>The course will cover general cloud computing concepts in addition to general cloud computing models and services such as public, private, and hybrid cloud, and infrastructure as a service (IaaS), platform as a service (PaaS) and software as a service (SaaS). </a:t>
            </a:r>
          </a:p>
          <a:p>
            <a:pPr marL="0" indent="0">
              <a:buNone/>
            </a:pPr>
            <a:endParaRPr lang="en-US" sz="2400" dirty="0"/>
          </a:p>
          <a:p>
            <a:pPr marL="0" indent="0">
              <a:buNone/>
            </a:pPr>
            <a:r>
              <a:rPr lang="en-US" sz="2400" dirty="0"/>
              <a:t>It will also cover some core Azure services and solutions, in addition to key Azure pillar services concerning security, privacy, compliance, and trust. Finally, it will cover pricing and support services available with Azure</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Audience</a:t>
            </a:r>
          </a:p>
        </p:txBody>
      </p:sp>
      <p:sp>
        <p:nvSpPr>
          <p:cNvPr id="6" name="Text Placeholder 5"/>
          <p:cNvSpPr>
            <a:spLocks noGrp="1"/>
          </p:cNvSpPr>
          <p:nvPr>
            <p:ph type="body" sz="quarter" idx="10"/>
          </p:nvPr>
        </p:nvSpPr>
        <p:spPr>
          <a:xfrm>
            <a:off x="584200" y="1435497"/>
            <a:ext cx="11018520" cy="2733056"/>
          </a:xfrm>
        </p:spPr>
        <p:txBody>
          <a:bodyPr/>
          <a:lstStyle/>
          <a:p>
            <a:pPr marL="0" indent="0">
              <a:buNone/>
            </a:pPr>
            <a:r>
              <a:rPr lang="en-US" sz="2400" dirty="0"/>
              <a:t>The course is intended for a broad range of candidate backgrounds. It’s suitable for candidates with non-technical backgrounds, such as those involved in selling or purchasing cloud-based solutions and services, or those who have or will have some involvement with cloud-based solutions and services. </a:t>
            </a:r>
          </a:p>
          <a:p>
            <a:pPr marL="0" indent="0">
              <a:buNone/>
            </a:pPr>
            <a:endParaRPr lang="en-US" sz="2400" dirty="0"/>
          </a:p>
          <a:p>
            <a:pPr marL="0" indent="0">
              <a:buNone/>
            </a:pPr>
            <a:r>
              <a:rPr lang="en-US" sz="2400" dirty="0"/>
              <a:t>It would also be suitable for candidates with a technical background who may be looking to take a first look at cloud services and Azure.</a:t>
            </a:r>
          </a:p>
        </p:txBody>
      </p:sp>
    </p:spTree>
    <p:extLst>
      <p:ext uri="{BB962C8B-B14F-4D97-AF65-F5344CB8AC3E}">
        <p14:creationId xmlns:p14="http://schemas.microsoft.com/office/powerpoint/2010/main" val="84094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Prerequisites</a:t>
            </a:r>
          </a:p>
        </p:txBody>
      </p:sp>
      <p:sp>
        <p:nvSpPr>
          <p:cNvPr id="6" name="Text Placeholder 5"/>
          <p:cNvSpPr>
            <a:spLocks noGrp="1"/>
          </p:cNvSpPr>
          <p:nvPr>
            <p:ph type="body" sz="quarter" idx="10"/>
          </p:nvPr>
        </p:nvSpPr>
        <p:spPr>
          <a:xfrm>
            <a:off x="584200" y="1435497"/>
            <a:ext cx="11018520" cy="738664"/>
          </a:xfrm>
        </p:spPr>
        <p:txBody>
          <a:bodyPr/>
          <a:lstStyle/>
          <a:p>
            <a:pPr marL="0" indent="0">
              <a:buNone/>
            </a:pPr>
            <a:r>
              <a:rPr lang="en-US" sz="2400" dirty="0"/>
              <a:t>There are no prerequisites for taking this course. Technical IT experience is not required; however, some general IT knowledge or experience is beneficial.</a:t>
            </a:r>
          </a:p>
        </p:txBody>
      </p:sp>
    </p:spTree>
    <p:extLst>
      <p:ext uri="{BB962C8B-B14F-4D97-AF65-F5344CB8AC3E}">
        <p14:creationId xmlns:p14="http://schemas.microsoft.com/office/powerpoint/2010/main" val="271005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E7F-60A8-4B4D-AB34-946E22228B75}"/>
              </a:ext>
            </a:extLst>
          </p:cNvPr>
          <p:cNvSpPr>
            <a:spLocks noGrp="1"/>
          </p:cNvSpPr>
          <p:nvPr>
            <p:ph type="title"/>
          </p:nvPr>
        </p:nvSpPr>
        <p:spPr/>
        <p:txBody>
          <a:bodyPr/>
          <a:lstStyle/>
          <a:p>
            <a:r>
              <a:rPr lang="en-US" dirty="0">
                <a:hlinkClick r:id="rId3"/>
              </a:rPr>
              <a:t>Certification areas (AZ-900)</a:t>
            </a:r>
            <a:endParaRPr lang="en-US" dirty="0"/>
          </a:p>
        </p:txBody>
      </p:sp>
      <p:graphicFrame>
        <p:nvGraphicFramePr>
          <p:cNvPr id="4" name="Table 3">
            <a:extLst>
              <a:ext uri="{FF2B5EF4-FFF2-40B4-BE49-F238E27FC236}">
                <a16:creationId xmlns:a16="http://schemas.microsoft.com/office/drawing/2014/main" id="{6B3CBC4B-6977-4442-95F5-F0528C34F890}"/>
              </a:ext>
            </a:extLst>
          </p:cNvPr>
          <p:cNvGraphicFramePr>
            <a:graphicFrameLocks noGrp="1"/>
          </p:cNvGraphicFramePr>
          <p:nvPr>
            <p:extLst/>
          </p:nvPr>
        </p:nvGraphicFramePr>
        <p:xfrm>
          <a:off x="896257" y="1690134"/>
          <a:ext cx="9332686" cy="1922465"/>
        </p:xfrm>
        <a:graphic>
          <a:graphicData uri="http://schemas.openxmlformats.org/drawingml/2006/table">
            <a:tbl>
              <a:tblPr firstRow="1" bandRow="1">
                <a:tableStyleId>{5C22544A-7EE6-4342-B048-85BDC9FD1C3A}</a:tableStyleId>
              </a:tblPr>
              <a:tblGrid>
                <a:gridCol w="7582807">
                  <a:extLst>
                    <a:ext uri="{9D8B030D-6E8A-4147-A177-3AD203B41FA5}">
                      <a16:colId xmlns:a16="http://schemas.microsoft.com/office/drawing/2014/main" val="3164179288"/>
                    </a:ext>
                  </a:extLst>
                </a:gridCol>
                <a:gridCol w="1749879">
                  <a:extLst>
                    <a:ext uri="{9D8B030D-6E8A-4147-A177-3AD203B41FA5}">
                      <a16:colId xmlns:a16="http://schemas.microsoft.com/office/drawing/2014/main" val="3081981001"/>
                    </a:ext>
                  </a:extLst>
                </a:gridCol>
              </a:tblGrid>
              <a:tr h="27176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3270724735"/>
                  </a:ext>
                </a:extLst>
              </a:tr>
              <a:tr h="37084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Understanding cloud concepts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485770943"/>
                  </a:ext>
                </a:extLst>
              </a:tr>
              <a:tr h="370840">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Understanding core Azure services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081171256"/>
                  </a:ext>
                </a:extLst>
              </a:tr>
              <a:tr h="370840">
                <a:tc>
                  <a:txBody>
                    <a:bodyPr/>
                    <a:lstStyle/>
                    <a:p>
                      <a:pPr marL="0" marR="0" algn="just" defTabSz="932742" rtl="0" eaLnBrk="1" latinLnBrk="0" hangingPunct="1">
                        <a:lnSpc>
                          <a:spcPct val="115000"/>
                        </a:lnSpc>
                        <a:spcBef>
                          <a:spcPts val="0"/>
                        </a:spcBef>
                        <a:spcAft>
                          <a:spcPts val="0"/>
                        </a:spcAft>
                      </a:pPr>
                      <a:r>
                        <a:rPr lang="en-IE" sz="2400" b="0" kern="1200" dirty="0">
                          <a:solidFill>
                            <a:schemeClr val="dk1"/>
                          </a:solidFill>
                          <a:effectLst/>
                          <a:latin typeface="Segoe UI Semilight" panose="020B0402040204020203" pitchFamily="34" charset="0"/>
                          <a:ea typeface="+mn-ea"/>
                          <a:cs typeface="Segoe UI Semilight" panose="020B0402040204020203" pitchFamily="34" charset="0"/>
                        </a:rPr>
                        <a:t>Understand security, privacy, compliance, and trust </a:t>
                      </a:r>
                      <a:endParaRPr lang="en-US" sz="24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1286306879"/>
                  </a:ext>
                </a:extLst>
              </a:tr>
              <a:tr h="370840">
                <a:tc>
                  <a:txBody>
                    <a:bodyPr/>
                    <a:lstStyle/>
                    <a:p>
                      <a:pPr marL="0" marR="0" algn="just" defTabSz="932742" rtl="0" eaLnBrk="1" latinLnBrk="0" hangingPunct="1">
                        <a:lnSpc>
                          <a:spcPct val="115000"/>
                        </a:lnSpc>
                        <a:spcBef>
                          <a:spcPts val="0"/>
                        </a:spcBef>
                        <a:spcAft>
                          <a:spcPts val="0"/>
                        </a:spcAft>
                      </a:pPr>
                      <a:r>
                        <a:rPr lang="en-IE" sz="2400" b="0" kern="1200" dirty="0">
                          <a:solidFill>
                            <a:schemeClr val="dk1"/>
                          </a:solidFill>
                          <a:effectLst/>
                          <a:latin typeface="Segoe UI Semilight" panose="020B0402040204020203" pitchFamily="34" charset="0"/>
                          <a:ea typeface="+mn-ea"/>
                          <a:cs typeface="Segoe UI Semilight" panose="020B0402040204020203" pitchFamily="34" charset="0"/>
                        </a:rPr>
                        <a:t>Understand Azure pricing and support </a:t>
                      </a:r>
                      <a:endParaRPr lang="en-US" sz="2400" b="0" kern="1200" dirty="0">
                        <a:solidFill>
                          <a:schemeClr val="dk1"/>
                        </a:solidFill>
                        <a:effectLst/>
                        <a:latin typeface="Segoe UI Semilight" panose="020B0402040204020203" pitchFamily="34" charset="0"/>
                        <a:ea typeface="+mn-ea"/>
                        <a:cs typeface="Segoe UI Semilight" panose="020B0402040204020203" pitchFamily="34" charset="0"/>
                      </a:endParaRPr>
                    </a:p>
                  </a:txBody>
                  <a:tcPr marL="68580" marR="68580" marT="0" marB="0"/>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25-30%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426760210"/>
                  </a:ext>
                </a:extLst>
              </a:tr>
            </a:tbl>
          </a:graphicData>
        </a:graphic>
      </p:graphicFrame>
      <p:sp>
        <p:nvSpPr>
          <p:cNvPr id="3" name="Text Placeholder 2">
            <a:extLst>
              <a:ext uri="{FF2B5EF4-FFF2-40B4-BE49-F238E27FC236}">
                <a16:creationId xmlns:a16="http://schemas.microsoft.com/office/drawing/2014/main" id="{9D908B94-7199-45B4-9E23-E1987CF9EA32}"/>
              </a:ext>
            </a:extLst>
          </p:cNvPr>
          <p:cNvSpPr>
            <a:spLocks noGrp="1"/>
          </p:cNvSpPr>
          <p:nvPr>
            <p:ph type="body" sz="quarter" idx="10"/>
          </p:nvPr>
        </p:nvSpPr>
        <p:spPr>
          <a:xfrm>
            <a:off x="588263" y="4504896"/>
            <a:ext cx="11018520" cy="1255728"/>
          </a:xfrm>
        </p:spPr>
        <p:txBody>
          <a:bodyPr/>
          <a:lstStyle/>
          <a:p>
            <a:pPr marL="457200" indent="-457200">
              <a:buFont typeface="Arial" panose="020B0604020202020204" pitchFamily="34" charset="0"/>
              <a:buChar char="•"/>
            </a:pPr>
            <a:r>
              <a:rPr lang="en-US" altLang="en-US" sz="2400" dirty="0"/>
              <a:t>This course maps directly to the exam AZ-900 Microsoft Azure Fundamentals</a:t>
            </a:r>
          </a:p>
          <a:p>
            <a:pPr marL="457200" indent="-457200">
              <a:buFont typeface="Arial" panose="020B0604020202020204" pitchFamily="34" charset="0"/>
              <a:buChar char="•"/>
            </a:pPr>
            <a:r>
              <a:rPr lang="en-US" altLang="en-US" sz="2400" dirty="0"/>
              <a:t>Percentages indicate the relative weight of each area on the exam.</a:t>
            </a:r>
          </a:p>
          <a:p>
            <a:pPr marL="457200" indent="-457200">
              <a:buFont typeface="Arial" panose="020B0604020202020204" pitchFamily="34" charset="0"/>
              <a:buChar char="•"/>
            </a:pPr>
            <a:r>
              <a:rPr lang="en-US" altLang="en-US" sz="2400" dirty="0"/>
              <a:t>The higher the percentage, the more questions you are likely to see in that area.</a:t>
            </a:r>
          </a:p>
        </p:txBody>
      </p:sp>
    </p:spTree>
    <p:extLst>
      <p:ext uri="{BB962C8B-B14F-4D97-AF65-F5344CB8AC3E}">
        <p14:creationId xmlns:p14="http://schemas.microsoft.com/office/powerpoint/2010/main" val="25812787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F4DC-00F6-415B-8661-DE20AEDF1F4B}"/>
              </a:ext>
            </a:extLst>
          </p:cNvPr>
          <p:cNvSpPr>
            <a:spLocks noGrp="1"/>
          </p:cNvSpPr>
          <p:nvPr>
            <p:ph type="title"/>
          </p:nvPr>
        </p:nvSpPr>
        <p:spPr/>
        <p:txBody>
          <a:bodyPr/>
          <a:lstStyle/>
          <a:p>
            <a:r>
              <a:rPr lang="en-US" dirty="0"/>
              <a:t>Hands-On Components</a:t>
            </a:r>
          </a:p>
        </p:txBody>
      </p:sp>
      <p:sp>
        <p:nvSpPr>
          <p:cNvPr id="3" name="Text Placeholder 2">
            <a:extLst>
              <a:ext uri="{FF2B5EF4-FFF2-40B4-BE49-F238E27FC236}">
                <a16:creationId xmlns:a16="http://schemas.microsoft.com/office/drawing/2014/main" id="{BB2301B2-0B1A-4E5B-A216-CB6271788875}"/>
              </a:ext>
            </a:extLst>
          </p:cNvPr>
          <p:cNvSpPr>
            <a:spLocks noGrp="1"/>
          </p:cNvSpPr>
          <p:nvPr>
            <p:ph type="body" sz="quarter" idx="10"/>
          </p:nvPr>
        </p:nvSpPr>
        <p:spPr>
          <a:xfrm>
            <a:off x="584200" y="1435497"/>
            <a:ext cx="11018520" cy="5515356"/>
          </a:xfrm>
        </p:spPr>
        <p:txBody>
          <a:bodyPr/>
          <a:lstStyle/>
          <a:p>
            <a:r>
              <a:rPr lang="en-IE" dirty="0"/>
              <a:t>There are no labs or group structured hands on components in this course. </a:t>
            </a:r>
          </a:p>
          <a:p>
            <a:r>
              <a:rPr lang="en-IE" dirty="0"/>
              <a:t>There are recorded demos, and step by step </a:t>
            </a:r>
            <a:r>
              <a:rPr lang="en-IE" i="1" dirty="0"/>
              <a:t>walkthroughs</a:t>
            </a:r>
            <a:r>
              <a:rPr lang="en-IE" dirty="0"/>
              <a:t> available throughout the course, and we would encourage you to follow, or attempt, some, or all, of these as you see fit.</a:t>
            </a:r>
          </a:p>
          <a:p>
            <a:r>
              <a:rPr lang="en-IE" dirty="0"/>
              <a:t>We would recommend, that you sign up for a free Microsoft Azure account, on the page </a:t>
            </a:r>
            <a:r>
              <a:rPr lang="en-IE" dirty="0">
                <a:hlinkClick r:id="rId3"/>
              </a:rPr>
              <a:t>Create your free account today</a:t>
            </a:r>
            <a:r>
              <a:rPr lang="en-IE" dirty="0"/>
              <a:t>, at the start of the course, and try to identify and try out some of the areas as you come across them in the course.</a:t>
            </a:r>
          </a:p>
          <a:p>
            <a:r>
              <a:rPr lang="en-IE" dirty="0"/>
              <a:t>You can also view the </a:t>
            </a:r>
            <a:r>
              <a:rPr lang="en-IE" dirty="0">
                <a:hlinkClick r:id="rId4"/>
              </a:rPr>
              <a:t>Demo: Create a free Azure Account </a:t>
            </a:r>
            <a:r>
              <a:rPr lang="en-IE" dirty="0"/>
              <a:t>which may help you when creating your free Azure account. </a:t>
            </a:r>
          </a:p>
          <a:p>
            <a:endParaRPr lang="en-IE" dirty="0"/>
          </a:p>
        </p:txBody>
      </p:sp>
    </p:spTree>
    <p:extLst>
      <p:ext uri="{BB962C8B-B14F-4D97-AF65-F5344CB8AC3E}">
        <p14:creationId xmlns:p14="http://schemas.microsoft.com/office/powerpoint/2010/main" val="81954405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92</TotalTime>
  <Words>1442</Words>
  <Application>Microsoft Office PowerPoint</Application>
  <PresentationFormat>Widescreen</PresentationFormat>
  <Paragraphs>124</Paragraphs>
  <Slides>9</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Consolas</vt:lpstr>
      <vt:lpstr>Segoe UI</vt:lpstr>
      <vt:lpstr>Segoe UI Light</vt:lpstr>
      <vt:lpstr>Segoe UI Semibold</vt:lpstr>
      <vt:lpstr>Segoe UI Semilight</vt:lpstr>
      <vt:lpstr>Wingdings</vt:lpstr>
      <vt:lpstr>WHITE TEMPLATE</vt:lpstr>
      <vt:lpstr>SOFT BLACK TEMPLATE</vt:lpstr>
      <vt:lpstr>AZ-900T01: Microsoft Azure Fundamentals</vt:lpstr>
      <vt:lpstr>Course Agenda</vt:lpstr>
      <vt:lpstr>Course Agenda (continued #1)</vt:lpstr>
      <vt:lpstr>Course Agenda (continued #2)</vt:lpstr>
      <vt:lpstr>Course description</vt:lpstr>
      <vt:lpstr>Audience</vt:lpstr>
      <vt:lpstr>Prerequisites</vt:lpstr>
      <vt:lpstr>Certification areas (AZ-900)</vt:lpstr>
      <vt:lpstr>Hands-On Components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Eamonn Kelly</cp:lastModifiedBy>
  <cp:revision>16</cp:revision>
  <dcterms:created xsi:type="dcterms:W3CDTF">2018-07-31T14:16:34Z</dcterms:created>
  <dcterms:modified xsi:type="dcterms:W3CDTF">2019-04-05T11:31:56Z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