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9" r:id="rId5"/>
    <p:sldId id="263" r:id="rId6"/>
    <p:sldId id="266" r:id="rId7"/>
    <p:sldId id="279" r:id="rId8"/>
    <p:sldId id="262" r:id="rId9"/>
    <p:sldId id="264" r:id="rId10"/>
    <p:sldId id="276" r:id="rId11"/>
    <p:sldId id="271" r:id="rId12"/>
    <p:sldId id="278" r:id="rId13"/>
    <p:sldId id="259" r:id="rId14"/>
    <p:sldId id="260" r:id="rId15"/>
    <p:sldId id="275" r:id="rId16"/>
    <p:sldId id="274" r:id="rId17"/>
    <p:sldId id="277" r:id="rId1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5" autoAdjust="0"/>
    <p:restoredTop sz="91043" autoAdjust="0"/>
  </p:normalViewPr>
  <p:slideViewPr>
    <p:cSldViewPr>
      <p:cViewPr>
        <p:scale>
          <a:sx n="90" d="100"/>
          <a:sy n="90" d="100"/>
        </p:scale>
        <p:origin x="-1013" y="-58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0" d="100"/>
          <a:sy n="70" d="100"/>
        </p:scale>
        <p:origin x="-2938" y="-163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3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modules use the same virtual machines for the labs; students should log on to MIA-SQL for all. The </a:t>
            </a:r>
            <a:r>
              <a:rPr lang="en-US" baseline="0" dirty="0" smtClean="0"/>
              <a:t>lab files are located in the D:\Labfiles folder, in subfolders named Lab01, Lab02, and so on. The demonstration files are located in the D:\Demofiles folder in subfolders named Mod01, Mod02,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all labs, students should log on as </a:t>
            </a:r>
            <a:r>
              <a:rPr lang="en-US" b="1" baseline="0" dirty="0" smtClean="0"/>
              <a:t>ADVENTUREWORKS\Student</a:t>
            </a:r>
            <a:r>
              <a:rPr lang="en-US" baseline="0" dirty="0" smtClean="0"/>
              <a:t> with the password </a:t>
            </a:r>
            <a:r>
              <a:rPr lang="en-US" b="1" baseline="0" dirty="0" smtClean="0"/>
              <a:t>Pa$$w0rd</a:t>
            </a:r>
            <a:r>
              <a:rPr lang="en-US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lab includes a Setup.cmd script to reset the lab environment, so there is no need for students to revert the virtual machines to a previous snapshot between labs. However, it is recommended that students take a snapshot of both virtual machines during the following demonstration, so that if necessary, they can revert to a clean starting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6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0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 in the information on this slide and provide your own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6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310" y="4421823"/>
            <a:ext cx="5618480" cy="4481199"/>
          </a:xfrm>
        </p:spPr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course is intended for database professionals who need to create and support a data warehousing solution. Primary responsibilities include: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 a data warehouse.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Developing SSIS packages for data extraction, transformation, and loading.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Enforcing data integrity by using Master Data Services.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Cleansing data by using Data Quality Services.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Prerequisites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course requires that you meet the following prerequisites: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least 2 years’ experience of working with relational databases, including: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Designing a normalized database.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tables and relationships.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Querying with Transact-SQL.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exposure to basic programming constructs (such as looping and branching).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awareness of key business priorities such as revenue, profitability, and financial accounting is desirable.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58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Module &lt;Number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Module title starts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28 </a:t>
            </a:r>
            <a:r>
              <a:rPr lang="en-US" dirty="0" err="1" smtClean="0"/>
              <a:t>pt</a:t>
            </a:r>
            <a:r>
              <a:rPr lang="en-US" dirty="0" smtClean="0"/>
              <a:t> Slide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ertifica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20461C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108232" y="3654152"/>
            <a:ext cx="6035768" cy="1143000"/>
          </a:xfrm>
        </p:spPr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Microsoft</a:t>
            </a:r>
            <a:r>
              <a:rPr lang="en-US" baseline="30000" dirty="0"/>
              <a:t>®</a:t>
            </a:r>
            <a:r>
              <a:rPr lang="en-US" dirty="0"/>
              <a:t> SQL Server</a:t>
            </a:r>
            <a:r>
              <a:rPr lang="en-US" baseline="30000" dirty="0" smtClean="0"/>
              <a:t>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Courses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507288" cy="4522440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20461: Querying Microsoft SQL Server</a:t>
            </a:r>
          </a:p>
          <a:p>
            <a:pPr lvl="0"/>
            <a:r>
              <a:rPr lang="en-US" sz="2400" dirty="0"/>
              <a:t>20462: </a:t>
            </a:r>
            <a:r>
              <a:rPr lang="en-US" sz="2400" dirty="0" smtClean="0"/>
              <a:t>Administering </a:t>
            </a:r>
            <a:r>
              <a:rPr lang="en-US" sz="2400" dirty="0" smtClean="0"/>
              <a:t>Microsoft </a:t>
            </a:r>
            <a:r>
              <a:rPr lang="en-US" sz="2400" dirty="0"/>
              <a:t>SQL </a:t>
            </a:r>
            <a:r>
              <a:rPr lang="en-US" sz="2400" dirty="0" smtClean="0"/>
              <a:t>Server </a:t>
            </a:r>
            <a:r>
              <a:rPr lang="en-US" sz="2400" dirty="0" smtClean="0"/>
              <a:t>Databases</a:t>
            </a:r>
            <a:endParaRPr lang="en-US" sz="2400" dirty="0" smtClean="0"/>
          </a:p>
          <a:p>
            <a:r>
              <a:rPr lang="en-US" sz="2400" dirty="0"/>
              <a:t>20463: Implementing a Data Warehouse with Microsoft SQL </a:t>
            </a:r>
            <a:r>
              <a:rPr lang="en-US" sz="2400" dirty="0" smtClean="0"/>
              <a:t>Server</a:t>
            </a:r>
            <a:endParaRPr lang="en-US" sz="2400" dirty="0"/>
          </a:p>
          <a:p>
            <a:pPr lvl="0"/>
            <a:r>
              <a:rPr lang="en-US" sz="2400" dirty="0"/>
              <a:t>20464: Developing a Microsoft SQL Server </a:t>
            </a:r>
            <a:r>
              <a:rPr lang="en-US" sz="2400" dirty="0" smtClean="0"/>
              <a:t>Database</a:t>
            </a:r>
            <a:endParaRPr lang="en-US" sz="2400" dirty="0"/>
          </a:p>
          <a:p>
            <a:pPr lvl="0"/>
            <a:r>
              <a:rPr lang="en-US" sz="2400" dirty="0"/>
              <a:t>20465: </a:t>
            </a:r>
            <a:r>
              <a:rPr lang="en-GB" sz="2400" dirty="0"/>
              <a:t>Designing a Data Solution with SQL </a:t>
            </a:r>
            <a:r>
              <a:rPr lang="en-GB" sz="2400" dirty="0" smtClean="0"/>
              <a:t>Server</a:t>
            </a:r>
            <a:endParaRPr lang="en-US" sz="2400" dirty="0"/>
          </a:p>
          <a:p>
            <a:pPr lvl="0"/>
            <a:r>
              <a:rPr lang="en-US" sz="2400" dirty="0" smtClean="0"/>
              <a:t>20466: </a:t>
            </a:r>
            <a:r>
              <a:rPr lang="en-US" sz="2400" dirty="0"/>
              <a:t>Implementing Data Models and Reports with Microsoft SQL </a:t>
            </a:r>
            <a:r>
              <a:rPr lang="en-US" sz="2400" dirty="0" smtClean="0"/>
              <a:t>Server</a:t>
            </a:r>
          </a:p>
          <a:p>
            <a:r>
              <a:rPr lang="en-US" sz="2400" dirty="0"/>
              <a:t>20467: </a:t>
            </a:r>
            <a:r>
              <a:rPr lang="en-GB" sz="2400" dirty="0"/>
              <a:t>Designing Self-Service Business Intelligence and Big Data Solutions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See the full line of Microsoft Training and Certification resources at: </a:t>
            </a: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://www.microsoft.com/learning/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Certification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Get trained. Get certified. </a:t>
            </a:r>
          </a:p>
          <a:p>
            <a:r>
              <a:rPr lang="en-US" sz="3800" dirty="0" smtClean="0">
                <a:solidFill>
                  <a:srgbClr val="00B0F0"/>
                </a:solidFill>
              </a:rPr>
              <a:t>Get ahead.</a:t>
            </a:r>
          </a:p>
          <a:p>
            <a:endParaRPr lang="en-US" sz="1000" dirty="0"/>
          </a:p>
          <a:p>
            <a:endParaRPr lang="en-US" dirty="0" smtClean="0"/>
          </a:p>
          <a:p>
            <a:r>
              <a:rPr lang="en-US" dirty="0" smtClean="0"/>
              <a:t>Microsoft Certifications demonstrate you have the skills to design, deploy, and optimize the latest technology solutions. </a:t>
            </a:r>
          </a:p>
          <a:p>
            <a:endParaRPr lang="en-US" dirty="0"/>
          </a:p>
          <a:p>
            <a:r>
              <a:rPr lang="en-US" dirty="0" smtClean="0"/>
              <a:t>Ask your Microsoft Learning Partner how you can prepare for certification.</a:t>
            </a:r>
          </a:p>
          <a:p>
            <a:endParaRPr lang="en-US" dirty="0" smtClean="0"/>
          </a:p>
          <a:p>
            <a:r>
              <a:rPr lang="en-US" dirty="0" smtClean="0"/>
              <a:t>Also see:</a:t>
            </a:r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www.microsoft.com/learning/</a:t>
            </a:r>
          </a:p>
          <a:p>
            <a:r>
              <a:rPr lang="en-US" dirty="0" smtClean="0">
                <a:hlinkClick r:id="rId3"/>
              </a:rPr>
              <a:t>certification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51" y="2133600"/>
            <a:ext cx="3160162" cy="392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the Labs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844824"/>
            <a:ext cx="8229600" cy="4327376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Your lab activities will be centered around Adventure Works Cycles, a fictitious manufacturer and seller of cycles and related products.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To complete the labs, you will work in a virtual </a:t>
            </a:r>
            <a:br>
              <a:rPr lang="en-US" sz="2200" dirty="0" smtClean="0"/>
            </a:br>
            <a:r>
              <a:rPr lang="en-US" sz="2200" dirty="0" smtClean="0"/>
              <a:t>machine (VM) environment.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996952"/>
            <a:ext cx="103632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4283968" y="5013176"/>
            <a:ext cx="0" cy="222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Environment</a:t>
            </a:r>
            <a:endParaRPr 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2010"/>
              </p:ext>
            </p:extLst>
          </p:nvPr>
        </p:nvGraphicFramePr>
        <p:xfrm>
          <a:off x="457200" y="1219200"/>
          <a:ext cx="8153400" cy="167163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00400"/>
                <a:gridCol w="4953000"/>
              </a:tblGrid>
              <a:tr h="516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Virtual Machine Name: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Use as: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</a:tr>
              <a:tr h="577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20461C-MIA-DC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Domain controller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</a:tr>
              <a:tr h="577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20461C-MIA-SQL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Database and BI server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028721" y="5165649"/>
            <a:ext cx="820358" cy="930574"/>
            <a:chOff x="1341538" y="5190939"/>
            <a:chExt cx="820358" cy="93057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538" y="5190939"/>
              <a:ext cx="528987" cy="93057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348" y="5817101"/>
              <a:ext cx="462548" cy="30441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392645" y="3824401"/>
            <a:ext cx="744073" cy="968636"/>
            <a:chOff x="796299" y="4620604"/>
            <a:chExt cx="1020130" cy="132800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299" y="4620604"/>
              <a:ext cx="754909" cy="1328007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1168357" y="5368784"/>
              <a:ext cx="648072" cy="574884"/>
              <a:chOff x="179512" y="5089963"/>
              <a:chExt cx="1072677" cy="951537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79512" y="5089963"/>
                <a:ext cx="1072677" cy="936104"/>
              </a:xfrm>
              <a:prstGeom prst="triangle">
                <a:avLst>
                  <a:gd name="adj" fmla="val 5080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850" y="5297118"/>
                <a:ext cx="561179" cy="744382"/>
              </a:xfrm>
              <a:prstGeom prst="rect">
                <a:avLst/>
              </a:prstGeom>
            </p:spPr>
          </p:pic>
        </p:grpSp>
      </p:grpSp>
      <p:sp>
        <p:nvSpPr>
          <p:cNvPr id="21" name="TextBox 20"/>
          <p:cNvSpPr txBox="1"/>
          <p:nvPr/>
        </p:nvSpPr>
        <p:spPr>
          <a:xfrm>
            <a:off x="2966262" y="4714828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MIA-DC</a:t>
            </a:r>
            <a:endParaRPr lang="en-GB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949046" y="6094423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MIA-SQL</a:t>
            </a:r>
            <a:endParaRPr lang="en-GB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722710" y="4125981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ADVENTUREWORKS.MSFT</a:t>
            </a:r>
            <a:endParaRPr lang="en-GB" sz="1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112775" y="5012417"/>
            <a:ext cx="47421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64021" y="4789432"/>
            <a:ext cx="0" cy="222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5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Using Hyper-V Manager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dirty="0" smtClean="0"/>
              <a:t>In this demonstration, you will learn how to: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Open Hyper-V Manager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Navigate the various sections/panes within Hyper-V Manager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Virtual Machines, Snapshots, and Actions: Server-specific and VM-specific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Identify the VMs used in the labs for this course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Take a Snapshot and Apply a Snapshot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Connect to a VM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Start and log on to a VM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Switch between full screen and window modes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Revert to the previous Snapshot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Shut down a VM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When to use Shut Down or Turn off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Close Hyper-V Manager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89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 numCol="2" spcCol="45720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 for joining us today.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We’ve worked together with Microsoft Learning Partners and Microsoft IT Academies to bring you a world-class learning experience, including: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Certified Trainers + Instructors.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Your instructor is a premier technical and instructional expert who meets ongoing certification requirements.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Customer Satisfaction Guarantee.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Our Partners offer a satisfaction guarantee and we hold them accountable for it. At the end of class, please complete an evaluation of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today’s experience. We value your feedback!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Benefits.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After training, consider pursuing a Microsoft Certification, to help distinguish your technical expertise and experience. Ask your instructor about available exam promotions and discounts.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 wish you a great learning experience and ongoing career success!</a:t>
            </a:r>
          </a:p>
          <a:p>
            <a:pPr marL="0" indent="0">
              <a:lnSpc>
                <a:spcPct val="97000"/>
              </a:lnSpc>
              <a:buNone/>
            </a:pP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47" y="5867400"/>
            <a:ext cx="2193219" cy="8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Instructor: </a:t>
            </a:r>
            <a:r>
              <a:rPr lang="en-US" dirty="0"/>
              <a:t>&lt;Instructor Name&gt;</a:t>
            </a:r>
          </a:p>
          <a:p>
            <a:r>
              <a:rPr lang="en-US" dirty="0"/>
              <a:t>&lt;Title or other credentials, e.g. Microsoft Certified Trainer&gt;</a:t>
            </a:r>
          </a:p>
          <a:p>
            <a:r>
              <a:rPr lang="en-US" dirty="0"/>
              <a:t>&lt;Affiliation/Company&gt;</a:t>
            </a:r>
          </a:p>
          <a:p>
            <a:r>
              <a:rPr lang="en-US" dirty="0"/>
              <a:t>&lt;A few words about my technical and professional experience&gt; </a:t>
            </a:r>
          </a:p>
        </p:txBody>
      </p:sp>
    </p:spTree>
    <p:extLst>
      <p:ext uri="{BB962C8B-B14F-4D97-AF65-F5344CB8AC3E}">
        <p14:creationId xmlns:p14="http://schemas.microsoft.com/office/powerpoint/2010/main" val="5038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Introductions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Job responsibility</a:t>
            </a:r>
          </a:p>
          <a:p>
            <a:r>
              <a:rPr lang="en-GB" dirty="0" smtClean="0"/>
              <a:t>Office 365 experience</a:t>
            </a:r>
          </a:p>
          <a:p>
            <a:r>
              <a:rPr lang="bs-Latn-BA" smtClean="0"/>
              <a:t>Exchange</a:t>
            </a:r>
            <a:r>
              <a:rPr lang="en-GB" dirty="0" smtClean="0"/>
              <a:t>, SharePoint and Lync</a:t>
            </a:r>
            <a:r>
              <a:rPr lang="en-US" dirty="0" smtClean="0"/>
              <a:t> experience</a:t>
            </a:r>
          </a:p>
          <a:p>
            <a:r>
              <a:rPr lang="bs-Latn-BA" dirty="0" smtClean="0"/>
              <a:t>Active</a:t>
            </a:r>
            <a:r>
              <a:rPr lang="bs-Latn-BA" dirty="0" smtClean="0">
                <a:solidFill>
                  <a:srgbClr val="CC0000"/>
                </a:solidFill>
              </a:rPr>
              <a:t> </a:t>
            </a:r>
            <a:r>
              <a:rPr lang="bs-Latn-BA" dirty="0" smtClean="0"/>
              <a:t>Directory</a:t>
            </a:r>
            <a:r>
              <a:rPr lang="en-US" dirty="0" smtClean="0"/>
              <a:t> experience</a:t>
            </a:r>
          </a:p>
          <a:p>
            <a:r>
              <a:rPr lang="en-US" dirty="0" smtClean="0"/>
              <a:t>Your </a:t>
            </a:r>
            <a:r>
              <a:rPr lang="en-US" dirty="0"/>
              <a:t>expectations for the course</a:t>
            </a:r>
          </a:p>
        </p:txBody>
      </p:sp>
    </p:spTree>
    <p:extLst>
      <p:ext uri="{BB962C8B-B14F-4D97-AF65-F5344CB8AC3E}">
        <p14:creationId xmlns:p14="http://schemas.microsoft.com/office/powerpoint/2010/main" val="380520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Class hours</a:t>
            </a:r>
          </a:p>
          <a:p>
            <a:r>
              <a:rPr lang="en-US" dirty="0" smtClean="0"/>
              <a:t>Building hours</a:t>
            </a:r>
          </a:p>
          <a:p>
            <a:r>
              <a:rPr lang="en-US" dirty="0" smtClean="0"/>
              <a:t>Parking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Meals</a:t>
            </a:r>
          </a:p>
          <a:p>
            <a:r>
              <a:rPr lang="en-US" dirty="0" smtClean="0"/>
              <a:t>Phones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 smtClean="0"/>
              <a:t>Smoking</a:t>
            </a:r>
          </a:p>
          <a:p>
            <a:r>
              <a:rPr lang="en-US" dirty="0" smtClean="0"/>
              <a:t>Recycling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Audience</a:t>
            </a:r>
          </a:p>
          <a:p>
            <a:r>
              <a:rPr lang="en-US" dirty="0" smtClean="0"/>
              <a:t>Course Prerequisites</a:t>
            </a:r>
          </a:p>
          <a:p>
            <a:r>
              <a:rPr lang="en-US" dirty="0" smtClean="0"/>
              <a:t>Course Objectives</a:t>
            </a:r>
          </a:p>
          <a:p>
            <a:r>
              <a:rPr lang="en-US" dirty="0" smtClean="0"/>
              <a:t>What You Can Expect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43200" y="2057400"/>
            <a:ext cx="4876800" cy="224786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Microsoft Official Course Handbook</a:t>
            </a:r>
          </a:p>
          <a:p>
            <a:pPr marL="560070" indent="-285750"/>
            <a:r>
              <a:rPr lang="en-US" sz="2000" dirty="0" smtClean="0"/>
              <a:t>Organized by Modules</a:t>
            </a:r>
          </a:p>
          <a:p>
            <a:pPr marL="560070" indent="-285750"/>
            <a:r>
              <a:rPr lang="en-US" sz="2000" dirty="0" smtClean="0"/>
              <a:t>Includes Labs + Lab </a:t>
            </a:r>
            <a:r>
              <a:rPr lang="en-US" sz="2000" dirty="0"/>
              <a:t>Answer </a:t>
            </a:r>
            <a:r>
              <a:rPr lang="en-US" sz="2000" dirty="0" smtClean="0"/>
              <a:t>Keys</a:t>
            </a:r>
          </a:p>
          <a:p>
            <a:pPr marL="560070" indent="-285750"/>
            <a:r>
              <a:rPr lang="en-US" sz="2000" dirty="0" smtClean="0"/>
              <a:t>Module Reviews + Takeaways—great for on-the-job reference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5909" y="0"/>
            <a:ext cx="8229600" cy="822960"/>
          </a:xfrm>
        </p:spPr>
        <p:txBody>
          <a:bodyPr/>
          <a:lstStyle/>
          <a:p>
            <a:r>
              <a:rPr lang="en-US" dirty="0" smtClean="0"/>
              <a:t>Your Course Materials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Designed to optimize your classroom learning experience. </a:t>
            </a:r>
          </a:p>
          <a:p>
            <a:r>
              <a:rPr lang="en-US" sz="2000" dirty="0" smtClean="0"/>
              <a:t>And support you back on the job.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54583"/>
            <a:ext cx="1676400" cy="21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79512" y="994792"/>
            <a:ext cx="8856984" cy="55305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Module </a:t>
            </a:r>
            <a:r>
              <a:rPr lang="en-US" sz="2400" b="1" dirty="0"/>
              <a:t>1</a:t>
            </a:r>
            <a:r>
              <a:rPr lang="en-US" sz="2400" dirty="0"/>
              <a:t>, “Introduction to Microsoft SQL Server 2014”</a:t>
            </a:r>
            <a:endParaRPr lang="en-GB" sz="2400" dirty="0"/>
          </a:p>
          <a:p>
            <a:r>
              <a:rPr lang="en-US" sz="2400" b="1" dirty="0"/>
              <a:t>Module 2</a:t>
            </a:r>
            <a:r>
              <a:rPr lang="en-US" sz="2400" dirty="0"/>
              <a:t>, “Introduction to T-SQL Querying”</a:t>
            </a:r>
            <a:endParaRPr lang="en-GB" sz="2400" dirty="0"/>
          </a:p>
          <a:p>
            <a:r>
              <a:rPr lang="en-US" sz="2400" b="1" dirty="0"/>
              <a:t>Module 3</a:t>
            </a:r>
            <a:r>
              <a:rPr lang="en-US" sz="2400" dirty="0"/>
              <a:t>, “Writing SELECT Queries”</a:t>
            </a:r>
            <a:endParaRPr lang="en-GB" sz="2400" dirty="0"/>
          </a:p>
          <a:p>
            <a:r>
              <a:rPr lang="en-US" sz="2400" b="1" dirty="0"/>
              <a:t>Module 4</a:t>
            </a:r>
            <a:r>
              <a:rPr lang="en-US" sz="2400" dirty="0"/>
              <a:t>, “Querying Multiple Tables”</a:t>
            </a:r>
            <a:endParaRPr lang="en-GB" sz="2400" dirty="0"/>
          </a:p>
          <a:p>
            <a:r>
              <a:rPr lang="en-US" sz="2400" b="1" dirty="0"/>
              <a:t>Module 5</a:t>
            </a:r>
            <a:r>
              <a:rPr lang="en-US" sz="2400" dirty="0"/>
              <a:t>, “Sorting and Filtering Data”</a:t>
            </a:r>
            <a:endParaRPr lang="en-GB" sz="2400" dirty="0"/>
          </a:p>
          <a:p>
            <a:r>
              <a:rPr lang="en-US" sz="2400" b="1" dirty="0"/>
              <a:t>Module 6</a:t>
            </a:r>
            <a:r>
              <a:rPr lang="en-US" sz="2400" dirty="0"/>
              <a:t>, “Working with SQL Server 2014 Data Types”</a:t>
            </a:r>
            <a:endParaRPr lang="en-GB" sz="2400" dirty="0"/>
          </a:p>
          <a:p>
            <a:r>
              <a:rPr lang="en-US" sz="2400" b="1" dirty="0"/>
              <a:t>Module 7</a:t>
            </a:r>
            <a:r>
              <a:rPr lang="en-US" sz="2400" dirty="0"/>
              <a:t>, “Using DML to Modify Data”</a:t>
            </a:r>
            <a:endParaRPr lang="en-GB" sz="2400" dirty="0"/>
          </a:p>
          <a:p>
            <a:r>
              <a:rPr lang="en-US" sz="2400" b="1" dirty="0"/>
              <a:t>Module 8</a:t>
            </a:r>
            <a:r>
              <a:rPr lang="en-US" sz="2400" dirty="0"/>
              <a:t>, “Using Built-In Functions”</a:t>
            </a:r>
            <a:endParaRPr lang="en-GB" sz="2400" dirty="0"/>
          </a:p>
          <a:p>
            <a:r>
              <a:rPr lang="en-US" sz="2400" b="1" dirty="0"/>
              <a:t>Module 9</a:t>
            </a:r>
            <a:r>
              <a:rPr lang="en-US" sz="2400" dirty="0"/>
              <a:t>, “Grouping and Aggregating Data”</a:t>
            </a:r>
            <a:endParaRPr lang="en-GB" sz="2400" dirty="0"/>
          </a:p>
          <a:p>
            <a:r>
              <a:rPr lang="en-US" sz="2400" b="1" dirty="0"/>
              <a:t>Module 10</a:t>
            </a:r>
            <a:r>
              <a:rPr lang="en-US" sz="2400" dirty="0"/>
              <a:t>, “Using </a:t>
            </a:r>
            <a:r>
              <a:rPr lang="en-US" sz="2400" dirty="0" err="1"/>
              <a:t>Subqueries</a:t>
            </a:r>
            <a:r>
              <a:rPr lang="en-US" sz="2400" dirty="0"/>
              <a:t>”</a:t>
            </a:r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(Contd.)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79512" y="994792"/>
            <a:ext cx="8928992" cy="55305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Module </a:t>
            </a:r>
            <a:r>
              <a:rPr lang="en-US" sz="2400" b="1" dirty="0"/>
              <a:t>11</a:t>
            </a:r>
            <a:r>
              <a:rPr lang="en-US" sz="2400" dirty="0"/>
              <a:t>, “Using Table Expressions”</a:t>
            </a:r>
            <a:endParaRPr lang="en-GB" sz="2400" dirty="0"/>
          </a:p>
          <a:p>
            <a:r>
              <a:rPr lang="en-US" sz="2400" b="1" dirty="0"/>
              <a:t>Module 12</a:t>
            </a:r>
            <a:r>
              <a:rPr lang="en-US" sz="2400" dirty="0"/>
              <a:t>, “Using Set Operators”</a:t>
            </a:r>
            <a:endParaRPr lang="en-GB" sz="2400" dirty="0"/>
          </a:p>
          <a:p>
            <a:r>
              <a:rPr lang="en-US" sz="2400" b="1" dirty="0"/>
              <a:t>Module 13</a:t>
            </a:r>
            <a:r>
              <a:rPr lang="en-US" sz="2400" dirty="0"/>
              <a:t>, “Using Window Ranking, Offset, and Aggregate Functions”</a:t>
            </a:r>
            <a:endParaRPr lang="en-GB" sz="2400" dirty="0"/>
          </a:p>
          <a:p>
            <a:r>
              <a:rPr lang="en-US" sz="2400" b="1" dirty="0"/>
              <a:t>Module 14</a:t>
            </a:r>
            <a:r>
              <a:rPr lang="en-US" sz="2400" dirty="0"/>
              <a:t>, “Pivoting and Grouping Sets”</a:t>
            </a:r>
            <a:endParaRPr lang="en-GB" sz="2400" dirty="0"/>
          </a:p>
          <a:p>
            <a:r>
              <a:rPr lang="en-US" sz="2400" b="1" dirty="0"/>
              <a:t>Module 15</a:t>
            </a:r>
            <a:r>
              <a:rPr lang="en-US" sz="2400" dirty="0"/>
              <a:t>, “Executing Stored Procedures”</a:t>
            </a:r>
            <a:endParaRPr lang="en-GB" sz="2400" dirty="0"/>
          </a:p>
          <a:p>
            <a:r>
              <a:rPr lang="en-US" sz="2400" b="1" dirty="0"/>
              <a:t>Module 16</a:t>
            </a:r>
            <a:r>
              <a:rPr lang="en-US" sz="2400" dirty="0"/>
              <a:t>, “Programming with T-SQL”</a:t>
            </a:r>
            <a:endParaRPr lang="en-GB" sz="2400" dirty="0"/>
          </a:p>
          <a:p>
            <a:r>
              <a:rPr lang="en-US" sz="2400" b="1" dirty="0"/>
              <a:t>Module 17</a:t>
            </a:r>
            <a:r>
              <a:rPr lang="en-US" sz="2400" dirty="0"/>
              <a:t>, “Implementing Error Handling”</a:t>
            </a:r>
            <a:endParaRPr lang="en-GB" sz="2400" dirty="0"/>
          </a:p>
          <a:p>
            <a:r>
              <a:rPr lang="en-US" sz="2400" b="1" dirty="0"/>
              <a:t>Module 18</a:t>
            </a:r>
            <a:r>
              <a:rPr lang="en-US" sz="2400" dirty="0"/>
              <a:t>, “Implementing Transactions”</a:t>
            </a:r>
            <a:endParaRPr lang="en-GB" sz="2400" dirty="0"/>
          </a:p>
          <a:p>
            <a:r>
              <a:rPr lang="en-US" sz="2400" b="1" dirty="0"/>
              <a:t>Module 19</a:t>
            </a:r>
            <a:r>
              <a:rPr lang="en-US" sz="2400" dirty="0"/>
              <a:t>, “Improving Query Performance”</a:t>
            </a:r>
            <a:endParaRPr lang="en-GB" sz="2400" dirty="0"/>
          </a:p>
          <a:p>
            <a:r>
              <a:rPr lang="en-US" sz="2400" b="1" dirty="0"/>
              <a:t>Module 20</a:t>
            </a:r>
            <a:r>
              <a:rPr lang="en-US" sz="2400" dirty="0"/>
              <a:t>, “Querying SQL Server Metadata”</a:t>
            </a:r>
          </a:p>
        </p:txBody>
      </p:sp>
    </p:spTree>
    <p:extLst>
      <p:ext uri="{BB962C8B-B14F-4D97-AF65-F5344CB8AC3E}">
        <p14:creationId xmlns:p14="http://schemas.microsoft.com/office/powerpoint/2010/main" val="4234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6104AB67EA0840A5368495ED48DE27" ma:contentTypeVersion="0" ma:contentTypeDescription="Create a new document." ma:contentTypeScope="" ma:versionID="26623300cf3c9a1314ffde8268b9cf1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F5AAB2B-289B-4A4A-91D1-6C05C68C70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8F5E6C-95F4-4526-9FF0-0DA8E7745FA9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47E99D0-EB5B-490A-9F3A-614690962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1024</TotalTime>
  <Words>1024</Words>
  <Application>Microsoft Office PowerPoint</Application>
  <PresentationFormat>On-screen Show (4:3)</PresentationFormat>
  <Paragraphs>157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 0 Template</vt:lpstr>
      <vt:lpstr>PowerPoint Presentation</vt:lpstr>
      <vt:lpstr>Welcome!</vt:lpstr>
      <vt:lpstr>Hello</vt:lpstr>
      <vt:lpstr>Student Introductions</vt:lpstr>
      <vt:lpstr>Facilities</vt:lpstr>
      <vt:lpstr>About This Course</vt:lpstr>
      <vt:lpstr>Your Course Materials</vt:lpstr>
      <vt:lpstr>Course Outline</vt:lpstr>
      <vt:lpstr>Course Outline (Contd.)</vt:lpstr>
      <vt:lpstr>Related Courses</vt:lpstr>
      <vt:lpstr>Microsoft Certification Program</vt:lpstr>
      <vt:lpstr>Preparing for the Labs</vt:lpstr>
      <vt:lpstr>Virtual Machine Environment</vt:lpstr>
      <vt:lpstr>Demonstration: Using Hyper-V Manager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Richard Strange</cp:lastModifiedBy>
  <cp:revision>60</cp:revision>
  <cp:lastPrinted>2012-08-28T00:39:50Z</cp:lastPrinted>
  <dcterms:created xsi:type="dcterms:W3CDTF">2012-09-10T15:00:36Z</dcterms:created>
  <dcterms:modified xsi:type="dcterms:W3CDTF">2014-08-06T08:43:20Z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0x010100396104AB67EA0840A5368495ED48DE27</vt:lpwstr>
  </property>
</Properties>
</file>