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Lst>
  <p:notesMasterIdLst>
    <p:notesMasterId r:id="rId49"/>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9" r:id="rId45"/>
    <p:sldId id="276" r:id="rId46"/>
    <p:sldId id="277" r:id="rId47"/>
    <p:sldId id="278" r:id="rId48"/>
  </p:sldIdLst>
  <p:sldSz cx="9144000" cy="6858000" type="screen4x3"/>
  <p:notesSz cx="6858000" cy="9144000"/>
  <p:embeddedFontLst>
    <p:embeddedFont>
      <p:font typeface="Segoe UI" panose="020B0502040204020203" pitchFamily="34" charset="0"/>
      <p:regular r:id="rId50"/>
      <p:bold r:id="rId51"/>
      <p:italic r:id="rId52"/>
      <p:boldItalic r:id="rId53"/>
    </p:embeddedFont>
    <p:embeddedFont>
      <p:font typeface="Calibri" panose="020F0502020204030204" pitchFamily="34" charset="0"/>
      <p:regular r:id="rId54"/>
      <p:bold r:id="rId55"/>
      <p:italic r:id="rId56"/>
      <p:boldItalic r:id="rId57"/>
    </p:embeddedFont>
    <p:embeddedFont>
      <p:font typeface="Verdana" panose="020B0604030504040204" pitchFamily="34" charset="0"/>
      <p:regular r:id="rId58"/>
      <p:bold r:id="rId59"/>
      <p:italic r:id="rId60"/>
      <p:boldItalic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slideMaster" Target="slideMasters/slideMaster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slide" Target="slides/slide23.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41" Type="http://schemas.openxmlformats.org/officeDocument/2006/relationships/slide" Target="slides/slide17.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font" Target="fonts/font2.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6F976-CAC4-4368-9679-3295F10165D3}"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B9945-C72E-4E4D-A0F6-68E2D1FCBA6B}" type="slidenum">
              <a:rPr lang="en-GB" smtClean="0"/>
              <a:t>‹#›</a:t>
            </a:fld>
            <a:endParaRPr lang="en-GB" dirty="0"/>
          </a:p>
        </p:txBody>
      </p:sp>
    </p:spTree>
    <p:extLst>
      <p:ext uri="{BB962C8B-B14F-4D97-AF65-F5344CB8AC3E}">
        <p14:creationId xmlns:p14="http://schemas.microsoft.com/office/powerpoint/2010/main" val="159138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74184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Have you worked with any versions of SQL Server prior to SQL Server 2012?</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Answers will vary.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5886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868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50551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9350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to students that SSMS is a client tool that can be installed on systems other than where SQL Server is installed. SSMS is not SQL Server, it’s just a client that sends commands to the database engine. Sitting at the server, on a classroom virtual machine, often obscures this distinction.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37410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Microsoft </a:t>
            </a: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Azure SQL Database uses SQL Server authentication only, in the form of user@servername, password.</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SQL Server 2012 introduced partially-contained databases, in which a user may be authenticated by a database user account instead of a logon.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authentication method do you use to log on to SQL Server in your organization?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44233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Show students the F8 keyboard shortcuts for toggling the Object Explorer display.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17457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mini demo, showing how the course lab and demonstration files are organized in projects, might be useful.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58216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The workbook also refers to the use of the Alt-X and Control-E shortcuts, in addition to F5 mentioned on the slide.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green triangle starts the T-SQL Debugger instead of executing a query. Students who have been exposed to other query tools might think the green triangle executes queries.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89255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543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purpose of this module is to give students a broad understanding of SQL Server. The module does not study features in detail, but is very useful in providing a broad knowledge that students might otherwise not encounter. For example, they probably only use one, or perhaps two, different editions of SQL Server in their jobs, but an understanding of functionality is useful when planning a new deployment.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04632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cs typeface="Arial" panose="020B0604020202020204" pitchFamily="34" charset="0"/>
              </a:rPr>
              <a:t>Use SSMS to connect to an on-premises instance of SQL Server </a:t>
            </a:r>
            <a:r>
              <a:rPr lang="en-US" sz="1000" dirty="0" smtClean="0">
                <a:latin typeface="Arial" panose="020B0604020202020204" pitchFamily="34" charset="0"/>
                <a:cs typeface="Arial" panose="020B0604020202020204" pitchFamily="34" charset="0"/>
              </a:rPr>
              <a:t>2014</a:t>
            </a:r>
          </a:p>
          <a:p>
            <a:endParaRPr lang="en-US" sz="1000" dirty="0" smtClean="0">
              <a:latin typeface="Arial" panose="020B0604020202020204" pitchFamily="34" charset="0"/>
              <a:cs typeface="Arial" panose="020B0604020202020204" pitchFamily="34" charset="0"/>
            </a:endParaRPr>
          </a:p>
          <a:p>
            <a:pPr marL="342000" indent="-342000">
              <a:lnSpc>
                <a:spcPct val="114000"/>
              </a:lnSpc>
              <a:spcAft>
                <a:spcPts val="995"/>
              </a:spcAft>
              <a:buFont typeface="+mj-lt"/>
              <a:buAutoNum type="arabicPeriod"/>
            </a:pPr>
            <a:r>
              <a:rPr lang="en-US" sz="1000" dirty="0" smtClean="0">
                <a:latin typeface="Arial" panose="020B0604020202020204" pitchFamily="34" charset="0"/>
                <a:cs typeface="Arial" panose="020B0604020202020204" pitchFamily="34" charset="0"/>
              </a:rPr>
              <a:t>Ensure </a:t>
            </a:r>
            <a:r>
              <a:rPr lang="en-US" sz="1000" dirty="0">
                <a:latin typeface="Arial" panose="020B0604020202020204" pitchFamily="34" charset="0"/>
                <a:cs typeface="Arial" panose="020B0604020202020204" pitchFamily="34" charset="0"/>
              </a:rPr>
              <a:t>that the 20461C-MIA-DC and 20461C-MIA-SQL virtual machines are both running, and then log on to 20461C-MIA-SQL as </a:t>
            </a:r>
            <a:r>
              <a:rPr lang="en-US" sz="1000" b="1" dirty="0">
                <a:latin typeface="Arial" panose="020B0604020202020204" pitchFamily="34" charset="0"/>
                <a:cs typeface="Arial" panose="020B0604020202020204" pitchFamily="34" charset="0"/>
              </a:rPr>
              <a:t>ADVENTUREWORKS\Student</a:t>
            </a:r>
            <a:r>
              <a:rPr lang="en-US" sz="1000" dirty="0">
                <a:latin typeface="Arial" panose="020B0604020202020204" pitchFamily="34" charset="0"/>
                <a:cs typeface="Arial" panose="020B0604020202020204" pitchFamily="34" charset="0"/>
              </a:rPr>
              <a:t> with the password </a:t>
            </a:r>
            <a:r>
              <a:rPr lang="en-US" sz="1000" b="1" dirty="0">
                <a:latin typeface="Arial" panose="020B0604020202020204" pitchFamily="34" charset="0"/>
                <a:cs typeface="Arial" panose="020B0604020202020204" pitchFamily="34" charset="0"/>
              </a:rPr>
              <a:t>Pa$$</a:t>
            </a:r>
            <a:r>
              <a:rPr lang="en-US" sz="1000" b="1" dirty="0" smtClean="0">
                <a:latin typeface="Arial" panose="020B0604020202020204" pitchFamily="34" charset="0"/>
                <a:cs typeface="Arial" panose="020B0604020202020204" pitchFamily="34" charset="0"/>
              </a:rPr>
              <a:t>w0rd</a:t>
            </a:r>
            <a:r>
              <a:rPr lang="en-US" sz="1000" dirty="0" smtClean="0">
                <a:latin typeface="Arial" panose="020B0604020202020204" pitchFamily="34" charset="0"/>
                <a:cs typeface="Arial" panose="020B0604020202020204" pitchFamily="34" charset="0"/>
              </a:rPr>
              <a:t>.</a:t>
            </a:r>
          </a:p>
          <a:p>
            <a:pPr marL="342000" indent="-342000">
              <a:lnSpc>
                <a:spcPct val="114000"/>
              </a:lnSpc>
              <a:spcAft>
                <a:spcPts val="995"/>
              </a:spcAft>
              <a:buFont typeface="+mj-lt"/>
              <a:buAutoNum type="arabicPeriod"/>
            </a:pPr>
            <a:r>
              <a:rPr lang="en-US" sz="1000" dirty="0" smtClean="0">
                <a:latin typeface="Arial" panose="020B0604020202020204" pitchFamily="34" charset="0"/>
                <a:cs typeface="Arial" panose="020B0604020202020204" pitchFamily="34" charset="0"/>
              </a:rPr>
              <a:t>Run </a:t>
            </a:r>
            <a:r>
              <a:rPr lang="en-US" sz="1000" dirty="0">
                <a:latin typeface="Arial" panose="020B0604020202020204" pitchFamily="34" charset="0"/>
                <a:cs typeface="Arial" panose="020B0604020202020204" pitchFamily="34" charset="0"/>
              </a:rPr>
              <a:t>D:\Demofiles\Mod01\Setup.cmd as an </a:t>
            </a:r>
            <a:r>
              <a:rPr lang="en-US" sz="1000" dirty="0" smtClean="0">
                <a:latin typeface="Arial" panose="020B0604020202020204" pitchFamily="34" charset="0"/>
                <a:cs typeface="Arial" panose="020B0604020202020204" pitchFamily="34" charset="0"/>
              </a:rPr>
              <a:t>administrator.</a:t>
            </a:r>
          </a:p>
          <a:p>
            <a:pPr marL="342000" indent="-342000">
              <a:lnSpc>
                <a:spcPct val="114000"/>
              </a:lnSpc>
              <a:spcAft>
                <a:spcPts val="995"/>
              </a:spcAft>
              <a:buFont typeface="+mj-lt"/>
              <a:buAutoNum type="arabicPeriod"/>
            </a:pPr>
            <a:r>
              <a:rPr lang="en-US" sz="1000" dirty="0" smtClean="0">
                <a:latin typeface="Arial" panose="020B0604020202020204" pitchFamily="34" charset="0"/>
                <a:cs typeface="Arial" panose="020B0604020202020204" pitchFamily="34" charset="0"/>
              </a:rPr>
              <a:t>Start </a:t>
            </a:r>
            <a:r>
              <a:rPr lang="en-US" sz="1000" dirty="0">
                <a:latin typeface="Arial" panose="020B0604020202020204" pitchFamily="34" charset="0"/>
                <a:cs typeface="Arial" panose="020B0604020202020204" pitchFamily="34" charset="0"/>
              </a:rPr>
              <a:t>SQL Server Management Studio and connect to the </a:t>
            </a:r>
            <a:r>
              <a:rPr lang="en-US" sz="1000" b="1" dirty="0">
                <a:latin typeface="Arial" panose="020B0604020202020204" pitchFamily="34" charset="0"/>
                <a:cs typeface="Arial" panose="020B0604020202020204" pitchFamily="34" charset="0"/>
              </a:rPr>
              <a:t>MIA-SQL</a:t>
            </a:r>
            <a:r>
              <a:rPr lang="en-US" sz="1000" dirty="0">
                <a:latin typeface="Arial" panose="020B0604020202020204" pitchFamily="34" charset="0"/>
                <a:cs typeface="Arial" panose="020B0604020202020204" pitchFamily="34" charset="0"/>
              </a:rPr>
              <a:t> database engine instance using Windows authentication.</a:t>
            </a:r>
            <a:endParaRPr lang="en-GB" sz="1000" dirty="0">
              <a:latin typeface="Arial" panose="020B0604020202020204" pitchFamily="34" charset="0"/>
              <a:cs typeface="Arial" panose="020B0604020202020204" pitchFamily="34" charset="0"/>
            </a:endParaRPr>
          </a:p>
          <a:p>
            <a:pPr>
              <a:lnSpc>
                <a:spcPts val="1100"/>
              </a:lnSpc>
              <a:spcAft>
                <a:spcPts val="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Explore databases and other objects</a:t>
            </a:r>
          </a:p>
          <a:p>
            <a:pPr>
              <a:lnSpc>
                <a:spcPts val="1100"/>
              </a:lnSpc>
              <a:spcAft>
                <a:spcPts val="0"/>
              </a:spcAft>
            </a:pP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Object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pane is not visible,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Object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Expand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Databases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folder to see the list of databases.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Expand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AdventureWorks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Expand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Tables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Expand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Sales.Customer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Expand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Columns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Show the list of columns, and point out the data type information for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ModifiedDate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column.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100"/>
              </a:lnSpc>
              <a:spcAft>
                <a:spcPts val="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Work with T-SQL scripts</a:t>
            </a:r>
          </a:p>
          <a:p>
            <a:pPr>
              <a:lnSpc>
                <a:spcPts val="1100"/>
              </a:lnSpc>
              <a:spcAft>
                <a:spcPts val="0"/>
              </a:spcAft>
            </a:pP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pane is not visible,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Initially, it will be empty.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Click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File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New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Project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New Project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box, under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Installed Templates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SQL Server Management Studio Projects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middle pane,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SQL Server Scripts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
        <p:nvSpPr>
          <p:cNvPr id="7" name="TextBox 6"/>
          <p:cNvSpPr txBox="1"/>
          <p:nvPr/>
        </p:nvSpPr>
        <p:spPr>
          <a:xfrm>
            <a:off x="23904" y="8866096"/>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46335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tabLst>
                <a:tab pos="685800" algn="l"/>
              </a:tabLst>
            </a:pPr>
            <a:r>
              <a:rPr lang="en-US" sz="1000" dirty="0">
                <a:latin typeface="Arial" panose="020B0604020202020204" pitchFamily="34" charset="0"/>
                <a:ea typeface="Calibri" panose="020F0502020204030204" pitchFamily="34" charset="0"/>
                <a:cs typeface="Times New Roman" panose="02020603050405020304" pitchFamily="18" charset="0"/>
              </a:rPr>
              <a:t>In the </a:t>
            </a:r>
            <a:r>
              <a:rPr lang="en-US" sz="1000" b="1" dirty="0">
                <a:latin typeface="Arial" panose="020B0604020202020204" pitchFamily="34" charset="0"/>
                <a:ea typeface="Calibri" panose="020F0502020204030204" pitchFamily="34" charset="0"/>
                <a:cs typeface="Times New Roman" panose="02020603050405020304" pitchFamily="18" charset="0"/>
              </a:rPr>
              <a:t>Name</a:t>
            </a:r>
            <a:r>
              <a:rPr lang="en-US" sz="1000" dirty="0">
                <a:latin typeface="Arial" panose="020B0604020202020204" pitchFamily="34" charset="0"/>
                <a:ea typeface="Calibri" panose="020F0502020204030204" pitchFamily="34" charset="0"/>
                <a:cs typeface="Times New Roman" panose="02020603050405020304" pitchFamily="18" charset="0"/>
              </a:rPr>
              <a:t> box, type </a:t>
            </a:r>
            <a:r>
              <a:rPr lang="en-US" sz="1000" b="1" dirty="0">
                <a:latin typeface="Arial" panose="020B0604020202020204" pitchFamily="34" charset="0"/>
                <a:ea typeface="Calibri" panose="020F0502020204030204" pitchFamily="34" charset="0"/>
                <a:cs typeface="Times New Roman" panose="02020603050405020304" pitchFamily="18" charset="0"/>
              </a:rPr>
              <a:t>Module 1 Demonstration</a:t>
            </a:r>
            <a:r>
              <a:rPr lang="en-US" sz="1000" dirty="0">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tabLst>
                <a:tab pos="685800" algn="l"/>
              </a:tabLst>
            </a:pPr>
            <a:r>
              <a:rPr lang="en-US" sz="1000" dirty="0">
                <a:latin typeface="Arial" panose="020B0604020202020204" pitchFamily="34" charset="0"/>
                <a:ea typeface="Calibri" panose="020F0502020204030204" pitchFamily="34" charset="0"/>
                <a:cs typeface="Times New Roman" panose="02020603050405020304" pitchFamily="18" charset="0"/>
              </a:rPr>
              <a:t>In the </a:t>
            </a:r>
            <a:r>
              <a:rPr lang="en-US" sz="1000" b="1" dirty="0">
                <a:latin typeface="Arial" panose="020B0604020202020204" pitchFamily="34" charset="0"/>
                <a:ea typeface="Calibri" panose="020F0502020204030204" pitchFamily="34" charset="0"/>
                <a:cs typeface="Times New Roman" panose="02020603050405020304" pitchFamily="18" charset="0"/>
              </a:rPr>
              <a:t>Location</a:t>
            </a:r>
            <a:r>
              <a:rPr lang="en-US" sz="1000" dirty="0">
                <a:latin typeface="Arial" panose="020B0604020202020204" pitchFamily="34" charset="0"/>
                <a:ea typeface="Calibri" panose="020F0502020204030204" pitchFamily="34" charset="0"/>
                <a:cs typeface="Times New Roman" panose="02020603050405020304" pitchFamily="18" charset="0"/>
              </a:rPr>
              <a:t> box, type or browse to </a:t>
            </a:r>
            <a:r>
              <a:rPr lang="en-US" sz="1000" b="1" dirty="0">
                <a:latin typeface="Arial" panose="020B0604020202020204" pitchFamily="34" charset="0"/>
                <a:ea typeface="Calibri" panose="020F0502020204030204" pitchFamily="34" charset="0"/>
                <a:cs typeface="Times New Roman" panose="02020603050405020304" pitchFamily="18" charset="0"/>
              </a:rPr>
              <a:t>D:\Demofiles\Mod01</a:t>
            </a:r>
            <a:r>
              <a:rPr lang="en-US" sz="1000" dirty="0">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tabLst>
                <a:tab pos="685800" algn="l"/>
              </a:tabLst>
            </a:pPr>
            <a:r>
              <a:rPr lang="en-US" sz="1000" dirty="0">
                <a:latin typeface="Arial" panose="020B0604020202020204" pitchFamily="34" charset="0"/>
                <a:ea typeface="Calibri" panose="020F0502020204030204" pitchFamily="34" charset="0"/>
                <a:cs typeface="Times New Roman" panose="02020603050405020304" pitchFamily="18" charset="0"/>
              </a:rPr>
              <a:t>Point out the solution name, then click </a:t>
            </a:r>
            <a:r>
              <a:rPr lang="en-US" sz="1000" b="1" dirty="0">
                <a:latin typeface="Arial" panose="020B0604020202020204" pitchFamily="34" charset="0"/>
                <a:ea typeface="Calibri" panose="020F0502020204030204" pitchFamily="34" charset="0"/>
                <a:cs typeface="Times New Roman" panose="02020603050405020304" pitchFamily="18" charset="0"/>
              </a:rPr>
              <a:t>OK</a:t>
            </a:r>
            <a:r>
              <a:rPr lang="en-US" sz="1000" dirty="0">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In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right-click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Queries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New Query</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Type the following T-SQL code: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AdventureWorks;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CustomerID, AccountNumber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Sales.Customer;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the code and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the toolbar.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the results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File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 All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File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Solution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File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Recent Projects and Solutions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Module 1 Demonstration.ssmssln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dirty="0"/>
          </a:p>
        </p:txBody>
      </p:sp>
      <p:sp>
        <p:nvSpPr>
          <p:cNvPr id="4" name="Slide Number Placeholder 3"/>
          <p:cNvSpPr>
            <a:spLocks noGrp="1"/>
          </p:cNvSpPr>
          <p:nvPr>
            <p:ph type="sldNum" sz="quarter" idx="10"/>
          </p:nvPr>
        </p:nvSpPr>
        <p:spPr/>
        <p:txBody>
          <a:bodyPr/>
          <a:lstStyle/>
          <a:p>
            <a:fld id="{71EB9945-C72E-4E4D-A0F6-68E2D1FCBA6B}" type="slidenum">
              <a:rPr lang="en-GB" smtClean="0"/>
              <a:t>21</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04052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Working with SQL Server Management Studio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been tasked with writing queries for SQL Server. Initially, you would like to become familiar with the development environment and, therefore you have decided to explore SQL Server Management Studio and configure the editor for your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Creating and Organizing T-SQL scripts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Usually you will organize your T-SQL code in multiple query files inside one project. You will practice how to create a project and add different query files to it.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Using Books Online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To be effective in your upcoming training and exercises, you will practice how to use Books Online to efficiently check for T-SQL syntax.</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Instructor Note: If there is no Internet access, students will not be able to complete this lab. It is still important to explain the steps to enable students to access Books Online after the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37937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1EB9945-C72E-4E4D-A0F6-68E2D1FCBA6B}"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02703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an SQL Server database be stored across multiple instances?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 a database is completely contained within a single instance.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no T-SQL code is selected in a script window, which lines will be run when you click the Execute button?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All statements in the script will be executed.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does an SQL Server Management Studio solution contain?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Projects.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5350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9870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52002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3757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3232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81945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7113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EB9945-C72E-4E4D-A0F6-68E2D1FCBA6B}"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Microsoft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1186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2420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95265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10070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038461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952414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37163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72122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486701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488680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2183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4782975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2923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485671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296447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1153942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824902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100009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329475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8910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962780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82190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316148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9407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9826945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9355592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8860060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547034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6529848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831373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620729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849199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41771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62884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6050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2842613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565834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990306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34146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900471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41553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404157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629530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011144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920005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825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995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934782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020535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164503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812100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8770530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623067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84491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25315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77652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5749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3276917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106178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37248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259914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705064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517308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80369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717215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4491635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093000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0733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443857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659632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735619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226092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87238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169755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933955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613090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421943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5202897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9787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690992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930617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7193400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236753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145962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393471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99845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705771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467587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785741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0670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526394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4892702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6248588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186070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7805874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724825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457613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038193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93542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58169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0962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16069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207657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316733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7595480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268803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4598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6409897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316042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67117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881812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5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06693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54407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955510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712186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039666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804107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9861117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5581161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047290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414927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557868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11222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503759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0156782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4639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508123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875510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388352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119359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5181466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8345035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590748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252439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622234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855689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05469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38583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80809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05004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576355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794678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821944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1369301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362264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440742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086580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510922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861855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001016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951178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0196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391901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816305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016645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5240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5933584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660612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9214959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950615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868541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694644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517878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629104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23925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904582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9520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2213754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605070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181245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2813869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1698516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68277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1997059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667801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887463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020499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648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0969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742521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867783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76814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069555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5674435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9765280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949348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1506498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829943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843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0361347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101825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35670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519220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21252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7990762"/>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915609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5181045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1381057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208368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737503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5563174"/>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742515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505976"/>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84790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69444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509881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3560876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673196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242210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47074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21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3140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34115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0891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60018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78686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40825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236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17057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55287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309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9475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592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57793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02718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8098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8252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0816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17988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91093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13249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475038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5527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6533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14792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887175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52470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64442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8302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5197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52570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90999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29488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172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80539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295137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332906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70956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651598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59635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70602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7750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9918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43635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122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555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90871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46375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76600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574928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41560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554750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0893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12532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13811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72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68517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66020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15716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42752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55984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032453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4827391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72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723659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67853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947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364846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51563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46778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085813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704519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180661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26410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5552277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556518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64303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8300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17541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7117402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2942422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2304534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866129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9244840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7612234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218860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2760612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020271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962565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731782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036974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3915682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233931"/>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064729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2244375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5145152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9039601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385919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066960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8304460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7972830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413126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a:t>
            </a:r>
            <a:endParaRPr lang="en-GB" dirty="0"/>
          </a:p>
        </p:txBody>
      </p:sp>
      <p:sp>
        <p:nvSpPr>
          <p:cNvPr id="3" name="Subtitle 2"/>
          <p:cNvSpPr>
            <a:spLocks noGrp="1"/>
          </p:cNvSpPr>
          <p:nvPr>
            <p:ph type="subTitle" sz="quarter" idx="1"/>
          </p:nvPr>
        </p:nvSpPr>
        <p:spPr/>
        <p:txBody>
          <a:bodyPr/>
          <a:lstStyle/>
          <a:p>
            <a:r>
              <a:rPr lang="en-GB" dirty="0" smtClean="0"/>
              <a:t>Introduction to Microsoft SQL Server 2014
</a:t>
            </a:r>
            <a:endParaRPr lang="en-GB" dirty="0"/>
          </a:p>
        </p:txBody>
      </p:sp>
    </p:spTree>
    <p:extLst>
      <p:ext uri="{BB962C8B-B14F-4D97-AF65-F5344CB8AC3E}">
        <p14:creationId xmlns:p14="http://schemas.microsoft.com/office/powerpoint/2010/main" val="93905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Versions</a:t>
            </a:r>
            <a:endParaRPr lang="en-GB" dirty="0"/>
          </a:p>
        </p:txBody>
      </p:sp>
      <p:graphicFrame>
        <p:nvGraphicFramePr>
          <p:cNvPr id="4" name="Content Placeholder 3"/>
          <p:cNvGraphicFramePr>
            <a:graphicFrameLocks/>
          </p:cNvGraphicFramePr>
          <p:nvPr>
            <p:extLst>
              <p:ext uri="{D42A27DB-BD31-4B8C-83A1-F6EECF244321}">
                <p14:modId xmlns:p14="http://schemas.microsoft.com/office/powerpoint/2010/main" val="2871285366"/>
              </p:ext>
            </p:extLst>
          </p:nvPr>
        </p:nvGraphicFramePr>
        <p:xfrm>
          <a:off x="2433232" y="1346563"/>
          <a:ext cx="4428034" cy="5404084"/>
        </p:xfrm>
        <a:graphic>
          <a:graphicData uri="http://schemas.openxmlformats.org/drawingml/2006/table">
            <a:tbl>
              <a:tblPr firstRow="1" bandRow="1">
                <a:tableStyleId>{9DCAF9ED-07DC-4A11-8D7F-57B35C25682E}</a:tableStyleId>
              </a:tblPr>
              <a:tblGrid>
                <a:gridCol w="1896737"/>
                <a:gridCol w="2531297"/>
              </a:tblGrid>
              <a:tr h="386006">
                <a:tc>
                  <a:txBody>
                    <a:bodyPr/>
                    <a:lstStyle/>
                    <a:p>
                      <a:pPr algn="r"/>
                      <a:r>
                        <a:rPr lang="en-US" dirty="0" smtClean="0">
                          <a:latin typeface="Segoe UI" pitchFamily="34" charset="0"/>
                          <a:cs typeface="Segoe UI" pitchFamily="34" charset="0"/>
                        </a:rPr>
                        <a:t>Version</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Release Year</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1.0</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1989</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1.1</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1991</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4.2</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1992</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4.21</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1994</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6.0</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1995</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6.5</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1996</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7.0</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1998</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2000</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2000</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2005</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2005</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2008</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2008</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2008 R2</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2010</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2012</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2012</a:t>
                      </a:r>
                      <a:endParaRPr lang="en-US" dirty="0">
                        <a:latin typeface="Segoe UI" pitchFamily="34" charset="0"/>
                        <a:cs typeface="Segoe UI" pitchFamily="34" charset="0"/>
                      </a:endParaRPr>
                    </a:p>
                  </a:txBody>
                  <a:tcPr/>
                </a:tc>
              </a:tr>
              <a:tr h="386006">
                <a:tc>
                  <a:txBody>
                    <a:bodyPr/>
                    <a:lstStyle/>
                    <a:p>
                      <a:pPr algn="r"/>
                      <a:r>
                        <a:rPr lang="en-US" dirty="0" smtClean="0">
                          <a:latin typeface="Segoe UI" pitchFamily="34" charset="0"/>
                          <a:cs typeface="Segoe UI" pitchFamily="34" charset="0"/>
                        </a:rPr>
                        <a:t>2014</a:t>
                      </a:r>
                      <a:endParaRPr lang="en-US" dirty="0">
                        <a:latin typeface="Segoe UI" pitchFamily="34" charset="0"/>
                        <a:cs typeface="Segoe UI" pitchFamily="34" charset="0"/>
                      </a:endParaRPr>
                    </a:p>
                  </a:txBody>
                  <a:tcPr/>
                </a:tc>
                <a:tc>
                  <a:txBody>
                    <a:bodyPr/>
                    <a:lstStyle/>
                    <a:p>
                      <a:pPr algn="ctr"/>
                      <a:r>
                        <a:rPr lang="en-US" dirty="0" smtClean="0">
                          <a:latin typeface="Segoe UI" pitchFamily="34" charset="0"/>
                          <a:cs typeface="Segoe UI" pitchFamily="34" charset="0"/>
                        </a:rPr>
                        <a:t>2014</a:t>
                      </a:r>
                      <a:endParaRPr lang="en-US" dirty="0">
                        <a:latin typeface="Segoe UI" pitchFamily="34" charset="0"/>
                        <a:cs typeface="Segoe UI" pitchFamily="34" charset="0"/>
                      </a:endParaRPr>
                    </a:p>
                  </a:txBody>
                  <a:tcPr/>
                </a:tc>
              </a:tr>
            </a:tbl>
          </a:graphicData>
        </a:graphic>
      </p:graphicFrame>
      <p:sp>
        <p:nvSpPr>
          <p:cNvPr id="5" name="TextBox 4"/>
          <p:cNvSpPr txBox="1"/>
          <p:nvPr/>
        </p:nvSpPr>
        <p:spPr>
          <a:xfrm>
            <a:off x="2403566" y="900640"/>
            <a:ext cx="2578526" cy="400110"/>
          </a:xfrm>
          <a:prstGeom prst="rect">
            <a:avLst/>
          </a:prstGeom>
          <a:noFill/>
        </p:spPr>
        <p:txBody>
          <a:bodyPr wrap="none" rtlCol="0">
            <a:spAutoFit/>
          </a:bodyPr>
          <a:lstStyle/>
          <a:p>
            <a:pPr lvl="0" fontAlgn="base">
              <a:spcBef>
                <a:spcPct val="0"/>
              </a:spcBef>
              <a:spcAft>
                <a:spcPct val="0"/>
              </a:spcAft>
            </a:pPr>
            <a:r>
              <a:rPr lang="en-US" sz="2000" b="1" dirty="0">
                <a:solidFill>
                  <a:srgbClr val="000000"/>
                </a:solidFill>
                <a:latin typeface="Segoe UI" panose="020B0502040204020203" pitchFamily="34" charset="0"/>
                <a:cs typeface="Segoe UI" panose="020B0502040204020203" pitchFamily="34" charset="0"/>
              </a:rPr>
              <a:t>SQL Server Versions</a:t>
            </a:r>
            <a:endParaRPr lang="en-IN" sz="2000" b="1"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476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Editions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Editions</a:t>
            </a:r>
          </a:p>
          <a:p>
            <a:pPr lvl="0"/>
            <a:endParaRPr lang="en-US" kern="0" dirty="0">
              <a:solidFill>
                <a:srgbClr val="000000"/>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3822602352"/>
              </p:ext>
            </p:extLst>
          </p:nvPr>
        </p:nvGraphicFramePr>
        <p:xfrm>
          <a:off x="803656" y="1892971"/>
          <a:ext cx="7183671" cy="3316152"/>
        </p:xfrm>
        <a:graphic>
          <a:graphicData uri="http://schemas.openxmlformats.org/drawingml/2006/table">
            <a:tbl>
              <a:tblPr firstRow="1" bandRow="1">
                <a:tableStyleId>{9DCAF9ED-07DC-4A11-8D7F-57B35C25682E}</a:tableStyleId>
              </a:tblPr>
              <a:tblGrid>
                <a:gridCol w="3053317"/>
                <a:gridCol w="4130354"/>
              </a:tblGrid>
              <a:tr h="473736">
                <a:tc>
                  <a:txBody>
                    <a:bodyPr/>
                    <a:lstStyle/>
                    <a:p>
                      <a:r>
                        <a:rPr lang="en-US" sz="2400" dirty="0" smtClean="0">
                          <a:latin typeface="Segoe UI" pitchFamily="34" charset="0"/>
                          <a:cs typeface="Segoe UI" pitchFamily="34" charset="0"/>
                        </a:rPr>
                        <a:t>Main Editions</a:t>
                      </a:r>
                      <a:endParaRPr lang="en-US" sz="2400" dirty="0">
                        <a:latin typeface="Segoe UI" pitchFamily="34" charset="0"/>
                        <a:cs typeface="Segoe UI"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2400" dirty="0" smtClean="0">
                          <a:latin typeface="Segoe UI" pitchFamily="34" charset="0"/>
                          <a:cs typeface="Segoe UI" pitchFamily="34" charset="0"/>
                        </a:rPr>
                        <a:t>Other Editions</a:t>
                      </a:r>
                      <a:endParaRPr lang="en-US" sz="2400" dirty="0">
                        <a:latin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473736">
                <a:tc>
                  <a:txBody>
                    <a:bodyPr/>
                    <a:lstStyle/>
                    <a:p>
                      <a:r>
                        <a:rPr lang="en-US" sz="2400" dirty="0" smtClean="0">
                          <a:latin typeface="Segoe UI" pitchFamily="34" charset="0"/>
                          <a:cs typeface="Segoe UI" pitchFamily="34" charset="0"/>
                        </a:rPr>
                        <a:t>Enterprise</a:t>
                      </a:r>
                      <a:endParaRPr lang="en-US" sz="2400" dirty="0">
                        <a:latin typeface="Segoe UI" pitchFamily="34" charset="0"/>
                        <a:cs typeface="Segoe U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Segoe UI" pitchFamily="34" charset="0"/>
                          <a:cs typeface="Segoe UI" pitchFamily="34" charset="0"/>
                        </a:rPr>
                        <a:t>Parallel</a:t>
                      </a:r>
                      <a:r>
                        <a:rPr lang="en-US" sz="2400" baseline="0" dirty="0" smtClean="0">
                          <a:latin typeface="Segoe UI" pitchFamily="34" charset="0"/>
                          <a:cs typeface="Segoe UI" pitchFamily="34" charset="0"/>
                        </a:rPr>
                        <a:t> Data Warehouse</a:t>
                      </a:r>
                      <a:endParaRPr lang="en-US" sz="2400" dirty="0">
                        <a:latin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736">
                <a:tc>
                  <a:txBody>
                    <a:bodyPr/>
                    <a:lstStyle/>
                    <a:p>
                      <a:r>
                        <a:rPr lang="en-US" sz="2400" dirty="0" smtClean="0">
                          <a:latin typeface="Segoe UI" pitchFamily="34" charset="0"/>
                          <a:cs typeface="Segoe UI" pitchFamily="34" charset="0"/>
                        </a:rPr>
                        <a:t>Standard</a:t>
                      </a:r>
                      <a:endParaRPr lang="en-US" sz="2400" dirty="0">
                        <a:latin typeface="Segoe UI" pitchFamily="34" charset="0"/>
                        <a:cs typeface="Segoe U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Segoe UI" pitchFamily="34" charset="0"/>
                          <a:cs typeface="Segoe UI" pitchFamily="34" charset="0"/>
                        </a:rPr>
                        <a:t>Web</a:t>
                      </a:r>
                      <a:endParaRPr lang="en-US" sz="2400" dirty="0">
                        <a:latin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736">
                <a:tc>
                  <a:txBody>
                    <a:bodyPr/>
                    <a:lstStyle/>
                    <a:p>
                      <a:r>
                        <a:rPr lang="en-US" sz="2400" dirty="0" smtClean="0">
                          <a:latin typeface="Segoe UI" pitchFamily="34" charset="0"/>
                          <a:cs typeface="Segoe UI" pitchFamily="34" charset="0"/>
                        </a:rPr>
                        <a:t>Business Intelligence</a:t>
                      </a:r>
                      <a:endParaRPr lang="en-US" sz="2400" dirty="0">
                        <a:latin typeface="Segoe UI" pitchFamily="34" charset="0"/>
                        <a:cs typeface="Segoe U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Segoe UI" pitchFamily="34" charset="0"/>
                          <a:cs typeface="Segoe UI" pitchFamily="34" charset="0"/>
                        </a:rPr>
                        <a:t>Developer</a:t>
                      </a:r>
                      <a:endParaRPr lang="en-US" sz="2400" dirty="0">
                        <a:latin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736">
                <a:tc>
                  <a:txBody>
                    <a:bodyPr/>
                    <a:lstStyle/>
                    <a:p>
                      <a:endParaRPr lang="en-US" sz="2400" dirty="0">
                        <a:latin typeface="Segoe UI" pitchFamily="34" charset="0"/>
                        <a:cs typeface="Segoe U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Segoe UI" pitchFamily="34" charset="0"/>
                          <a:cs typeface="Segoe UI" pitchFamily="34" charset="0"/>
                        </a:rPr>
                        <a:t>Express</a:t>
                      </a:r>
                      <a:endParaRPr lang="en-US" sz="2400" dirty="0">
                        <a:latin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736">
                <a:tc>
                  <a:txBody>
                    <a:bodyPr/>
                    <a:lstStyle/>
                    <a:p>
                      <a:endParaRPr lang="en-US" sz="2400" dirty="0">
                        <a:latin typeface="Segoe UI" pitchFamily="34" charset="0"/>
                        <a:cs typeface="Segoe U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latin typeface="Segoe UI" pitchFamily="34" charset="0"/>
                          <a:cs typeface="Segoe UI" pitchFamily="34" charset="0"/>
                        </a:rPr>
                        <a:t>Express LocalDB</a:t>
                      </a:r>
                      <a:endParaRPr lang="en-US" sz="2400" dirty="0">
                        <a:latin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736">
                <a:tc>
                  <a:txBody>
                    <a:bodyPr/>
                    <a:lstStyle/>
                    <a:p>
                      <a:endParaRPr lang="en-US" sz="2400" dirty="0">
                        <a:latin typeface="Segoe UI" pitchFamily="34" charset="0"/>
                        <a:cs typeface="Segoe U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2400" dirty="0">
                        <a:latin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49412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in the Cloud</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on a cloud-based virtual machine</a:t>
            </a:r>
          </a:p>
          <a:p>
            <a:pPr lvl="0"/>
            <a:r>
              <a:rPr lang="en-US" kern="0" dirty="0">
                <a:solidFill>
                  <a:srgbClr val="000000"/>
                </a:solidFill>
              </a:rPr>
              <a:t>Microsoft Azure SQL Database</a:t>
            </a:r>
          </a:p>
        </p:txBody>
      </p:sp>
    </p:spTree>
    <p:extLst>
      <p:ext uri="{BB962C8B-B14F-4D97-AF65-F5344CB8AC3E}">
        <p14:creationId xmlns:p14="http://schemas.microsoft.com/office/powerpoint/2010/main" val="3025628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Getting Started with SQL Server Management Studio</a:t>
            </a:r>
            <a:endParaRPr lang="en-GB" dirty="0"/>
          </a:p>
        </p:txBody>
      </p:sp>
      <p:sp>
        <p:nvSpPr>
          <p:cNvPr id="3" name="Text Placeholder 2"/>
          <p:cNvSpPr>
            <a:spLocks noGrp="1"/>
          </p:cNvSpPr>
          <p:nvPr>
            <p:ph type="body" idx="1"/>
          </p:nvPr>
        </p:nvSpPr>
        <p:spPr/>
        <p:txBody>
          <a:bodyPr/>
          <a:lstStyle/>
          <a:p>
            <a:r>
              <a:rPr lang="en-GB" dirty="0" smtClean="0"/>
              <a:t>Starting SSMS
Connecting to SQL Server
Working with Object Explorer
Working with Script Files and Projects
Executing Queries
Using Books Online
Demonstration: Introducing Microsoft SQL Server 2014</a:t>
            </a:r>
            <a:endParaRPr lang="en-GB" dirty="0"/>
          </a:p>
        </p:txBody>
      </p:sp>
    </p:spTree>
    <p:extLst>
      <p:ext uri="{BB962C8B-B14F-4D97-AF65-F5344CB8AC3E}">
        <p14:creationId xmlns:p14="http://schemas.microsoft.com/office/powerpoint/2010/main" val="165179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Starting SSMS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Launch SSMS from the Windows Start screen</a:t>
            </a:r>
          </a:p>
          <a:p>
            <a:pPr lvl="1"/>
            <a:r>
              <a:rPr lang="en-US" kern="0" dirty="0">
                <a:solidFill>
                  <a:srgbClr val="000000"/>
                </a:solidFill>
              </a:rPr>
              <a:t>Or type "SSMS" into the "Search Programs and Files" box</a:t>
            </a:r>
          </a:p>
          <a:p>
            <a:pPr lvl="0"/>
            <a:r>
              <a:rPr lang="en-US" kern="0" dirty="0">
                <a:solidFill>
                  <a:srgbClr val="000000"/>
                </a:solidFill>
              </a:rPr>
              <a:t>Connect to an instance or work disconnected</a:t>
            </a:r>
          </a:p>
          <a:p>
            <a:pPr lvl="0"/>
            <a:r>
              <a:rPr lang="en-US" kern="0" dirty="0">
                <a:solidFill>
                  <a:srgbClr val="000000"/>
                </a:solidFill>
              </a:rPr>
              <a:t>Settings include:</a:t>
            </a:r>
          </a:p>
          <a:p>
            <a:pPr lvl="1"/>
            <a:r>
              <a:rPr lang="en-US" kern="0" dirty="0">
                <a:solidFill>
                  <a:srgbClr val="000000"/>
                </a:solidFill>
              </a:rPr>
              <a:t>Fonts and colors, line numbering, word wrap</a:t>
            </a:r>
          </a:p>
          <a:p>
            <a:pPr lvl="1"/>
            <a:r>
              <a:rPr lang="en-US" kern="0" dirty="0">
                <a:solidFill>
                  <a:srgbClr val="000000"/>
                </a:solidFill>
              </a:rPr>
              <a:t>Which windows open at start</a:t>
            </a:r>
          </a:p>
          <a:p>
            <a:pPr lvl="0"/>
            <a:r>
              <a:rPr lang="en-US" kern="0" dirty="0">
                <a:solidFill>
                  <a:srgbClr val="000000"/>
                </a:solidFill>
              </a:rPr>
              <a:t>Useful windows include query editor, Object Explorer, and Solution Explorer</a:t>
            </a:r>
          </a:p>
        </p:txBody>
      </p:sp>
    </p:spTree>
    <p:extLst>
      <p:ext uri="{BB962C8B-B14F-4D97-AF65-F5344CB8AC3E}">
        <p14:creationId xmlns:p14="http://schemas.microsoft.com/office/powerpoint/2010/main" val="166183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Connecting to SQL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Connecting to SQL Server requires three items:</a:t>
            </a:r>
          </a:p>
          <a:p>
            <a:pPr lvl="1"/>
            <a:r>
              <a:rPr lang="en-US" kern="0" dirty="0">
                <a:solidFill>
                  <a:srgbClr val="000000"/>
                </a:solidFill>
              </a:rPr>
              <a:t>Instance name</a:t>
            </a:r>
          </a:p>
          <a:p>
            <a:pPr lvl="2"/>
            <a:r>
              <a:rPr lang="en-US" kern="0" dirty="0">
                <a:solidFill>
                  <a:srgbClr val="000000"/>
                </a:solidFill>
              </a:rPr>
              <a:t>Use the form host\instance, except for the default instance</a:t>
            </a:r>
          </a:p>
          <a:p>
            <a:pPr lvl="2"/>
            <a:r>
              <a:rPr lang="en-US" kern="0" dirty="0">
                <a:solidFill>
                  <a:srgbClr val="000000"/>
                </a:solidFill>
              </a:rPr>
              <a:t>For Azure SQL Database, use the fully-qualified domain name</a:t>
            </a:r>
          </a:p>
          <a:p>
            <a:pPr lvl="1"/>
            <a:r>
              <a:rPr lang="en-US" kern="0" dirty="0">
                <a:solidFill>
                  <a:srgbClr val="000000"/>
                </a:solidFill>
              </a:rPr>
              <a:t>Database name</a:t>
            </a:r>
          </a:p>
          <a:p>
            <a:pPr lvl="2"/>
            <a:r>
              <a:rPr lang="en-US" kern="0" dirty="0">
                <a:solidFill>
                  <a:srgbClr val="000000"/>
                </a:solidFill>
              </a:rPr>
              <a:t>A default database can be assigned to logons (except for SQL Azure)</a:t>
            </a:r>
          </a:p>
          <a:p>
            <a:pPr lvl="1"/>
            <a:r>
              <a:rPr lang="en-US" kern="0" dirty="0">
                <a:solidFill>
                  <a:srgbClr val="000000"/>
                </a:solidFill>
              </a:rPr>
              <a:t>Authentication</a:t>
            </a:r>
          </a:p>
          <a:p>
            <a:pPr lvl="2"/>
            <a:r>
              <a:rPr lang="en-US" kern="0" dirty="0">
                <a:solidFill>
                  <a:srgbClr val="000000"/>
                </a:solidFill>
              </a:rPr>
              <a:t>May be Windows Authentication or SQL Server Authentication</a:t>
            </a:r>
          </a:p>
          <a:p>
            <a:pPr lvl="3"/>
            <a:r>
              <a:rPr lang="en-US" kern="0" dirty="0">
                <a:solidFill>
                  <a:srgbClr val="000000"/>
                </a:solidFill>
              </a:rPr>
              <a:t>Microsoft Azure SQL Database uses SQL Server Authentication only</a:t>
            </a:r>
          </a:p>
          <a:p>
            <a:pPr lvl="2"/>
            <a:r>
              <a:rPr lang="en-US" kern="0" dirty="0">
                <a:solidFill>
                  <a:srgbClr val="000000"/>
                </a:solidFill>
              </a:rPr>
              <a:t>Account must be provisioned by a database administrator</a:t>
            </a:r>
          </a:p>
          <a:p>
            <a:pPr lvl="0"/>
            <a:endParaRPr lang="en-US" kern="0" dirty="0">
              <a:solidFill>
                <a:srgbClr val="000000"/>
              </a:solidFill>
            </a:endParaRPr>
          </a:p>
        </p:txBody>
      </p:sp>
    </p:spTree>
    <p:extLst>
      <p:ext uri="{BB962C8B-B14F-4D97-AF65-F5344CB8AC3E}">
        <p14:creationId xmlns:p14="http://schemas.microsoft.com/office/powerpoint/2010/main" val="418154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Object Explorer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Object Explorer is a graphical tool for managing SQL Server and browsing objects at instance and database </a:t>
            </a:r>
            <a:r>
              <a:rPr lang="en-US" sz="2400" kern="0" dirty="0" smtClean="0">
                <a:solidFill>
                  <a:srgbClr val="000000"/>
                </a:solidFill>
              </a:rPr>
              <a:t>levels</a:t>
            </a:r>
            <a:endParaRPr lang="en-US" sz="2400" kern="0" dirty="0">
              <a:solidFill>
                <a:srgbClr val="000000"/>
              </a:solidFill>
            </a:endParaRPr>
          </a:p>
          <a:p>
            <a:pPr lvl="0"/>
            <a:r>
              <a:rPr lang="en-US" sz="2400" kern="0" dirty="0">
                <a:solidFill>
                  <a:srgbClr val="000000"/>
                </a:solidFill>
              </a:rPr>
              <a:t>Context-sensitive shortcut menus provide frequently used </a:t>
            </a:r>
            <a:r>
              <a:rPr lang="en-US" sz="2400" kern="0" dirty="0" smtClean="0">
                <a:solidFill>
                  <a:srgbClr val="000000"/>
                </a:solidFill>
              </a:rPr>
              <a:t>commands</a:t>
            </a:r>
            <a:endParaRPr lang="en-US" sz="2400" kern="0" dirty="0">
              <a:solidFill>
                <a:srgbClr val="000000"/>
              </a:solidFill>
            </a:endParaRPr>
          </a:p>
          <a:p>
            <a:pPr lvl="0"/>
            <a:r>
              <a:rPr lang="en-US" sz="2400" kern="0" dirty="0">
                <a:solidFill>
                  <a:srgbClr val="000000"/>
                </a:solidFill>
              </a:rPr>
              <a:t>Object definitions can be scripted out as T-SQL statements to a query window, the clipboard, or a </a:t>
            </a:r>
            <a:r>
              <a:rPr lang="en-US" sz="2400" kern="0" dirty="0" smtClean="0">
                <a:solidFill>
                  <a:srgbClr val="000000"/>
                </a:solidFill>
              </a:rPr>
              <a:t>file</a:t>
            </a:r>
            <a:endParaRPr lang="en-US" sz="2400" kern="0" dirty="0">
              <a:solidFill>
                <a:srgbClr val="000000"/>
              </a:solidFill>
            </a:endParaRPr>
          </a:p>
          <a:p>
            <a:pPr lvl="0"/>
            <a:r>
              <a:rPr lang="en-US" sz="2400" kern="0" dirty="0">
                <a:solidFill>
                  <a:srgbClr val="000000"/>
                </a:solidFill>
              </a:rPr>
              <a:t>New query windows can be started by right-clicking databases in Object </a:t>
            </a:r>
            <a:r>
              <a:rPr lang="en-US" sz="2400" kern="0" dirty="0" smtClean="0">
                <a:solidFill>
                  <a:srgbClr val="000000"/>
                </a:solidFill>
              </a:rPr>
              <a:t>Explorer </a:t>
            </a:r>
            <a:endParaRPr lang="en-US" sz="2400" kern="0" dirty="0">
              <a:solidFill>
                <a:srgbClr val="000000"/>
              </a:solidFill>
            </a:endParaRPr>
          </a:p>
          <a:p>
            <a:pPr lvl="1"/>
            <a:r>
              <a:rPr lang="en-US" sz="2200" kern="0" dirty="0">
                <a:solidFill>
                  <a:srgbClr val="000000"/>
                </a:solidFill>
              </a:rPr>
              <a:t>Changing the selected object in Object Explorer does not change the existing connection in the query </a:t>
            </a:r>
            <a:r>
              <a:rPr lang="en-US" sz="2200" kern="0" dirty="0" smtClean="0">
                <a:solidFill>
                  <a:srgbClr val="000000"/>
                </a:solidFill>
              </a:rPr>
              <a:t>window</a:t>
            </a:r>
            <a:endParaRPr lang="en-US" sz="2800"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007449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21942b4-ff49-4e9f-a896-44f2ef0205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Script Files and Projects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T-SQL scripts are text files, typically given an .sql </a:t>
            </a:r>
            <a:r>
              <a:rPr lang="en-US" sz="2400" kern="0" dirty="0" smtClean="0">
                <a:solidFill>
                  <a:srgbClr val="000000"/>
                </a:solidFill>
              </a:rPr>
              <a:t>extension</a:t>
            </a:r>
            <a:endParaRPr lang="en-US" sz="2400" kern="0" dirty="0">
              <a:solidFill>
                <a:srgbClr val="000000"/>
              </a:solidFill>
            </a:endParaRPr>
          </a:p>
          <a:p>
            <a:pPr lvl="0"/>
            <a:r>
              <a:rPr lang="en-US" sz="2400" kern="0" dirty="0">
                <a:solidFill>
                  <a:srgbClr val="000000"/>
                </a:solidFill>
              </a:rPr>
              <a:t>SSMS can open, edit, and execute code in script files </a:t>
            </a:r>
            <a:r>
              <a:rPr lang="en-US" sz="2400" kern="0" dirty="0" smtClean="0">
                <a:solidFill>
                  <a:srgbClr val="000000"/>
                </a:solidFill>
              </a:rPr>
              <a:t>directly</a:t>
            </a:r>
            <a:endParaRPr lang="en-US" sz="2400" kern="0" dirty="0">
              <a:solidFill>
                <a:srgbClr val="000000"/>
              </a:solidFill>
            </a:endParaRPr>
          </a:p>
          <a:p>
            <a:pPr lvl="0"/>
            <a:r>
              <a:rPr lang="en-US" sz="2400" kern="0" dirty="0">
                <a:solidFill>
                  <a:srgbClr val="000000"/>
                </a:solidFill>
              </a:rPr>
              <a:t>SSMS can also organize scripts into logical </a:t>
            </a:r>
            <a:r>
              <a:rPr lang="en-US" sz="2400" kern="0" dirty="0" smtClean="0">
                <a:solidFill>
                  <a:srgbClr val="000000"/>
                </a:solidFill>
              </a:rPr>
              <a:t>containers</a:t>
            </a:r>
            <a:endParaRPr lang="en-US" sz="2400" kern="0" dirty="0">
              <a:solidFill>
                <a:srgbClr val="000000"/>
              </a:solidFill>
            </a:endParaRPr>
          </a:p>
          <a:p>
            <a:pPr lvl="1"/>
            <a:r>
              <a:rPr lang="en-US" kern="0" dirty="0">
                <a:solidFill>
                  <a:srgbClr val="000000"/>
                </a:solidFill>
              </a:rPr>
              <a:t>Scripts can be associated with SQL Server Script projects (*.ssmssqlproj</a:t>
            </a:r>
            <a:r>
              <a:rPr lang="en-US" kern="0" dirty="0" smtClean="0">
                <a:solidFill>
                  <a:srgbClr val="000000"/>
                </a:solidFill>
              </a:rPr>
              <a:t>)</a:t>
            </a:r>
            <a:endParaRPr lang="en-US" kern="0" dirty="0">
              <a:solidFill>
                <a:srgbClr val="000000"/>
              </a:solidFill>
            </a:endParaRPr>
          </a:p>
          <a:p>
            <a:pPr lvl="1"/>
            <a:r>
              <a:rPr lang="en-US" kern="0" dirty="0">
                <a:solidFill>
                  <a:srgbClr val="000000"/>
                </a:solidFill>
              </a:rPr>
              <a:t>Projects can be organized in solutions (*.ssmssln</a:t>
            </a:r>
            <a:r>
              <a:rPr lang="en-US" kern="0" dirty="0" smtClean="0">
                <a:solidFill>
                  <a:srgbClr val="000000"/>
                </a:solidFill>
              </a:rPr>
              <a:t>)</a:t>
            </a:r>
            <a:endParaRPr lang="en-US" kern="0" dirty="0">
              <a:solidFill>
                <a:srgbClr val="000000"/>
              </a:solidFill>
            </a:endParaRPr>
          </a:p>
          <a:p>
            <a:pPr lvl="0"/>
            <a:r>
              <a:rPr lang="en-US" sz="2400" kern="0" dirty="0">
                <a:solidFill>
                  <a:srgbClr val="000000"/>
                </a:solidFill>
              </a:rPr>
              <a:t>Opening a solution in SSMS provides convenient access to scripts in </a:t>
            </a:r>
            <a:r>
              <a:rPr lang="en-US" sz="2400" kern="0" dirty="0" smtClean="0">
                <a:solidFill>
                  <a:srgbClr val="000000"/>
                </a:solidFill>
              </a:rPr>
              <a:t>projects</a:t>
            </a:r>
            <a:endParaRPr lang="en-US" sz="2400" kern="0" dirty="0">
              <a:solidFill>
                <a:srgbClr val="000000"/>
              </a:solidFill>
            </a:endParaRPr>
          </a:p>
          <a:p>
            <a:pPr lvl="0"/>
            <a:r>
              <a:rPr lang="en-US" sz="2400" kern="0" dirty="0">
                <a:solidFill>
                  <a:srgbClr val="000000"/>
                </a:solidFill>
              </a:rPr>
              <a:t>You will use projects throughout this course and its </a:t>
            </a:r>
            <a:r>
              <a:rPr lang="en-US" sz="2400" kern="0" dirty="0" smtClean="0">
                <a:solidFill>
                  <a:srgbClr val="000000"/>
                </a:solidFill>
              </a:rPr>
              <a:t>labs</a:t>
            </a:r>
            <a:endParaRPr lang="en-US" sz="2400"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278407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cf64565-9fe2-4aec-80d3-37dd7172ee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Executing 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To execute queries in SSMS:</a:t>
            </a:r>
          </a:p>
          <a:p>
            <a:pPr lvl="1"/>
            <a:r>
              <a:rPr lang="en-US" kern="0" dirty="0">
                <a:solidFill>
                  <a:srgbClr val="000000"/>
                </a:solidFill>
              </a:rPr>
              <a:t>Open an existing script or start a new query editor </a:t>
            </a:r>
            <a:r>
              <a:rPr lang="en-US" kern="0" dirty="0" smtClean="0">
                <a:solidFill>
                  <a:srgbClr val="000000"/>
                </a:solidFill>
              </a:rPr>
              <a:t>document</a:t>
            </a:r>
            <a:endParaRPr lang="en-US" kern="0" dirty="0">
              <a:solidFill>
                <a:srgbClr val="000000"/>
              </a:solidFill>
            </a:endParaRPr>
          </a:p>
          <a:p>
            <a:pPr lvl="1"/>
            <a:r>
              <a:rPr lang="en-US" kern="0" dirty="0">
                <a:solidFill>
                  <a:srgbClr val="000000"/>
                </a:solidFill>
              </a:rPr>
              <a:t>Type in or select existing T-SQL </a:t>
            </a:r>
            <a:r>
              <a:rPr lang="en-US" kern="0" dirty="0" smtClean="0">
                <a:solidFill>
                  <a:srgbClr val="000000"/>
                </a:solidFill>
              </a:rPr>
              <a:t>statements</a:t>
            </a:r>
            <a:endParaRPr lang="en-US" kern="0" dirty="0">
              <a:solidFill>
                <a:srgbClr val="000000"/>
              </a:solidFill>
            </a:endParaRPr>
          </a:p>
          <a:p>
            <a:pPr lvl="1"/>
            <a:r>
              <a:rPr lang="en-US" kern="0" dirty="0">
                <a:solidFill>
                  <a:srgbClr val="000000"/>
                </a:solidFill>
              </a:rPr>
              <a:t>Select Execute from the Query menu, press F5, or click the Execute toolbar </a:t>
            </a:r>
            <a:r>
              <a:rPr lang="en-US" kern="0" dirty="0" smtClean="0">
                <a:solidFill>
                  <a:srgbClr val="000000"/>
                </a:solidFill>
              </a:rPr>
              <a:t>button</a:t>
            </a:r>
            <a:endParaRPr lang="en-US" kern="0" dirty="0">
              <a:solidFill>
                <a:srgbClr val="000000"/>
              </a:solidFill>
            </a:endParaRPr>
          </a:p>
        </p:txBody>
      </p:sp>
      <p:grpSp>
        <p:nvGrpSpPr>
          <p:cNvPr id="5" name="Alt Text Group" descr="Screenshot of the Query menu with the Excecute command highlighted"/>
          <p:cNvGrpSpPr/>
          <p:nvPr/>
        </p:nvGrpSpPr>
        <p:grpSpPr>
          <a:xfrm>
            <a:off x="1187669" y="3828357"/>
            <a:ext cx="6727609" cy="1957709"/>
            <a:chOff x="1187669" y="3828357"/>
            <a:chExt cx="6727609" cy="1957709"/>
          </a:xfrm>
        </p:grpSpPr>
        <p:pic>
          <p:nvPicPr>
            <p:cNvPr id="6" name="Picture 3" descr="Shows the Query menu, with the Execute command highligh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477" y="3828357"/>
              <a:ext cx="6355582" cy="1773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bwMode="auto">
            <a:xfrm>
              <a:off x="1187669" y="4917006"/>
              <a:ext cx="6727609" cy="869060"/>
            </a:xfrm>
            <a:prstGeom prst="ellipse">
              <a:avLst/>
            </a:prstGeom>
            <a:noFill/>
            <a:ln w="19050"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spTree>
    <p:extLst>
      <p:ext uri="{BB962C8B-B14F-4D97-AF65-F5344CB8AC3E}">
        <p14:creationId xmlns:p14="http://schemas.microsoft.com/office/powerpoint/2010/main" val="279449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1fd31a9-c24f-40e3-8843-726e7a2a1c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Books Online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Books Online is the product documentation for SQL </a:t>
            </a:r>
            <a:r>
              <a:rPr lang="en-US" kern="0" dirty="0" smtClean="0">
                <a:solidFill>
                  <a:srgbClr val="000000"/>
                </a:solidFill>
              </a:rPr>
              <a:t>Server</a:t>
            </a:r>
            <a:endParaRPr lang="en-US" kern="0" dirty="0">
              <a:solidFill>
                <a:srgbClr val="000000"/>
              </a:solidFill>
            </a:endParaRPr>
          </a:p>
          <a:p>
            <a:pPr lvl="0"/>
            <a:r>
              <a:rPr lang="en-US" kern="0" dirty="0">
                <a:solidFill>
                  <a:srgbClr val="000000"/>
                </a:solidFill>
              </a:rPr>
              <a:t>In SQL Server 2014, Books Online does not ship with the SQL Server installation </a:t>
            </a:r>
            <a:r>
              <a:rPr lang="en-US" kern="0" dirty="0" smtClean="0">
                <a:solidFill>
                  <a:srgbClr val="000000"/>
                </a:solidFill>
              </a:rPr>
              <a:t>media</a:t>
            </a:r>
            <a:endParaRPr lang="en-US" kern="0" dirty="0">
              <a:solidFill>
                <a:srgbClr val="000000"/>
              </a:solidFill>
            </a:endParaRPr>
          </a:p>
          <a:p>
            <a:pPr lvl="0"/>
            <a:r>
              <a:rPr lang="en-US" kern="0" dirty="0">
                <a:solidFill>
                  <a:srgbClr val="000000"/>
                </a:solidFill>
              </a:rPr>
              <a:t>Configure Help to display content from MSDN Library or download Help Collections to a local </a:t>
            </a:r>
            <a:r>
              <a:rPr lang="en-US" kern="0" dirty="0" smtClean="0">
                <a:solidFill>
                  <a:srgbClr val="000000"/>
                </a:solidFill>
              </a:rPr>
              <a:t>computer</a:t>
            </a:r>
            <a:endParaRPr lang="en-US" kern="0" dirty="0">
              <a:solidFill>
                <a:srgbClr val="000000"/>
              </a:solidFill>
            </a:endParaRPr>
          </a:p>
          <a:p>
            <a:pPr lvl="0"/>
            <a:r>
              <a:rPr lang="en-US" kern="0" dirty="0">
                <a:solidFill>
                  <a:srgbClr val="000000"/>
                </a:solidFill>
              </a:rPr>
              <a:t>Once configured, Help is available from:</a:t>
            </a:r>
          </a:p>
          <a:p>
            <a:pPr lvl="1"/>
            <a:r>
              <a:rPr lang="en-US" kern="0" dirty="0">
                <a:solidFill>
                  <a:srgbClr val="000000"/>
                </a:solidFill>
              </a:rPr>
              <a:t>SSMS query editor (context-sensitive)</a:t>
            </a:r>
          </a:p>
          <a:p>
            <a:pPr lvl="1"/>
            <a:r>
              <a:rPr lang="en-US" kern="0" dirty="0">
                <a:solidFill>
                  <a:srgbClr val="000000"/>
                </a:solidFill>
              </a:rPr>
              <a:t>SSMS Help menu</a:t>
            </a:r>
          </a:p>
          <a:p>
            <a:pPr lvl="1"/>
            <a:r>
              <a:rPr lang="en-US" kern="0" dirty="0">
                <a:solidFill>
                  <a:srgbClr val="000000"/>
                </a:solidFill>
              </a:rPr>
              <a:t>Windows Start menu</a:t>
            </a:r>
          </a:p>
          <a:p>
            <a:pPr lvl="0"/>
            <a:endParaRPr lang="en-US" kern="0" dirty="0">
              <a:solidFill>
                <a:srgbClr val="000000"/>
              </a:solidFill>
            </a:endParaRPr>
          </a:p>
        </p:txBody>
      </p:sp>
    </p:spTree>
    <p:extLst>
      <p:ext uri="{BB962C8B-B14F-4D97-AF65-F5344CB8AC3E}">
        <p14:creationId xmlns:p14="http://schemas.microsoft.com/office/powerpoint/2010/main" val="110131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The Basic Architecture of SQL Server
SQL Server Editions and Versions
Getting Started with SQL Server Management Studio</a:t>
            </a:r>
            <a:endParaRPr lang="en-GB" dirty="0"/>
          </a:p>
        </p:txBody>
      </p:sp>
    </p:spTree>
    <p:extLst>
      <p:ext uri="{BB962C8B-B14F-4D97-AF65-F5344CB8AC3E}">
        <p14:creationId xmlns:p14="http://schemas.microsoft.com/office/powerpoint/2010/main" val="2342254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dfda79c-c42b-4278-b18e-b02aac3e3f07">
    <p:spTree>
      <p:nvGrpSpPr>
        <p:cNvPr id="1" name=""/>
        <p:cNvGrpSpPr/>
        <p:nvPr/>
      </p:nvGrpSpPr>
      <p:grpSpPr>
        <a:xfrm>
          <a:off x="0" y="0"/>
          <a:ext cx="0" cy="0"/>
          <a:chOff x="0" y="0"/>
          <a:chExt cx="0" cy="0"/>
        </a:xfrm>
      </p:grpSpPr>
      <p:sp>
        <p:nvSpPr>
          <p:cNvPr id="2" name="Title 1"/>
          <p:cNvSpPr>
            <a:spLocks noGrp="1"/>
          </p:cNvSpPr>
          <p:nvPr>
            <p:ph type="title"/>
          </p:nvPr>
        </p:nvSpPr>
        <p:spPr>
          <a:xfrm>
            <a:off x="288924" y="-2"/>
            <a:ext cx="8683626" cy="740664"/>
          </a:xfrm>
        </p:spPr>
        <p:txBody>
          <a:bodyPr/>
          <a:lstStyle/>
          <a:p>
            <a:r>
              <a:rPr lang="en-GB" dirty="0" smtClean="0"/>
              <a:t>Demonstration: Introducing Microsoft SQL Server 2014</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SSMS to connect to an on-premises instance of SQL Server 2014</a:t>
            </a:r>
          </a:p>
          <a:p>
            <a:pPr lvl="0"/>
            <a:r>
              <a:rPr lang="en-US" kern="0" dirty="0">
                <a:solidFill>
                  <a:srgbClr val="000000"/>
                </a:solidFill>
              </a:rPr>
              <a:t>Explore databases and other objects</a:t>
            </a:r>
          </a:p>
          <a:p>
            <a:pPr lvl="0"/>
            <a:r>
              <a:rPr lang="en-US" kern="0" dirty="0">
                <a:solidFill>
                  <a:srgbClr val="000000"/>
                </a:solidFill>
              </a:rPr>
              <a:t>Work with T-SQL scripts</a:t>
            </a:r>
          </a:p>
        </p:txBody>
      </p:sp>
    </p:spTree>
    <p:extLst>
      <p:ext uri="{BB962C8B-B14F-4D97-AF65-F5344CB8AC3E}">
        <p14:creationId xmlns:p14="http://schemas.microsoft.com/office/powerpoint/2010/main" val="3319597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09939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Working with SQL Server 2014 Tools</a:t>
            </a:r>
            <a:endParaRPr lang="en-GB" dirty="0"/>
          </a:p>
        </p:txBody>
      </p:sp>
      <p:sp>
        <p:nvSpPr>
          <p:cNvPr id="3" name="Text Placeholder 2"/>
          <p:cNvSpPr>
            <a:spLocks noGrp="1"/>
          </p:cNvSpPr>
          <p:nvPr>
            <p:ph type="body" idx="1"/>
          </p:nvPr>
        </p:nvSpPr>
        <p:spPr/>
        <p:txBody>
          <a:bodyPr/>
          <a:lstStyle/>
          <a:p>
            <a:r>
              <a:rPr lang="en-GB" dirty="0" smtClean="0"/>
              <a:t>Exercise 1: Working with SQL Server Management Studio
Exercise 2: Creating and Organizing T-SQL scripts
Exercise 3: Using Books Online</a:t>
            </a:r>
            <a:endParaRPr lang="en-GB" dirty="0"/>
          </a:p>
        </p:txBody>
      </p:sp>
      <p:sp>
        <p:nvSpPr>
          <p:cNvPr id="4" name="TextBox 3"/>
          <p:cNvSpPr txBox="1"/>
          <p:nvPr/>
        </p:nvSpPr>
        <p:spPr>
          <a:xfrm>
            <a:off x="458788" y="334509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3783241"/>
            <a:ext cx="6970050" cy="1815882"/>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p>
          <a:p>
            <a:endParaRPr lang="en-GB" sz="2800" dirty="0">
              <a:solidFill>
                <a:srgbClr val="000000"/>
              </a:solidFill>
              <a:latin typeface="Segoe UI" panose="020B0502040204020203" pitchFamily="34" charset="0"/>
            </a:endParaRPr>
          </a:p>
        </p:txBody>
      </p:sp>
      <p:sp>
        <p:nvSpPr>
          <p:cNvPr id="6" name="TextBox 5"/>
          <p:cNvSpPr txBox="1"/>
          <p:nvPr/>
        </p:nvSpPr>
        <p:spPr>
          <a:xfrm>
            <a:off x="458788" y="557280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532595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The Adventure Works Cycles Bicycle Manufacturing Company has adopted SQL Server 2014 as its relational database management system of choice. You are an information worker who will be required to find and retrieve business data from several SQL Server databases. In this lab, you will begin to explore the new environment and become acquainted with the tools for querying SQL Server.</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615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313892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The Basic Architecture of SQL Server</a:t>
            </a:r>
            <a:endParaRPr lang="en-GB" dirty="0"/>
          </a:p>
        </p:txBody>
      </p:sp>
      <p:sp>
        <p:nvSpPr>
          <p:cNvPr id="3" name="Text Placeholder 2"/>
          <p:cNvSpPr>
            <a:spLocks noGrp="1"/>
          </p:cNvSpPr>
          <p:nvPr>
            <p:ph type="body" idx="1"/>
          </p:nvPr>
        </p:nvSpPr>
        <p:spPr/>
        <p:txBody>
          <a:bodyPr/>
          <a:lstStyle/>
          <a:p>
            <a:r>
              <a:rPr lang="en-GB" dirty="0" smtClean="0"/>
              <a:t>Relational Databases
About the Course Sample Database
Client Server Databases
Queries</a:t>
            </a:r>
            <a:endParaRPr lang="en-GB" dirty="0"/>
          </a:p>
        </p:txBody>
      </p:sp>
    </p:spTree>
    <p:extLst>
      <p:ext uri="{BB962C8B-B14F-4D97-AF65-F5344CB8AC3E}">
        <p14:creationId xmlns:p14="http://schemas.microsoft.com/office/powerpoint/2010/main" val="379162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Databases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Relational databases:</a:t>
            </a:r>
          </a:p>
          <a:p>
            <a:pPr lvl="0"/>
            <a:r>
              <a:rPr lang="en-US" kern="0" dirty="0">
                <a:solidFill>
                  <a:srgbClr val="000000"/>
                </a:solidFill>
              </a:rPr>
              <a:t>Typically comprise of multiple tables</a:t>
            </a:r>
          </a:p>
          <a:p>
            <a:pPr lvl="0"/>
            <a:r>
              <a:rPr lang="en-US" kern="0" dirty="0">
                <a:solidFill>
                  <a:srgbClr val="000000"/>
                </a:solidFill>
              </a:rPr>
              <a:t>Use joins to extract related data from multiple objects</a:t>
            </a:r>
          </a:p>
          <a:p>
            <a:pPr lvl="0"/>
            <a:r>
              <a:rPr lang="en-US" kern="0" dirty="0">
                <a:solidFill>
                  <a:srgbClr val="000000"/>
                </a:solidFill>
              </a:rPr>
              <a:t>Typically contain objects and data</a:t>
            </a:r>
          </a:p>
        </p:txBody>
      </p:sp>
    </p:spTree>
    <p:extLst>
      <p:ext uri="{BB962C8B-B14F-4D97-AF65-F5344CB8AC3E}">
        <p14:creationId xmlns:p14="http://schemas.microsoft.com/office/powerpoint/2010/main" val="164021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the Course Sample Database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TSQL database used in course</a:t>
            </a:r>
          </a:p>
          <a:p>
            <a:pPr lvl="0"/>
            <a:r>
              <a:rPr lang="en-US" kern="0" dirty="0">
                <a:solidFill>
                  <a:srgbClr val="000000"/>
                </a:solidFill>
              </a:rPr>
              <a:t>Represents a business with products, customers, orders, suppliers, employees</a:t>
            </a:r>
          </a:p>
          <a:p>
            <a:pPr lvl="0"/>
            <a:r>
              <a:rPr lang="en-US" kern="0" dirty="0">
                <a:solidFill>
                  <a:srgbClr val="000000"/>
                </a:solidFill>
              </a:rPr>
              <a:t>Contains sample schemas:</a:t>
            </a:r>
          </a:p>
          <a:p>
            <a:pPr lvl="1"/>
            <a:r>
              <a:rPr lang="en-US" kern="0" dirty="0">
                <a:solidFill>
                  <a:srgbClr val="000000"/>
                </a:solidFill>
              </a:rPr>
              <a:t>HR, Production, Sales</a:t>
            </a:r>
          </a:p>
          <a:p>
            <a:pPr lvl="0"/>
            <a:r>
              <a:rPr lang="en-US" kern="0" dirty="0">
                <a:solidFill>
                  <a:srgbClr val="000000"/>
                </a:solidFill>
              </a:rPr>
              <a:t>Contains sample tables, views</a:t>
            </a:r>
          </a:p>
          <a:p>
            <a:pPr lvl="0"/>
            <a:r>
              <a:rPr lang="en-US" kern="0" dirty="0">
                <a:solidFill>
                  <a:srgbClr val="000000"/>
                </a:solidFill>
              </a:rPr>
              <a:t>Scripts provided with labs and demos to recreate database if needed</a:t>
            </a:r>
          </a:p>
          <a:p>
            <a:pPr lvl="0"/>
            <a:endParaRPr lang="en-US" kern="0" dirty="0">
              <a:solidFill>
                <a:srgbClr val="000000"/>
              </a:solidFill>
            </a:endParaRPr>
          </a:p>
        </p:txBody>
      </p:sp>
    </p:spTree>
    <p:extLst>
      <p:ext uri="{BB962C8B-B14F-4D97-AF65-F5344CB8AC3E}">
        <p14:creationId xmlns:p14="http://schemas.microsoft.com/office/powerpoint/2010/main" val="131934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ac7a3ca-03ed-410d-a0d5-e7e8c6057e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the Course Sample Database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TSQL database used in course</a:t>
            </a:r>
          </a:p>
          <a:p>
            <a:pPr lvl="0"/>
            <a:endParaRPr lang="en-US" kern="0" dirty="0">
              <a:solidFill>
                <a:srgbClr val="000000"/>
              </a:solidFill>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003" y="2168672"/>
            <a:ext cx="8437563"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92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 Server Databases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Client software is separate from database engine</a:t>
            </a:r>
          </a:p>
          <a:p>
            <a:pPr lvl="0"/>
            <a:r>
              <a:rPr lang="en-US" kern="0" dirty="0">
                <a:solidFill>
                  <a:srgbClr val="000000"/>
                </a:solidFill>
              </a:rPr>
              <a:t>Client software ad database engine can be on the same machine or connected over a network</a:t>
            </a:r>
          </a:p>
          <a:p>
            <a:pPr lvl="0"/>
            <a:r>
              <a:rPr lang="en-US" kern="0" dirty="0">
                <a:solidFill>
                  <a:srgbClr val="000000"/>
                </a:solidFill>
              </a:rPr>
              <a:t>With correct configuration, databases can access data in other databases over the network</a:t>
            </a:r>
          </a:p>
        </p:txBody>
      </p:sp>
    </p:spTree>
    <p:extLst>
      <p:ext uri="{BB962C8B-B14F-4D97-AF65-F5344CB8AC3E}">
        <p14:creationId xmlns:p14="http://schemas.microsoft.com/office/powerpoint/2010/main" val="30038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a09986e-8206-4215-ab86-bc20c74d18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Set-based language</a:t>
            </a:r>
          </a:p>
          <a:p>
            <a:pPr lvl="0"/>
            <a:r>
              <a:rPr lang="en-US" kern="0" dirty="0">
                <a:solidFill>
                  <a:srgbClr val="000000"/>
                </a:solidFill>
              </a:rPr>
              <a:t>Scripts</a:t>
            </a:r>
          </a:p>
          <a:p>
            <a:pPr lvl="0"/>
            <a:r>
              <a:rPr lang="en-US" kern="0" dirty="0">
                <a:solidFill>
                  <a:srgbClr val="000000"/>
                </a:solidFill>
              </a:rPr>
              <a:t>Batches</a:t>
            </a:r>
          </a:p>
        </p:txBody>
      </p:sp>
    </p:spTree>
    <p:extLst>
      <p:ext uri="{BB962C8B-B14F-4D97-AF65-F5344CB8AC3E}">
        <p14:creationId xmlns:p14="http://schemas.microsoft.com/office/powerpoint/2010/main" val="350148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SQL Server Editions and Versions</a:t>
            </a:r>
            <a:endParaRPr lang="en-GB" dirty="0"/>
          </a:p>
        </p:txBody>
      </p:sp>
      <p:sp>
        <p:nvSpPr>
          <p:cNvPr id="3" name="Text Placeholder 2"/>
          <p:cNvSpPr>
            <a:spLocks noGrp="1"/>
          </p:cNvSpPr>
          <p:nvPr>
            <p:ph type="body" idx="1"/>
          </p:nvPr>
        </p:nvSpPr>
        <p:spPr/>
        <p:txBody>
          <a:bodyPr/>
          <a:lstStyle/>
          <a:p>
            <a:r>
              <a:rPr lang="en-GB" dirty="0" smtClean="0"/>
              <a:t>SQL Server Versions
SQL Server Editions
SQL Server in the Cloud</a:t>
            </a:r>
            <a:endParaRPr lang="en-GB" dirty="0"/>
          </a:p>
        </p:txBody>
      </p:sp>
    </p:spTree>
    <p:extLst>
      <p:ext uri="{BB962C8B-B14F-4D97-AF65-F5344CB8AC3E}">
        <p14:creationId xmlns:p14="http://schemas.microsoft.com/office/powerpoint/2010/main" val="317540136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58</TotalTime>
  <Words>1934</Words>
  <Application>Microsoft Office PowerPoint</Application>
  <PresentationFormat>On-screen Show (4:3)</PresentationFormat>
  <Paragraphs>297</Paragraphs>
  <Slides>24</Slides>
  <Notes>24</Notes>
  <HiddenSlides>1</HiddenSlides>
  <MMClips>0</MMClips>
  <ScaleCrop>false</ScaleCrop>
  <HeadingPairs>
    <vt:vector size="6" baseType="variant">
      <vt:variant>
        <vt:lpstr>Fonts Used</vt:lpstr>
      </vt:variant>
      <vt:variant>
        <vt:i4>6</vt:i4>
      </vt:variant>
      <vt:variant>
        <vt:lpstr>Theme</vt:lpstr>
      </vt:variant>
      <vt:variant>
        <vt:i4>24</vt:i4>
      </vt:variant>
      <vt:variant>
        <vt:lpstr>Slide Titles</vt:lpstr>
      </vt:variant>
      <vt:variant>
        <vt:i4>24</vt:i4>
      </vt:variant>
    </vt:vector>
  </HeadingPairs>
  <TitlesOfParts>
    <vt:vector size="54" baseType="lpstr">
      <vt:lpstr>Arial</vt:lpstr>
      <vt:lpstr>Segoe UI</vt:lpstr>
      <vt:lpstr>Times New Roman</vt:lpstr>
      <vt:lpstr>Wingdings</vt:lpstr>
      <vt:lpstr>Calibri</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Module 1</vt:lpstr>
      <vt:lpstr>Module Overview</vt:lpstr>
      <vt:lpstr>Lesson 1: The Basic Architecture of SQL Server</vt:lpstr>
      <vt:lpstr>Relational Databases</vt:lpstr>
      <vt:lpstr>About the Course Sample Database</vt:lpstr>
      <vt:lpstr>About the Course Sample Database</vt:lpstr>
      <vt:lpstr>Client Server Databases</vt:lpstr>
      <vt:lpstr>Queries</vt:lpstr>
      <vt:lpstr>Lesson 2: SQL Server Editions and Versions</vt:lpstr>
      <vt:lpstr>SQL Server Versions</vt:lpstr>
      <vt:lpstr>SQL Server Editions</vt:lpstr>
      <vt:lpstr>SQL Server in the Cloud</vt:lpstr>
      <vt:lpstr>Lesson 3: Getting Started with SQL Server Management Studio</vt:lpstr>
      <vt:lpstr>Starting SSMS</vt:lpstr>
      <vt:lpstr>Connecting to SQL Server</vt:lpstr>
      <vt:lpstr>Working with Object Explorer</vt:lpstr>
      <vt:lpstr>Working with Script Files and Projects</vt:lpstr>
      <vt:lpstr>Executing Queries</vt:lpstr>
      <vt:lpstr>Using Books Online</vt:lpstr>
      <vt:lpstr>Demonstration: Introducing Microsoft SQL Server 2014</vt:lpstr>
      <vt:lpstr>PowerPoint Presentation</vt:lpstr>
      <vt:lpstr>Lab: Working with SQL Server 2014 Tools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Christopher Bartlett</dc:creator>
  <cp:lastModifiedBy>Richard Strange</cp:lastModifiedBy>
  <cp:revision>7</cp:revision>
  <dcterms:created xsi:type="dcterms:W3CDTF">2014-08-01T08:35:38Z</dcterms:created>
  <dcterms:modified xsi:type="dcterms:W3CDTF">2014-08-06T08:13:16Z</dcterms:modified>
</cp:coreProperties>
</file>