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Lst>
  <p:notesMasterIdLst>
    <p:notesMasterId r:id="rId61"/>
  </p:notes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Lst>
  <p:sldSz cx="9144000" cy="6858000" type="screen4x3"/>
  <p:notesSz cx="6858000" cy="9144000"/>
  <p:embeddedFontLst>
    <p:embeddedFont>
      <p:font typeface="Segoe UI" panose="020B0502040204020203" pitchFamily="34" charset="0"/>
      <p:regular r:id="rId62"/>
      <p:bold r:id="rId63"/>
      <p:italic r:id="rId64"/>
      <p:boldItalic r:id="rId65"/>
    </p:embeddedFont>
    <p:embeddedFont>
      <p:font typeface="Lucida Sans Unicode" panose="020B0602030504020204" pitchFamily="34" charset="0"/>
      <p:regular r:id="rId66"/>
    </p:embeddedFont>
    <p:embeddedFont>
      <p:font typeface="Segoe" panose="020B0502040504020203" pitchFamily="3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
      <p:font typeface="Calibri" panose="020F0502020204030204" pitchFamily="34" charset="0"/>
      <p:regular r:id="rId75"/>
      <p:bold r:id="rId76"/>
      <p:italic r:id="rId77"/>
      <p:boldItalic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font" Target="fonts/font15.fntdata"/><Relationship Id="rId7" Type="http://schemas.openxmlformats.org/officeDocument/2006/relationships/slideMaster" Target="slideMasters/slideMaster7.xml"/><Relationship Id="rId71"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font" Target="fonts/font5.fntdata"/><Relationship Id="rId74" Type="http://schemas.openxmlformats.org/officeDocument/2006/relationships/font" Target="fonts/font13.fntdata"/><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notesMaster" Target="notesMasters/notesMaster1.xml"/><Relationship Id="rId82"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11.fntdata"/><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font" Target="fonts/font6.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A7DEB-8953-4218-A00E-0527179D3043}"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5CB73-ED6B-464F-9051-4F895A4DDF57}" type="slidenum">
              <a:rPr lang="en-GB" smtClean="0"/>
              <a:t>‹#›</a:t>
            </a:fld>
            <a:endParaRPr lang="en-GB" dirty="0"/>
          </a:p>
        </p:txBody>
      </p:sp>
    </p:spTree>
    <p:extLst>
      <p:ext uri="{BB962C8B-B14F-4D97-AF65-F5344CB8AC3E}">
        <p14:creationId xmlns:p14="http://schemas.microsoft.com/office/powerpoint/2010/main" val="398738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45221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purpose of this topic is to introduce the idea of inline data manipulation in queries or predicates.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a partial example for illustration only. This code will not run as 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16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these elements will be further discussed later in the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2699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purpose of this lesson is to introduce the concepts behind mathematical set theory and how it applies to writing queries in SQL Server.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Key points to stress include the presence of unique members in a set, as well as the lack of order among the members.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good foundational understanding will help the student learn more challenging concepts, such as the use of windowing functions in module 13. It will also help with more basic concepts, such as the use of DISTINCT and the need for ORDER BY.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210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Batch terminator keyword is determined by client tool.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See GO in Books Online: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http://go.microsoft.com/fwlink/?LinkID=402713</a:t>
            </a: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76484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T-SQL Language Elements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D:\Demofiles\Mod02\Setup.cmd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database engine instance.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Demo.ssmssln solution in the D:\Demofiles\Mod02\Demo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11 – Demonstration A.sql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12615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4955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see</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Itzik Ben-Gan,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Inside Microsoft® SQL Server® 2008: T-SQL Querying. Microsoft Press 2009</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See Chapter 1.</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Itzik Ben-Gan,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Microsoft SQL Server 2008: T-SQL Fundamentals. Microsoft Press 2008</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See Chapter 2.</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2764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Act upon all elements…means think at the table level, not the row level.</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Tell the engine what you want to retrieve: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“Display information about all customers whose city is Portland”, versus: Tell the engine how to retrieve 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“Examine one row at a time. If the city is Portland, display this row. Move to next row…”</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Unique keys are how you ensure that a table is a set in SQL.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hidden slide follows this one, with examples of sets if needed.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89084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Hidden slide, provided for additional reference only.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17886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728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lesson is designed as a very high-level overview of T-SQL language elements, positioning the various keywords for further coverage in subsequent modules. Do not take too much presentation time going into detail.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9746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779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Describe the consideration of True/False/Unknown as "Three-Valued Logic".</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topic presents an opportunity to introduce the concept of NULL. Describe it not only as missing data, but also as unknown inapplicable data. For example, data may be NULL if it’s missing – what is the mobile phone number of a person who has not supplied the number? It may be NULL because the value is inapplicable – what is the mobile number of a person with no mobile phone?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topic of NULL, WHERE, HAVING, ON, subqueries, and IF is discussed in subsequent modules.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Students will encounter many uses of predicates in this course.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hidden slide, with some examples of predicates, follows this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90869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is a hidden slide, provided for additional reference only. If the group’s background is appropriate, consider also adding the example of a CHECK constraint, for example CHECK(salary &gt;0).</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These are only partial snippets of code and cannot be run against the supplied sample databases for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62536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Logical Query Processing order is the conceptual interpretation order of the query clauses, defining the accuracy of the query and its result. Due to optimization, SQL Server can rearrange that order when physically processing the query in certain cases, but only when it can still guarantee the accuracy of the result, as defined by the logical query processing order.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34961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Briefly describe the elements of a SELECT statement, without going into too much detail. The focus of this lesson is understanding the order in which clauses are evaluated. The syntax of use of each clause will be covered in subsequent modules.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Defines table(s) to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Filters rows using a predicate.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GROUP BY: Arranges rows by groups.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HAVING: Filters groups using a predicate.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Defines which columns to return.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ORDER BY: Sorts the output.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5761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for the purposes of this discussion, TOP, DISTINCT and OVER are omitted.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618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7040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D:\Demofiles\Mod02\Setup.cmd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Query Output that Illustrates Logical Processing Order</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ADVENTUREWORKS\Student with the password Pa$$w0rd, and run D:\Demofiles\Mod02\Setup.cmd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D:\Demofiles\Mod02\Demo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Then open the 21 –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B.sql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8835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Executing Basic SELECT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T-SQL script provided by the IT department includes a SELECT statement that retrieves all rows from the HR.Employees table, which includes the firstname, lastname, city, and country columns. You will execute the T-SQL script against the T-SQL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Executing Queries That Filter Data Using Predicates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next T-SQL script is very similar to the first one. The SELECT statement retrieves the same columns from the HR.Employees table, but uses a predicate in the WHERE clause to retrieve only rows with the value “USA” in the country column.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Executing Queries That Sort Data Using ORDER BY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last T-SQL script provided by the IT department has a comment: “This SELECT statement returns first name, last name, city, and country/region information for all employees from the USA, ordered by last name.”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9352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FC45CB73-ED6B-464F-9051-4F895A4DDF5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286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purpose of this module is to describe the T-SQL language, to explore its elements in a “just enough” approach, and to introduce the concepts behind the logical order of operations in evaluating a SELECT statement.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module is designed to spend more time on lecture than in lab. Do not concentrate too much on the details of the language elements as many of them will receive full coverage in subsequent modules.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is important to the course structure that students start to develop an understanding of the logical order of operations in evaluating a SELECT statement. Take them through the animated slides provided, especially making it clear that the SELECT clause is nearly the last one to be evaluated. This will make learning about topics such as GROUP BY clauses, aggregate functions and the like much easier in later modules.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4568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category of T-SQL statements concerns querying and modifying data?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DML</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are some examples of aggregate functions supported by T-SQL?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SUM, MIN, COUNT, MAX, AVG</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SELECT statement element will be processed before a WHERE clause?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FROM</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338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Expand on American National Standards Institute (ANSI) and International Standards Organization (ISO).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name of the language was originally SEQUEL, standing for Structured English QUEry Language (emphasis on English). A trademark dispute with an airline company forced a change to SQL but its foundation as an English-like language remains. T-SQL is a declarative English-like language, where you outline instructions in an English-like manner. You focus on the "what" part in your request, and let the implementation (the database platform) focus on the "how" aspect.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Additional reading on procedural versus declarative, set-based approaches to programming databases can be found in Joe Celko's</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 Thinking in Sets: Auxiliary, Temporal, and Virtual Tables in 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(Morgan Kaufman 2008).</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6864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890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slide is an overview of the next seven slides and can be used to introduce what’s coming up.</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an introduction, let the student know that many of these language elements will be covered in context in subsequent modules.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843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These predicates and operators are provided as a simple reference point. Many of them will be used in subsequent modules (such as filtering data). Use this to fill in any gaps in student knowledge, but don’t get too bogged down in details. At this point, recognizing where these might be used is more important than knowing the details of each one.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25608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there are many other functions built into SQL Server (and hence T-SQL). This topic is designed to introduce the concept to support the examples in the course. Some of these functions, such as YEAR, SYSDATETIME() and GETDATE(), are used in examples in the course. Use this topic to briefly introduce the idea of built-in functions and how to use Books Online for further reference.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2813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Point out to students learning T-SQL for the purpose of writing reports that variables are not used in stand-alone queries, but will be used by database developers for the following additional purposes: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Parameters in functions, stored procedures.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Counter for loops.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system functions (formerly and incorrectly called system variables) can be invoked in SELECT statements just like user variables.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C45CB73-ED6B-464F-9051-4F895A4DDF5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Introduction to T-SQL Querying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1148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1898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19664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5726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0157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55042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155068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53084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55685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38299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692012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232607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2408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817454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02639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47842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68667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89027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85007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99341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04500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344520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251829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26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5501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5710132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395636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18245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912850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7094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29883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802663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48000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69068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617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0719153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110286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746155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34631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402705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7927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011181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466709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900924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061213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35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498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08481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12932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804333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32793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06403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1354016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559886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193621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028185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35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989405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39348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1859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147705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471689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848661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026091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519433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567957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2971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69691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930467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655953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29753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697042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310660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935871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42960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444127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160735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65602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81699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83183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415062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56359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089557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999156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980264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69125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10887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62592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603808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6506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62242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1102901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084072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376586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788048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510955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165828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618481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33674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719828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6241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35316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736010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461048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1189179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1202902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29764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34045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641138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801896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993439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21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7298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520088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925497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002602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969746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101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964419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342682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694829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08101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25002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9470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886012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785095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838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515270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3223589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567249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75726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0668107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3612012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4746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5677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4099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392914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7618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33840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59608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826994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848573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92034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964939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845801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38756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566081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802599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4098653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931548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41103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5463487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33807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072097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722104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50340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9579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144249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9761678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5013010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635937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0215901"/>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06767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141447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826595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7668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438101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2883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5774013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719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90456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834812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2705507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499409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1210948"/>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565666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231091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2271809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364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914871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743572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529235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298342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89843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5851881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330046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355722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69566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306303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0200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999281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9997337"/>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79543"/>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408320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178608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728859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99076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800399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528533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49952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717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84227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69580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9451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645936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85576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183640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107065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2168937"/>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033960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9813577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87099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304377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6507493"/>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607718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3246651"/>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238186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894292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605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715466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285273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48955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49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623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497762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2766200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648923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34062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619700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10637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853664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3795215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66802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6566653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3103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23190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7249258"/>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777346"/>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415564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2101225"/>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323905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418734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017958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61432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303831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961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8753198"/>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434777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3693973"/>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548981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136790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728881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3428521"/>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757460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648287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96953"/>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44410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391724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4441917"/>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61670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881946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983350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0908361"/>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249006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1812046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8273072"/>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88979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80124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021070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9471912"/>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047637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323040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27371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4288396"/>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973162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418953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4766057"/>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35842888"/>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9751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37293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0970917"/>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620301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9409746"/>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69409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186649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58802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5194937"/>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5187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693239"/>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7026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168747"/>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017933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68889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1974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015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7008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8974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49659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13789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881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2250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89092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5074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05333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087132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37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5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081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2788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90707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77653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411205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2095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0943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28465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32146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94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93350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665223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47758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8048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0547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21732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59076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65038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4114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1471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746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93040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71256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4300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150382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94374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45631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8273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55973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56823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11230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23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47115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92152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14248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5748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4294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642054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715149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20393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637813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9535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674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90533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40079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9268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76623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9015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27783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95900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449038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942683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51949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683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0695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8700192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346860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4924191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4695653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1510614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455152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3279447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8739442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6121356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38387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210625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142951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2547745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8812283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4185006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2552945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90097258"/>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0241690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4735700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0407427"/>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13354705"/>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72384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76418899"/>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1860779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0563869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517980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1123874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2774842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88578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2</a:t>
            </a:r>
            <a:endParaRPr lang="en-GB" dirty="0"/>
          </a:p>
        </p:txBody>
      </p:sp>
      <p:sp>
        <p:nvSpPr>
          <p:cNvPr id="3" name="Subtitle 2"/>
          <p:cNvSpPr>
            <a:spLocks noGrp="1"/>
          </p:cNvSpPr>
          <p:nvPr>
            <p:ph type="subTitle" sz="quarter" idx="1"/>
          </p:nvPr>
        </p:nvSpPr>
        <p:spPr/>
        <p:txBody>
          <a:bodyPr/>
          <a:lstStyle/>
          <a:p>
            <a:r>
              <a:rPr lang="en-GB" dirty="0" smtClean="0"/>
              <a:t>Introduction to T-SQL Querying
</a:t>
            </a:r>
            <a:endParaRPr lang="en-GB" dirty="0"/>
          </a:p>
        </p:txBody>
      </p:sp>
    </p:spTree>
    <p:extLst>
      <p:ext uri="{BB962C8B-B14F-4D97-AF65-F5344CB8AC3E}">
        <p14:creationId xmlns:p14="http://schemas.microsoft.com/office/powerpoint/2010/main" val="343103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4e35ed-e1da-4db6-bdcd-d453aba554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Expressions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Combination of identifiers, values, and operators evaluated to obtain a single result</a:t>
            </a:r>
          </a:p>
          <a:p>
            <a:pPr lvl="0"/>
            <a:r>
              <a:rPr lang="en-US" sz="2600" kern="0" dirty="0">
                <a:solidFill>
                  <a:srgbClr val="000000"/>
                </a:solidFill>
              </a:rPr>
              <a:t>Can be used in SELECT statements</a:t>
            </a:r>
          </a:p>
          <a:p>
            <a:pPr lvl="1"/>
            <a:r>
              <a:rPr lang="en-US" sz="2600" kern="0" dirty="0">
                <a:solidFill>
                  <a:srgbClr val="000000"/>
                </a:solidFill>
              </a:rPr>
              <a:t>SELECT clause</a:t>
            </a:r>
          </a:p>
          <a:p>
            <a:pPr lvl="1"/>
            <a:r>
              <a:rPr lang="en-US" sz="2600" kern="0" dirty="0">
                <a:solidFill>
                  <a:srgbClr val="000000"/>
                </a:solidFill>
              </a:rPr>
              <a:t>WHERE clause</a:t>
            </a:r>
          </a:p>
          <a:p>
            <a:pPr lvl="0"/>
            <a:r>
              <a:rPr lang="en-US" sz="2600" kern="0" dirty="0">
                <a:solidFill>
                  <a:srgbClr val="000000"/>
                </a:solidFill>
              </a:rPr>
              <a:t>Can be single constant, single-valued function, or variable</a:t>
            </a:r>
          </a:p>
          <a:p>
            <a:pPr lvl="0"/>
            <a:r>
              <a:rPr lang="en-US" sz="2600" kern="0" dirty="0">
                <a:solidFill>
                  <a:srgbClr val="000000"/>
                </a:solidFill>
              </a:rPr>
              <a:t>Can be combined if expressions have same the data type</a:t>
            </a:r>
          </a:p>
          <a:p>
            <a:pPr lvl="0"/>
            <a:endParaRPr lang="en-US" sz="2600" kern="0" dirty="0">
              <a:solidFill>
                <a:srgbClr val="000000"/>
              </a:solidFill>
            </a:endParaRPr>
          </a:p>
        </p:txBody>
      </p:sp>
      <p:sp>
        <p:nvSpPr>
          <p:cNvPr id="5" name="AutoShape 3"/>
          <p:cNvSpPr>
            <a:spLocks noChangeArrowheads="1"/>
          </p:cNvSpPr>
          <p:nvPr/>
        </p:nvSpPr>
        <p:spPr bwMode="auto">
          <a:xfrm>
            <a:off x="789305" y="5333810"/>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YEAR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orderdate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1 </a:t>
            </a:r>
            <a:r>
              <a:rPr lang="en-US" sz="20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789305" y="5874950"/>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qty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unitprice ...</a:t>
            </a:r>
            <a:endParaRPr lang="en-US" sz="2000" b="1"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8347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2ad1fca-19b4-49fe-91c1-68203f3cae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Control of Flow, Errors, and Transactions</a:t>
            </a:r>
            <a:endParaRPr lang="en-GB" dirty="0"/>
          </a:p>
        </p:txBody>
      </p:sp>
      <p:sp>
        <p:nvSpPr>
          <p:cNvPr id="5" name="Content Placeholder 2"/>
          <p:cNvSpPr txBox="1">
            <a:spLocks/>
          </p:cNvSpPr>
          <p:nvPr/>
        </p:nvSpPr>
        <p:spPr bwMode="auto">
          <a:xfrm>
            <a:off x="363538" y="1021215"/>
            <a:ext cx="8119156" cy="18267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smtClean="0"/>
              <a:t>Allow you to control the flow of execution within code, handle errors, and maintain transactions</a:t>
            </a:r>
          </a:p>
          <a:p>
            <a:r>
              <a:rPr lang="en-US" sz="2400" kern="0" dirty="0" smtClean="0"/>
              <a:t>Used in programmatic code objects</a:t>
            </a:r>
          </a:p>
          <a:p>
            <a:pPr lvl="1"/>
            <a:r>
              <a:rPr lang="en-US" sz="2000" kern="0" dirty="0" smtClean="0"/>
              <a:t>Stored procedures, triggers, statement blocks</a:t>
            </a:r>
          </a:p>
          <a:p>
            <a:endParaRPr lang="en-US" kern="0" dirty="0"/>
          </a:p>
        </p:txBody>
      </p:sp>
      <p:sp>
        <p:nvSpPr>
          <p:cNvPr id="6" name="AutoShape 22"/>
          <p:cNvSpPr>
            <a:spLocks noChangeArrowheads="1"/>
          </p:cNvSpPr>
          <p:nvPr/>
        </p:nvSpPr>
        <p:spPr bwMode="auto">
          <a:xfrm>
            <a:off x="5826579" y="3546990"/>
            <a:ext cx="2888796" cy="1887703"/>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sz="2000" b="0" dirty="0">
              <a:latin typeface="Segoe" pitchFamily="34" charset="0"/>
            </a:endParaRPr>
          </a:p>
        </p:txBody>
      </p:sp>
      <p:sp>
        <p:nvSpPr>
          <p:cNvPr id="7" name="AutoShape 22"/>
          <p:cNvSpPr>
            <a:spLocks noChangeArrowheads="1"/>
          </p:cNvSpPr>
          <p:nvPr/>
        </p:nvSpPr>
        <p:spPr bwMode="auto">
          <a:xfrm>
            <a:off x="3290203" y="3536104"/>
            <a:ext cx="2380570" cy="1898589"/>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sz="2000" b="0" dirty="0" smtClean="0">
                <a:latin typeface="Segoe" pitchFamily="34" charset="0"/>
              </a:rPr>
              <a:t>TRY...CATCH</a:t>
            </a:r>
          </a:p>
        </p:txBody>
      </p:sp>
      <p:sp>
        <p:nvSpPr>
          <p:cNvPr id="8" name="AutoShape 22"/>
          <p:cNvSpPr>
            <a:spLocks noChangeArrowheads="1"/>
          </p:cNvSpPr>
          <p:nvPr/>
        </p:nvSpPr>
        <p:spPr bwMode="auto">
          <a:xfrm>
            <a:off x="409581" y="3546991"/>
            <a:ext cx="2709863" cy="1887702"/>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sz="2000" b="0" dirty="0">
              <a:latin typeface="Segoe" pitchFamily="34" charset="0"/>
            </a:endParaRPr>
          </a:p>
        </p:txBody>
      </p:sp>
      <p:sp>
        <p:nvSpPr>
          <p:cNvPr id="9" name="Rectangle 8"/>
          <p:cNvSpPr/>
          <p:nvPr/>
        </p:nvSpPr>
        <p:spPr>
          <a:xfrm>
            <a:off x="557893" y="3581916"/>
            <a:ext cx="2207532" cy="1852778"/>
          </a:xfrm>
          <a:prstGeom prst="rect">
            <a:avLst/>
          </a:prstGeom>
        </p:spPr>
        <p:txBody>
          <a:bodyPr lIns="0" tIns="0" rIns="0" bIns="0"/>
          <a:lstStyle/>
          <a:p>
            <a:pPr marL="166688" indent="-166688">
              <a:buFont typeface="Arial" pitchFamily="34" charset="0"/>
              <a:buChar char="•"/>
              <a:defRPr/>
            </a:pPr>
            <a:r>
              <a:rPr lang="en-US" sz="2000" b="0" dirty="0" smtClean="0">
                <a:latin typeface="Segoe" pitchFamily="34" charset="0"/>
              </a:rPr>
              <a:t>IF...ELSE</a:t>
            </a:r>
            <a:endParaRPr lang="en-US" sz="2000" b="0" dirty="0">
              <a:latin typeface="Segoe" pitchFamily="34" charset="0"/>
            </a:endParaRPr>
          </a:p>
          <a:p>
            <a:pPr marL="166688" indent="-166688">
              <a:buFont typeface="Arial" pitchFamily="34" charset="0"/>
              <a:buChar char="•"/>
              <a:defRPr/>
            </a:pPr>
            <a:r>
              <a:rPr lang="en-US" sz="2000" b="0" dirty="0" smtClean="0">
                <a:latin typeface="Segoe" pitchFamily="34" charset="0"/>
              </a:rPr>
              <a:t>WHILE</a:t>
            </a:r>
          </a:p>
          <a:p>
            <a:pPr marL="166688" indent="-166688">
              <a:buFont typeface="Arial" pitchFamily="34" charset="0"/>
              <a:buChar char="•"/>
              <a:defRPr/>
            </a:pPr>
            <a:r>
              <a:rPr lang="en-US" sz="2000" b="0" dirty="0" smtClean="0">
                <a:latin typeface="Segoe" pitchFamily="34" charset="0"/>
              </a:rPr>
              <a:t>BREAK</a:t>
            </a:r>
          </a:p>
          <a:p>
            <a:pPr marL="166688" indent="-166688">
              <a:buFont typeface="Arial" pitchFamily="34" charset="0"/>
              <a:buChar char="•"/>
              <a:defRPr/>
            </a:pPr>
            <a:r>
              <a:rPr lang="en-US" sz="2000" b="0" dirty="0" smtClean="0">
                <a:latin typeface="Segoe" pitchFamily="34" charset="0"/>
              </a:rPr>
              <a:t>CONTINUE</a:t>
            </a:r>
          </a:p>
          <a:p>
            <a:pPr marL="166688" indent="-166688">
              <a:buFont typeface="Arial" pitchFamily="34" charset="0"/>
              <a:buChar char="•"/>
              <a:defRPr/>
            </a:pPr>
            <a:r>
              <a:rPr lang="en-US" sz="2000" b="0" dirty="0" smtClean="0">
                <a:latin typeface="Segoe" pitchFamily="34" charset="0"/>
              </a:rPr>
              <a:t>BEGIN...END</a:t>
            </a:r>
            <a:endParaRPr lang="en-US" sz="2000" b="0" dirty="0">
              <a:latin typeface="Segoe" pitchFamily="34" charset="0"/>
            </a:endParaRPr>
          </a:p>
        </p:txBody>
      </p:sp>
      <p:sp>
        <p:nvSpPr>
          <p:cNvPr id="10" name="Rectangle 30"/>
          <p:cNvSpPr>
            <a:spLocks noChangeArrowheads="1"/>
          </p:cNvSpPr>
          <p:nvPr/>
        </p:nvSpPr>
        <p:spPr bwMode="auto">
          <a:xfrm>
            <a:off x="6002565" y="3600183"/>
            <a:ext cx="2654074" cy="1882135"/>
          </a:xfrm>
          <a:prstGeom prst="rect">
            <a:avLst/>
          </a:prstGeom>
          <a:noFill/>
          <a:ln w="9525">
            <a:noFill/>
            <a:miter lim="800000"/>
            <a:headEnd/>
            <a:tailEnd/>
          </a:ln>
        </p:spPr>
        <p:txBody>
          <a:bodyPr lIns="0" tIns="0" rIns="0" bIns="0"/>
          <a:lstStyle/>
          <a:p>
            <a:pPr marL="166688" indent="-166688">
              <a:buFont typeface="Arial" charset="0"/>
              <a:buChar char="•"/>
            </a:pPr>
            <a:r>
              <a:rPr lang="en-US" sz="2000" b="0" dirty="0" smtClean="0">
                <a:latin typeface="Segoe" pitchFamily="34" charset="0"/>
              </a:rPr>
              <a:t>BEGIN TRANSACTION</a:t>
            </a:r>
          </a:p>
          <a:p>
            <a:pPr marL="166688" indent="-166688">
              <a:buFont typeface="Arial" charset="0"/>
              <a:buChar char="•"/>
            </a:pPr>
            <a:r>
              <a:rPr lang="en-US" sz="2000" b="0" dirty="0" smtClean="0">
                <a:latin typeface="Segoe" pitchFamily="34" charset="0"/>
              </a:rPr>
              <a:t>COMMIT TRANSACTION</a:t>
            </a:r>
          </a:p>
          <a:p>
            <a:pPr marL="166688" indent="-166688">
              <a:buFont typeface="Arial" charset="0"/>
              <a:buChar char="•"/>
            </a:pPr>
            <a:r>
              <a:rPr lang="en-US" sz="2000" b="0" dirty="0" smtClean="0">
                <a:latin typeface="Segoe" pitchFamily="34" charset="0"/>
              </a:rPr>
              <a:t>ROLLBACK TRANSACTION</a:t>
            </a:r>
          </a:p>
        </p:txBody>
      </p:sp>
      <p:sp>
        <p:nvSpPr>
          <p:cNvPr id="11" name="Text Box 99"/>
          <p:cNvSpPr txBox="1">
            <a:spLocks noChangeArrowheads="1"/>
          </p:cNvSpPr>
          <p:nvPr/>
        </p:nvSpPr>
        <p:spPr bwMode="auto">
          <a:xfrm>
            <a:off x="407994" y="2858015"/>
            <a:ext cx="2743200" cy="688976"/>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sz="2000" dirty="0" smtClean="0">
                <a:latin typeface="Segoe" pitchFamily="34" charset="0"/>
              </a:rPr>
              <a:t>Control of Flow</a:t>
            </a:r>
            <a:endParaRPr lang="en-US" sz="2000" dirty="0">
              <a:latin typeface="Segoe" pitchFamily="34" charset="0"/>
            </a:endParaRPr>
          </a:p>
        </p:txBody>
      </p:sp>
      <p:sp>
        <p:nvSpPr>
          <p:cNvPr id="12" name="Text Box 99"/>
          <p:cNvSpPr txBox="1">
            <a:spLocks noChangeArrowheads="1"/>
          </p:cNvSpPr>
          <p:nvPr/>
        </p:nvSpPr>
        <p:spPr bwMode="auto">
          <a:xfrm>
            <a:off x="3279773" y="2858015"/>
            <a:ext cx="2408461"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sz="2000" dirty="0" smtClean="0">
                <a:latin typeface="Segoe" pitchFamily="34" charset="0"/>
              </a:rPr>
              <a:t>Error Handling</a:t>
            </a:r>
            <a:endParaRPr lang="en-US" sz="2000" dirty="0">
              <a:latin typeface="Segoe" pitchFamily="34" charset="0"/>
            </a:endParaRPr>
          </a:p>
        </p:txBody>
      </p:sp>
      <p:sp>
        <p:nvSpPr>
          <p:cNvPr id="13" name="Text Box 99"/>
          <p:cNvSpPr txBox="1">
            <a:spLocks noChangeArrowheads="1"/>
          </p:cNvSpPr>
          <p:nvPr/>
        </p:nvSpPr>
        <p:spPr bwMode="auto">
          <a:xfrm>
            <a:off x="5800670" y="2858016"/>
            <a:ext cx="2922644" cy="678088"/>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sz="2000" dirty="0" smtClean="0">
                <a:latin typeface="Segoe" pitchFamily="34" charset="0"/>
              </a:rPr>
              <a:t>Transaction Control</a:t>
            </a:r>
            <a:endParaRPr lang="en-US" sz="2000" dirty="0">
              <a:latin typeface="Segoe" pitchFamily="34" charset="0"/>
            </a:endParaRPr>
          </a:p>
        </p:txBody>
      </p:sp>
    </p:spTree>
    <p:extLst>
      <p:ext uri="{BB962C8B-B14F-4D97-AF65-F5344CB8AC3E}">
        <p14:creationId xmlns:p14="http://schemas.microsoft.com/office/powerpoint/2010/main" val="266185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a537b8c-a95e-47de-bc5a-ce25c0c464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Comments</a:t>
            </a:r>
            <a:endParaRPr lang="en-GB" dirty="0"/>
          </a:p>
        </p:txBody>
      </p:sp>
      <p:sp>
        <p:nvSpPr>
          <p:cNvPr id="5" name="Content Placeholder 2"/>
          <p:cNvSpPr txBox="1">
            <a:spLocks/>
          </p:cNvSpPr>
          <p:nvPr/>
        </p:nvSpPr>
        <p:spPr bwMode="auto">
          <a:xfrm>
            <a:off x="536609" y="1135152"/>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smtClean="0"/>
              <a:t>Marks T-SQL code as a comment:</a:t>
            </a:r>
          </a:p>
          <a:p>
            <a:pPr lvl="1"/>
            <a:r>
              <a:rPr lang="en-US" kern="0" dirty="0" smtClean="0"/>
              <a:t>For a block, enclose it between /* and */ characters</a:t>
            </a:r>
          </a:p>
          <a:p>
            <a:pPr lvl="1"/>
            <a:endParaRPr lang="en-US" kern="0" dirty="0" smtClean="0"/>
          </a:p>
          <a:p>
            <a:pPr lvl="1"/>
            <a:endParaRPr lang="en-US" kern="0" dirty="0" smtClean="0"/>
          </a:p>
          <a:p>
            <a:pPr lvl="1"/>
            <a:endParaRPr lang="en-US" kern="0" dirty="0" smtClean="0"/>
          </a:p>
          <a:p>
            <a:pPr lvl="1"/>
            <a:endParaRPr lang="en-US" kern="0" dirty="0" smtClean="0"/>
          </a:p>
          <a:p>
            <a:pPr lvl="1"/>
            <a:r>
              <a:rPr lang="en-US" kern="0" dirty="0" smtClean="0"/>
              <a:t>For inline text, precede the comments with --</a:t>
            </a:r>
          </a:p>
          <a:p>
            <a:pPr lvl="1"/>
            <a:endParaRPr lang="en-US" kern="0" dirty="0" smtClean="0"/>
          </a:p>
          <a:p>
            <a:pPr lvl="1"/>
            <a:endParaRPr lang="en-US" kern="0" dirty="0" smtClean="0"/>
          </a:p>
          <a:p>
            <a:r>
              <a:rPr lang="en-US" sz="2400" kern="0" dirty="0" smtClean="0"/>
              <a:t>T-SQL Editors such as SSMS will typically color-code comments, as shown above</a:t>
            </a:r>
          </a:p>
        </p:txBody>
      </p:sp>
      <p:sp>
        <p:nvSpPr>
          <p:cNvPr id="6" name="AutoShape 3"/>
          <p:cNvSpPr>
            <a:spLocks noChangeArrowheads="1"/>
          </p:cNvSpPr>
          <p:nvPr/>
        </p:nvSpPr>
        <p:spPr bwMode="auto">
          <a:xfrm>
            <a:off x="867126" y="2026430"/>
            <a:ext cx="6256338" cy="163038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400" dirty="0">
                <a:solidFill>
                  <a:srgbClr val="008000"/>
                </a:solidFill>
                <a:latin typeface="Lucida Sans Unicode" panose="020B0602030504020204" pitchFamily="34" charset="0"/>
                <a:cs typeface="Lucida Sans Unicode" panose="020B0602030504020204" pitchFamily="34" charset="0"/>
              </a:rPr>
              <a:t>/* </a:t>
            </a:r>
          </a:p>
          <a:p>
            <a:r>
              <a:rPr lang="en-US" sz="2400" dirty="0">
                <a:solidFill>
                  <a:srgbClr val="008000"/>
                </a:solidFill>
                <a:latin typeface="Lucida Sans Unicode" panose="020B0602030504020204" pitchFamily="34" charset="0"/>
                <a:cs typeface="Lucida Sans Unicode" panose="020B0602030504020204" pitchFamily="34" charset="0"/>
              </a:rPr>
              <a:t>	This is a block</a:t>
            </a:r>
          </a:p>
          <a:p>
            <a:r>
              <a:rPr lang="en-US" sz="2400" dirty="0">
                <a:solidFill>
                  <a:srgbClr val="008000"/>
                </a:solidFill>
                <a:latin typeface="Lucida Sans Unicode" panose="020B0602030504020204" pitchFamily="34" charset="0"/>
                <a:cs typeface="Lucida Sans Unicode" panose="020B0602030504020204" pitchFamily="34" charset="0"/>
              </a:rPr>
              <a:t>   of commented code</a:t>
            </a:r>
          </a:p>
          <a:p>
            <a:r>
              <a:rPr lang="en-US" sz="2400" dirty="0">
                <a:solidFill>
                  <a:srgbClr val="008000"/>
                </a:solidFill>
                <a:latin typeface="Lucida Sans Unicode" panose="020B0602030504020204" pitchFamily="34" charset="0"/>
                <a:cs typeface="Lucida Sans Unicode" panose="020B0602030504020204" pitchFamily="34" charset="0"/>
              </a:rPr>
              <a:t>*/</a:t>
            </a:r>
            <a:endParaRPr lang="en-US" sz="2400" b="0" dirty="0">
              <a:latin typeface="Lucida Sans Unicode" panose="020B0602030504020204" pitchFamily="34" charset="0"/>
              <a:cs typeface="Lucida Sans Unicode" panose="020B0602030504020204" pitchFamily="34" charset="0"/>
            </a:endParaRPr>
          </a:p>
        </p:txBody>
      </p:sp>
      <p:sp>
        <p:nvSpPr>
          <p:cNvPr id="7" name="AutoShape 3"/>
          <p:cNvSpPr>
            <a:spLocks noChangeArrowheads="1"/>
          </p:cNvSpPr>
          <p:nvPr/>
        </p:nvSpPr>
        <p:spPr bwMode="auto">
          <a:xfrm>
            <a:off x="973806" y="4392532"/>
            <a:ext cx="6256338" cy="4507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400" dirty="0">
                <a:solidFill>
                  <a:srgbClr val="008000"/>
                </a:solidFill>
                <a:latin typeface="Lucida Sans Unicode" panose="020B0602030504020204" pitchFamily="34" charset="0"/>
                <a:cs typeface="Lucida Sans Unicode" panose="020B0602030504020204" pitchFamily="34" charset="0"/>
              </a:rPr>
              <a:t>--	This line of text will be ignored</a:t>
            </a:r>
            <a:endParaRPr lang="en-US" sz="2400" b="0" dirty="0" smtClean="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6931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b388e7d-8fdb-4ef3-9591-f40b2c779d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Batch Separators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Batches are sets of commands sent to SQL Server as a unit</a:t>
            </a:r>
          </a:p>
          <a:p>
            <a:pPr lvl="0"/>
            <a:r>
              <a:rPr lang="en-US" kern="0" dirty="0">
                <a:solidFill>
                  <a:srgbClr val="000000"/>
                </a:solidFill>
              </a:rPr>
              <a:t>Batches determine variable scope, name resolution</a:t>
            </a:r>
          </a:p>
          <a:p>
            <a:pPr lvl="0"/>
            <a:r>
              <a:rPr lang="en-US" kern="0" dirty="0">
                <a:solidFill>
                  <a:srgbClr val="000000"/>
                </a:solidFill>
              </a:rPr>
              <a:t>To separate statements into batches, use a separator:</a:t>
            </a:r>
          </a:p>
          <a:p>
            <a:pPr lvl="1"/>
            <a:r>
              <a:rPr lang="en-US" kern="0" dirty="0">
                <a:solidFill>
                  <a:srgbClr val="000000"/>
                </a:solidFill>
              </a:rPr>
              <a:t>SQL Server tools use the GO keyword</a:t>
            </a:r>
          </a:p>
          <a:p>
            <a:pPr lvl="1"/>
            <a:r>
              <a:rPr lang="en-US" kern="0" dirty="0">
                <a:solidFill>
                  <a:srgbClr val="000000"/>
                </a:solidFill>
              </a:rPr>
              <a:t>GO is not an SQL Server T-SQL command!</a:t>
            </a:r>
          </a:p>
          <a:p>
            <a:pPr lvl="1"/>
            <a:r>
              <a:rPr lang="en-US" kern="0" dirty="0">
                <a:solidFill>
                  <a:srgbClr val="000000"/>
                </a:solidFill>
              </a:rPr>
              <a:t>GO [count] times feature added in SQL Server 2005</a:t>
            </a:r>
          </a:p>
          <a:p>
            <a:pPr lvl="0"/>
            <a:endParaRPr lang="en-US" kern="0" dirty="0">
              <a:solidFill>
                <a:srgbClr val="000000"/>
              </a:solidFill>
            </a:endParaRPr>
          </a:p>
        </p:txBody>
      </p:sp>
    </p:spTree>
    <p:extLst>
      <p:ext uri="{BB962C8B-B14F-4D97-AF65-F5344CB8AC3E}">
        <p14:creationId xmlns:p14="http://schemas.microsoft.com/office/powerpoint/2010/main" val="206232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b0c42f2-d8cf-4b4d-a7b3-0dc062eef7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T-SQL Language Elements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T-SQL language elements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139606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Understanding Sets</a:t>
            </a:r>
            <a:endParaRPr lang="en-GB" dirty="0"/>
          </a:p>
        </p:txBody>
      </p:sp>
      <p:sp>
        <p:nvSpPr>
          <p:cNvPr id="3" name="Text Placeholder 2"/>
          <p:cNvSpPr>
            <a:spLocks noGrp="1"/>
          </p:cNvSpPr>
          <p:nvPr>
            <p:ph type="body" idx="1"/>
          </p:nvPr>
        </p:nvSpPr>
        <p:spPr/>
        <p:txBody>
          <a:bodyPr/>
          <a:lstStyle/>
          <a:p>
            <a:r>
              <a:rPr lang="en-GB" dirty="0" smtClean="0"/>
              <a:t>Set Theory and SQL Server
Set Theory Applied to SQL Server Queries</a:t>
            </a:r>
            <a:endParaRPr lang="en-GB" dirty="0"/>
          </a:p>
        </p:txBody>
      </p:sp>
    </p:spTree>
    <p:extLst>
      <p:ext uri="{BB962C8B-B14F-4D97-AF65-F5344CB8AC3E}">
        <p14:creationId xmlns:p14="http://schemas.microsoft.com/office/powerpoint/2010/main" val="47138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Theory and SQL Server</a:t>
            </a:r>
            <a:endParaRPr lang="en-GB" dirty="0"/>
          </a:p>
        </p:txBody>
      </p:sp>
      <p:sp>
        <p:nvSpPr>
          <p:cNvPr id="4" name="Content Placeholder 2"/>
          <p:cNvSpPr txBox="1">
            <a:spLocks/>
          </p:cNvSpPr>
          <p:nvPr/>
        </p:nvSpPr>
        <p:spPr>
          <a:xfrm>
            <a:off x="458788" y="992188"/>
            <a:ext cx="7751762" cy="2105854"/>
          </a:xfrm>
          <a:prstGeom prst="rect">
            <a:avLst/>
          </a:prstGeom>
        </p:spPr>
        <p:txBody>
          <a:bodyPr>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Set theory is a mathematical basis for the relational database model</a:t>
            </a:r>
          </a:p>
          <a:p>
            <a:pPr lvl="0"/>
            <a:r>
              <a:rPr lang="en-US" kern="0" dirty="0">
                <a:solidFill>
                  <a:srgbClr val="000000"/>
                </a:solidFill>
              </a:rPr>
              <a:t>What is a set?</a:t>
            </a:r>
          </a:p>
          <a:p>
            <a:pPr lvl="1"/>
            <a:r>
              <a:rPr lang="en-US" kern="0" dirty="0">
                <a:solidFill>
                  <a:srgbClr val="000000"/>
                </a:solidFill>
              </a:rPr>
              <a:t>A collection of distinct objects considered as a whole</a:t>
            </a:r>
          </a:p>
          <a:p>
            <a:pPr lvl="1"/>
            <a:r>
              <a:rPr lang="en-US" kern="0" dirty="0">
                <a:solidFill>
                  <a:srgbClr val="000000"/>
                </a:solidFill>
              </a:rPr>
              <a:t>"All customers who live in Portland"</a:t>
            </a:r>
          </a:p>
        </p:txBody>
      </p:sp>
      <p:graphicFrame>
        <p:nvGraphicFramePr>
          <p:cNvPr id="5" name="Group 5"/>
          <p:cNvGraphicFramePr>
            <a:graphicFrameLocks noGrp="1"/>
          </p:cNvGraphicFramePr>
          <p:nvPr>
            <p:extLst>
              <p:ext uri="{D42A27DB-BD31-4B8C-83A1-F6EECF244321}">
                <p14:modId xmlns:p14="http://schemas.microsoft.com/office/powerpoint/2010/main" val="10111024"/>
              </p:ext>
            </p:extLst>
          </p:nvPr>
        </p:nvGraphicFramePr>
        <p:xfrm>
          <a:off x="752661" y="3444461"/>
          <a:ext cx="7233313" cy="3163869"/>
        </p:xfrm>
        <a:graphic>
          <a:graphicData uri="http://schemas.openxmlformats.org/drawingml/2006/table">
            <a:tbl>
              <a:tblPr/>
              <a:tblGrid>
                <a:gridCol w="3615676"/>
                <a:gridCol w="3617637"/>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Characteristics of Set Element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r>
                        <a:rPr lang="en-US" sz="2000" b="1" dirty="0" smtClean="0">
                          <a:latin typeface="Segoe UI" panose="020B0502040204020203" pitchFamily="34" charset="0"/>
                          <a:cs typeface="Segoe UI" panose="020B0502040204020203" pitchFamily="34" charset="0"/>
                        </a:rPr>
                        <a:t>Example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r>
              <a:tr h="736912">
                <a:tc>
                  <a:txBody>
                    <a:bodyPr/>
                    <a:lstStyle/>
                    <a:p>
                      <a:r>
                        <a:rPr lang="en-US" sz="2000" dirty="0" smtClean="0">
                          <a:latin typeface="Segoe UI" panose="020B0502040204020203" pitchFamily="34" charset="0"/>
                          <a:cs typeface="Segoe UI" panose="020B0502040204020203" pitchFamily="34" charset="0"/>
                        </a:rPr>
                        <a:t>Elements of a set called members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sz="2000" dirty="0" smtClean="0">
                          <a:latin typeface="Segoe UI" panose="020B0502040204020203" pitchFamily="34" charset="0"/>
                          <a:cs typeface="Segoe UI" panose="020B0502040204020203" pitchFamily="34" charset="0"/>
                        </a:rPr>
                        <a:t>Customer as member of set Customers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r>
                        <a:rPr lang="en-US" sz="2000" dirty="0" smtClean="0">
                          <a:latin typeface="Segoe UI" panose="020B0502040204020203" pitchFamily="34" charset="0"/>
                          <a:cs typeface="Segoe UI" panose="020B0502040204020203" pitchFamily="34" charset="0"/>
                        </a:rPr>
                        <a:t>Elements of a set are described by attributes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sz="2000" dirty="0" smtClean="0">
                          <a:latin typeface="Segoe UI" panose="020B0502040204020203" pitchFamily="34" charset="0"/>
                          <a:cs typeface="Segoe UI" panose="020B0502040204020203" pitchFamily="34" charset="0"/>
                        </a:rPr>
                        <a:t>Customer first name, last name, birthdate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46538">
                <a:tc>
                  <a:txBody>
                    <a:bodyPr/>
                    <a:lstStyle/>
                    <a:p>
                      <a:r>
                        <a:rPr lang="en-US" sz="2000" dirty="0" smtClean="0">
                          <a:latin typeface="Segoe UI" panose="020B0502040204020203" pitchFamily="34" charset="0"/>
                          <a:cs typeface="Segoe UI" panose="020B0502040204020203" pitchFamily="34" charset="0"/>
                        </a:rPr>
                        <a:t>Elements must be distinct, or unique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sz="2000" dirty="0" smtClean="0">
                          <a:latin typeface="Segoe UI" panose="020B0502040204020203" pitchFamily="34" charset="0"/>
                          <a:cs typeface="Segoe UI" panose="020B0502040204020203" pitchFamily="34" charset="0"/>
                        </a:rPr>
                        <a:t>Customer ID</a:t>
                      </a:r>
                      <a:endParaRPr lang="en-US" sz="2000" dirty="0">
                        <a:latin typeface="Segoe UI" panose="020B0502040204020203" pitchFamily="34" charset="0"/>
                        <a:cs typeface="Segoe UI" panose="020B0502040204020203" pitchFamily="34"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273873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Theory Applied to SQL Server Queries</a:t>
            </a:r>
            <a:endParaRPr lang="en-GB" dirty="0"/>
          </a:p>
        </p:txBody>
      </p:sp>
      <p:graphicFrame>
        <p:nvGraphicFramePr>
          <p:cNvPr id="4" name="Content Placeholder 5"/>
          <p:cNvGraphicFramePr>
            <a:graphicFrameLocks/>
          </p:cNvGraphicFramePr>
          <p:nvPr>
            <p:extLst>
              <p:ext uri="{D42A27DB-BD31-4B8C-83A1-F6EECF244321}">
                <p14:modId xmlns:p14="http://schemas.microsoft.com/office/powerpoint/2010/main" val="492819109"/>
              </p:ext>
            </p:extLst>
          </p:nvPr>
        </p:nvGraphicFramePr>
        <p:xfrm>
          <a:off x="681591" y="936735"/>
          <a:ext cx="7762018" cy="5730240"/>
        </p:xfrm>
        <a:graphic>
          <a:graphicData uri="http://schemas.openxmlformats.org/drawingml/2006/table">
            <a:tbl>
              <a:tblPr firstRow="1" bandRow="1">
                <a:tableStyleId>{21E4AEA4-8DFA-4A89-87EB-49C32662AFE0}</a:tableStyleId>
              </a:tblPr>
              <a:tblGrid>
                <a:gridCol w="3478982"/>
                <a:gridCol w="4283036"/>
              </a:tblGrid>
              <a:tr h="383214">
                <a:tc>
                  <a:txBody>
                    <a:bodyPr/>
                    <a:lstStyle/>
                    <a:p>
                      <a:r>
                        <a:rPr lang="en-US" sz="2000" dirty="0" smtClean="0">
                          <a:latin typeface="Segoe UI" pitchFamily="34" charset="0"/>
                          <a:cs typeface="Segoe UI" pitchFamily="34" charset="0"/>
                        </a:rPr>
                        <a:t>Application</a:t>
                      </a:r>
                      <a:r>
                        <a:rPr lang="en-US" sz="2000" baseline="0" dirty="0" smtClean="0">
                          <a:latin typeface="Segoe UI" pitchFamily="34" charset="0"/>
                          <a:cs typeface="Segoe UI" pitchFamily="34" charset="0"/>
                        </a:rPr>
                        <a:t> of Set Theory</a:t>
                      </a:r>
                      <a:endParaRPr lang="en-US" sz="2000" dirty="0">
                        <a:latin typeface="Segoe UI" pitchFamily="34" charset="0"/>
                        <a:cs typeface="Segoe UI" pitchFamily="34" charset="0"/>
                      </a:endParaRPr>
                    </a:p>
                  </a:txBody>
                  <a:tcPr/>
                </a:tc>
                <a:tc>
                  <a:txBody>
                    <a:bodyPr/>
                    <a:lstStyle/>
                    <a:p>
                      <a:r>
                        <a:rPr lang="en-US" sz="2000" dirty="0" smtClean="0">
                          <a:latin typeface="Segoe UI" pitchFamily="34" charset="0"/>
                          <a:cs typeface="Segoe UI" pitchFamily="34" charset="0"/>
                        </a:rPr>
                        <a:t>Comments</a:t>
                      </a:r>
                      <a:endParaRPr lang="en-US" sz="2000" dirty="0">
                        <a:latin typeface="Segoe UI" pitchFamily="34" charset="0"/>
                        <a:cs typeface="Segoe UI" pitchFamily="34" charset="0"/>
                      </a:endParaRPr>
                    </a:p>
                  </a:txBody>
                  <a:tcPr/>
                </a:tc>
              </a:tr>
              <a:tr h="972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Act on all elements of a set at once</a:t>
                      </a:r>
                    </a:p>
                    <a:p>
                      <a:endParaRPr lang="en-US" sz="2000" dirty="0">
                        <a:latin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Query the whole table at once</a:t>
                      </a:r>
                    </a:p>
                    <a:p>
                      <a:endParaRPr lang="en-US" sz="2000" dirty="0">
                        <a:latin typeface="Segoe UI" pitchFamily="34" charset="0"/>
                        <a:cs typeface="Segoe UI" pitchFamily="34" charset="0"/>
                      </a:endParaRPr>
                    </a:p>
                  </a:txBody>
                  <a:tcPr/>
                </a:tc>
              </a:tr>
              <a:tr h="972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Use declarative, set-based processing</a:t>
                      </a:r>
                    </a:p>
                    <a:p>
                      <a:endParaRPr lang="en-US" sz="2000" dirty="0">
                        <a:latin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Tell the engine what you want to retrieve</a:t>
                      </a:r>
                    </a:p>
                    <a:p>
                      <a:endParaRPr lang="en-US" sz="2000" dirty="0">
                        <a:latin typeface="Segoe UI" pitchFamily="34" charset="0"/>
                        <a:cs typeface="Segoe UI" pitchFamily="34" charset="0"/>
                      </a:endParaRPr>
                    </a:p>
                  </a:txBody>
                  <a:tcPr/>
                </a:tc>
              </a:tr>
              <a:tr h="1267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Avoid cursor-based processing</a:t>
                      </a:r>
                    </a:p>
                    <a:p>
                      <a:endParaRPr lang="en-US" sz="2000" dirty="0">
                        <a:latin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Do not tell the engine how to retrieve it. Do</a:t>
                      </a:r>
                      <a:r>
                        <a:rPr lang="en-US" sz="2000" baseline="0" dirty="0" smtClean="0">
                          <a:latin typeface="Segoe UI" pitchFamily="34" charset="0"/>
                          <a:cs typeface="Segoe UI" pitchFamily="34" charset="0"/>
                        </a:rPr>
                        <a:t> not</a:t>
                      </a:r>
                      <a:r>
                        <a:rPr lang="en-US" sz="2000" dirty="0" smtClean="0">
                          <a:latin typeface="Segoe UI" pitchFamily="34" charset="0"/>
                          <a:cs typeface="Segoe UI" pitchFamily="34" charset="0"/>
                        </a:rPr>
                        <a:t> process each result individually</a:t>
                      </a:r>
                    </a:p>
                    <a:p>
                      <a:endParaRPr lang="en-US" sz="2000" dirty="0">
                        <a:latin typeface="Segoe UI" pitchFamily="34" charset="0"/>
                        <a:cs typeface="Segoe UI" pitchFamily="34" charset="0"/>
                      </a:endParaRPr>
                    </a:p>
                  </a:txBody>
                  <a:tcPr/>
                </a:tc>
              </a:tr>
              <a:tr h="972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Elements of set must be unique</a:t>
                      </a:r>
                    </a:p>
                    <a:p>
                      <a:endParaRPr lang="en-US" sz="2000" dirty="0">
                        <a:latin typeface="Segoe UI" pitchFamily="34" charset="0"/>
                        <a:cs typeface="Segoe UI"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itchFamily="34" charset="0"/>
                          <a:cs typeface="Segoe UI" pitchFamily="34" charset="0"/>
                        </a:rPr>
                        <a:t>Define unique keys in a table</a:t>
                      </a:r>
                    </a:p>
                    <a:p>
                      <a:endParaRPr lang="en-US" sz="2000" dirty="0">
                        <a:latin typeface="Segoe UI" pitchFamily="34" charset="0"/>
                        <a:cs typeface="Segoe UI" pitchFamily="34" charset="0"/>
                      </a:endParaRPr>
                    </a:p>
                  </a:txBody>
                  <a:tcPr/>
                </a:tc>
              </a:tr>
              <a:tr h="972775">
                <a:tc>
                  <a:txBody>
                    <a:bodyPr/>
                    <a:lstStyle/>
                    <a:p>
                      <a:r>
                        <a:rPr lang="en-US" sz="2000" dirty="0" smtClean="0">
                          <a:latin typeface="Segoe UI" pitchFamily="34" charset="0"/>
                          <a:cs typeface="Segoe UI" pitchFamily="34" charset="0"/>
                        </a:rPr>
                        <a:t>No defined order to result set</a:t>
                      </a:r>
                      <a:endParaRPr lang="en-US" sz="2000" dirty="0">
                        <a:latin typeface="Segoe UI" pitchFamily="34" charset="0"/>
                        <a:cs typeface="Segoe UI" pitchFamily="34" charset="0"/>
                      </a:endParaRPr>
                    </a:p>
                  </a:txBody>
                  <a:tcPr/>
                </a:tc>
                <a:tc>
                  <a:txBody>
                    <a:bodyPr/>
                    <a:lstStyle/>
                    <a:p>
                      <a:pPr marL="0" lvl="0" indent="-228600">
                        <a:buFont typeface="Arial" pitchFamily="34" charset="0"/>
                        <a:buNone/>
                      </a:pPr>
                      <a:r>
                        <a:rPr lang="en-US" sz="2000" dirty="0" smtClean="0">
                          <a:latin typeface="Segoe UI" pitchFamily="34" charset="0"/>
                          <a:cs typeface="Segoe UI" pitchFamily="34" charset="0"/>
                        </a:rPr>
                        <a:t>Items may be returned in any order.</a:t>
                      </a:r>
                      <a:r>
                        <a:rPr lang="en-US" sz="2000" baseline="0" dirty="0" smtClean="0">
                          <a:latin typeface="Segoe UI" pitchFamily="34" charset="0"/>
                          <a:cs typeface="Segoe UI" pitchFamily="34" charset="0"/>
                        </a:rPr>
                        <a:t> This r</a:t>
                      </a:r>
                      <a:r>
                        <a:rPr lang="en-US" sz="2000" dirty="0" smtClean="0">
                          <a:latin typeface="Segoe UI" pitchFamily="34" charset="0"/>
                          <a:cs typeface="Segoe UI" pitchFamily="34" charset="0"/>
                        </a:rPr>
                        <a:t>equires explicit sort instructions if an order is desired</a:t>
                      </a:r>
                    </a:p>
                  </a:txBody>
                  <a:tcPr/>
                </a:tc>
              </a:tr>
            </a:tbl>
          </a:graphicData>
        </a:graphic>
      </p:graphicFrame>
    </p:spTree>
    <p:extLst>
      <p:ext uri="{BB962C8B-B14F-4D97-AF65-F5344CB8AC3E}">
        <p14:creationId xmlns:p14="http://schemas.microsoft.com/office/powerpoint/2010/main" val="405426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name="86d94297-062e-4ac8-9804-6f59f1192c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 Theory Applied to SQL Server 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Employees (Set of all employees)</a:t>
            </a:r>
          </a:p>
          <a:p>
            <a:pPr lvl="0"/>
            <a:r>
              <a:rPr lang="en-US" kern="0" dirty="0">
                <a:solidFill>
                  <a:srgbClr val="000000"/>
                </a:solidFill>
              </a:rPr>
              <a:t>Customers (Set of all customers)</a:t>
            </a:r>
          </a:p>
          <a:p>
            <a:pPr lvl="0"/>
            <a:r>
              <a:rPr lang="en-US" kern="0" dirty="0">
                <a:solidFill>
                  <a:srgbClr val="000000"/>
                </a:solidFill>
              </a:rPr>
              <a:t>Orders (Set of all orders)</a:t>
            </a:r>
          </a:p>
          <a:p>
            <a:pPr lvl="0"/>
            <a:r>
              <a:rPr lang="en-US" kern="0" dirty="0">
                <a:solidFill>
                  <a:srgbClr val="000000"/>
                </a:solidFill>
              </a:rPr>
              <a:t>Customers located in Portland</a:t>
            </a:r>
          </a:p>
          <a:p>
            <a:pPr lvl="0"/>
            <a:r>
              <a:rPr lang="en-US" kern="0" dirty="0">
                <a:solidFill>
                  <a:srgbClr val="000000"/>
                </a:solidFill>
              </a:rPr>
              <a:t>Employees hired between 2002 and 2008</a:t>
            </a:r>
          </a:p>
          <a:p>
            <a:pPr lvl="0"/>
            <a:r>
              <a:rPr lang="en-US" kern="0" dirty="0">
                <a:solidFill>
                  <a:srgbClr val="000000"/>
                </a:solidFill>
              </a:rPr>
              <a:t>Customers who placed orders in 2006</a:t>
            </a:r>
          </a:p>
          <a:p>
            <a:pPr lvl="0"/>
            <a:endParaRPr lang="en-US" kern="0" dirty="0">
              <a:solidFill>
                <a:srgbClr val="000000"/>
              </a:solidFill>
            </a:endParaRPr>
          </a:p>
        </p:txBody>
      </p:sp>
    </p:spTree>
    <p:extLst>
      <p:ext uri="{BB962C8B-B14F-4D97-AF65-F5344CB8AC3E}">
        <p14:creationId xmlns:p14="http://schemas.microsoft.com/office/powerpoint/2010/main" val="683592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Understanding Predicate Logic</a:t>
            </a:r>
            <a:endParaRPr lang="en-GB" dirty="0"/>
          </a:p>
        </p:txBody>
      </p:sp>
      <p:sp>
        <p:nvSpPr>
          <p:cNvPr id="3" name="Text Placeholder 2"/>
          <p:cNvSpPr>
            <a:spLocks noGrp="1"/>
          </p:cNvSpPr>
          <p:nvPr>
            <p:ph type="body" idx="1"/>
          </p:nvPr>
        </p:nvSpPr>
        <p:spPr/>
        <p:txBody>
          <a:bodyPr/>
          <a:lstStyle/>
          <a:p>
            <a:r>
              <a:rPr lang="en-GB" dirty="0" smtClean="0"/>
              <a:t>Predicate Logic and SQL Server
Predicate Logic Applied to SQL Server Queries</a:t>
            </a:r>
            <a:endParaRPr lang="en-GB" dirty="0"/>
          </a:p>
        </p:txBody>
      </p:sp>
    </p:spTree>
    <p:extLst>
      <p:ext uri="{BB962C8B-B14F-4D97-AF65-F5344CB8AC3E}">
        <p14:creationId xmlns:p14="http://schemas.microsoft.com/office/powerpoint/2010/main" val="152966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Introducing T-SQL
Understanding Sets
Understanding Predicate Logic
Understanding the Logical Order of Operations in SELECT Statements</a:t>
            </a:r>
            <a:endParaRPr lang="en-GB" dirty="0"/>
          </a:p>
        </p:txBody>
      </p:sp>
    </p:spTree>
    <p:extLst>
      <p:ext uri="{BB962C8B-B14F-4D97-AF65-F5344CB8AC3E}">
        <p14:creationId xmlns:p14="http://schemas.microsoft.com/office/powerpoint/2010/main" val="179977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Predicate Logic and SQL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Predicate logic is a mathematical basis for the relational database </a:t>
            </a:r>
            <a:r>
              <a:rPr lang="en-US" kern="0" dirty="0" smtClean="0">
                <a:solidFill>
                  <a:srgbClr val="000000"/>
                </a:solidFill>
              </a:rPr>
              <a:t>model</a:t>
            </a:r>
            <a:endParaRPr lang="en-US" kern="0" dirty="0">
              <a:solidFill>
                <a:srgbClr val="000000"/>
              </a:solidFill>
            </a:endParaRPr>
          </a:p>
          <a:p>
            <a:pPr lvl="0"/>
            <a:r>
              <a:rPr lang="en-US" kern="0" dirty="0">
                <a:solidFill>
                  <a:srgbClr val="000000"/>
                </a:solidFill>
              </a:rPr>
              <a:t>In theory, a predicate is a property or expression that is either true or </a:t>
            </a:r>
            <a:r>
              <a:rPr lang="en-US" kern="0" dirty="0" smtClean="0">
                <a:solidFill>
                  <a:srgbClr val="000000"/>
                </a:solidFill>
              </a:rPr>
              <a:t>false</a:t>
            </a:r>
            <a:endParaRPr lang="en-US" kern="0" dirty="0">
              <a:solidFill>
                <a:srgbClr val="000000"/>
              </a:solidFill>
            </a:endParaRPr>
          </a:p>
          <a:p>
            <a:pPr lvl="0"/>
            <a:r>
              <a:rPr lang="en-US" kern="0" dirty="0">
                <a:solidFill>
                  <a:srgbClr val="000000"/>
                </a:solidFill>
              </a:rPr>
              <a:t>Predicate is also referred to as a Boolean </a:t>
            </a:r>
            <a:r>
              <a:rPr lang="en-US" kern="0" dirty="0" smtClean="0">
                <a:solidFill>
                  <a:srgbClr val="000000"/>
                </a:solidFill>
              </a:rPr>
              <a:t>expression</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12772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Predicate Logic Applied to SQL Server Queries</a:t>
            </a:r>
            <a:endParaRPr lang="en-GB" dirty="0"/>
          </a:p>
        </p:txBody>
      </p:sp>
      <p:sp>
        <p:nvSpPr>
          <p:cNvPr id="4" name="Content Placeholder 2"/>
          <p:cNvSpPr txBox="1">
            <a:spLocks/>
          </p:cNvSpPr>
          <p:nvPr/>
        </p:nvSpPr>
        <p:spPr>
          <a:xfrm>
            <a:off x="5349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a:solidFill>
                  <a:srgbClr val="000000"/>
                </a:solidFill>
              </a:rPr>
              <a:t>In SQL Server, a predicate is a property or expression that evaluates to true, false, or unknown (NULL</a:t>
            </a:r>
            <a:r>
              <a:rPr lang="en-US" sz="3200" kern="0" dirty="0" smtClean="0">
                <a:solidFill>
                  <a:srgbClr val="000000"/>
                </a:solidFill>
              </a:rPr>
              <a:t>)</a:t>
            </a:r>
            <a:endParaRPr lang="en-US" sz="3200" kern="0" dirty="0">
              <a:solidFill>
                <a:srgbClr val="000000"/>
              </a:solidFill>
            </a:endParaRPr>
          </a:p>
        </p:txBody>
      </p:sp>
      <p:sp>
        <p:nvSpPr>
          <p:cNvPr id="5" name="AutoShape 22"/>
          <p:cNvSpPr>
            <a:spLocks noChangeArrowheads="1"/>
          </p:cNvSpPr>
          <p:nvPr/>
        </p:nvSpPr>
        <p:spPr bwMode="auto">
          <a:xfrm>
            <a:off x="1172484" y="3407124"/>
            <a:ext cx="6820166"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lvl="0" indent="-285750" fontAlgn="base">
              <a:lnSpc>
                <a:spcPct val="150000"/>
              </a:lnSpc>
              <a:spcBef>
                <a:spcPct val="0"/>
              </a:spcBef>
              <a:spcAft>
                <a:spcPct val="0"/>
              </a:spcAft>
              <a:buFont typeface="Arial" pitchFamily="34" charset="0"/>
              <a:buChar char="•"/>
            </a:pPr>
            <a:r>
              <a:rPr lang="en-US" sz="2000" dirty="0">
                <a:solidFill>
                  <a:srgbClr val="000000"/>
                </a:solidFill>
                <a:latin typeface="Segoe UI" pitchFamily="34" charset="0"/>
                <a:cs typeface="Segoe UI" pitchFamily="34" charset="0"/>
              </a:rPr>
              <a:t>Filtering data in queries (WHERE and HAVING clauses)</a:t>
            </a:r>
          </a:p>
          <a:p>
            <a:pPr marL="285750" lvl="0" indent="-285750" fontAlgn="base">
              <a:lnSpc>
                <a:spcPct val="150000"/>
              </a:lnSpc>
              <a:spcBef>
                <a:spcPct val="0"/>
              </a:spcBef>
              <a:spcAft>
                <a:spcPct val="0"/>
              </a:spcAft>
              <a:buFont typeface="Arial" pitchFamily="34" charset="0"/>
              <a:buChar char="•"/>
            </a:pPr>
            <a:r>
              <a:rPr lang="en-US" sz="2000" dirty="0">
                <a:solidFill>
                  <a:srgbClr val="000000"/>
                </a:solidFill>
                <a:latin typeface="Segoe UI" pitchFamily="34" charset="0"/>
                <a:cs typeface="Segoe UI" pitchFamily="34" charset="0"/>
              </a:rPr>
              <a:t>Providing conditional logic to CASE expressions</a:t>
            </a:r>
          </a:p>
          <a:p>
            <a:pPr marL="285750" lvl="0" indent="-285750" fontAlgn="base">
              <a:lnSpc>
                <a:spcPct val="150000"/>
              </a:lnSpc>
              <a:spcBef>
                <a:spcPct val="0"/>
              </a:spcBef>
              <a:spcAft>
                <a:spcPct val="0"/>
              </a:spcAft>
              <a:buFont typeface="Arial" pitchFamily="34" charset="0"/>
              <a:buChar char="•"/>
            </a:pPr>
            <a:r>
              <a:rPr lang="en-US" sz="2000" dirty="0">
                <a:solidFill>
                  <a:srgbClr val="000000"/>
                </a:solidFill>
                <a:latin typeface="Segoe UI" pitchFamily="34" charset="0"/>
                <a:cs typeface="Segoe UI" pitchFamily="34" charset="0"/>
              </a:rPr>
              <a:t>Joining tables (ON filter)</a:t>
            </a:r>
          </a:p>
          <a:p>
            <a:pPr marL="285750" lvl="0" indent="-285750" fontAlgn="base">
              <a:lnSpc>
                <a:spcPct val="150000"/>
              </a:lnSpc>
              <a:spcBef>
                <a:spcPct val="0"/>
              </a:spcBef>
              <a:spcAft>
                <a:spcPct val="0"/>
              </a:spcAft>
              <a:buFont typeface="Arial" pitchFamily="34" charset="0"/>
              <a:buChar char="•"/>
            </a:pPr>
            <a:r>
              <a:rPr lang="en-US" sz="2000" dirty="0">
                <a:solidFill>
                  <a:srgbClr val="000000"/>
                </a:solidFill>
                <a:latin typeface="Segoe UI" pitchFamily="34" charset="0"/>
                <a:cs typeface="Segoe UI" pitchFamily="34" charset="0"/>
              </a:rPr>
              <a:t>Defining subqueries</a:t>
            </a:r>
          </a:p>
          <a:p>
            <a:pPr marL="285750" lvl="0" indent="-285750" fontAlgn="base">
              <a:lnSpc>
                <a:spcPct val="150000"/>
              </a:lnSpc>
              <a:spcBef>
                <a:spcPct val="0"/>
              </a:spcBef>
              <a:spcAft>
                <a:spcPct val="0"/>
              </a:spcAft>
              <a:buFont typeface="Arial" pitchFamily="34" charset="0"/>
              <a:buChar char="•"/>
            </a:pPr>
            <a:r>
              <a:rPr lang="en-US" sz="2000" dirty="0">
                <a:solidFill>
                  <a:srgbClr val="000000"/>
                </a:solidFill>
                <a:latin typeface="Segoe UI" pitchFamily="34" charset="0"/>
                <a:cs typeface="Segoe UI" pitchFamily="34" charset="0"/>
              </a:rPr>
              <a:t>Enforcing data integrity (CHECK constraints)</a:t>
            </a:r>
          </a:p>
          <a:p>
            <a:pPr marL="285750" lvl="0" indent="-285750" fontAlgn="base">
              <a:lnSpc>
                <a:spcPct val="150000"/>
              </a:lnSpc>
              <a:spcBef>
                <a:spcPct val="0"/>
              </a:spcBef>
              <a:spcAft>
                <a:spcPct val="0"/>
              </a:spcAft>
              <a:buFont typeface="Arial" pitchFamily="34" charset="0"/>
              <a:buChar char="•"/>
            </a:pPr>
            <a:r>
              <a:rPr lang="en-US" sz="2000" dirty="0">
                <a:solidFill>
                  <a:srgbClr val="000000"/>
                </a:solidFill>
                <a:latin typeface="Segoe UI" pitchFamily="34" charset="0"/>
                <a:cs typeface="Segoe UI" pitchFamily="34" charset="0"/>
              </a:rPr>
              <a:t>Control of flow (IF statement)</a:t>
            </a:r>
          </a:p>
          <a:p>
            <a:pPr marL="285750" lvl="0" indent="-285750" fontAlgn="base">
              <a:lnSpc>
                <a:spcPct val="150000"/>
              </a:lnSpc>
              <a:spcBef>
                <a:spcPct val="0"/>
              </a:spcBef>
              <a:spcAft>
                <a:spcPct val="0"/>
              </a:spcAft>
              <a:buFont typeface="Arial" pitchFamily="34" charset="0"/>
              <a:buChar char="•"/>
              <a:defRPr/>
            </a:pPr>
            <a:endParaRPr lang="en-US" sz="2000" dirty="0">
              <a:solidFill>
                <a:srgbClr val="000000"/>
              </a:solidFill>
              <a:latin typeface="Segoe UI" pitchFamily="34" charset="0"/>
              <a:cs typeface="Segoe UI" pitchFamily="34" charset="0"/>
            </a:endParaRPr>
          </a:p>
        </p:txBody>
      </p:sp>
      <p:sp>
        <p:nvSpPr>
          <p:cNvPr id="6" name="Rectangle 5"/>
          <p:cNvSpPr/>
          <p:nvPr/>
        </p:nvSpPr>
        <p:spPr>
          <a:xfrm>
            <a:off x="5712827" y="2765774"/>
            <a:ext cx="2409825" cy="2722871"/>
          </a:xfrm>
          <a:prstGeom prst="rect">
            <a:avLst/>
          </a:prstGeom>
        </p:spPr>
        <p:txBody>
          <a:bodyPr lIns="0" tIns="0" rIns="0" bIns="0"/>
          <a:lstStyle/>
          <a:p>
            <a:pPr marL="166688" lvl="0" indent="-166688" fontAlgn="base">
              <a:spcBef>
                <a:spcPct val="0"/>
              </a:spcBef>
              <a:spcAft>
                <a:spcPct val="0"/>
              </a:spcAft>
              <a:buFont typeface="Arial" pitchFamily="34" charset="0"/>
              <a:buChar char="•"/>
              <a:defRPr/>
            </a:pPr>
            <a:endParaRPr lang="en-US" sz="2400" dirty="0">
              <a:solidFill>
                <a:srgbClr val="000000"/>
              </a:solidFill>
              <a:latin typeface="Segoe UI" pitchFamily="34" charset="0"/>
              <a:cs typeface="Segoe UI" pitchFamily="34" charset="0"/>
            </a:endParaRPr>
          </a:p>
        </p:txBody>
      </p:sp>
      <p:sp>
        <p:nvSpPr>
          <p:cNvPr id="7" name="Text Box 99"/>
          <p:cNvSpPr txBox="1">
            <a:spLocks noChangeArrowheads="1"/>
          </p:cNvSpPr>
          <p:nvPr/>
        </p:nvSpPr>
        <p:spPr bwMode="auto">
          <a:xfrm>
            <a:off x="1172485" y="2683224"/>
            <a:ext cx="6820166"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algn="ctr" fontAlgn="base">
              <a:spcBef>
                <a:spcPct val="0"/>
              </a:spcBef>
              <a:spcAft>
                <a:spcPct val="0"/>
              </a:spcAft>
            </a:pPr>
            <a:r>
              <a:rPr lang="en-US" sz="2000" b="1" dirty="0">
                <a:solidFill>
                  <a:srgbClr val="000000"/>
                </a:solidFill>
                <a:latin typeface="Segoe UI" pitchFamily="34" charset="0"/>
                <a:cs typeface="Segoe UI" pitchFamily="34" charset="0"/>
              </a:rPr>
              <a:t>Uses for Predicates</a:t>
            </a:r>
          </a:p>
        </p:txBody>
      </p:sp>
    </p:spTree>
    <p:extLst>
      <p:ext uri="{BB962C8B-B14F-4D97-AF65-F5344CB8AC3E}">
        <p14:creationId xmlns:p14="http://schemas.microsoft.com/office/powerpoint/2010/main" val="317912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name="bf1e7974-7cf9-4ef3-bac7-61925ed345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Predicate Logic Applied to SQL Server Queries</a:t>
            </a:r>
            <a:endParaRPr lang="en-GB" dirty="0"/>
          </a:p>
        </p:txBody>
      </p:sp>
      <p:sp>
        <p:nvSpPr>
          <p:cNvPr id="4" name="AutoShape 3"/>
          <p:cNvSpPr>
            <a:spLocks noChangeArrowheads="1"/>
          </p:cNvSpPr>
          <p:nvPr/>
        </p:nvSpPr>
        <p:spPr bwMode="auto">
          <a:xfrm>
            <a:off x="498140" y="1516039"/>
            <a:ext cx="6256338" cy="44755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200" b="1" dirty="0">
                <a:solidFill>
                  <a:srgbClr val="0000FF"/>
                </a:solidFill>
                <a:latin typeface="Lucida Sans Unicode" panose="020B0602030504020204" pitchFamily="34" charset="0"/>
                <a:cs typeface="Lucida Sans Unicode" panose="020B0602030504020204" pitchFamily="34" charset="0"/>
              </a:rPr>
              <a:t>WHERE</a:t>
            </a:r>
            <a:r>
              <a:rPr lang="en-US" sz="2200" b="1" dirty="0">
                <a:solidFill>
                  <a:prstClr val="black"/>
                </a:solidFill>
                <a:latin typeface="Lucida Sans Unicode" panose="020B0602030504020204" pitchFamily="34" charset="0"/>
                <a:cs typeface="Lucida Sans Unicode" panose="020B0602030504020204" pitchFamily="34" charset="0"/>
              </a:rPr>
              <a:t> city </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 </a:t>
            </a:r>
            <a:r>
              <a:rPr lang="en-US" sz="2200" b="1" dirty="0">
                <a:solidFill>
                  <a:srgbClr val="FF0000"/>
                </a:solidFill>
                <a:latin typeface="Lucida Sans Unicode" panose="020B0602030504020204" pitchFamily="34" charset="0"/>
                <a:cs typeface="Lucida Sans Unicode" panose="020B0602030504020204" pitchFamily="34" charset="0"/>
              </a:rPr>
              <a:t>'Portland'</a:t>
            </a:r>
          </a:p>
        </p:txBody>
      </p:sp>
      <p:sp>
        <p:nvSpPr>
          <p:cNvPr id="5" name="AutoShape 3"/>
          <p:cNvSpPr>
            <a:spLocks noChangeArrowheads="1"/>
          </p:cNvSpPr>
          <p:nvPr/>
        </p:nvSpPr>
        <p:spPr bwMode="auto">
          <a:xfrm>
            <a:off x="498140" y="3113983"/>
            <a:ext cx="6256338" cy="44755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fr-FR" sz="2200" b="1" dirty="0">
                <a:solidFill>
                  <a:srgbClr val="0000FF"/>
                </a:solidFill>
                <a:latin typeface="Lucida Sans Unicode" panose="020B0602030504020204" pitchFamily="34" charset="0"/>
                <a:cs typeface="Lucida Sans Unicode" panose="020B0602030504020204" pitchFamily="34" charset="0"/>
              </a:rPr>
              <a:t>FROM</a:t>
            </a:r>
            <a:r>
              <a:rPr lang="fr-FR" sz="2200" b="1" dirty="0">
                <a:solidFill>
                  <a:prstClr val="black"/>
                </a:solidFill>
                <a:latin typeface="Lucida Sans Unicode" panose="020B0602030504020204" pitchFamily="34" charset="0"/>
                <a:cs typeface="Lucida Sans Unicode" panose="020B0602030504020204" pitchFamily="34" charset="0"/>
              </a:rPr>
              <a:t> t1 </a:t>
            </a:r>
            <a:r>
              <a:rPr lang="fr-FR" sz="2200" b="1" dirty="0">
                <a:solidFill>
                  <a:srgbClr val="808080"/>
                </a:solidFill>
                <a:latin typeface="Lucida Sans Unicode" panose="020B0602030504020204" pitchFamily="34" charset="0"/>
                <a:cs typeface="Lucida Sans Unicode" panose="020B0602030504020204" pitchFamily="34" charset="0"/>
              </a:rPr>
              <a:t>JOIN</a:t>
            </a:r>
            <a:r>
              <a:rPr lang="fr-FR" sz="2200" b="1" dirty="0">
                <a:solidFill>
                  <a:prstClr val="black"/>
                </a:solidFill>
                <a:latin typeface="Lucida Sans Unicode" panose="020B0602030504020204" pitchFamily="34" charset="0"/>
                <a:cs typeface="Lucida Sans Unicode" panose="020B0602030504020204" pitchFamily="34" charset="0"/>
              </a:rPr>
              <a:t> t2 </a:t>
            </a:r>
            <a:r>
              <a:rPr lang="fr-FR" sz="2200" b="1" dirty="0">
                <a:solidFill>
                  <a:srgbClr val="0000FF"/>
                </a:solidFill>
                <a:latin typeface="Lucida Sans Unicode" panose="020B0602030504020204" pitchFamily="34" charset="0"/>
                <a:cs typeface="Lucida Sans Unicode" panose="020B0602030504020204" pitchFamily="34" charset="0"/>
              </a:rPr>
              <a:t>on</a:t>
            </a:r>
            <a:r>
              <a:rPr lang="fr-FR" sz="2200" b="1" dirty="0">
                <a:solidFill>
                  <a:prstClr val="black"/>
                </a:solidFill>
                <a:latin typeface="Lucida Sans Unicode" panose="020B0602030504020204" pitchFamily="34" charset="0"/>
                <a:cs typeface="Lucida Sans Unicode" panose="020B0602030504020204" pitchFamily="34" charset="0"/>
              </a:rPr>
              <a:t> t1</a:t>
            </a:r>
            <a:r>
              <a:rPr lang="fr-FR" sz="2200" b="1" dirty="0">
                <a:solidFill>
                  <a:srgbClr val="808080"/>
                </a:solidFill>
                <a:latin typeface="Lucida Sans Unicode" panose="020B0602030504020204" pitchFamily="34" charset="0"/>
                <a:cs typeface="Lucida Sans Unicode" panose="020B0602030504020204" pitchFamily="34" charset="0"/>
              </a:rPr>
              <a:t>.</a:t>
            </a:r>
            <a:r>
              <a:rPr lang="fr-FR" sz="2200" b="1" dirty="0">
                <a:solidFill>
                  <a:prstClr val="black"/>
                </a:solidFill>
                <a:latin typeface="Lucida Sans Unicode" panose="020B0602030504020204" pitchFamily="34" charset="0"/>
                <a:cs typeface="Lucida Sans Unicode" panose="020B0602030504020204" pitchFamily="34" charset="0"/>
              </a:rPr>
              <a:t>c1 </a:t>
            </a:r>
            <a:r>
              <a:rPr lang="fr-FR" sz="2200" b="1" dirty="0">
                <a:solidFill>
                  <a:srgbClr val="808080"/>
                </a:solidFill>
                <a:latin typeface="Lucida Sans Unicode" panose="020B0602030504020204" pitchFamily="34" charset="0"/>
                <a:cs typeface="Lucida Sans Unicode" panose="020B0602030504020204" pitchFamily="34" charset="0"/>
              </a:rPr>
              <a:t>=</a:t>
            </a:r>
            <a:r>
              <a:rPr lang="fr-FR" sz="2200" b="1" dirty="0">
                <a:solidFill>
                  <a:prstClr val="black"/>
                </a:solidFill>
                <a:latin typeface="Lucida Sans Unicode" panose="020B0602030504020204" pitchFamily="34" charset="0"/>
                <a:cs typeface="Lucida Sans Unicode" panose="020B0602030504020204" pitchFamily="34" charset="0"/>
              </a:rPr>
              <a:t> t2</a:t>
            </a:r>
            <a:r>
              <a:rPr lang="fr-FR" sz="2200" b="1" dirty="0">
                <a:solidFill>
                  <a:srgbClr val="808080"/>
                </a:solidFill>
                <a:latin typeface="Lucida Sans Unicode" panose="020B0602030504020204" pitchFamily="34" charset="0"/>
                <a:cs typeface="Lucida Sans Unicode" panose="020B0602030504020204" pitchFamily="34" charset="0"/>
              </a:rPr>
              <a:t>.</a:t>
            </a:r>
            <a:r>
              <a:rPr lang="fr-FR" sz="2200" b="1" dirty="0">
                <a:solidFill>
                  <a:prstClr val="black"/>
                </a:solidFill>
                <a:latin typeface="Lucida Sans Unicode" panose="020B0602030504020204" pitchFamily="34" charset="0"/>
                <a:cs typeface="Lucida Sans Unicode" panose="020B0602030504020204" pitchFamily="34" charset="0"/>
              </a:rPr>
              <a:t>c2 </a:t>
            </a:r>
          </a:p>
        </p:txBody>
      </p:sp>
      <p:sp>
        <p:nvSpPr>
          <p:cNvPr id="6" name="AutoShape 3"/>
          <p:cNvSpPr>
            <a:spLocks noChangeArrowheads="1"/>
          </p:cNvSpPr>
          <p:nvPr/>
        </p:nvSpPr>
        <p:spPr bwMode="auto">
          <a:xfrm>
            <a:off x="498140" y="2315011"/>
            <a:ext cx="6256338" cy="44755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200" b="1" dirty="0">
                <a:solidFill>
                  <a:srgbClr val="0000FF"/>
                </a:solidFill>
                <a:latin typeface="Lucida Sans Unicode" panose="020B0602030504020204" pitchFamily="34" charset="0"/>
                <a:cs typeface="Lucida Sans Unicode" panose="020B0602030504020204" pitchFamily="34" charset="0"/>
              </a:rPr>
              <a:t>WHERE</a:t>
            </a:r>
            <a:r>
              <a:rPr lang="en-US" sz="2200" b="1" dirty="0">
                <a:solidFill>
                  <a:prstClr val="black"/>
                </a:solidFill>
                <a:latin typeface="Lucida Sans Unicode" panose="020B0602030504020204" pitchFamily="34" charset="0"/>
                <a:cs typeface="Lucida Sans Unicode" panose="020B0602030504020204" pitchFamily="34" charset="0"/>
              </a:rPr>
              <a:t> orderdate </a:t>
            </a:r>
            <a:r>
              <a:rPr lang="en-US" sz="2200" b="1" dirty="0">
                <a:solidFill>
                  <a:srgbClr val="808080"/>
                </a:solidFill>
                <a:latin typeface="Lucida Sans Unicode" panose="020B0602030504020204" pitchFamily="34" charset="0"/>
                <a:cs typeface="Lucida Sans Unicode" panose="020B0602030504020204" pitchFamily="34" charset="0"/>
              </a:rPr>
              <a:t>&lt;</a:t>
            </a:r>
            <a:r>
              <a:rPr lang="en-US" sz="2200" b="1" dirty="0">
                <a:solidFill>
                  <a:prstClr val="black"/>
                </a:solidFill>
                <a:latin typeface="Lucida Sans Unicode" panose="020B0602030504020204" pitchFamily="34" charset="0"/>
                <a:cs typeface="Lucida Sans Unicode" panose="020B0602030504020204" pitchFamily="34" charset="0"/>
              </a:rPr>
              <a:t> </a:t>
            </a:r>
            <a:r>
              <a:rPr lang="en-US" sz="2200" b="1" dirty="0">
                <a:solidFill>
                  <a:srgbClr val="FF0000"/>
                </a:solidFill>
                <a:latin typeface="Lucida Sans Unicode" panose="020B0602030504020204" pitchFamily="34" charset="0"/>
                <a:cs typeface="Lucida Sans Unicode" panose="020B0602030504020204" pitchFamily="34" charset="0"/>
              </a:rPr>
              <a:t>'20090101'</a:t>
            </a:r>
          </a:p>
        </p:txBody>
      </p:sp>
    </p:spTree>
    <p:extLst>
      <p:ext uri="{BB962C8B-B14F-4D97-AF65-F5344CB8AC3E}">
        <p14:creationId xmlns:p14="http://schemas.microsoft.com/office/powerpoint/2010/main" val="3148491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f7919602-19a9-4a41-a007-aa6c73365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Understanding the Logical Order of Operations in SELECT Statements</a:t>
            </a:r>
            <a:endParaRPr lang="en-GB" dirty="0"/>
          </a:p>
        </p:txBody>
      </p:sp>
      <p:sp>
        <p:nvSpPr>
          <p:cNvPr id="3" name="Text Placeholder 2"/>
          <p:cNvSpPr>
            <a:spLocks noGrp="1"/>
          </p:cNvSpPr>
          <p:nvPr>
            <p:ph type="body" idx="1"/>
          </p:nvPr>
        </p:nvSpPr>
        <p:spPr/>
        <p:txBody>
          <a:bodyPr/>
          <a:lstStyle/>
          <a:p>
            <a:r>
              <a:rPr lang="en-GB" dirty="0" smtClean="0"/>
              <a:t>Elements of a SELECT Statement
Logical Query Processing
Applying the Logical Order of Operations to Writing SELECT Statements
Demonstration: Logical Query Processing</a:t>
            </a:r>
            <a:endParaRPr lang="en-GB" dirty="0"/>
          </a:p>
        </p:txBody>
      </p:sp>
    </p:spTree>
    <p:extLst>
      <p:ext uri="{BB962C8B-B14F-4D97-AF65-F5344CB8AC3E}">
        <p14:creationId xmlns:p14="http://schemas.microsoft.com/office/powerpoint/2010/main" val="354489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ac32dcf-faba-4806-922d-fe830f0032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a SELECT Statement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08375773"/>
              </p:ext>
            </p:extLst>
          </p:nvPr>
        </p:nvGraphicFramePr>
        <p:xfrm>
          <a:off x="672230" y="1397001"/>
          <a:ext cx="7645052" cy="4328160"/>
        </p:xfrm>
        <a:graphic>
          <a:graphicData uri="http://schemas.openxmlformats.org/drawingml/2006/table">
            <a:tbl>
              <a:tblPr firstRow="1" bandRow="1">
                <a:tableStyleId>{9DCAF9ED-07DC-4A11-8D7F-57B35C25682E}</a:tableStyleId>
              </a:tblPr>
              <a:tblGrid>
                <a:gridCol w="1707715"/>
                <a:gridCol w="2467628"/>
                <a:gridCol w="3469709"/>
              </a:tblGrid>
              <a:tr h="370840">
                <a:tc>
                  <a:txBody>
                    <a:bodyPr/>
                    <a:lstStyle/>
                    <a:p>
                      <a:r>
                        <a:rPr lang="en-US" sz="2200" dirty="0" smtClean="0">
                          <a:latin typeface="Segoe UI" panose="020B0502040204020203" pitchFamily="34" charset="0"/>
                          <a:cs typeface="Segoe UI" panose="020B0502040204020203" pitchFamily="34" charset="0"/>
                        </a:rPr>
                        <a:t>Element</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Expression</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Role</a:t>
                      </a:r>
                      <a:endParaRPr lang="en-US" sz="2200" dirty="0">
                        <a:latin typeface="Segoe UI" pitchFamily="34" charset="0"/>
                        <a:cs typeface="Segoe UI"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SELECT</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&lt;select list&gt;</a:t>
                      </a:r>
                      <a:endParaRPr lang="en-US" sz="2200" dirty="0">
                        <a:latin typeface="Segoe UI" pitchFamily="34" charset="0"/>
                        <a:cs typeface="Segoe UI" pitchFamily="34" charset="0"/>
                      </a:endParaRPr>
                    </a:p>
                  </a:txBody>
                  <a:tcPr/>
                </a:tc>
                <a:tc>
                  <a:txBody>
                    <a:bodyPr/>
                    <a:lstStyle/>
                    <a:p>
                      <a:r>
                        <a:rPr lang="en-US" sz="2200" baseline="0" dirty="0" smtClean="0">
                          <a:latin typeface="Segoe UI" panose="020B0502040204020203" pitchFamily="34" charset="0"/>
                          <a:cs typeface="Segoe UI" panose="020B0502040204020203" pitchFamily="34" charset="0"/>
                        </a:rPr>
                        <a:t>Defines which columns to return</a:t>
                      </a:r>
                      <a:endParaRPr lang="en-US" sz="2200" dirty="0">
                        <a:latin typeface="Segoe UI" pitchFamily="34" charset="0"/>
                        <a:cs typeface="Segoe UI"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FROM</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&lt;table source&gt;</a:t>
                      </a:r>
                      <a:endParaRPr lang="en-US" sz="2200" dirty="0">
                        <a:latin typeface="Segoe UI" pitchFamily="34" charset="0"/>
                        <a:cs typeface="Segoe UI" pitchFamily="34" charset="0"/>
                      </a:endParaRPr>
                    </a:p>
                  </a:txBody>
                  <a:tcPr/>
                </a:tc>
                <a:tc>
                  <a:txBody>
                    <a:bodyPr/>
                    <a:lstStyle/>
                    <a:p>
                      <a:r>
                        <a:rPr lang="en-US" sz="2200" baseline="0" dirty="0" smtClean="0">
                          <a:latin typeface="Segoe UI" panose="020B0502040204020203" pitchFamily="34" charset="0"/>
                          <a:cs typeface="Segoe UI" panose="020B0502040204020203" pitchFamily="34" charset="0"/>
                        </a:rPr>
                        <a:t>Defines table(s) to query</a:t>
                      </a:r>
                      <a:endParaRPr lang="en-US" sz="2200" dirty="0">
                        <a:latin typeface="Segoe UI" pitchFamily="34" charset="0"/>
                        <a:cs typeface="Segoe UI"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WHERE</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&lt;search condition&gt;</a:t>
                      </a:r>
                      <a:endParaRPr lang="en-US" sz="22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aseline="0" dirty="0" smtClean="0">
                          <a:latin typeface="Segoe UI" panose="020B0502040204020203" pitchFamily="34" charset="0"/>
                          <a:cs typeface="Segoe UI" panose="020B0502040204020203" pitchFamily="34" charset="0"/>
                        </a:rPr>
                        <a:t>Filters rows using a predicate</a:t>
                      </a:r>
                    </a:p>
                    <a:p>
                      <a:endParaRPr lang="en-US" sz="2200" dirty="0">
                        <a:latin typeface="Segoe UI" pitchFamily="34" charset="0"/>
                        <a:cs typeface="Segoe UI"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GROUP BY</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&lt;group by list&gt;</a:t>
                      </a:r>
                      <a:endParaRPr lang="en-US" sz="22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aseline="0" dirty="0" smtClean="0">
                          <a:latin typeface="Segoe UI" pitchFamily="34" charset="0"/>
                          <a:cs typeface="Segoe UI" pitchFamily="34" charset="0"/>
                        </a:rPr>
                        <a:t>Arranges rows by groups</a:t>
                      </a:r>
                    </a:p>
                  </a:txBody>
                  <a:tcPr/>
                </a:tc>
              </a:tr>
              <a:tr h="370840">
                <a:tc>
                  <a:txBody>
                    <a:bodyPr/>
                    <a:lstStyle/>
                    <a:p>
                      <a:r>
                        <a:rPr lang="en-US" sz="2200" dirty="0" smtClean="0">
                          <a:latin typeface="Segoe UI" panose="020B0502040204020203" pitchFamily="34" charset="0"/>
                          <a:cs typeface="Segoe UI" panose="020B0502040204020203" pitchFamily="34" charset="0"/>
                        </a:rPr>
                        <a:t>HAVING</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&lt;search condition&gt;</a:t>
                      </a:r>
                      <a:endParaRPr lang="en-US" sz="2200" dirty="0">
                        <a:latin typeface="Segoe UI" pitchFamily="34" charset="0"/>
                        <a:cs typeface="Segoe UI" pitchFamily="34" charset="0"/>
                      </a:endParaRPr>
                    </a:p>
                  </a:txBody>
                  <a:tcPr/>
                </a:tc>
                <a:tc>
                  <a:txBody>
                    <a:bodyPr/>
                    <a:lstStyle/>
                    <a:p>
                      <a:r>
                        <a:rPr lang="en-US" sz="2200" baseline="0" dirty="0" smtClean="0">
                          <a:latin typeface="Segoe UI" panose="020B0502040204020203" pitchFamily="34" charset="0"/>
                          <a:cs typeface="Segoe UI" panose="020B0502040204020203" pitchFamily="34" charset="0"/>
                        </a:rPr>
                        <a:t>Filters groups using a predicate</a:t>
                      </a:r>
                      <a:endParaRPr lang="en-US" sz="2200" dirty="0">
                        <a:latin typeface="Segoe UI" pitchFamily="34" charset="0"/>
                        <a:cs typeface="Segoe UI"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ORDER BY</a:t>
                      </a:r>
                      <a:endParaRPr lang="en-US" sz="2200" dirty="0">
                        <a:latin typeface="Segoe UI" pitchFamily="34" charset="0"/>
                        <a:cs typeface="Segoe UI"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&lt;order by list&gt;</a:t>
                      </a:r>
                      <a:endParaRPr lang="en-US" sz="2200" dirty="0">
                        <a:latin typeface="Segoe UI" pitchFamily="34" charset="0"/>
                        <a:cs typeface="Segoe UI" pitchFamily="34" charset="0"/>
                      </a:endParaRPr>
                    </a:p>
                  </a:txBody>
                  <a:tcPr/>
                </a:tc>
                <a:tc>
                  <a:txBody>
                    <a:bodyPr/>
                    <a:lstStyle/>
                    <a:p>
                      <a:r>
                        <a:rPr lang="en-US" sz="2200" baseline="0" dirty="0" smtClean="0">
                          <a:latin typeface="Segoe UI" panose="020B0502040204020203" pitchFamily="34" charset="0"/>
                          <a:cs typeface="Segoe UI" panose="020B0502040204020203" pitchFamily="34" charset="0"/>
                        </a:rPr>
                        <a:t>Sorts the output</a:t>
                      </a:r>
                      <a:endParaRPr lang="en-US" sz="2200" dirty="0">
                        <a:latin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3864436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f5c8d6b-c985-4b15-b775-ae8182bc4e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Logical Query Processing</a:t>
            </a:r>
            <a:endParaRPr lang="en-GB" dirty="0"/>
          </a:p>
        </p:txBody>
      </p:sp>
      <p:sp>
        <p:nvSpPr>
          <p:cNvPr id="4" name="Content Placeholder 2"/>
          <p:cNvSpPr txBox="1">
            <a:spLocks/>
          </p:cNvSpPr>
          <p:nvPr/>
        </p:nvSpPr>
        <p:spPr>
          <a:xfrm>
            <a:off x="469900" y="1349611"/>
            <a:ext cx="7751762" cy="846791"/>
          </a:xfrm>
          <a:prstGeom prst="rect">
            <a:avLst/>
          </a:prstGeom>
        </p:spPr>
        <p:txBody>
          <a:bodyPr>
            <a:normAutofit fontScale="92500" lnSpcReduction="1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order in which a query is written is not the order in which it is evaluated by SQL Server.</a:t>
            </a:r>
          </a:p>
        </p:txBody>
      </p:sp>
      <p:sp>
        <p:nvSpPr>
          <p:cNvPr id="5" name="AutoShape 3"/>
          <p:cNvSpPr>
            <a:spLocks noChangeArrowheads="1"/>
          </p:cNvSpPr>
          <p:nvPr/>
        </p:nvSpPr>
        <p:spPr bwMode="auto">
          <a:xfrm>
            <a:off x="786899" y="2451892"/>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5: SELECT	   &lt;select list&gt;</a:t>
            </a:r>
          </a:p>
        </p:txBody>
      </p:sp>
      <p:sp>
        <p:nvSpPr>
          <p:cNvPr id="6" name="AutoShape 3"/>
          <p:cNvSpPr>
            <a:spLocks noChangeArrowheads="1"/>
          </p:cNvSpPr>
          <p:nvPr/>
        </p:nvSpPr>
        <p:spPr bwMode="auto">
          <a:xfrm>
            <a:off x="786899" y="2981003"/>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1: FROM     &lt;table source&gt;</a:t>
            </a:r>
          </a:p>
        </p:txBody>
      </p:sp>
      <p:sp>
        <p:nvSpPr>
          <p:cNvPr id="7" name="AutoShape 3"/>
          <p:cNvSpPr>
            <a:spLocks noChangeArrowheads="1"/>
          </p:cNvSpPr>
          <p:nvPr/>
        </p:nvSpPr>
        <p:spPr bwMode="auto">
          <a:xfrm>
            <a:off x="786899" y="3510114"/>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2: WHERE    &lt;search condition&gt;</a:t>
            </a:r>
          </a:p>
        </p:txBody>
      </p:sp>
      <p:sp>
        <p:nvSpPr>
          <p:cNvPr id="8" name="AutoShape 3"/>
          <p:cNvSpPr>
            <a:spLocks noChangeArrowheads="1"/>
          </p:cNvSpPr>
          <p:nvPr/>
        </p:nvSpPr>
        <p:spPr bwMode="auto">
          <a:xfrm>
            <a:off x="786899" y="4039225"/>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3: GROUP BY &lt;group by list&gt;</a:t>
            </a:r>
          </a:p>
        </p:txBody>
      </p:sp>
      <p:sp>
        <p:nvSpPr>
          <p:cNvPr id="9" name="AutoShape 3"/>
          <p:cNvSpPr>
            <a:spLocks noChangeArrowheads="1"/>
          </p:cNvSpPr>
          <p:nvPr/>
        </p:nvSpPr>
        <p:spPr bwMode="auto">
          <a:xfrm>
            <a:off x="786899" y="4568336"/>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4: HAVING &lt;search condition&gt;</a:t>
            </a:r>
          </a:p>
        </p:txBody>
      </p:sp>
      <p:sp>
        <p:nvSpPr>
          <p:cNvPr id="10" name="AutoShape 3"/>
          <p:cNvSpPr>
            <a:spLocks noChangeArrowheads="1"/>
          </p:cNvSpPr>
          <p:nvPr/>
        </p:nvSpPr>
        <p:spPr bwMode="auto">
          <a:xfrm>
            <a:off x="786899" y="5097449"/>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6: ORDER BY &lt;order by list&gt;</a:t>
            </a:r>
          </a:p>
        </p:txBody>
      </p:sp>
    </p:spTree>
    <p:extLst>
      <p:ext uri="{BB962C8B-B14F-4D97-AF65-F5344CB8AC3E}">
        <p14:creationId xmlns:p14="http://schemas.microsoft.com/office/powerpoint/2010/main" val="23274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7cd1f61c-be41-45fe-a680-4e8dee1919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Applying the Logical Order of Operations to Writing SELECT Statements</a:t>
            </a:r>
            <a:endParaRPr lang="en-GB" dirty="0"/>
          </a:p>
        </p:txBody>
      </p:sp>
      <p:sp>
        <p:nvSpPr>
          <p:cNvPr id="4" name="AutoShape 3"/>
          <p:cNvSpPr>
            <a:spLocks noChangeArrowheads="1"/>
          </p:cNvSpPr>
          <p:nvPr/>
        </p:nvSpPr>
        <p:spPr bwMode="auto">
          <a:xfrm>
            <a:off x="636812" y="2352185"/>
            <a:ext cx="8082643"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USE</a:t>
            </a:r>
            <a:r>
              <a:rPr lang="en-US" sz="2000" b="1" dirty="0">
                <a:solidFill>
                  <a:prstClr val="black"/>
                </a:solidFill>
                <a:latin typeface="Lucida Sans Unicode" panose="020B0602030504020204" pitchFamily="34" charset="0"/>
                <a:cs typeface="Lucida Sans Unicode" panose="020B0602030504020204" pitchFamily="34" charset="0"/>
              </a:rPr>
              <a:t> TSQL</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endParaRPr lang="en-US" sz="2000" b="1" dirty="0">
              <a:solidFill>
                <a:srgbClr val="80808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empid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YEAR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orderdate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orderyear</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Orders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WHERE</a:t>
            </a:r>
            <a:r>
              <a:rPr lang="en-US" sz="2000" b="1" dirty="0">
                <a:solidFill>
                  <a:prstClr val="black"/>
                </a:solidFill>
                <a:latin typeface="Lucida Sans Unicode" panose="020B0602030504020204" pitchFamily="34" charset="0"/>
                <a:cs typeface="Lucida Sans Unicode" panose="020B0602030504020204" pitchFamily="34" charset="0"/>
              </a:rPr>
              <a:t> custid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71</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GROUP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empid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YEAR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orderdate</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HAVING</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COUNT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&gt;</a:t>
            </a:r>
            <a:r>
              <a:rPr lang="en-US" sz="2000" b="1" dirty="0">
                <a:solidFill>
                  <a:prstClr val="black"/>
                </a:solidFill>
                <a:latin typeface="Lucida Sans Unicode" panose="020B0602030504020204" pitchFamily="34" charset="0"/>
                <a:cs typeface="Lucida Sans Unicode" panose="020B0602030504020204" pitchFamily="34" charset="0"/>
              </a:rPr>
              <a:t> 1</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empid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orderyear</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233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e153e990-ace1-4056-8dae-05a094921d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Logical Query Processing</a:t>
            </a:r>
            <a:endParaRPr lang="en-GB" dirty="0"/>
          </a:p>
        </p:txBody>
      </p:sp>
      <p:sp>
        <p:nvSpPr>
          <p:cNvPr id="5" name="Content Placeholder 2"/>
          <p:cNvSpPr txBox="1">
            <a:spLocks/>
          </p:cNvSpPr>
          <p:nvPr/>
        </p:nvSpPr>
        <p:spPr bwMode="auto">
          <a:xfrm>
            <a:off x="458788" y="9259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In this demonstration, you will see how to:</a:t>
            </a:r>
          </a:p>
          <a:p>
            <a:r>
              <a:rPr lang="en-US" kern="0" dirty="0" smtClean="0"/>
              <a:t>View query output that illustrates logical processing order</a:t>
            </a:r>
          </a:p>
          <a:p>
            <a:endParaRPr lang="en-US" kern="0" dirty="0" smtClean="0"/>
          </a:p>
          <a:p>
            <a:endParaRPr lang="en-US" kern="0" dirty="0"/>
          </a:p>
        </p:txBody>
      </p:sp>
    </p:spTree>
    <p:extLst>
      <p:ext uri="{BB962C8B-B14F-4D97-AF65-F5344CB8AC3E}">
        <p14:creationId xmlns:p14="http://schemas.microsoft.com/office/powerpoint/2010/main" val="3459916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Introduction to T-SQL Querying</a:t>
            </a:r>
            <a:endParaRPr lang="en-GB" dirty="0"/>
          </a:p>
        </p:txBody>
      </p:sp>
      <p:sp>
        <p:nvSpPr>
          <p:cNvPr id="3" name="Text Placeholder 2"/>
          <p:cNvSpPr>
            <a:spLocks noGrp="1"/>
          </p:cNvSpPr>
          <p:nvPr>
            <p:ph type="body" idx="1"/>
          </p:nvPr>
        </p:nvSpPr>
        <p:spPr/>
        <p:txBody>
          <a:bodyPr/>
          <a:lstStyle/>
          <a:p>
            <a:r>
              <a:rPr lang="en-GB" dirty="0" smtClean="0"/>
              <a:t>Exercise 1: Executing Basic SELECT Statements
Exercise 2: Executing Queries That Filter Data Using Predicates
Exercise 3: Executing Queries That Sort Data Using ORDER BY</a:t>
            </a:r>
            <a:endParaRPr lang="en-GB" dirty="0"/>
          </a:p>
        </p:txBody>
      </p:sp>
      <p:sp>
        <p:nvSpPr>
          <p:cNvPr id="4" name="TextBox 3"/>
          <p:cNvSpPr txBox="1"/>
          <p:nvPr/>
        </p:nvSpPr>
        <p:spPr>
          <a:xfrm>
            <a:off x="458788" y="37070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IN" sz="2800" b="0" i="0" u="none" strike="noStrike" baseline="0" dirty="0" smtClean="0">
                <a:latin typeface="Segoe UI" panose="020B0502040204020203" pitchFamily="34" charset="0"/>
              </a:rPr>
              <a:t>Virtual machine: </a:t>
            </a:r>
            <a:r>
              <a:rPr lang="en-IN" sz="2800" b="1" i="0" u="none" strike="noStrike" baseline="0" dirty="0" smtClean="0">
                <a:latin typeface="Segoe UI" panose="020B0502040204020203" pitchFamily="34" charset="0"/>
              </a:rPr>
              <a:t>20461C-</a:t>
            </a:r>
            <a:r>
              <a:rPr lang="en-GB" sz="2800" b="1" i="0" u="none" strike="noStrike" baseline="0" dirty="0" smtClean="0">
                <a:latin typeface="Segoe UI" panose="020B0502040204020203" pitchFamily="34" charset="0"/>
              </a:rPr>
              <a:t>MIA-SQL </a:t>
            </a: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IN" sz="2800" b="1"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p:txBody>
      </p:sp>
      <p:sp>
        <p:nvSpPr>
          <p:cNvPr id="6" name="TextBox 5"/>
          <p:cNvSpPr txBox="1"/>
          <p:nvPr/>
        </p:nvSpPr>
        <p:spPr>
          <a:xfrm>
            <a:off x="458788" y="60109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4010584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 who will be writing reports against corporate databases stored in SQL Server 2014. For you to become more comfortable with SQL Server querying, the Adventure Works IT department has provided you with a selection of common queries to run against their databases. You will review and execute these queries.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903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Introducing T-SQL</a:t>
            </a:r>
            <a:endParaRPr lang="en-GB" dirty="0"/>
          </a:p>
        </p:txBody>
      </p:sp>
      <p:sp>
        <p:nvSpPr>
          <p:cNvPr id="3" name="Text Placeholder 2"/>
          <p:cNvSpPr>
            <a:spLocks noGrp="1"/>
          </p:cNvSpPr>
          <p:nvPr>
            <p:ph type="body" idx="1"/>
          </p:nvPr>
        </p:nvSpPr>
        <p:spPr>
          <a:xfrm>
            <a:off x="458788" y="925965"/>
            <a:ext cx="8119156" cy="5147356"/>
          </a:xfrm>
        </p:spPr>
        <p:txBody>
          <a:bodyPr/>
          <a:lstStyle/>
          <a:p>
            <a:r>
              <a:rPr lang="en-GB" sz="2400" dirty="0" smtClean="0"/>
              <a:t>About T-SQL
Categories of T-SQL Statements
T-SQL Language Elements
T-SQL Language Elements: Predicates and Operators
T-SQL Language Elements: Functions
T-SQL Language Elements: Variables
T-SQL Language Elements: Expressions
T-SQL Language Elements: Control of Flow, Errors, and Transactions
T-SQL Language Elements: Comments
T-SQL Language Elements: Batch Separators
Demonstration: T-SQL Language Elements</a:t>
            </a:r>
            <a:endParaRPr lang="en-GB" sz="2400" dirty="0"/>
          </a:p>
        </p:txBody>
      </p:sp>
    </p:spTree>
    <p:extLst>
      <p:ext uri="{BB962C8B-B14F-4D97-AF65-F5344CB8AC3E}">
        <p14:creationId xmlns:p14="http://schemas.microsoft.com/office/powerpoint/2010/main" val="2968686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53621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T-SQL</a:t>
            </a:r>
            <a:endParaRPr lang="en-GB" dirty="0"/>
          </a:p>
        </p:txBody>
      </p:sp>
      <p:sp>
        <p:nvSpPr>
          <p:cNvPr id="5" name="Content Placeholder 2"/>
          <p:cNvSpPr txBox="1">
            <a:spLocks/>
          </p:cNvSpPr>
          <p:nvPr/>
        </p:nvSpPr>
        <p:spPr bwMode="auto">
          <a:xfrm>
            <a:off x="458788" y="10737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Structured Query Language (SQL)</a:t>
            </a:r>
          </a:p>
          <a:p>
            <a:pPr lvl="1"/>
            <a:r>
              <a:rPr lang="en-US" kern="0" dirty="0" smtClean="0"/>
              <a:t>Developed by IBM in 1970s</a:t>
            </a:r>
          </a:p>
          <a:p>
            <a:pPr lvl="1"/>
            <a:r>
              <a:rPr lang="en-US" kern="0" dirty="0" smtClean="0"/>
              <a:t>Adopted as a standard by ANSI and ISO standards bodies</a:t>
            </a:r>
          </a:p>
          <a:p>
            <a:pPr lvl="1"/>
            <a:r>
              <a:rPr lang="en-US" kern="0" dirty="0" smtClean="0"/>
              <a:t>Widely used in industry</a:t>
            </a:r>
          </a:p>
          <a:p>
            <a:pPr lvl="2"/>
            <a:r>
              <a:rPr lang="en-US" kern="0" dirty="0" smtClean="0"/>
              <a:t>PL/SQL, SQL Procedural Language, Transact-SQL</a:t>
            </a:r>
          </a:p>
          <a:p>
            <a:r>
              <a:rPr lang="en-US" kern="0" dirty="0" smtClean="0"/>
              <a:t>Microsoft’s implementation is Transact-SQL</a:t>
            </a:r>
          </a:p>
          <a:p>
            <a:pPr lvl="1"/>
            <a:r>
              <a:rPr lang="en-US" kern="0" dirty="0" smtClean="0"/>
              <a:t>Referred to as T-SQL</a:t>
            </a:r>
          </a:p>
          <a:p>
            <a:pPr lvl="1"/>
            <a:r>
              <a:rPr lang="en-US" kern="0" dirty="0" smtClean="0"/>
              <a:t>Query language for SQL Server 2012</a:t>
            </a:r>
          </a:p>
          <a:p>
            <a:r>
              <a:rPr lang="en-US" kern="0" dirty="0" smtClean="0"/>
              <a:t>SQL is declarative, not procedural</a:t>
            </a:r>
          </a:p>
          <a:p>
            <a:pPr lvl="1"/>
            <a:r>
              <a:rPr lang="en-US" kern="0" dirty="0" smtClean="0"/>
              <a:t>Describe what you want, don’t specify steps</a:t>
            </a:r>
          </a:p>
          <a:p>
            <a:endParaRPr lang="en-US" b="1" kern="0" dirty="0"/>
          </a:p>
        </p:txBody>
      </p:sp>
    </p:spTree>
    <p:extLst>
      <p:ext uri="{BB962C8B-B14F-4D97-AF65-F5344CB8AC3E}">
        <p14:creationId xmlns:p14="http://schemas.microsoft.com/office/powerpoint/2010/main" val="219350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Categories of T-SQL Statements</a:t>
            </a:r>
            <a:endParaRPr lang="en-GB" dirty="0"/>
          </a:p>
        </p:txBody>
      </p:sp>
      <p:sp>
        <p:nvSpPr>
          <p:cNvPr id="4" name="AutoShape 22"/>
          <p:cNvSpPr>
            <a:spLocks noChangeArrowheads="1"/>
          </p:cNvSpPr>
          <p:nvPr/>
        </p:nvSpPr>
        <p:spPr bwMode="auto">
          <a:xfrm>
            <a:off x="6100763" y="175895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sz="2400" dirty="0">
              <a:solidFill>
                <a:srgbClr val="000000"/>
              </a:solidFill>
              <a:latin typeface="Segoe" pitchFamily="34" charset="0"/>
              <a:cs typeface="Arial" charset="0"/>
            </a:endParaRPr>
          </a:p>
        </p:txBody>
      </p:sp>
      <p:sp>
        <p:nvSpPr>
          <p:cNvPr id="5" name="AutoShape 22"/>
          <p:cNvSpPr>
            <a:spLocks noChangeArrowheads="1"/>
          </p:cNvSpPr>
          <p:nvPr/>
        </p:nvSpPr>
        <p:spPr bwMode="auto">
          <a:xfrm>
            <a:off x="3219450"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sz="2400" dirty="0">
              <a:solidFill>
                <a:srgbClr val="000000"/>
              </a:solidFill>
              <a:latin typeface="Segoe" pitchFamily="34" charset="0"/>
              <a:cs typeface="Arial" charset="0"/>
            </a:endParaRPr>
          </a:p>
        </p:txBody>
      </p:sp>
      <p:sp>
        <p:nvSpPr>
          <p:cNvPr id="6" name="AutoShape 22"/>
          <p:cNvSpPr>
            <a:spLocks noChangeArrowheads="1"/>
          </p:cNvSpPr>
          <p:nvPr/>
        </p:nvSpPr>
        <p:spPr bwMode="auto">
          <a:xfrm>
            <a:off x="276225" y="175895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sz="2400" dirty="0">
              <a:solidFill>
                <a:srgbClr val="000000"/>
              </a:solidFill>
              <a:latin typeface="Segoe" pitchFamily="34" charset="0"/>
              <a:cs typeface="Arial" charset="0"/>
            </a:endParaRPr>
          </a:p>
        </p:txBody>
      </p:sp>
      <p:sp>
        <p:nvSpPr>
          <p:cNvPr id="7"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lvl="0" indent="-234950" eaLnBrk="0" fontAlgn="base" hangingPunct="0">
              <a:lnSpc>
                <a:spcPct val="90000"/>
              </a:lnSpc>
              <a:spcBef>
                <a:spcPct val="40000"/>
              </a:spcBef>
              <a:spcAft>
                <a:spcPct val="0"/>
              </a:spcAft>
              <a:buClr>
                <a:srgbClr val="8DACD0"/>
              </a:buClr>
              <a:buSzPct val="70000"/>
            </a:pPr>
            <a:endParaRPr lang="en-CA" sz="2400" dirty="0">
              <a:solidFill>
                <a:srgbClr val="000000"/>
              </a:solidFill>
              <a:latin typeface="Segoe" pitchFamily="34" charset="0"/>
              <a:cs typeface="Arial" charset="0"/>
            </a:endParaRPr>
          </a:p>
        </p:txBody>
      </p:sp>
      <p:sp>
        <p:nvSpPr>
          <p:cNvPr id="8" name="Rectangle 7"/>
          <p:cNvSpPr/>
          <p:nvPr/>
        </p:nvSpPr>
        <p:spPr>
          <a:xfrm>
            <a:off x="450850" y="1876425"/>
            <a:ext cx="2409825" cy="2722871"/>
          </a:xfrm>
          <a:prstGeom prst="rect">
            <a:avLst/>
          </a:prstGeom>
        </p:spPr>
        <p:txBody>
          <a:bodyPr lIns="0" tIns="0" rIns="0" bIns="0"/>
          <a:lstStyle/>
          <a:p>
            <a:pPr marL="166688" lvl="0" indent="-166688" fontAlgn="base">
              <a:spcBef>
                <a:spcPct val="0"/>
              </a:spcBef>
              <a:spcAft>
                <a:spcPct val="0"/>
              </a:spcAft>
              <a:buFont typeface="Arial" pitchFamily="34" charset="0"/>
              <a:buChar char="•"/>
              <a:defRPr/>
            </a:pPr>
            <a:r>
              <a:rPr lang="en-US" sz="2400" dirty="0">
                <a:solidFill>
                  <a:srgbClr val="000000"/>
                </a:solidFill>
                <a:latin typeface="Segoe" pitchFamily="34" charset="0"/>
                <a:cs typeface="Arial" charset="0"/>
              </a:rPr>
              <a:t>Statements for querying and modifying data</a:t>
            </a:r>
            <a:br>
              <a:rPr lang="en-US" sz="2400" dirty="0">
                <a:solidFill>
                  <a:srgbClr val="000000"/>
                </a:solidFill>
                <a:latin typeface="Segoe" pitchFamily="34" charset="0"/>
                <a:cs typeface="Arial" charset="0"/>
              </a:rPr>
            </a:br>
            <a:endParaRPr lang="en-US" sz="2400" dirty="0">
              <a:solidFill>
                <a:srgbClr val="000000"/>
              </a:solidFill>
              <a:latin typeface="Segoe" pitchFamily="34" charset="0"/>
              <a:cs typeface="Arial" charset="0"/>
            </a:endParaRPr>
          </a:p>
          <a:p>
            <a:pPr marL="166688" lvl="0" indent="-166688" fontAlgn="base">
              <a:spcBef>
                <a:spcPct val="0"/>
              </a:spcBef>
              <a:spcAft>
                <a:spcPct val="0"/>
              </a:spcAft>
              <a:buFont typeface="Arial" pitchFamily="34" charset="0"/>
              <a:buChar char="•"/>
              <a:defRPr/>
            </a:pPr>
            <a:r>
              <a:rPr lang="en-US" sz="2400" dirty="0">
                <a:solidFill>
                  <a:srgbClr val="000000"/>
                </a:solidFill>
                <a:latin typeface="Segoe" pitchFamily="34" charset="0"/>
                <a:cs typeface="Arial" charset="0"/>
              </a:rPr>
              <a:t>SELECT, INSERT, UPDATE, DELETE</a:t>
            </a:r>
          </a:p>
        </p:txBody>
      </p:sp>
      <p:sp>
        <p:nvSpPr>
          <p:cNvPr id="9" name="Rectangle 29"/>
          <p:cNvSpPr>
            <a:spLocks noChangeArrowheads="1"/>
          </p:cNvSpPr>
          <p:nvPr/>
        </p:nvSpPr>
        <p:spPr bwMode="auto">
          <a:xfrm>
            <a:off x="3360738" y="1901825"/>
            <a:ext cx="2563812" cy="3017838"/>
          </a:xfrm>
          <a:prstGeom prst="rect">
            <a:avLst/>
          </a:prstGeom>
          <a:noFill/>
          <a:ln w="9525">
            <a:noFill/>
            <a:miter lim="800000"/>
            <a:headEnd/>
            <a:tailEnd/>
          </a:ln>
        </p:spPr>
        <p:txBody>
          <a:bodyPr lIns="0" tIns="0" rIns="0" bIns="0"/>
          <a:lstStyle/>
          <a:p>
            <a:pPr marL="166688" lvl="0" indent="-166688" fontAlgn="base">
              <a:spcBef>
                <a:spcPct val="0"/>
              </a:spcBef>
              <a:spcAft>
                <a:spcPct val="0"/>
              </a:spcAft>
              <a:buFont typeface="Arial" charset="0"/>
              <a:buChar char="•"/>
            </a:pPr>
            <a:r>
              <a:rPr lang="en-US" sz="2400" dirty="0">
                <a:solidFill>
                  <a:srgbClr val="000000"/>
                </a:solidFill>
                <a:latin typeface="Segoe" pitchFamily="34" charset="0"/>
                <a:cs typeface="Arial" charset="0"/>
              </a:rPr>
              <a:t>Statements for object definitions</a:t>
            </a:r>
            <a:br>
              <a:rPr lang="en-US" sz="2400" dirty="0">
                <a:solidFill>
                  <a:srgbClr val="000000"/>
                </a:solidFill>
                <a:latin typeface="Segoe" pitchFamily="34" charset="0"/>
                <a:cs typeface="Arial" charset="0"/>
              </a:rPr>
            </a:br>
            <a:endParaRPr lang="en-US" sz="2400" dirty="0">
              <a:solidFill>
                <a:srgbClr val="000000"/>
              </a:solidFill>
              <a:latin typeface="Segoe" pitchFamily="34" charset="0"/>
              <a:cs typeface="Arial" charset="0"/>
            </a:endParaRPr>
          </a:p>
          <a:p>
            <a:pPr marL="166688" lvl="0" indent="-166688" fontAlgn="base">
              <a:spcBef>
                <a:spcPct val="0"/>
              </a:spcBef>
              <a:spcAft>
                <a:spcPct val="0"/>
              </a:spcAft>
              <a:buFont typeface="Arial" charset="0"/>
              <a:buChar char="•"/>
            </a:pPr>
            <a:r>
              <a:rPr lang="en-US" sz="2400" dirty="0">
                <a:solidFill>
                  <a:srgbClr val="000000"/>
                </a:solidFill>
                <a:latin typeface="Segoe" pitchFamily="34" charset="0"/>
                <a:cs typeface="Arial" charset="0"/>
              </a:rPr>
              <a:t>CREATE, ALTER, DROP</a:t>
            </a:r>
          </a:p>
        </p:txBody>
      </p:sp>
      <p:sp>
        <p:nvSpPr>
          <p:cNvPr id="10"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lvl="0" indent="-166688" fontAlgn="base">
              <a:spcBef>
                <a:spcPct val="0"/>
              </a:spcBef>
              <a:spcAft>
                <a:spcPct val="0"/>
              </a:spcAft>
              <a:buFont typeface="Arial" charset="0"/>
              <a:buChar char="•"/>
            </a:pPr>
            <a:r>
              <a:rPr lang="en-US" sz="2400" dirty="0">
                <a:solidFill>
                  <a:srgbClr val="000000"/>
                </a:solidFill>
                <a:latin typeface="Segoe" pitchFamily="34" charset="0"/>
                <a:cs typeface="Arial" charset="0"/>
              </a:rPr>
              <a:t>Statements for security permissions</a:t>
            </a:r>
            <a:br>
              <a:rPr lang="en-US" sz="2400" dirty="0">
                <a:solidFill>
                  <a:srgbClr val="000000"/>
                </a:solidFill>
                <a:latin typeface="Segoe" pitchFamily="34" charset="0"/>
                <a:cs typeface="Arial" charset="0"/>
              </a:rPr>
            </a:br>
            <a:endParaRPr lang="en-US" sz="2400" dirty="0">
              <a:solidFill>
                <a:srgbClr val="000000"/>
              </a:solidFill>
              <a:latin typeface="Segoe" pitchFamily="34" charset="0"/>
              <a:cs typeface="Arial" charset="0"/>
            </a:endParaRPr>
          </a:p>
          <a:p>
            <a:pPr marL="166688" lvl="0" indent="-166688" fontAlgn="base">
              <a:spcBef>
                <a:spcPct val="0"/>
              </a:spcBef>
              <a:spcAft>
                <a:spcPct val="0"/>
              </a:spcAft>
              <a:buFont typeface="Arial" charset="0"/>
              <a:buChar char="•"/>
            </a:pPr>
            <a:r>
              <a:rPr lang="en-US" sz="2400" dirty="0">
                <a:solidFill>
                  <a:srgbClr val="000000"/>
                </a:solidFill>
                <a:latin typeface="Segoe" pitchFamily="34" charset="0"/>
                <a:cs typeface="Arial" charset="0"/>
              </a:rPr>
              <a:t>GRANT, REVOKE, DENY</a:t>
            </a:r>
          </a:p>
        </p:txBody>
      </p:sp>
      <p:sp>
        <p:nvSpPr>
          <p:cNvPr id="11" name="Text Box 99"/>
          <p:cNvSpPr txBox="1">
            <a:spLocks noChangeArrowheads="1"/>
          </p:cNvSpPr>
          <p:nvPr/>
        </p:nvSpPr>
        <p:spPr bwMode="auto">
          <a:xfrm>
            <a:off x="274638" y="106997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pitchFamily="34" charset="0"/>
                <a:cs typeface="Arial" charset="0"/>
              </a:rPr>
              <a:t>Data Manipulation Language (DML*)</a:t>
            </a:r>
          </a:p>
        </p:txBody>
      </p:sp>
      <p:sp>
        <p:nvSpPr>
          <p:cNvPr id="12"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pitchFamily="34" charset="0"/>
                <a:cs typeface="Arial" charset="0"/>
              </a:rPr>
              <a:t>Data Definition Language (DDL)</a:t>
            </a:r>
          </a:p>
        </p:txBody>
      </p:sp>
      <p:sp>
        <p:nvSpPr>
          <p:cNvPr id="13" name="Text Box 99"/>
          <p:cNvSpPr txBox="1">
            <a:spLocks noChangeArrowheads="1"/>
          </p:cNvSpPr>
          <p:nvPr/>
        </p:nvSpPr>
        <p:spPr bwMode="auto">
          <a:xfrm>
            <a:off x="6076950" y="106997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eaLnBrk="0" fontAlgn="base" hangingPunct="0">
              <a:lnSpc>
                <a:spcPct val="90000"/>
              </a:lnSpc>
              <a:spcBef>
                <a:spcPct val="60000"/>
              </a:spcBef>
              <a:spcAft>
                <a:spcPct val="0"/>
              </a:spcAft>
              <a:buClr>
                <a:srgbClr val="8DACD0"/>
              </a:buClr>
              <a:buSzPct val="70000"/>
            </a:pPr>
            <a:r>
              <a:rPr lang="en-US" b="1" dirty="0">
                <a:solidFill>
                  <a:srgbClr val="000000"/>
                </a:solidFill>
                <a:latin typeface="Segoe" pitchFamily="34" charset="0"/>
                <a:cs typeface="Arial" charset="0"/>
              </a:rPr>
              <a:t>Data Control Language (DCL)</a:t>
            </a:r>
          </a:p>
        </p:txBody>
      </p:sp>
      <p:sp>
        <p:nvSpPr>
          <p:cNvPr id="14" name="TextBox 13"/>
          <p:cNvSpPr txBox="1"/>
          <p:nvPr/>
        </p:nvSpPr>
        <p:spPr>
          <a:xfrm>
            <a:off x="331788" y="4946959"/>
            <a:ext cx="5271344" cy="830997"/>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pitchFamily="34" charset="0"/>
                <a:cs typeface="Arial" charset="0"/>
              </a:rPr>
              <a:t>* DML with SELECT is the focus of</a:t>
            </a:r>
            <a:br>
              <a:rPr lang="en-US" sz="2400" dirty="0">
                <a:solidFill>
                  <a:srgbClr val="000000"/>
                </a:solidFill>
                <a:latin typeface="Segoe" pitchFamily="34" charset="0"/>
                <a:cs typeface="Arial" charset="0"/>
              </a:rPr>
            </a:br>
            <a:r>
              <a:rPr lang="en-US" sz="2400" dirty="0">
                <a:solidFill>
                  <a:srgbClr val="000000"/>
                </a:solidFill>
                <a:latin typeface="Segoe" pitchFamily="34" charset="0"/>
                <a:cs typeface="Arial" charset="0"/>
              </a:rPr>
              <a:t>   this course</a:t>
            </a:r>
          </a:p>
        </p:txBody>
      </p:sp>
    </p:spTree>
    <p:extLst>
      <p:ext uri="{BB962C8B-B14F-4D97-AF65-F5344CB8AC3E}">
        <p14:creationId xmlns:p14="http://schemas.microsoft.com/office/powerpoint/2010/main" val="319742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a:t>
            </a:r>
            <a:endParaRPr lang="en-GB" dirty="0"/>
          </a:p>
        </p:txBody>
      </p:sp>
      <p:sp>
        <p:nvSpPr>
          <p:cNvPr id="4" name="Content Placeholder 2"/>
          <p:cNvSpPr txBox="1">
            <a:spLocks/>
          </p:cNvSpPr>
          <p:nvPr/>
        </p:nvSpPr>
        <p:spPr>
          <a:xfrm>
            <a:off x="458788" y="125467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Predicates and Operators</a:t>
            </a:r>
          </a:p>
          <a:p>
            <a:pPr lvl="0"/>
            <a:r>
              <a:rPr lang="en-GB" kern="0" dirty="0">
                <a:solidFill>
                  <a:srgbClr val="000000"/>
                </a:solidFill>
              </a:rPr>
              <a:t>Functions</a:t>
            </a:r>
          </a:p>
          <a:p>
            <a:pPr lvl="0"/>
            <a:r>
              <a:rPr lang="en-GB" kern="0" dirty="0">
                <a:solidFill>
                  <a:srgbClr val="000000"/>
                </a:solidFill>
              </a:rPr>
              <a:t>Variables</a:t>
            </a:r>
          </a:p>
          <a:p>
            <a:pPr lvl="0"/>
            <a:r>
              <a:rPr lang="en-GB" kern="0" dirty="0">
                <a:solidFill>
                  <a:srgbClr val="000000"/>
                </a:solidFill>
              </a:rPr>
              <a:t>Expressions</a:t>
            </a:r>
          </a:p>
          <a:p>
            <a:pPr lvl="0"/>
            <a:r>
              <a:rPr lang="en-GB" kern="0" dirty="0">
                <a:solidFill>
                  <a:srgbClr val="000000"/>
                </a:solidFill>
              </a:rPr>
              <a:t>Batch Separators</a:t>
            </a:r>
          </a:p>
          <a:p>
            <a:pPr lvl="0"/>
            <a:r>
              <a:rPr lang="en-GB" kern="0" dirty="0">
                <a:solidFill>
                  <a:srgbClr val="000000"/>
                </a:solidFill>
              </a:rPr>
              <a:t>Control of Flow</a:t>
            </a:r>
          </a:p>
          <a:p>
            <a:pPr lvl="0"/>
            <a:r>
              <a:rPr lang="en-GB" kern="0" dirty="0">
                <a:solidFill>
                  <a:srgbClr val="000000"/>
                </a:solidFill>
              </a:rPr>
              <a:t>Comments</a:t>
            </a:r>
            <a:endParaRPr lang="en-US" kern="0" dirty="0">
              <a:solidFill>
                <a:srgbClr val="000000"/>
              </a:solidFill>
            </a:endParaRPr>
          </a:p>
        </p:txBody>
      </p:sp>
    </p:spTree>
    <p:extLst>
      <p:ext uri="{BB962C8B-B14F-4D97-AF65-F5344CB8AC3E}">
        <p14:creationId xmlns:p14="http://schemas.microsoft.com/office/powerpoint/2010/main" val="359238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ac63aec-24c5-4591-900d-bea7c610979f">
    <p:spTree>
      <p:nvGrpSpPr>
        <p:cNvPr id="1" name=""/>
        <p:cNvGrpSpPr/>
        <p:nvPr/>
      </p:nvGrpSpPr>
      <p:grpSpPr>
        <a:xfrm>
          <a:off x="0" y="0"/>
          <a:ext cx="0" cy="0"/>
          <a:chOff x="0" y="0"/>
          <a:chExt cx="0" cy="0"/>
        </a:xfrm>
      </p:grpSpPr>
      <p:sp>
        <p:nvSpPr>
          <p:cNvPr id="2" name="Title 1"/>
          <p:cNvSpPr>
            <a:spLocks noGrp="1"/>
          </p:cNvSpPr>
          <p:nvPr>
            <p:ph type="title"/>
          </p:nvPr>
        </p:nvSpPr>
        <p:spPr>
          <a:xfrm>
            <a:off x="479424" y="-2"/>
            <a:ext cx="8550275" cy="740664"/>
          </a:xfrm>
        </p:spPr>
        <p:txBody>
          <a:bodyPr/>
          <a:lstStyle/>
          <a:p>
            <a:r>
              <a:rPr lang="en-GB" dirty="0" smtClean="0"/>
              <a:t>T-SQL Language Elements: Predicates and Operators</a:t>
            </a:r>
            <a:endParaRPr lang="en-GB" dirty="0"/>
          </a:p>
        </p:txBody>
      </p:sp>
      <p:graphicFrame>
        <p:nvGraphicFramePr>
          <p:cNvPr id="4" name="Group 5"/>
          <p:cNvGraphicFramePr>
            <a:graphicFrameLocks noGrp="1"/>
          </p:cNvGraphicFramePr>
          <p:nvPr>
            <p:extLst>
              <p:ext uri="{D42A27DB-BD31-4B8C-83A1-F6EECF244321}">
                <p14:modId xmlns:p14="http://schemas.microsoft.com/office/powerpoint/2010/main" val="1665606555"/>
              </p:ext>
            </p:extLst>
          </p:nvPr>
        </p:nvGraphicFramePr>
        <p:xfrm>
          <a:off x="1450552" y="1078172"/>
          <a:ext cx="6152747" cy="4894822"/>
        </p:xfrm>
        <a:graphic>
          <a:graphicData uri="http://schemas.openxmlformats.org/drawingml/2006/table">
            <a:tbl>
              <a:tblPr/>
              <a:tblGrid>
                <a:gridCol w="3075539"/>
                <a:gridCol w="3077208"/>
              </a:tblGrid>
              <a:tr h="61978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200" b="1" i="0" u="none" strike="noStrike" cap="none" normalizeH="0" baseline="0" dirty="0" smtClean="0">
                          <a:ln>
                            <a:noFill/>
                          </a:ln>
                          <a:solidFill>
                            <a:schemeClr val="tx1"/>
                          </a:solidFill>
                          <a:effectLst/>
                          <a:latin typeface="Segoe" pitchFamily="34" charset="0"/>
                          <a:cs typeface="Arial" charset="0"/>
                        </a:rPr>
                        <a:t>Elements: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c>
                  <a:txBody>
                    <a:bodyPr/>
                    <a:lstStyle/>
                    <a:p>
                      <a:pPr lvl="1" algn="l"/>
                      <a:r>
                        <a:rPr lang="en-US" sz="2200" b="1" dirty="0" smtClean="0">
                          <a:latin typeface="Segoe" pitchFamily="34" charset="0"/>
                        </a:rPr>
                        <a:t>Predicates and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accent1">
                        <a:lumMod val="75000"/>
                      </a:schemeClr>
                    </a:solidFill>
                  </a:tcPr>
                </a:tc>
              </a:tr>
              <a:tr h="7369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200" dirty="0" smtClean="0">
                          <a:latin typeface="Segoe" pitchFamily="34" charset="0"/>
                        </a:rPr>
                        <a:t>Predicates</a:t>
                      </a:r>
                      <a:endParaRPr kumimoji="0" lang="en-US" sz="2200" b="0" i="1" u="none" strike="noStrike" cap="none" normalizeH="0" baseline="0" dirty="0" smtClean="0">
                        <a:ln>
                          <a:noFill/>
                        </a:ln>
                        <a:solidFill>
                          <a:schemeClr val="tx1"/>
                        </a:solidFill>
                        <a:effectLst/>
                        <a:latin typeface="Segoe" pitchFamily="34" charset="0"/>
                        <a:cs typeface="Arial" charset="0"/>
                      </a:endParaRP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sz="2200" dirty="0" smtClean="0">
                          <a:latin typeface="Segoe" pitchFamily="34" charset="0"/>
                        </a:rPr>
                        <a:t>IN, BETWEEN, LIKE</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r>
                        <a:rPr lang="en-US" sz="2200" dirty="0" smtClean="0">
                          <a:latin typeface="Segoe" pitchFamily="34" charset="0"/>
                        </a:rPr>
                        <a:t>Comparison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sz="2200" dirty="0" smtClean="0">
                          <a:latin typeface="Segoe" pitchFamily="34" charset="0"/>
                        </a:rPr>
                        <a:t>=, &gt;, &lt;, &gt;=, &lt;=, &lt;&gt;, !=, !&gt;, !&lt;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74653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200" dirty="0" smtClean="0">
                          <a:latin typeface="Segoe" pitchFamily="34" charset="0"/>
                        </a:rPr>
                        <a:t>Logical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lvl="1"/>
                      <a:r>
                        <a:rPr lang="en-US" sz="2200" dirty="0" smtClean="0">
                          <a:latin typeface="Segoe" pitchFamily="34" charset="0"/>
                        </a:rPr>
                        <a:t>AND, OR, NOT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5710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200" dirty="0" smtClean="0">
                          <a:latin typeface="Segoe" pitchFamily="34" charset="0"/>
                        </a:rPr>
                        <a:t>Arithmetic Operators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200" dirty="0" smtClean="0">
                          <a:latin typeface="Segoe" pitchFamily="34" charset="0"/>
                        </a:rPr>
                        <a:t>+, -, *, /, %</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r h="84738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200" dirty="0" smtClean="0">
                          <a:latin typeface="Segoe" pitchFamily="34" charset="0"/>
                        </a:rPr>
                        <a:t>Concatenation</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F2E7C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200" dirty="0" smtClean="0">
                          <a:latin typeface="Segoe" pitchFamily="34" charset="0"/>
                        </a:rPr>
                        <a:t>+</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TextBox 4"/>
          <p:cNvSpPr txBox="1"/>
          <p:nvPr/>
        </p:nvSpPr>
        <p:spPr>
          <a:xfrm>
            <a:off x="1456757" y="5974914"/>
            <a:ext cx="6175333" cy="461665"/>
          </a:xfrm>
          <a:prstGeom prst="rect">
            <a:avLst/>
          </a:prstGeom>
          <a:noFill/>
        </p:spPr>
        <p:txBody>
          <a:bodyPr wrap="square" rtlCol="0">
            <a:spAutoFit/>
          </a:bodyPr>
          <a:lstStyle/>
          <a:p>
            <a:pPr lvl="0" fontAlgn="base">
              <a:spcBef>
                <a:spcPct val="0"/>
              </a:spcBef>
              <a:spcAft>
                <a:spcPct val="0"/>
              </a:spcAft>
            </a:pPr>
            <a:r>
              <a:rPr lang="en-US" sz="2400" b="1" dirty="0">
                <a:solidFill>
                  <a:srgbClr val="000000"/>
                </a:solidFill>
                <a:latin typeface="Segoe" pitchFamily="34" charset="0"/>
                <a:cs typeface="Arial" charset="0"/>
              </a:rPr>
              <a:t>T-SQL enforces operator precedence</a:t>
            </a:r>
          </a:p>
        </p:txBody>
      </p:sp>
    </p:spTree>
    <p:extLst>
      <p:ext uri="{BB962C8B-B14F-4D97-AF65-F5344CB8AC3E}">
        <p14:creationId xmlns:p14="http://schemas.microsoft.com/office/powerpoint/2010/main" val="259374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b332789-6fd7-4cb8-85e9-f3190ed547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Functions</a:t>
            </a:r>
            <a:endParaRPr lang="en-GB" dirty="0"/>
          </a:p>
        </p:txBody>
      </p:sp>
      <p:sp>
        <p:nvSpPr>
          <p:cNvPr id="4" name="AutoShape 22"/>
          <p:cNvSpPr>
            <a:spLocks noChangeArrowheads="1"/>
          </p:cNvSpPr>
          <p:nvPr/>
        </p:nvSpPr>
        <p:spPr bwMode="auto">
          <a:xfrm>
            <a:off x="6081713" y="1953500"/>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dirty="0">
              <a:solidFill>
                <a:srgbClr val="000000"/>
              </a:solidFill>
              <a:latin typeface="Segoe" pitchFamily="34" charset="0"/>
              <a:cs typeface="Arial" charset="0"/>
            </a:endParaRPr>
          </a:p>
        </p:txBody>
      </p:sp>
      <p:sp>
        <p:nvSpPr>
          <p:cNvPr id="5" name="AutoShape 22"/>
          <p:cNvSpPr>
            <a:spLocks noChangeArrowheads="1"/>
          </p:cNvSpPr>
          <p:nvPr/>
        </p:nvSpPr>
        <p:spPr bwMode="auto">
          <a:xfrm>
            <a:off x="3219450" y="195350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dirty="0">
              <a:solidFill>
                <a:srgbClr val="000000"/>
              </a:solidFill>
              <a:latin typeface="Segoe" pitchFamily="34" charset="0"/>
              <a:cs typeface="Arial" charset="0"/>
            </a:endParaRPr>
          </a:p>
        </p:txBody>
      </p:sp>
      <p:sp>
        <p:nvSpPr>
          <p:cNvPr id="6" name="AutoShape 22"/>
          <p:cNvSpPr>
            <a:spLocks noChangeArrowheads="1"/>
          </p:cNvSpPr>
          <p:nvPr/>
        </p:nvSpPr>
        <p:spPr bwMode="auto">
          <a:xfrm>
            <a:off x="276225" y="195350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dirty="0">
              <a:solidFill>
                <a:srgbClr val="000000"/>
              </a:solidFill>
              <a:latin typeface="Segoe" pitchFamily="34" charset="0"/>
              <a:cs typeface="Arial" charset="0"/>
            </a:endParaRPr>
          </a:p>
        </p:txBody>
      </p:sp>
      <p:sp>
        <p:nvSpPr>
          <p:cNvPr id="7" name="Rectangle 6"/>
          <p:cNvSpPr/>
          <p:nvPr/>
        </p:nvSpPr>
        <p:spPr>
          <a:xfrm>
            <a:off x="450850" y="2070975"/>
            <a:ext cx="2409825" cy="2722871"/>
          </a:xfrm>
          <a:prstGeom prst="rect">
            <a:avLst/>
          </a:prstGeom>
        </p:spPr>
        <p:txBody>
          <a:bodyPr lIns="0" tIns="0" rIns="0" bIns="0"/>
          <a:lstStyle/>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SUBSTRING</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LEFT, RIGHT</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LEN</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DATALENGTH</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REPLACE</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REPLICATE</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UPPER, LOWER</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pitchFamily="34" charset="0"/>
                <a:cs typeface="Arial" charset="0"/>
              </a:rPr>
              <a:t>RTRIM, LTRIM</a:t>
            </a:r>
          </a:p>
        </p:txBody>
      </p:sp>
      <p:sp>
        <p:nvSpPr>
          <p:cNvPr id="8" name="Rectangle 29"/>
          <p:cNvSpPr>
            <a:spLocks noChangeArrowheads="1"/>
          </p:cNvSpPr>
          <p:nvPr/>
        </p:nvSpPr>
        <p:spPr bwMode="auto">
          <a:xfrm>
            <a:off x="3360738" y="2096375"/>
            <a:ext cx="2563812" cy="2820300"/>
          </a:xfrm>
          <a:prstGeom prst="rect">
            <a:avLst/>
          </a:prstGeom>
          <a:noFill/>
          <a:ln w="9525">
            <a:noFill/>
            <a:miter lim="800000"/>
            <a:headEnd/>
            <a:tailEnd/>
          </a:ln>
        </p:spPr>
        <p:txBody>
          <a:bodyPr lIns="0" tIns="0" rIns="0" bIns="0"/>
          <a:lstStyle/>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GETDATE</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SYSTDATETIME</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GETUTCDATE</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DATEADD</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DATEDIFF</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YEAR</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MONTH</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DAY</a:t>
            </a:r>
          </a:p>
        </p:txBody>
      </p:sp>
      <p:sp>
        <p:nvSpPr>
          <p:cNvPr id="9" name="Rectangle 30"/>
          <p:cNvSpPr>
            <a:spLocks noChangeArrowheads="1"/>
          </p:cNvSpPr>
          <p:nvPr/>
        </p:nvSpPr>
        <p:spPr bwMode="auto">
          <a:xfrm>
            <a:off x="6227763" y="2083675"/>
            <a:ext cx="2625725" cy="2710171"/>
          </a:xfrm>
          <a:prstGeom prst="rect">
            <a:avLst/>
          </a:prstGeom>
          <a:noFill/>
          <a:ln w="9525">
            <a:noFill/>
            <a:miter lim="800000"/>
            <a:headEnd/>
            <a:tailEnd/>
          </a:ln>
        </p:spPr>
        <p:txBody>
          <a:bodyPr lIns="0" tIns="0" rIns="0" bIns="0"/>
          <a:lstStyle/>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SUM</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MIN</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MAX</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AVG</a:t>
            </a:r>
          </a:p>
          <a:p>
            <a:pPr marL="166688" lvl="0" indent="-166688" fontAlgn="base">
              <a:spcBef>
                <a:spcPct val="0"/>
              </a:spcBef>
              <a:spcAft>
                <a:spcPct val="0"/>
              </a:spcAft>
              <a:buFont typeface="Arial" charset="0"/>
              <a:buChar char="•"/>
            </a:pPr>
            <a:r>
              <a:rPr lang="en-US" sz="2000" dirty="0">
                <a:solidFill>
                  <a:srgbClr val="000000"/>
                </a:solidFill>
                <a:latin typeface="Segoe" pitchFamily="34" charset="0"/>
                <a:cs typeface="Arial" charset="0"/>
              </a:rPr>
              <a:t>COUNT</a:t>
            </a:r>
          </a:p>
        </p:txBody>
      </p:sp>
      <p:sp>
        <p:nvSpPr>
          <p:cNvPr id="10" name="Text Box 99"/>
          <p:cNvSpPr txBox="1">
            <a:spLocks noChangeArrowheads="1"/>
          </p:cNvSpPr>
          <p:nvPr/>
        </p:nvSpPr>
        <p:spPr bwMode="auto">
          <a:xfrm>
            <a:off x="274638" y="1264525"/>
            <a:ext cx="274320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pitchFamily="34" charset="0"/>
                <a:cs typeface="Arial" charset="0"/>
              </a:rPr>
              <a:t>String Functions</a:t>
            </a:r>
          </a:p>
        </p:txBody>
      </p:sp>
      <p:sp>
        <p:nvSpPr>
          <p:cNvPr id="11" name="Text Box 99"/>
          <p:cNvSpPr txBox="1">
            <a:spLocks noChangeArrowheads="1"/>
          </p:cNvSpPr>
          <p:nvPr/>
        </p:nvSpPr>
        <p:spPr bwMode="auto">
          <a:xfrm>
            <a:off x="3205163" y="126452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pitchFamily="34" charset="0"/>
                <a:cs typeface="Arial" charset="0"/>
              </a:rPr>
              <a:t>Date and Time Functions</a:t>
            </a:r>
          </a:p>
        </p:txBody>
      </p:sp>
      <p:sp>
        <p:nvSpPr>
          <p:cNvPr id="12" name="Text Box 99"/>
          <p:cNvSpPr txBox="1">
            <a:spLocks noChangeArrowheads="1"/>
          </p:cNvSpPr>
          <p:nvPr/>
        </p:nvSpPr>
        <p:spPr bwMode="auto">
          <a:xfrm>
            <a:off x="6076950" y="1264526"/>
            <a:ext cx="2741613"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fontAlgn="base">
              <a:spcBef>
                <a:spcPct val="0"/>
              </a:spcBef>
              <a:spcAft>
                <a:spcPct val="0"/>
              </a:spcAft>
            </a:pPr>
            <a:r>
              <a:rPr lang="en-US" b="1" dirty="0">
                <a:solidFill>
                  <a:srgbClr val="000000"/>
                </a:solidFill>
                <a:latin typeface="Segoe" pitchFamily="34" charset="0"/>
                <a:cs typeface="Arial" charset="0"/>
              </a:rPr>
              <a:t>Aggregate Functions</a:t>
            </a:r>
          </a:p>
        </p:txBody>
      </p:sp>
    </p:spTree>
    <p:extLst>
      <p:ext uri="{BB962C8B-B14F-4D97-AF65-F5344CB8AC3E}">
        <p14:creationId xmlns:p14="http://schemas.microsoft.com/office/powerpoint/2010/main" val="389007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85ae04-e375-4a41-857d-ee9443507f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Language Elements: Variables</a:t>
            </a:r>
            <a:endParaRPr lang="en-GB" dirty="0"/>
          </a:p>
        </p:txBody>
      </p:sp>
      <p:sp>
        <p:nvSpPr>
          <p:cNvPr id="4" name="Content Placeholder 2"/>
          <p:cNvSpPr txBox="1">
            <a:spLocks/>
          </p:cNvSpPr>
          <p:nvPr/>
        </p:nvSpPr>
        <p:spPr>
          <a:xfrm>
            <a:off x="458788" y="93670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Local variables in T-SQL temporarily store a value of a specific data type</a:t>
            </a:r>
          </a:p>
          <a:p>
            <a:pPr lvl="0"/>
            <a:r>
              <a:rPr lang="en-US" kern="0" dirty="0">
                <a:solidFill>
                  <a:srgbClr val="000000"/>
                </a:solidFill>
              </a:rPr>
              <a:t>Name begins with single @ sign</a:t>
            </a:r>
          </a:p>
          <a:p>
            <a:pPr lvl="1"/>
            <a:r>
              <a:rPr lang="en-US" kern="0" dirty="0">
                <a:solidFill>
                  <a:srgbClr val="000000"/>
                </a:solidFill>
              </a:rPr>
              <a:t>@@ reserved for system functions</a:t>
            </a:r>
          </a:p>
          <a:p>
            <a:pPr lvl="0"/>
            <a:r>
              <a:rPr lang="en-US" kern="0" dirty="0">
                <a:solidFill>
                  <a:srgbClr val="000000"/>
                </a:solidFill>
              </a:rPr>
              <a:t>Assigned a data type</a:t>
            </a:r>
          </a:p>
          <a:p>
            <a:pPr lvl="0"/>
            <a:r>
              <a:rPr lang="en-US" kern="0" dirty="0">
                <a:solidFill>
                  <a:srgbClr val="000000"/>
                </a:solidFill>
              </a:rPr>
              <a:t>Must be declared and used within the same batch</a:t>
            </a:r>
          </a:p>
          <a:p>
            <a:pPr lvl="0"/>
            <a:r>
              <a:rPr lang="en-US" kern="0" dirty="0">
                <a:solidFill>
                  <a:srgbClr val="000000"/>
                </a:solidFill>
              </a:rPr>
              <a:t>In SQL Server 2008 and later, you can declare and initialize in the same statement</a:t>
            </a:r>
          </a:p>
          <a:p>
            <a:pPr lvl="0"/>
            <a:endParaRPr lang="en-US" kern="0" dirty="0">
              <a:solidFill>
                <a:srgbClr val="000000"/>
              </a:solidFill>
            </a:endParaRPr>
          </a:p>
        </p:txBody>
      </p:sp>
      <p:sp>
        <p:nvSpPr>
          <p:cNvPr id="5" name="AutoShape 3"/>
          <p:cNvSpPr>
            <a:spLocks noChangeArrowheads="1"/>
          </p:cNvSpPr>
          <p:nvPr/>
        </p:nvSpPr>
        <p:spPr bwMode="auto">
          <a:xfrm>
            <a:off x="569136" y="5367893"/>
            <a:ext cx="7427000"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DECLARE</a:t>
            </a:r>
            <a:r>
              <a:rPr lang="en-US" sz="2000" b="1" dirty="0">
                <a:solidFill>
                  <a:prstClr val="black"/>
                </a:solidFill>
                <a:latin typeface="Lucida Sans Unicode" panose="020B0602030504020204" pitchFamily="34" charset="0"/>
                <a:cs typeface="Lucida Sans Unicode" panose="020B0602030504020204" pitchFamily="34" charset="0"/>
              </a:rPr>
              <a:t> @MyVar </a:t>
            </a:r>
            <a:r>
              <a:rPr lang="en-US" sz="2000" b="1" dirty="0">
                <a:solidFill>
                  <a:srgbClr val="0000FF"/>
                </a:solidFill>
                <a:latin typeface="Lucida Sans Unicode" panose="020B0602030504020204" pitchFamily="34" charset="0"/>
                <a:cs typeface="Lucida Sans Unicode" panose="020B0602030504020204" pitchFamily="34" charset="0"/>
              </a:rPr>
              <a:t>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30</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4547929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162</TotalTime>
  <Words>3255</Words>
  <Application>Microsoft Office PowerPoint</Application>
  <PresentationFormat>On-screen Show (4:3)</PresentationFormat>
  <Paragraphs>429</Paragraphs>
  <Slides>30</Slides>
  <Notes>30</Notes>
  <HiddenSlides>2</HiddenSlides>
  <MMClips>0</MMClips>
  <ScaleCrop>false</ScaleCrop>
  <HeadingPairs>
    <vt:vector size="6" baseType="variant">
      <vt:variant>
        <vt:lpstr>Fonts Used</vt:lpstr>
      </vt:variant>
      <vt:variant>
        <vt:i4>9</vt:i4>
      </vt:variant>
      <vt:variant>
        <vt:lpstr>Theme</vt:lpstr>
      </vt:variant>
      <vt:variant>
        <vt:i4>30</vt:i4>
      </vt:variant>
      <vt:variant>
        <vt:lpstr>Slide Titles</vt:lpstr>
      </vt:variant>
      <vt:variant>
        <vt:i4>30</vt:i4>
      </vt:variant>
    </vt:vector>
  </HeadingPairs>
  <TitlesOfParts>
    <vt:vector size="69" baseType="lpstr">
      <vt:lpstr>Arial</vt:lpstr>
      <vt:lpstr>Segoe UI</vt:lpstr>
      <vt:lpstr>Symbol</vt:lpstr>
      <vt:lpstr>Times New Roman</vt:lpstr>
      <vt:lpstr>Lucida Sans Unicode</vt:lpstr>
      <vt:lpstr>Wingdings</vt:lpstr>
      <vt:lpstr>Segoe</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Module 2</vt:lpstr>
      <vt:lpstr>Module Overview</vt:lpstr>
      <vt:lpstr>Lesson 1: Introducing T-SQL</vt:lpstr>
      <vt:lpstr>About T-SQL</vt:lpstr>
      <vt:lpstr>Categories of T-SQL Statements</vt:lpstr>
      <vt:lpstr>T-SQL Language Elements</vt:lpstr>
      <vt:lpstr>T-SQL Language Elements: Predicates and Operators</vt:lpstr>
      <vt:lpstr>T-SQL Language Elements: Functions</vt:lpstr>
      <vt:lpstr>T-SQL Language Elements: Variables</vt:lpstr>
      <vt:lpstr>T-SQL Language Elements: Expressions</vt:lpstr>
      <vt:lpstr>T-SQL Language Elements: Control of Flow, Errors, and Transactions</vt:lpstr>
      <vt:lpstr>T-SQL Language Elements: Comments</vt:lpstr>
      <vt:lpstr>T-SQL Language Elements: Batch Separators</vt:lpstr>
      <vt:lpstr>Demonstration: T-SQL Language Elements</vt:lpstr>
      <vt:lpstr>Lesson 2: Understanding Sets</vt:lpstr>
      <vt:lpstr>Set Theory and SQL Server</vt:lpstr>
      <vt:lpstr>Set Theory Applied to SQL Server Queries</vt:lpstr>
      <vt:lpstr>Set Theory Applied to SQL Server Queries</vt:lpstr>
      <vt:lpstr>Lesson 3: Understanding Predicate Logic</vt:lpstr>
      <vt:lpstr>Predicate Logic and SQL Server</vt:lpstr>
      <vt:lpstr>Predicate Logic Applied to SQL Server Queries</vt:lpstr>
      <vt:lpstr>Predicate Logic Applied to SQL Server Queries</vt:lpstr>
      <vt:lpstr>Lesson 4: Understanding the Logical Order of Operations in SELECT Statements</vt:lpstr>
      <vt:lpstr>Elements of a SELECT Statement</vt:lpstr>
      <vt:lpstr>Logical Query Processing</vt:lpstr>
      <vt:lpstr>Applying the Logical Order of Operations to Writing SELECT Statements</vt:lpstr>
      <vt:lpstr>Demonstration: Logical Query Processing</vt:lpstr>
      <vt:lpstr>Lab: Introduction to T-SQL Querying</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Christopher Bartlett</dc:creator>
  <cp:lastModifiedBy>Richard Strange</cp:lastModifiedBy>
  <cp:revision>9</cp:revision>
  <dcterms:created xsi:type="dcterms:W3CDTF">2014-08-01T10:24:09Z</dcterms:created>
  <dcterms:modified xsi:type="dcterms:W3CDTF">2014-08-06T08:15:38Z</dcterms:modified>
</cp:coreProperties>
</file>