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Lst>
  <p:notesMasterIdLst>
    <p:notesMasterId r:id="rId53"/>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81" r:id="rId50"/>
    <p:sldId id="279" r:id="rId51"/>
    <p:sldId id="280" r:id="rId52"/>
  </p:sldIdLst>
  <p:sldSz cx="9144000" cy="6858000" type="screen4x3"/>
  <p:notesSz cx="6858000" cy="9144000"/>
  <p:embeddedFontLst>
    <p:embeddedFont>
      <p:font typeface="Segoe UI" panose="020B0502040204020203" pitchFamily="34" charset="0"/>
      <p:regular r:id="rId54"/>
      <p:bold r:id="rId55"/>
      <p:italic r:id="rId56"/>
      <p:boldItalic r:id="rId57"/>
    </p:embeddedFont>
    <p:embeddedFont>
      <p:font typeface="Segoe" panose="020B0502040504020203" pitchFamily="34" charset="0"/>
      <p:regular r:id="rId58"/>
      <p:bold r:id="rId59"/>
      <p:italic r:id="rId60"/>
      <p:boldItalic r:id="rId61"/>
    </p:embeddedFont>
    <p:embeddedFont>
      <p:font typeface="Lucida Sans Unicode" panose="020B0602030504020204" pitchFamily="34" charset="0"/>
      <p:regular r:id="rId62"/>
    </p:embeddedFont>
    <p:embeddedFont>
      <p:font typeface="Lucida Sans Typewriter" panose="020B0509030504030204" pitchFamily="49" charset="0"/>
      <p:regular r:id="rId63"/>
      <p:bold r:id="rId64"/>
      <p:italic r:id="rId65"/>
      <p:boldItalic r:id="rId66"/>
    </p:embeddedFont>
    <p:embeddedFont>
      <p:font typeface="ＭＳ Ｐゴシック" panose="020B0600070205080204" pitchFamily="34" charset="-128"/>
      <p:regular r:id="rId67"/>
    </p:embeddedFont>
    <p:embeddedFont>
      <p:font typeface="Verdana" panose="020B0604030504040204" pitchFamily="34" charset="0"/>
      <p:regular r:id="rId68"/>
      <p:bold r:id="rId69"/>
      <p:italic r:id="rId70"/>
      <p:boldItalic r:id="rId71"/>
    </p:embeddedFont>
    <p:embeddedFont>
      <p:font typeface="Calibri" panose="020F0502020204030204"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3.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slide" Target="slides/slide16.xml"/><Relationship Id="rId47" Type="http://schemas.openxmlformats.org/officeDocument/2006/relationships/slide" Target="slides/slide21.xml"/><Relationship Id="rId50" Type="http://schemas.openxmlformats.org/officeDocument/2006/relationships/slide" Target="slides/slide24.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3.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slide" Target="slides/slide19.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8.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slide" Target="slides/slide26.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slide" Target="slides/slide17.xml"/><Relationship Id="rId48" Type="http://schemas.openxmlformats.org/officeDocument/2006/relationships/slide" Target="slides/slide22.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5.xml"/><Relationship Id="rId72" Type="http://schemas.openxmlformats.org/officeDocument/2006/relationships/font" Target="fonts/font19.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Master" Target="slideMasters/slideMaster20.xml"/><Relationship Id="rId41" Type="http://schemas.openxmlformats.org/officeDocument/2006/relationships/slide" Target="slides/slide15.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slide" Target="slides/slide23.xml"/><Relationship Id="rId5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B5B1C-B618-41C1-80D0-A430DB1CA0DF}"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B3D10-4438-47C9-BA80-505E8A3C15EA}" type="slidenum">
              <a:rPr lang="en-GB" smtClean="0"/>
              <a:t>‹#›</a:t>
            </a:fld>
            <a:endParaRPr lang="en-GB" dirty="0"/>
          </a:p>
        </p:txBody>
      </p:sp>
    </p:spTree>
    <p:extLst>
      <p:ext uri="{BB962C8B-B14F-4D97-AF65-F5344CB8AC3E}">
        <p14:creationId xmlns:p14="http://schemas.microsoft.com/office/powerpoint/2010/main" val="82692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262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3486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4720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845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D:\Demofiles\Mod03\Setup.cmd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Eliminate Duplicate Rows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D:\Demofiles\Mod03\Demo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165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2445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style of column aliases do you prefer? Why?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961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2876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The reason why an alias created in a SELECT clause may not be referenced elsewhere in the clause is due to the all-at-once processing implemented by SQL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264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D:\Demofiles\Mod03\Setup.cmd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Column and Table Aliases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D:\Demofiles\Mod03\Demo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6805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020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1434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6326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9637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D:\Demofiles\Mod03\Setup.cmd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Simple CASE Expression</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D:\Demofiles\Mod03\Demo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3228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different order than the supplied lab answers. If they want to check results, they can add an ORDER BY clause both to their solution and the provided solution.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Simple SELECT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a business analyst, you want a better understanding of your corporate data. Usually the best approach for an initial project is to get an overview of the main tables and columns involved so you can better understand different business requirements. After an initial overview, you will have to provide a report for the marketing department because staff there would like to send invitation letters for a new campaign. You will use the TSQL sample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Eliminating Duplicates Using DISTINCT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After supplying the marketing department with a list of all customers for a new campaign, you are asked to provide a list of all the different countries that the customers come from.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Using Table and Column Aliases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After getting the initial list of customers, the marketing department would like to have more readable titles for the columns and a list of all products in the TSQL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Write a select statement to return the contactname and contacttitle columns from the Sales.Customers table using an alias for the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Write a query to return the contactname, contacttitle, and companyname columns from the Sales.Customers table using column aliases.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Write a query to return all product names using table and column aliases.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6830">
              <a:lnSpc>
                <a:spcPts val="1100"/>
              </a:lnSpc>
              <a:spcBef>
                <a:spcPts val="200"/>
              </a:spcBef>
              <a:spcAft>
                <a:spcPts val="3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
        <p:nvSpPr>
          <p:cNvPr id="7" name="TextBox 6"/>
          <p:cNvSpPr txBox="1"/>
          <p:nvPr/>
        </p:nvSpPr>
        <p:spPr>
          <a:xfrm>
            <a:off x="12878" y="8877122"/>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623098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Using a Simple CASE Expression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company has a long list of products, and the members of the marketing department would like to have product category information in their reports. They have supplied you with a document containing the following mapping between the product category IDs and their names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ts val="1100"/>
              </a:lnSpc>
              <a:spcAft>
                <a:spcPts val="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Categoryid</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Categoryname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6830">
              <a:lnSpc>
                <a:spcPts val="1100"/>
              </a:lnSpc>
              <a:spcBef>
                <a:spcPts val="200"/>
              </a:spcBef>
              <a:spcAft>
                <a:spcPts val="30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1</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Beverages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2</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Condiments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3</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Confections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4</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Dairy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5</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Grains/Cereals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6</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Meat/Poultry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6830" lvl="0">
              <a:lnSpc>
                <a:spcPts val="1100"/>
              </a:lnSpc>
              <a:spcBef>
                <a:spcPts val="200"/>
              </a:spcBef>
              <a:spcAft>
                <a:spcPts val="3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Seafood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They have an active marketing campaign, and would like to include product category information in their reports.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a SELECT statement to retrieve the productname and categoryid columns from the Production.Products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Modify an existing query to include a simple CASE expression based on the mapping information supplied by the marketing department to list the category name for each product.</a:t>
            </a:r>
            <a:endParaRPr lang="en-GB" dirty="0"/>
          </a:p>
        </p:txBody>
      </p:sp>
      <p:sp>
        <p:nvSpPr>
          <p:cNvPr id="4" name="Slide Number Placeholder 3"/>
          <p:cNvSpPr>
            <a:spLocks noGrp="1"/>
          </p:cNvSpPr>
          <p:nvPr>
            <p:ph type="sldNum" sz="quarter" idx="10"/>
          </p:nvPr>
        </p:nvSpPr>
        <p:spPr/>
        <p:txBody>
          <a:bodyPr/>
          <a:lstStyle/>
          <a:p>
            <a:fld id="{0BFB3D10-4438-47C9-BA80-505E8A3C15EA}" type="slidenum">
              <a:rPr lang="en-GB" smtClean="0"/>
              <a:t>24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57104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0BFB3D10-4438-47C9-BA80-505E8A3C15EA}"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344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is the use of SELECT * not a recommended practice?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Looking for two answers: 1) * asks for all columns, which is typically too much.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 Query exposed to changes in underlying table structure.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will happen if you omit a comma between column names in a SELECT clause?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An accidental alias is created.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kind of result does a simple CASE statement return?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Scalar (single-value).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a:r>
            <a:br>
              <a:rPr lang="en-GB" sz="1000" b="1" dirty="0" smtClean="0">
                <a:effectLst/>
                <a:latin typeface="Arial" panose="020B0604020202020204" pitchFamily="34" charset="0"/>
                <a:ea typeface="Calibri" panose="020F0502020204030204" pitchFamily="34" charset="0"/>
                <a:cs typeface="Times New Roman" panose="02020603050405020304" pitchFamily="18" charset="0"/>
              </a:rPr>
            </a:b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Terminate all T-SQL statements with a semicolon. This will make your code more readable, avoid certain parsing errors, and protect your code against changes in future versions of SQL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Consider standardizing your code on the AS keyword for labeling column and table aliases. This will make it easier to read and avoids accidental aliases.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0615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177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140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187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138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558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Simple SELECT Queries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D:\Demofiles\Mod03\Demo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052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BFB3D10-4438-47C9-BA80-505E8A3C15EA}"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Writing SELECT 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14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883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642750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31614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449549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20092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5490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37196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280357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1363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17497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9688436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1613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5822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79537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88986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6647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753069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144591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0954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1477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30048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71710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096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943671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848992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79533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521107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431488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379269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3820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53521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0639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075893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277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66477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62956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264941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01760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033769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32629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42496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65424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01071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70198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27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603527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86758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16195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76210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442679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96921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515215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678927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5128592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94647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840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487849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7723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603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231038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718314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453084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985910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7995418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74315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625693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237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8807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901043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07648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689151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76139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51357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230076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4510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380120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1830299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78121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467900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787387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892428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284268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9863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06882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65184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3815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39497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736255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317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18524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659030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897139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800724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118203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48147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41528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090488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95828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034530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4429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4871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2903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090607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12052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689630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808429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2315073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557679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53189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86722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28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8600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39756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114131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684729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903993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18551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8895564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010294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593483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341246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78610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1519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202308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616179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67789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10806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073121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173494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5850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5594774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9714970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903254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2868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651533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254405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517284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050094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90698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696001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272291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9935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079195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651072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4732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395116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5446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982420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175453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874154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737664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04545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301180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291635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070642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8679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0249449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354357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210932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94500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231269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367610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188671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256621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45171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035083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2051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349510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67867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11955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410961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363255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32568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818037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470468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407623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11948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35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653649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736196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466203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79949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28251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6020668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2487400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77773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877399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7994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0096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866342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308689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52791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65937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894234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991619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070723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261667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047307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813100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2161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269605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17963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354228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865877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63093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370801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768178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405344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53378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2074412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68330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435933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067795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031664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619460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975740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146141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46331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77003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720555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713898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0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3589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435935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2633119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295819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77281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54101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603915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369105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758541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8210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94614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838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75519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741291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58665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7000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689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3915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666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37187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1895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38162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41682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334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9666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67782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89070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68646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0088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09014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038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7809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11876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40680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69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84158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57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64393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6038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81623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69986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79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97663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90777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2280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096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55841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353339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23776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76063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87149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49201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28788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43632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910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59631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57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5429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9110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6870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910565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7849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1116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6408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65003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2425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9547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69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352570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33385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38674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4891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8682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94428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68662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79215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10255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287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768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58895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32346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2708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23161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58639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8391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56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06330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25875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904388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591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6953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17013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160048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040790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40767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991237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3048801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947143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9722624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767891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0610792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34255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56359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685220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8476028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2092856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3913683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460598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8192040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7111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2283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28679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807069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654639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5247505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287289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3</a:t>
            </a:r>
            <a:endParaRPr lang="en-GB" dirty="0"/>
          </a:p>
        </p:txBody>
      </p:sp>
      <p:sp>
        <p:nvSpPr>
          <p:cNvPr id="3" name="Subtitle 2"/>
          <p:cNvSpPr>
            <a:spLocks noGrp="1"/>
          </p:cNvSpPr>
          <p:nvPr>
            <p:ph type="subTitle" sz="quarter" idx="1"/>
          </p:nvPr>
        </p:nvSpPr>
        <p:spPr/>
        <p:txBody>
          <a:bodyPr/>
          <a:lstStyle/>
          <a:p>
            <a:r>
              <a:rPr lang="en-GB" dirty="0" smtClean="0"/>
              <a:t>Writing SELECT Queries
</a:t>
            </a:r>
            <a:endParaRPr lang="en-GB" dirty="0"/>
          </a:p>
        </p:txBody>
      </p:sp>
    </p:spTree>
    <p:extLst>
      <p:ext uri="{BB962C8B-B14F-4D97-AF65-F5344CB8AC3E}">
        <p14:creationId xmlns:p14="http://schemas.microsoft.com/office/powerpoint/2010/main" val="210459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Sets and Duplicate Rows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query results are not truly relational</a:t>
            </a:r>
          </a:p>
          <a:p>
            <a:pPr lvl="1"/>
            <a:r>
              <a:rPr lang="en-US" sz="2000" kern="0" dirty="0">
                <a:solidFill>
                  <a:srgbClr val="000000"/>
                </a:solidFill>
              </a:rPr>
              <a:t>Rows are not guaranteed to be unique, no guaranteed order</a:t>
            </a:r>
          </a:p>
          <a:p>
            <a:pPr lvl="0"/>
            <a:r>
              <a:rPr lang="en-US" sz="2400" kern="0" dirty="0">
                <a:solidFill>
                  <a:srgbClr val="000000"/>
                </a:solidFill>
              </a:rPr>
              <a:t>Even unique rows in a source table can return duplicate values for some columns</a:t>
            </a:r>
          </a:p>
        </p:txBody>
      </p:sp>
      <p:sp>
        <p:nvSpPr>
          <p:cNvPr id="5" name="AutoShape 3"/>
          <p:cNvSpPr>
            <a:spLocks noChangeArrowheads="1"/>
          </p:cNvSpPr>
          <p:nvPr/>
        </p:nvSpPr>
        <p:spPr bwMode="auto">
          <a:xfrm>
            <a:off x="583128" y="2829186"/>
            <a:ext cx="810042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Typewriter" panose="020B0509030504030204" pitchFamily="49" charset="0"/>
                <a:cs typeface="Segoe UI"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country</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Customers</a:t>
            </a:r>
            <a:r>
              <a:rPr lang="en-US" sz="20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83128" y="4076070"/>
            <a:ext cx="8100428"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country</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Argentina</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Argentina</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Austria</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Austria</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Belgium</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Belgium</a:t>
            </a:r>
          </a:p>
        </p:txBody>
      </p:sp>
    </p:spTree>
    <p:extLst>
      <p:ext uri="{BB962C8B-B14F-4D97-AF65-F5344CB8AC3E}">
        <p14:creationId xmlns:p14="http://schemas.microsoft.com/office/powerpoint/2010/main" val="9684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DISTINCT</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Specifies that only unique rows can appear in the </a:t>
            </a:r>
            <a:br>
              <a:rPr lang="en-US" kern="0" dirty="0" smtClean="0"/>
            </a:br>
            <a:r>
              <a:rPr lang="en-US" kern="0" dirty="0" smtClean="0"/>
              <a:t>result set</a:t>
            </a:r>
          </a:p>
          <a:p>
            <a:r>
              <a:rPr lang="en-US" kern="0" dirty="0" smtClean="0"/>
              <a:t>Removes duplicates based on column list results, not source table</a:t>
            </a:r>
          </a:p>
          <a:p>
            <a:r>
              <a:rPr lang="en-US" kern="0" dirty="0" smtClean="0"/>
              <a:t>Provides uniqueness across set of selected columns</a:t>
            </a:r>
          </a:p>
          <a:p>
            <a:r>
              <a:rPr lang="en-US" kern="0" dirty="0" smtClean="0"/>
              <a:t>Removes rows already operated on by WHERE, HAVING, and GROUP BY clauses</a:t>
            </a:r>
          </a:p>
          <a:p>
            <a:r>
              <a:rPr lang="en-US" kern="0" dirty="0" smtClean="0"/>
              <a:t>Some queries may improve performance by filtering out duplicates prior to execution of SELECT clause</a:t>
            </a:r>
            <a:endParaRPr lang="en-US" kern="0" dirty="0"/>
          </a:p>
        </p:txBody>
      </p:sp>
    </p:spTree>
    <p:extLst>
      <p:ext uri="{BB962C8B-B14F-4D97-AF65-F5344CB8AC3E}">
        <p14:creationId xmlns:p14="http://schemas.microsoft.com/office/powerpoint/2010/main" val="49234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 DISTINCT Syntax</a:t>
            </a:r>
            <a:endParaRPr lang="en-GB" dirty="0"/>
          </a:p>
        </p:txBody>
      </p:sp>
      <p:sp>
        <p:nvSpPr>
          <p:cNvPr id="5" name="AutoShape 3"/>
          <p:cNvSpPr>
            <a:spLocks noChangeArrowheads="1"/>
          </p:cNvSpPr>
          <p:nvPr/>
        </p:nvSpPr>
        <p:spPr bwMode="auto">
          <a:xfrm>
            <a:off x="1444625" y="1133539"/>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SELECT DISTINCT &lt;column list&gt;</a:t>
            </a:r>
          </a:p>
          <a:p>
            <a:pPr defTabSz="457200">
              <a:lnSpc>
                <a:spcPct val="90000"/>
              </a:lnSpc>
              <a:tabLst>
                <a:tab pos="457200" algn="l"/>
              </a:tabLst>
              <a:defRPr/>
            </a:pPr>
            <a:endParaRPr lang="en-US" sz="2000" b="0" dirty="0" smtClean="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FROM &lt;table or view&gt;</a:t>
            </a:r>
            <a:endParaRPr lang="en-US" sz="2000" b="0" dirty="0">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44625" y="2584944"/>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marL="0" indent="0">
              <a:buNone/>
            </a:pPr>
            <a:r>
              <a:rPr lang="en-US" sz="2000" dirty="0">
                <a:solidFill>
                  <a:srgbClr val="0000FF"/>
                </a:solidFill>
                <a:latin typeface="Lucida Sans Typewriter" panose="020B0509030504030204" pitchFamily="49" charset="0"/>
                <a:cs typeface="Segoe UI" pitchFamily="34" charset="0"/>
              </a:rPr>
              <a:t> </a:t>
            </a:r>
            <a:r>
              <a:rPr lang="en-US" sz="2000" dirty="0" smtClean="0">
                <a:solidFill>
                  <a:srgbClr val="0000FF"/>
                </a:solidFill>
                <a:latin typeface="Lucida Sans Unicode" panose="020B0602030504020204" pitchFamily="34" charset="0"/>
                <a:cs typeface="Lucida Sans Unicode" panose="020B0602030504020204" pitchFamily="34" charset="0"/>
              </a:rPr>
              <a:t>SELECT DISTINCT</a:t>
            </a:r>
            <a:r>
              <a:rPr lang="en-US" sz="2000" dirty="0" smtClean="0">
                <a:solidFill>
                  <a:prstClr val="black"/>
                </a:solidFill>
                <a:latin typeface="Lucida Sans Unicode" panose="020B0602030504020204" pitchFamily="34" charset="0"/>
                <a:cs typeface="Lucida Sans Unicode" panose="020B0602030504020204" pitchFamily="34" charset="0"/>
              </a:rPr>
              <a:t> companyname</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country</a:t>
            </a:r>
          </a:p>
          <a:p>
            <a:pPr marL="0" indent="0">
              <a:buNone/>
            </a:pPr>
            <a:r>
              <a:rPr lang="en-US" sz="2000" dirty="0">
                <a:solidFill>
                  <a:srgbClr val="0000FF"/>
                </a:solidFill>
                <a:latin typeface="Lucida Sans Unicode" panose="020B0602030504020204" pitchFamily="34" charset="0"/>
                <a:cs typeface="Lucida Sans Unicode" panose="020B0602030504020204" pitchFamily="34" charset="0"/>
              </a:rPr>
              <a:t> 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Customers</a:t>
            </a:r>
            <a:r>
              <a:rPr lang="en-US" sz="2000"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1444625" y="3801764"/>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latin typeface="Lucida Sans Unicode" panose="020B0602030504020204" pitchFamily="34" charset="0"/>
                <a:cs typeface="Lucida Sans Unicode" panose="020B0602030504020204" pitchFamily="34" charset="0"/>
              </a:rPr>
              <a:t>companyname    country</a:t>
            </a:r>
          </a:p>
          <a:p>
            <a:r>
              <a:rPr lang="en-US" sz="2000" b="0" dirty="0">
                <a:latin typeface="Lucida Sans Unicode" panose="020B0602030504020204" pitchFamily="34" charset="0"/>
                <a:cs typeface="Lucida Sans Unicode" panose="020B0602030504020204" pitchFamily="34" charset="0"/>
              </a:rPr>
              <a:t>-------------- -------</a:t>
            </a:r>
          </a:p>
          <a:p>
            <a:r>
              <a:rPr lang="en-US" sz="2000" b="0" dirty="0">
                <a:latin typeface="Lucida Sans Unicode" panose="020B0602030504020204" pitchFamily="34" charset="0"/>
                <a:cs typeface="Lucida Sans Unicode" panose="020B0602030504020204" pitchFamily="34" charset="0"/>
              </a:rPr>
              <a:t>Customer AHPOP UK</a:t>
            </a:r>
          </a:p>
          <a:p>
            <a:r>
              <a:rPr lang="en-US" sz="2000" b="0" dirty="0">
                <a:latin typeface="Lucida Sans Unicode" panose="020B0602030504020204" pitchFamily="34" charset="0"/>
                <a:cs typeface="Lucida Sans Unicode" panose="020B0602030504020204" pitchFamily="34" charset="0"/>
              </a:rPr>
              <a:t>Customer AHXHT Mexico</a:t>
            </a:r>
          </a:p>
          <a:p>
            <a:r>
              <a:rPr lang="en-US" sz="2000" b="0" dirty="0">
                <a:latin typeface="Lucida Sans Unicode" panose="020B0602030504020204" pitchFamily="34" charset="0"/>
                <a:cs typeface="Lucida Sans Unicode" panose="020B0602030504020204" pitchFamily="34" charset="0"/>
              </a:rPr>
              <a:t>Customer AZJED Germany</a:t>
            </a:r>
          </a:p>
          <a:p>
            <a:r>
              <a:rPr lang="en-US" sz="2000" b="0" dirty="0">
                <a:latin typeface="Lucida Sans Unicode" panose="020B0602030504020204" pitchFamily="34" charset="0"/>
                <a:cs typeface="Lucida Sans Unicode" panose="020B0602030504020204" pitchFamily="34" charset="0"/>
              </a:rPr>
              <a:t>Customer BSVAR France</a:t>
            </a:r>
          </a:p>
          <a:p>
            <a:r>
              <a:rPr lang="en-US" sz="2000" b="0" dirty="0">
                <a:latin typeface="Lucida Sans Unicode" panose="020B0602030504020204" pitchFamily="34" charset="0"/>
                <a:cs typeface="Lucida Sans Unicode" panose="020B0602030504020204" pitchFamily="34" charset="0"/>
              </a:rPr>
              <a:t>Customer CCFIZ Poland</a:t>
            </a:r>
          </a:p>
        </p:txBody>
      </p:sp>
    </p:spTree>
    <p:extLst>
      <p:ext uri="{BB962C8B-B14F-4D97-AF65-F5344CB8AC3E}">
        <p14:creationId xmlns:p14="http://schemas.microsoft.com/office/powerpoint/2010/main" val="49547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0e6dd17-8dd6-4d7b-bc7e-bf886c902266">
    <p:spTree>
      <p:nvGrpSpPr>
        <p:cNvPr id="1" name=""/>
        <p:cNvGrpSpPr/>
        <p:nvPr/>
      </p:nvGrpSpPr>
      <p:grpSpPr>
        <a:xfrm>
          <a:off x="0" y="0"/>
          <a:ext cx="0" cy="0"/>
          <a:chOff x="0" y="0"/>
          <a:chExt cx="0" cy="0"/>
        </a:xfrm>
      </p:grpSpPr>
      <p:sp>
        <p:nvSpPr>
          <p:cNvPr id="2" name="Title 1"/>
          <p:cNvSpPr>
            <a:spLocks noGrp="1"/>
          </p:cNvSpPr>
          <p:nvPr>
            <p:ph type="title"/>
          </p:nvPr>
        </p:nvSpPr>
        <p:spPr>
          <a:xfrm>
            <a:off x="403224" y="-2"/>
            <a:ext cx="8588375" cy="740664"/>
          </a:xfrm>
        </p:spPr>
        <p:txBody>
          <a:bodyPr/>
          <a:lstStyle/>
          <a:p>
            <a:r>
              <a:rPr lang="en-GB" dirty="0" smtClean="0"/>
              <a:t>Demonstration: Eliminating Duplicates with DISTINCT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Eliminate duplicate rows</a:t>
            </a:r>
          </a:p>
        </p:txBody>
      </p:sp>
    </p:spTree>
    <p:extLst>
      <p:ext uri="{BB962C8B-B14F-4D97-AF65-F5344CB8AC3E}">
        <p14:creationId xmlns:p14="http://schemas.microsoft.com/office/powerpoint/2010/main" val="137740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Column and Table Aliases</a:t>
            </a:r>
            <a:endParaRPr lang="en-GB" dirty="0"/>
          </a:p>
        </p:txBody>
      </p:sp>
      <p:sp>
        <p:nvSpPr>
          <p:cNvPr id="3" name="Text Placeholder 2"/>
          <p:cNvSpPr>
            <a:spLocks noGrp="1"/>
          </p:cNvSpPr>
          <p:nvPr>
            <p:ph type="body" idx="1"/>
          </p:nvPr>
        </p:nvSpPr>
        <p:spPr/>
        <p:txBody>
          <a:bodyPr/>
          <a:lstStyle/>
          <a:p>
            <a:r>
              <a:rPr lang="en-GB" dirty="0" smtClean="0"/>
              <a:t>Using Aliases to Refer to Columns
Using Aliases to Refer to Tables
The Impact of Logical Processing Order on Aliases
Demonstration: Using Column and Table Aliases</a:t>
            </a:r>
            <a:endParaRPr lang="en-GB" dirty="0"/>
          </a:p>
        </p:txBody>
      </p:sp>
    </p:spTree>
    <p:extLst>
      <p:ext uri="{BB962C8B-B14F-4D97-AF65-F5344CB8AC3E}">
        <p14:creationId xmlns:p14="http://schemas.microsoft.com/office/powerpoint/2010/main" val="196088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Aliases to Refer to Columns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Column aliases using AS</a:t>
            </a:r>
          </a:p>
          <a:p>
            <a:pPr lvl="0"/>
            <a:endParaRPr lang="en-US" kern="0" dirty="0">
              <a:solidFill>
                <a:srgbClr val="000000"/>
              </a:solidFill>
            </a:endParaRPr>
          </a:p>
          <a:p>
            <a:pPr lvl="0"/>
            <a:endParaRPr lang="en-US" kern="0" dirty="0">
              <a:solidFill>
                <a:srgbClr val="000000"/>
              </a:solidFill>
            </a:endParaRPr>
          </a:p>
          <a:p>
            <a:pPr marL="0" lvl="0" indent="0">
              <a:buNone/>
            </a:pPr>
            <a:endParaRPr lang="en-US" kern="0" dirty="0">
              <a:solidFill>
                <a:srgbClr val="000000"/>
              </a:solidFill>
            </a:endParaRPr>
          </a:p>
          <a:p>
            <a:pPr lvl="0"/>
            <a:r>
              <a:rPr lang="en-US" kern="0" dirty="0">
                <a:solidFill>
                  <a:srgbClr val="000000"/>
                </a:solidFill>
              </a:rPr>
              <a:t>Column aliases using =</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Accidental column aliases</a:t>
            </a:r>
          </a:p>
        </p:txBody>
      </p:sp>
      <p:sp>
        <p:nvSpPr>
          <p:cNvPr id="5" name="AutoShape 3"/>
          <p:cNvSpPr txBox="1">
            <a:spLocks noChangeArrowheads="1"/>
          </p:cNvSpPr>
          <p:nvPr/>
        </p:nvSpPr>
        <p:spPr bwMode="auto">
          <a:xfrm>
            <a:off x="458788" y="1714924"/>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orderid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unitprice</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qty </a:t>
            </a:r>
            <a:r>
              <a:rPr lang="en-US" sz="1800" b="1" dirty="0">
                <a:solidFill>
                  <a:srgbClr val="0000FF"/>
                </a:solidFill>
                <a:latin typeface="Lucida Sans Unicode" panose="020B0602030504020204" pitchFamily="34" charset="0"/>
                <a:cs typeface="Lucida Sans Unicode" panose="020B0602030504020204" pitchFamily="34" charset="0"/>
              </a:rPr>
              <a:t>AS</a:t>
            </a:r>
            <a:r>
              <a:rPr lang="en-US" sz="1800" b="1" dirty="0">
                <a:solidFill>
                  <a:prstClr val="black"/>
                </a:solidFill>
                <a:latin typeface="Lucida Sans Unicode" panose="020B0602030504020204" pitchFamily="34" charset="0"/>
                <a:cs typeface="Lucida Sans Unicode" panose="020B0602030504020204" pitchFamily="34" charset="0"/>
              </a:rPr>
              <a:t> quantity</a:t>
            </a:r>
          </a:p>
          <a:p>
            <a:pPr marL="0" lvl="0" indent="0">
              <a:lnSpc>
                <a:spcPct val="100000"/>
              </a:lnSpc>
              <a:spcBef>
                <a:spcPct val="0"/>
              </a:spcBef>
              <a:buClrTx/>
              <a:buSzTx/>
              <a:buNone/>
            </a:pPr>
            <a:r>
              <a:rPr lang="en-US" sz="1800" b="1" dirty="0">
                <a:solidFill>
                  <a:prstClr val="black"/>
                </a:solidFill>
                <a:latin typeface="Lucida Sans Unicode" panose="020B0602030504020204" pitchFamily="34" charset="0"/>
                <a:cs typeface="Lucida Sans Unicode" panose="020B0602030504020204"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OrderDetails</a:t>
            </a:r>
            <a:r>
              <a:rPr lang="en-US" sz="18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txBox="1">
            <a:spLocks noChangeArrowheads="1"/>
          </p:cNvSpPr>
          <p:nvPr/>
        </p:nvSpPr>
        <p:spPr bwMode="auto">
          <a:xfrm>
            <a:off x="458788" y="3682918"/>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orderid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unitprice</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quantity </a:t>
            </a:r>
            <a:r>
              <a:rPr lang="en-US" sz="1800" b="1" dirty="0">
                <a:solidFill>
                  <a:srgbClr val="000000"/>
                </a:solidFill>
                <a:latin typeface="Lucida Sans Unicode" panose="020B0602030504020204" pitchFamily="34" charset="0"/>
                <a:cs typeface="Lucida Sans Unicode" panose="020B0602030504020204" pitchFamily="34" charset="0"/>
              </a:rPr>
              <a:t>=</a:t>
            </a:r>
            <a:r>
              <a:rPr lang="en-US" sz="1800" dirty="0">
                <a:solidFill>
                  <a:srgbClr val="000000"/>
                </a:solidFill>
                <a:latin typeface="Lucida Sans Unicode" panose="020B0602030504020204" pitchFamily="34" charset="0"/>
                <a:cs typeface="Lucida Sans Unicode" panose="020B0602030504020204" pitchFamily="34" charset="0"/>
              </a:rPr>
              <a:t> </a:t>
            </a:r>
            <a:r>
              <a:rPr lang="en-US" sz="1800" b="1" dirty="0">
                <a:solidFill>
                  <a:prstClr val="black"/>
                </a:solidFill>
                <a:latin typeface="Lucida Sans Unicode" panose="020B0602030504020204" pitchFamily="34" charset="0"/>
                <a:cs typeface="Lucida Sans Unicode" panose="020B0602030504020204" pitchFamily="34" charset="0"/>
              </a:rPr>
              <a:t>qty </a:t>
            </a:r>
            <a:endParaRPr lang="en-US" sz="1800" dirty="0">
              <a:solidFill>
                <a:srgbClr val="000000"/>
              </a:solidFill>
              <a:latin typeface="Lucida Sans Unicode" panose="020B0602030504020204" pitchFamily="34" charset="0"/>
              <a:cs typeface="Lucida Sans Unicode" panose="020B0602030504020204" pitchFamily="34" charset="0"/>
            </a:endParaRPr>
          </a:p>
          <a:p>
            <a:pPr marL="0" lvl="0" indent="0">
              <a:lnSpc>
                <a:spcPct val="100000"/>
              </a:lnSpc>
              <a:spcBef>
                <a:spcPct val="0"/>
              </a:spcBef>
              <a:buClrTx/>
              <a:buSzTx/>
              <a:buNone/>
            </a:pPr>
            <a:r>
              <a:rPr lang="en-US" sz="1800" dirty="0">
                <a:solidFill>
                  <a:srgbClr val="000000"/>
                </a:solidFill>
                <a:latin typeface="Lucida Sans Unicode" panose="020B0602030504020204" pitchFamily="34" charset="0"/>
                <a:cs typeface="Lucida Sans Unicode" panose="020B0602030504020204"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OrderDetails</a:t>
            </a:r>
            <a:r>
              <a:rPr lang="en-US" sz="1800" b="1"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txBox="1">
            <a:spLocks noChangeArrowheads="1"/>
          </p:cNvSpPr>
          <p:nvPr/>
        </p:nvSpPr>
        <p:spPr bwMode="auto">
          <a:xfrm>
            <a:off x="458788" y="5647458"/>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defTabSz="457200">
              <a:lnSpc>
                <a:spcPct val="100000"/>
              </a:lnSpc>
              <a:spcBef>
                <a:spcPct val="0"/>
              </a:spcBef>
              <a:buClrTx/>
              <a:buSzTx/>
              <a:buNone/>
              <a:tabLst>
                <a:tab pos="457200" algn="l"/>
              </a:tabLst>
              <a:defRPr/>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orderid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unitprice</a:t>
            </a:r>
            <a:r>
              <a:rPr lang="en-US" sz="1800" dirty="0">
                <a:solidFill>
                  <a:srgbClr val="000000"/>
                </a:solidFill>
                <a:latin typeface="Lucida Sans Unicode" panose="020B0602030504020204" pitchFamily="34" charset="0"/>
                <a:cs typeface="Lucida Sans Unicode" panose="020B0602030504020204" pitchFamily="34" charset="0"/>
              </a:rPr>
              <a:t> </a:t>
            </a:r>
            <a:r>
              <a:rPr lang="en-US" sz="1800" b="1" dirty="0">
                <a:solidFill>
                  <a:prstClr val="black"/>
                </a:solidFill>
                <a:latin typeface="Lucida Sans Unicode" panose="020B0602030504020204" pitchFamily="34" charset="0"/>
                <a:cs typeface="Lucida Sans Unicode" panose="020B0602030504020204" pitchFamily="34" charset="0"/>
              </a:rPr>
              <a:t>quantity </a:t>
            </a:r>
            <a:endParaRPr lang="en-US" sz="1800" dirty="0">
              <a:solidFill>
                <a:srgbClr val="000000"/>
              </a:solidFill>
              <a:latin typeface="Lucida Sans Unicode" panose="020B0602030504020204" pitchFamily="34" charset="0"/>
              <a:cs typeface="Lucida Sans Unicode" panose="020B0602030504020204" pitchFamily="34" charset="0"/>
            </a:endParaRPr>
          </a:p>
          <a:p>
            <a:pPr marL="0" lvl="0" indent="0">
              <a:lnSpc>
                <a:spcPct val="100000"/>
              </a:lnSpc>
              <a:spcBef>
                <a:spcPct val="0"/>
              </a:spcBef>
              <a:buClrTx/>
              <a:buSzTx/>
              <a:buNone/>
            </a:pPr>
            <a:r>
              <a:rPr lang="en-US" sz="1800" dirty="0">
                <a:solidFill>
                  <a:srgbClr val="000000"/>
                </a:solidFill>
                <a:latin typeface="Lucida Sans Unicode" panose="020B0602030504020204" pitchFamily="34" charset="0"/>
                <a:cs typeface="Lucida Sans Unicode" panose="020B0602030504020204"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OrderDetails</a:t>
            </a:r>
            <a:r>
              <a:rPr lang="en-US" sz="18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38674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Aliases to Refer to Tables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table aliases in the FROM clause</a:t>
            </a:r>
          </a:p>
          <a:p>
            <a:pPr lvl="0"/>
            <a:r>
              <a:rPr lang="en-US" kern="0" dirty="0">
                <a:solidFill>
                  <a:srgbClr val="000000"/>
                </a:solidFill>
              </a:rPr>
              <a:t>Table aliases with AS</a:t>
            </a: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Table aliases without AS</a:t>
            </a: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Using table aliases in the SELECT clause</a:t>
            </a:r>
          </a:p>
        </p:txBody>
      </p:sp>
      <p:sp>
        <p:nvSpPr>
          <p:cNvPr id="5" name="AutoShape 3"/>
          <p:cNvSpPr txBox="1">
            <a:spLocks noChangeArrowheads="1"/>
          </p:cNvSpPr>
          <p:nvPr/>
        </p:nvSpPr>
        <p:spPr bwMode="auto">
          <a:xfrm>
            <a:off x="571083" y="2163588"/>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 </a:t>
            </a:r>
            <a:r>
              <a:rPr lang="en-US" sz="1800" b="1" dirty="0">
                <a:solidFill>
                  <a:prstClr val="black"/>
                </a:solidFill>
                <a:latin typeface="Lucida Sans Unicode" panose="020B0602030504020204" pitchFamily="34" charset="0"/>
                <a:cs typeface="Lucida Sans Unicode" panose="020B0602030504020204" pitchFamily="34" charset="0"/>
              </a:rPr>
              <a:t>custid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orderdate</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Orders </a:t>
            </a:r>
            <a:r>
              <a:rPr lang="en-US" sz="1800" b="1" dirty="0">
                <a:solidFill>
                  <a:srgbClr val="0000FF"/>
                </a:solidFill>
                <a:latin typeface="Lucida Sans Unicode" panose="020B0602030504020204" pitchFamily="34" charset="0"/>
                <a:cs typeface="Lucida Sans Unicode" panose="020B0602030504020204" pitchFamily="34" charset="0"/>
              </a:rPr>
              <a:t>AS</a:t>
            </a:r>
            <a:r>
              <a:rPr lang="en-US" sz="1800" b="1" dirty="0">
                <a:solidFill>
                  <a:prstClr val="black"/>
                </a:solidFill>
                <a:latin typeface="Lucida Sans Unicode" panose="020B0602030504020204" pitchFamily="34" charset="0"/>
                <a:cs typeface="Lucida Sans Unicode" panose="020B0602030504020204" pitchFamily="34" charset="0"/>
              </a:rPr>
              <a:t> SO</a:t>
            </a:r>
            <a:r>
              <a:rPr lang="en-US" sz="18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txBox="1">
            <a:spLocks noChangeArrowheads="1"/>
          </p:cNvSpPr>
          <p:nvPr/>
        </p:nvSpPr>
        <p:spPr bwMode="auto">
          <a:xfrm>
            <a:off x="571083" y="3655757"/>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 </a:t>
            </a:r>
            <a:r>
              <a:rPr lang="en-US" sz="1800" b="1" dirty="0">
                <a:solidFill>
                  <a:prstClr val="black"/>
                </a:solidFill>
                <a:latin typeface="Lucida Sans Unicode" panose="020B0602030504020204" pitchFamily="34" charset="0"/>
                <a:cs typeface="Lucida Sans Unicode" panose="020B0602030504020204" pitchFamily="34" charset="0"/>
              </a:rPr>
              <a:t>custid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orderdate</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Orders SO</a:t>
            </a:r>
            <a:r>
              <a:rPr lang="en-US" sz="1800" b="1"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txBox="1">
            <a:spLocks noChangeArrowheads="1"/>
          </p:cNvSpPr>
          <p:nvPr/>
        </p:nvSpPr>
        <p:spPr bwMode="auto">
          <a:xfrm>
            <a:off x="517153" y="5249556"/>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 </a:t>
            </a:r>
            <a:r>
              <a:rPr lang="en-US" sz="1800" b="1" dirty="0">
                <a:solidFill>
                  <a:prstClr val="black"/>
                </a:solidFill>
                <a:latin typeface="Lucida Sans Unicode" panose="020B0602030504020204" pitchFamily="34" charset="0"/>
                <a:cs typeface="Lucida Sans Unicode" panose="020B0602030504020204" pitchFamily="34" charset="0"/>
              </a:rPr>
              <a:t>SO.custid</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SO.orderdate</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Orders </a:t>
            </a:r>
            <a:r>
              <a:rPr lang="en-US" sz="1800" b="1" dirty="0">
                <a:solidFill>
                  <a:srgbClr val="0000FF"/>
                </a:solidFill>
                <a:latin typeface="Lucida Sans Unicode" panose="020B0602030504020204" pitchFamily="34" charset="0"/>
                <a:cs typeface="Lucida Sans Unicode" panose="020B0602030504020204" pitchFamily="34" charset="0"/>
              </a:rPr>
              <a:t>AS</a:t>
            </a:r>
            <a:r>
              <a:rPr lang="en-US" sz="1800" b="1" dirty="0">
                <a:solidFill>
                  <a:prstClr val="black"/>
                </a:solidFill>
                <a:latin typeface="Lucida Sans Unicode" panose="020B0602030504020204" pitchFamily="34" charset="0"/>
                <a:cs typeface="Lucida Sans Unicode" panose="020B0602030504020204" pitchFamily="34" charset="0"/>
              </a:rPr>
              <a:t> SO</a:t>
            </a:r>
            <a:r>
              <a:rPr lang="en-US" sz="18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1085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631824" y="-2"/>
            <a:ext cx="8117569" cy="740664"/>
          </a:xfrm>
        </p:spPr>
        <p:txBody>
          <a:bodyPr/>
          <a:lstStyle/>
          <a:p>
            <a:r>
              <a:rPr lang="en-GB" dirty="0" smtClean="0"/>
              <a:t>The Impact of Logical Processing Order on Aliases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FROM, WHERE, and HAVING clauses processed before SELECT</a:t>
            </a:r>
          </a:p>
          <a:p>
            <a:pPr lvl="0"/>
            <a:r>
              <a:rPr lang="en-US" kern="0" dirty="0">
                <a:solidFill>
                  <a:srgbClr val="000000"/>
                </a:solidFill>
              </a:rPr>
              <a:t>Aliases created in SELECT clause only visible to ORDER BY</a:t>
            </a:r>
          </a:p>
          <a:p>
            <a:pPr lvl="0"/>
            <a:r>
              <a:rPr lang="en-US" kern="0" dirty="0">
                <a:solidFill>
                  <a:srgbClr val="000000"/>
                </a:solidFill>
              </a:rPr>
              <a:t>Expressions aliased in SELECT clause may be repeated elsewhere in query</a:t>
            </a:r>
          </a:p>
          <a:p>
            <a:pPr lvl="0"/>
            <a:endParaRPr lang="en-US" kern="0" dirty="0">
              <a:solidFill>
                <a:srgbClr val="000000"/>
              </a:solidFill>
            </a:endParaRPr>
          </a:p>
        </p:txBody>
      </p:sp>
    </p:spTree>
    <p:extLst>
      <p:ext uri="{BB962C8B-B14F-4D97-AF65-F5344CB8AC3E}">
        <p14:creationId xmlns:p14="http://schemas.microsoft.com/office/powerpoint/2010/main" val="195160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b1e8a22-c29c-4b71-b5dc-3edf6b5f9c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Column and Table Aliases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Use column and table aliases</a:t>
            </a:r>
          </a:p>
          <a:p>
            <a:endParaRPr lang="en-US" kern="0" dirty="0"/>
          </a:p>
        </p:txBody>
      </p:sp>
    </p:spTree>
    <p:extLst>
      <p:ext uri="{BB962C8B-B14F-4D97-AF65-F5344CB8AC3E}">
        <p14:creationId xmlns:p14="http://schemas.microsoft.com/office/powerpoint/2010/main" val="319662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e879963-9608-4971-b59e-f8fd1a65f3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Writing Simple CASE Expressions</a:t>
            </a:r>
            <a:endParaRPr lang="en-GB" dirty="0"/>
          </a:p>
        </p:txBody>
      </p:sp>
      <p:sp>
        <p:nvSpPr>
          <p:cNvPr id="3" name="Text Placeholder 2"/>
          <p:cNvSpPr>
            <a:spLocks noGrp="1"/>
          </p:cNvSpPr>
          <p:nvPr>
            <p:ph type="body" idx="1"/>
          </p:nvPr>
        </p:nvSpPr>
        <p:spPr/>
        <p:txBody>
          <a:bodyPr/>
          <a:lstStyle/>
          <a:p>
            <a:r>
              <a:rPr lang="en-GB" dirty="0" smtClean="0"/>
              <a:t>Using CASE Expressions in SELECT Clauses
Forms of CASE Expressions
Demonstration: Using a Simple CASE Expression</a:t>
            </a:r>
            <a:endParaRPr lang="en-GB" dirty="0"/>
          </a:p>
        </p:txBody>
      </p:sp>
    </p:spTree>
    <p:extLst>
      <p:ext uri="{BB962C8B-B14F-4D97-AF65-F5344CB8AC3E}">
        <p14:creationId xmlns:p14="http://schemas.microsoft.com/office/powerpoint/2010/main" val="150197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Simple SELECT Statements
Eliminating Duplicates with DISTINCT
Using Column and Table Aliases
Writing Simple CASE Expressions</a:t>
            </a:r>
            <a:endParaRPr lang="en-GB" dirty="0"/>
          </a:p>
        </p:txBody>
      </p:sp>
    </p:spTree>
    <p:extLst>
      <p:ext uri="{BB962C8B-B14F-4D97-AF65-F5344CB8AC3E}">
        <p14:creationId xmlns:p14="http://schemas.microsoft.com/office/powerpoint/2010/main" val="132780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31f42e4-d5bf-4387-a7ba-67d87be06b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CASE Expressions in SELECT Clauses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T-SQL CASE expressions return a single (scalar) value</a:t>
            </a:r>
          </a:p>
          <a:p>
            <a:pPr lvl="0"/>
            <a:r>
              <a:rPr lang="en-US" sz="2400" kern="0" dirty="0">
                <a:solidFill>
                  <a:srgbClr val="000000"/>
                </a:solidFill>
              </a:rPr>
              <a:t>CASE expressions may be used in: </a:t>
            </a:r>
          </a:p>
          <a:p>
            <a:pPr lvl="1"/>
            <a:r>
              <a:rPr lang="en-US" sz="2000" kern="0" dirty="0">
                <a:solidFill>
                  <a:srgbClr val="000000"/>
                </a:solidFill>
              </a:rPr>
              <a:t>SELECT column list</a:t>
            </a:r>
          </a:p>
          <a:p>
            <a:pPr lvl="1"/>
            <a:r>
              <a:rPr lang="en-US" sz="2000" kern="0" dirty="0">
                <a:solidFill>
                  <a:srgbClr val="000000"/>
                </a:solidFill>
              </a:rPr>
              <a:t>WHERE or HAVING clauses</a:t>
            </a:r>
          </a:p>
          <a:p>
            <a:pPr lvl="1"/>
            <a:r>
              <a:rPr lang="en-US" sz="2000" kern="0" dirty="0">
                <a:solidFill>
                  <a:srgbClr val="000000"/>
                </a:solidFill>
              </a:rPr>
              <a:t>ORDER BY clause</a:t>
            </a:r>
          </a:p>
          <a:p>
            <a:pPr lvl="0"/>
            <a:r>
              <a:rPr lang="en-US" sz="2400" kern="0" dirty="0">
                <a:solidFill>
                  <a:srgbClr val="000000"/>
                </a:solidFill>
              </a:rPr>
              <a:t>CASE returns result of expression</a:t>
            </a:r>
          </a:p>
          <a:p>
            <a:pPr lvl="1"/>
            <a:r>
              <a:rPr lang="en-US" sz="2000" kern="0" dirty="0">
                <a:solidFill>
                  <a:srgbClr val="000000"/>
                </a:solidFill>
              </a:rPr>
              <a:t>Not a control-of-flow mechanism</a:t>
            </a:r>
          </a:p>
          <a:p>
            <a:pPr lvl="0"/>
            <a:r>
              <a:rPr lang="en-US" sz="2400" kern="0" dirty="0">
                <a:solidFill>
                  <a:srgbClr val="000000"/>
                </a:solidFill>
              </a:rPr>
              <a:t>In SELECT clause, CASE behaves as calculated column requiring an alias</a:t>
            </a:r>
          </a:p>
        </p:txBody>
      </p:sp>
    </p:spTree>
    <p:extLst>
      <p:ext uri="{BB962C8B-B14F-4D97-AF65-F5344CB8AC3E}">
        <p14:creationId xmlns:p14="http://schemas.microsoft.com/office/powerpoint/2010/main" val="350235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bf3a80b-4613-4bd8-b79a-c1b366c161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 of CASE Expressions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Two forms of T-SQL CASE expressions:</a:t>
            </a:r>
          </a:p>
          <a:p>
            <a:r>
              <a:rPr lang="en-US" kern="0" dirty="0" smtClean="0"/>
              <a:t>Simple CASE</a:t>
            </a:r>
          </a:p>
          <a:p>
            <a:pPr lvl="1"/>
            <a:r>
              <a:rPr lang="en-US" kern="0" dirty="0" smtClean="0"/>
              <a:t>Compares one value to a list of possible values</a:t>
            </a:r>
          </a:p>
          <a:p>
            <a:pPr lvl="1"/>
            <a:r>
              <a:rPr lang="en-US" kern="0" dirty="0" smtClean="0"/>
              <a:t>Returns first match</a:t>
            </a:r>
          </a:p>
          <a:p>
            <a:pPr lvl="1"/>
            <a:r>
              <a:rPr lang="en-US" kern="0" dirty="0" smtClean="0"/>
              <a:t>If no match, returns value found in optional ELSE clause</a:t>
            </a:r>
          </a:p>
          <a:p>
            <a:pPr lvl="1"/>
            <a:r>
              <a:rPr lang="en-US" kern="0" dirty="0" smtClean="0"/>
              <a:t>If no match and no ELSE, returns NULL</a:t>
            </a:r>
          </a:p>
          <a:p>
            <a:r>
              <a:rPr lang="en-US" kern="0" dirty="0" smtClean="0"/>
              <a:t>Searched CASE</a:t>
            </a:r>
          </a:p>
          <a:p>
            <a:pPr lvl="1"/>
            <a:r>
              <a:rPr lang="en-US" kern="0" dirty="0" smtClean="0"/>
              <a:t>Evaluates a set of predicates, or logical expressions</a:t>
            </a:r>
          </a:p>
          <a:p>
            <a:pPr lvl="1"/>
            <a:r>
              <a:rPr lang="en-US" kern="0" dirty="0" smtClean="0"/>
              <a:t>Returns value found in THEN clause matching first expression that evaluates to TRUE</a:t>
            </a:r>
          </a:p>
          <a:p>
            <a:endParaRPr lang="en-US" kern="0" dirty="0"/>
          </a:p>
        </p:txBody>
      </p:sp>
    </p:spTree>
    <p:extLst>
      <p:ext uri="{BB962C8B-B14F-4D97-AF65-F5344CB8AC3E}">
        <p14:creationId xmlns:p14="http://schemas.microsoft.com/office/powerpoint/2010/main" val="3330054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bf7332d-81c4-4d7f-b69b-dbbe7b5b0f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Simple CASE Expression</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Use a simple CASE expression</a:t>
            </a:r>
            <a:endParaRPr lang="en-US" kern="0" dirty="0"/>
          </a:p>
        </p:txBody>
      </p:sp>
    </p:spTree>
    <p:extLst>
      <p:ext uri="{BB962C8B-B14F-4D97-AF65-F5344CB8AC3E}">
        <p14:creationId xmlns:p14="http://schemas.microsoft.com/office/powerpoint/2010/main" val="50505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Writing Basic SELECT Statements</a:t>
            </a:r>
            <a:endParaRPr lang="en-GB" dirty="0"/>
          </a:p>
        </p:txBody>
      </p:sp>
      <p:sp>
        <p:nvSpPr>
          <p:cNvPr id="3" name="Text Placeholder 2"/>
          <p:cNvSpPr>
            <a:spLocks noGrp="1"/>
          </p:cNvSpPr>
          <p:nvPr>
            <p:ph type="body" idx="1"/>
          </p:nvPr>
        </p:nvSpPr>
        <p:spPr/>
        <p:txBody>
          <a:bodyPr/>
          <a:lstStyle/>
          <a:p>
            <a:r>
              <a:rPr lang="en-GB" dirty="0" smtClean="0"/>
              <a:t>Exercise 1: Writing Simple SELECT Statements
Exercise 2: Eliminating Duplicates Using DISTINCT
Exercise 3: Using Table and Column Aliases
Exercise 4: Using a Simple CASE Expression</a:t>
            </a:r>
            <a:endParaRPr lang="en-GB" dirty="0"/>
          </a:p>
        </p:txBody>
      </p:sp>
      <p:sp>
        <p:nvSpPr>
          <p:cNvPr id="4" name="TextBox 3"/>
          <p:cNvSpPr txBox="1"/>
          <p:nvPr/>
        </p:nvSpPr>
        <p:spPr>
          <a:xfrm>
            <a:off x="458788" y="335461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773716"/>
            <a:ext cx="6970050"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IN" sz="2800" b="1" i="0" u="none" strike="noStrike" baseline="0" dirty="0" smtClean="0">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55918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48680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6095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2014. You have been provided with a set of business requirements for data and will write basic T-SQL queries to retrieve the specified data from the databases.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76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175399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Simple SELECT Statements</a:t>
            </a:r>
            <a:endParaRPr lang="en-GB" dirty="0"/>
          </a:p>
        </p:txBody>
      </p:sp>
      <p:sp>
        <p:nvSpPr>
          <p:cNvPr id="3" name="Text Placeholder 2"/>
          <p:cNvSpPr>
            <a:spLocks noGrp="1"/>
          </p:cNvSpPr>
          <p:nvPr>
            <p:ph type="body" idx="1"/>
          </p:nvPr>
        </p:nvSpPr>
        <p:spPr/>
        <p:txBody>
          <a:bodyPr/>
          <a:lstStyle/>
          <a:p>
            <a:r>
              <a:rPr lang="en-GB" dirty="0" smtClean="0"/>
              <a:t>Elements of the SELECT Statement
Retrieving Columns from a Table or View
Displaying Columns
Using Calculations in the SELECT Clause
Demonstration: Writing Simple SELECT Statements</a:t>
            </a:r>
            <a:endParaRPr lang="en-GB" dirty="0"/>
          </a:p>
        </p:txBody>
      </p:sp>
    </p:spTree>
    <p:extLst>
      <p:ext uri="{BB962C8B-B14F-4D97-AF65-F5344CB8AC3E}">
        <p14:creationId xmlns:p14="http://schemas.microsoft.com/office/powerpoint/2010/main" val="5879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the SELECT Statement</a:t>
            </a:r>
            <a:endParaRPr lang="en-GB" dirty="0"/>
          </a:p>
        </p:txBody>
      </p:sp>
      <p:graphicFrame>
        <p:nvGraphicFramePr>
          <p:cNvPr id="5" name="Group 65"/>
          <p:cNvGraphicFramePr>
            <a:graphicFrameLocks noGrp="1"/>
          </p:cNvGraphicFramePr>
          <p:nvPr>
            <p:extLst>
              <p:ext uri="{D42A27DB-BD31-4B8C-83A1-F6EECF244321}">
                <p14:modId xmlns:p14="http://schemas.microsoft.com/office/powerpoint/2010/main" val="1416825292"/>
              </p:ext>
            </p:extLst>
          </p:nvPr>
        </p:nvGraphicFramePr>
        <p:xfrm>
          <a:off x="990010" y="1214911"/>
          <a:ext cx="7122453" cy="4588449"/>
        </p:xfrm>
        <a:graphic>
          <a:graphicData uri="http://schemas.openxmlformats.org/drawingml/2006/table">
            <a:tbl>
              <a:tblPr>
                <a:tableStyleId>{284E427A-3D55-4303-BF80-6455036E1DE7}</a:tableStyleId>
              </a:tblPr>
              <a:tblGrid>
                <a:gridCol w="2473938"/>
                <a:gridCol w="4648515"/>
              </a:tblGrid>
              <a:tr h="93698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solidFill>
                            <a:schemeClr val="bg1"/>
                          </a:solidFill>
                          <a:effectLst/>
                          <a:latin typeface="Segoe" pitchFamily="34" charset="0"/>
                        </a:rPr>
                        <a:t>Clause</a:t>
                      </a:r>
                      <a:endParaRPr kumimoji="0" lang="en-US" sz="2400" b="0" i="0" u="none" strike="noStrike" cap="none" normalizeH="0" baseline="0" dirty="0" smtClean="0">
                        <a:ln>
                          <a:noFill/>
                        </a:ln>
                        <a:solidFill>
                          <a:schemeClr val="bg1"/>
                        </a:solidFill>
                        <a:effectLst/>
                        <a:latin typeface="Segoe" pitchFamily="34"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dirty="0" smtClean="0">
                          <a:ln>
                            <a:noFill/>
                          </a:ln>
                          <a:solidFill>
                            <a:schemeClr val="bg1"/>
                          </a:solidFill>
                          <a:effectLst/>
                          <a:latin typeface="Segoe" pitchFamily="34" charset="0"/>
                        </a:rPr>
                        <a:t>Expression</a:t>
                      </a:r>
                      <a:endParaRPr kumimoji="0" lang="en-US" sz="2400" b="0" i="0" u="none" strike="noStrike" cap="none" normalizeH="0" baseline="0" dirty="0" smtClean="0">
                        <a:ln>
                          <a:noFill/>
                        </a:ln>
                        <a:solidFill>
                          <a:schemeClr val="bg1"/>
                        </a:solidFill>
                        <a:effectLst/>
                        <a:latin typeface="Segoe" pitchFamily="34" charset="0"/>
                        <a:ea typeface="ＭＳ Ｐゴシック" pitchFamily="-112" charset="-128"/>
                      </a:endParaRPr>
                    </a:p>
                  </a:txBody>
                  <a:tcPr marT="91440" marB="91440" anchor="ctr" horzOverflow="overflow">
                    <a:solidFill>
                      <a:schemeClr val="accent2">
                        <a:lumMod val="75000"/>
                      </a:schemeClr>
                    </a:solidFill>
                  </a:tcPr>
                </a:tc>
              </a:tr>
              <a:tr h="857041">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b="1" u="none" strike="noStrike" cap="none" normalizeH="0" baseline="0" dirty="0" smtClean="0">
                          <a:ln>
                            <a:noFill/>
                          </a:ln>
                          <a:effectLst/>
                          <a:latin typeface="Segoe" pitchFamily="34" charset="0"/>
                        </a:rPr>
                        <a:t>SELECT</a:t>
                      </a:r>
                      <a:endParaRPr kumimoji="0" lang="en-US" sz="2400" b="1" i="1"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u="none" strike="noStrike" cap="none" normalizeH="0" baseline="0" dirty="0" smtClean="0">
                          <a:ln>
                            <a:noFill/>
                          </a:ln>
                          <a:effectLst/>
                          <a:latin typeface="Segoe" pitchFamily="34" charset="0"/>
                        </a:rPr>
                        <a:t>&lt;select list&gt;</a:t>
                      </a:r>
                      <a:endParaRPr kumimoji="0" lang="en-US" sz="2400" b="1" i="0"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20000"/>
                        <a:lumOff val="80000"/>
                      </a:schemeClr>
                    </a:solidFill>
                  </a:tcPr>
                </a:tc>
              </a:tr>
              <a:tr h="67691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b="1" u="none" strike="noStrike" cap="none" normalizeH="0" baseline="0" dirty="0" smtClean="0">
                          <a:ln>
                            <a:noFill/>
                          </a:ln>
                          <a:effectLst/>
                          <a:latin typeface="Segoe" pitchFamily="34" charset="0"/>
                        </a:rPr>
                        <a:t>FROM</a:t>
                      </a:r>
                      <a:endParaRPr kumimoji="0" lang="en-US" sz="2400" b="1" i="1"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u="none" strike="noStrike" cap="none" normalizeH="0" baseline="0" dirty="0" smtClean="0">
                          <a:ln>
                            <a:noFill/>
                          </a:ln>
                          <a:effectLst/>
                          <a:latin typeface="Segoe" pitchFamily="34" charset="0"/>
                        </a:rPr>
                        <a:t>&lt;table source&gt;</a:t>
                      </a:r>
                      <a:endParaRPr kumimoji="0" lang="en-US" sz="2400" b="1" i="0"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20000"/>
                        <a:lumOff val="80000"/>
                      </a:schemeClr>
                    </a:solidFill>
                  </a:tcPr>
                </a:tc>
              </a:tr>
              <a:tr h="71162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dirty="0" smtClean="0">
                          <a:ln>
                            <a:noFill/>
                          </a:ln>
                          <a:effectLst/>
                          <a:latin typeface="Segoe" pitchFamily="34" charset="0"/>
                        </a:rPr>
                        <a:t>WHERE</a:t>
                      </a:r>
                      <a:endParaRPr kumimoji="0" lang="en-US" sz="2400" b="0" i="1"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latin typeface="Segoe" pitchFamily="34" charset="0"/>
                        </a:rPr>
                        <a:t>&lt;search condition&gt;</a:t>
                      </a:r>
                      <a:endParaRPr kumimoji="0" lang="en-US" sz="2400" b="0" i="0" u="none" strike="noStrike" cap="none" normalizeH="0" baseline="0" dirty="0" smtClean="0">
                        <a:ln>
                          <a:noFill/>
                        </a:ln>
                        <a:solidFill>
                          <a:schemeClr val="tx1"/>
                        </a:solidFill>
                        <a:effectLst/>
                        <a:latin typeface="Segoe" pitchFamily="34" charset="0"/>
                        <a:ea typeface="ＭＳ Ｐゴシック" pitchFamily="-112" charset="-128"/>
                      </a:endParaRPr>
                    </a:p>
                  </a:txBody>
                  <a:tcPr marT="91440" marB="91440" anchor="ctr" horzOverflow="overflow">
                    <a:solidFill>
                      <a:schemeClr val="accent2">
                        <a:lumMod val="20000"/>
                        <a:lumOff val="80000"/>
                      </a:schemeClr>
                    </a:solidFill>
                  </a:tcPr>
                </a:tc>
              </a:tr>
              <a:tr h="74633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Segoe" pitchFamily="34"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0" i="0" u="none" strike="noStrike" cap="none" normalizeH="0" baseline="0" dirty="0" smtClean="0">
                          <a:ln>
                            <a:noFill/>
                          </a:ln>
                          <a:solidFill>
                            <a:schemeClr val="tx1"/>
                          </a:solidFill>
                          <a:effectLst/>
                          <a:latin typeface="Segoe" pitchFamily="34" charset="0"/>
                          <a:ea typeface="ＭＳ Ｐゴシック" pitchFamily="-112" charset="-128"/>
                        </a:rPr>
                        <a:t>&lt;group by list&gt;</a:t>
                      </a:r>
                    </a:p>
                  </a:txBody>
                  <a:tcPr marT="91440" marB="91440" anchor="ctr" horzOverflow="overflow">
                    <a:solidFill>
                      <a:schemeClr val="accent2">
                        <a:lumMod val="20000"/>
                        <a:lumOff val="80000"/>
                      </a:schemeClr>
                    </a:solidFill>
                  </a:tcPr>
                </a:tc>
              </a:tr>
              <a:tr h="65955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Segoe" pitchFamily="34"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0" i="0" u="none" strike="noStrike" cap="none" normalizeH="0" baseline="0" dirty="0" smtClean="0">
                          <a:ln>
                            <a:noFill/>
                          </a:ln>
                          <a:solidFill>
                            <a:schemeClr val="tx1"/>
                          </a:solidFill>
                          <a:effectLst/>
                          <a:latin typeface="Segoe" pitchFamily="34" charset="0"/>
                          <a:ea typeface="ＭＳ Ｐゴシック" pitchFamily="-112" charset="-128"/>
                        </a:rPr>
                        <a:t>&lt;order by list&gt;</a:t>
                      </a: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411145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Columns from a Table or View</a:t>
            </a:r>
            <a:endParaRPr lang="en-GB" dirty="0"/>
          </a:p>
        </p:txBody>
      </p:sp>
      <p:sp>
        <p:nvSpPr>
          <p:cNvPr id="5"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dirty="0" smtClean="0"/>
              <a:t>Use SELECT with column list to display columns</a:t>
            </a:r>
          </a:p>
          <a:p>
            <a:r>
              <a:rPr lang="en-US" sz="2400" b="0" dirty="0" smtClean="0"/>
              <a:t>Use FROM to specify a source table or view</a:t>
            </a:r>
          </a:p>
          <a:p>
            <a:pPr lvl="1"/>
            <a:r>
              <a:rPr lang="en-US" sz="2000" b="0" dirty="0" smtClean="0"/>
              <a:t>Specify both schema and table names</a:t>
            </a:r>
          </a:p>
          <a:p>
            <a:r>
              <a:rPr lang="en-US" sz="2400" b="0" dirty="0" smtClean="0"/>
              <a:t>Delimit names if necessary</a:t>
            </a:r>
          </a:p>
          <a:p>
            <a:r>
              <a:rPr lang="en-US" sz="2400" b="0" dirty="0" smtClean="0"/>
              <a:t>End all statements with a semicolon</a:t>
            </a:r>
          </a:p>
          <a:p>
            <a:endParaRPr lang="en-US" sz="2400" b="0" dirty="0" smtClean="0"/>
          </a:p>
        </p:txBody>
      </p:sp>
      <p:sp>
        <p:nvSpPr>
          <p:cNvPr id="6" name="AutoShape 3"/>
          <p:cNvSpPr txBox="1">
            <a:spLocks noChangeArrowheads="1"/>
          </p:cNvSpPr>
          <p:nvPr/>
        </p:nvSpPr>
        <p:spPr bwMode="auto">
          <a:xfrm>
            <a:off x="827088" y="5405257"/>
            <a:ext cx="7751762" cy="8879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anose="020B0509030504030204" pitchFamily="49" charset="0"/>
              </a:rPr>
              <a:t> </a:t>
            </a:r>
            <a:r>
              <a:rPr lang="en-US" sz="2200" dirty="0" smtClean="0">
                <a:solidFill>
                  <a:srgbClr val="0000FF"/>
                </a:solidFill>
                <a:latin typeface="Lucida Sans Unicode" panose="020B0602030504020204" pitchFamily="34" charset="0"/>
                <a:cs typeface="Lucida Sans Unicode" panose="020B0602030504020204" pitchFamily="34" charset="0"/>
              </a:rPr>
              <a:t>SELECT</a:t>
            </a:r>
            <a:r>
              <a:rPr lang="en-US" sz="2200" dirty="0" smtClean="0">
                <a:solidFill>
                  <a:prstClr val="black"/>
                </a:solidFill>
                <a:latin typeface="Lucida Sans Unicode" panose="020B0602030504020204" pitchFamily="34" charset="0"/>
                <a:cs typeface="Lucida Sans Unicode" panose="020B0602030504020204" pitchFamily="34" charset="0"/>
              </a:rPr>
              <a:t> </a:t>
            </a:r>
            <a:r>
              <a:rPr lang="en-US" sz="2200" dirty="0">
                <a:solidFill>
                  <a:prstClr val="black"/>
                </a:solidFill>
                <a:latin typeface="Lucida Sans Unicode" panose="020B0602030504020204" pitchFamily="34" charset="0"/>
                <a:cs typeface="Lucida Sans Unicode" panose="020B0602030504020204" pitchFamily="34" charset="0"/>
              </a:rPr>
              <a:t>companyname</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country</a:t>
            </a:r>
          </a:p>
          <a:p>
            <a:pPr marL="0" indent="0">
              <a:buNone/>
            </a:pPr>
            <a:r>
              <a:rPr lang="en-US" sz="2200" dirty="0" smtClean="0">
                <a:solidFill>
                  <a:srgbClr val="0000FF"/>
                </a:solidFill>
                <a:latin typeface="Lucida Sans Unicode" panose="020B0602030504020204" pitchFamily="34" charset="0"/>
                <a:cs typeface="Lucida Sans Unicode" panose="020B0602030504020204" pitchFamily="34" charset="0"/>
              </a:rPr>
              <a:t> FROM</a:t>
            </a:r>
            <a:r>
              <a:rPr lang="en-US" sz="2200" dirty="0" smtClean="0">
                <a:solidFill>
                  <a:prstClr val="black"/>
                </a:solidFill>
                <a:latin typeface="Lucida Sans Unicode" panose="020B0602030504020204" pitchFamily="34" charset="0"/>
                <a:cs typeface="Lucida Sans Unicode" panose="020B0602030504020204" pitchFamily="34" charset="0"/>
              </a:rPr>
              <a:t> </a:t>
            </a:r>
            <a:r>
              <a:rPr lang="en-US" sz="2200" dirty="0">
                <a:solidFill>
                  <a:prstClr val="black"/>
                </a:solidFill>
                <a:latin typeface="Lucida Sans Unicode" panose="020B0602030504020204" pitchFamily="34" charset="0"/>
                <a:cs typeface="Lucida Sans Unicode" panose="020B0602030504020204" pitchFamily="34" charset="0"/>
              </a:rPr>
              <a:t>Sales</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Customers</a:t>
            </a:r>
            <a:r>
              <a:rPr lang="en-US" sz="2200" dirty="0">
                <a:solidFill>
                  <a:srgbClr val="808080"/>
                </a:solidFill>
                <a:latin typeface="Lucida Sans Unicode" panose="020B0602030504020204" pitchFamily="34" charset="0"/>
                <a:cs typeface="Lucida Sans Unicode" panose="020B0602030504020204" pitchFamily="34" charset="0"/>
              </a:rPr>
              <a:t>;</a:t>
            </a:r>
          </a:p>
        </p:txBody>
      </p:sp>
      <p:graphicFrame>
        <p:nvGraphicFramePr>
          <p:cNvPr id="7" name="Group 65"/>
          <p:cNvGraphicFramePr>
            <a:graphicFrameLocks noGrp="1"/>
          </p:cNvGraphicFramePr>
          <p:nvPr>
            <p:extLst>
              <p:ext uri="{D42A27DB-BD31-4B8C-83A1-F6EECF244321}">
                <p14:modId xmlns:p14="http://schemas.microsoft.com/office/powerpoint/2010/main" val="3124074750"/>
              </p:ext>
            </p:extLst>
          </p:nvPr>
        </p:nvGraphicFramePr>
        <p:xfrm>
          <a:off x="1122249" y="3424840"/>
          <a:ext cx="6424840" cy="1669674"/>
        </p:xfrm>
        <a:graphic>
          <a:graphicData uri="http://schemas.openxmlformats.org/drawingml/2006/table">
            <a:tbl>
              <a:tblPr>
                <a:tableStyleId>{284E427A-3D55-4303-BF80-6455036E1DE7}</a:tableStyleId>
              </a:tblPr>
              <a:tblGrid>
                <a:gridCol w="2231627"/>
                <a:gridCol w="4193213"/>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solidFill>
                            <a:schemeClr val="bg1"/>
                          </a:solidFill>
                          <a:effectLst/>
                          <a:latin typeface="Segoe UI" pitchFamily="34" charset="0"/>
                          <a:cs typeface="Segoe UI" pitchFamily="34" charset="0"/>
                        </a:rPr>
                        <a:t>Keyword</a:t>
                      </a:r>
                      <a:endParaRPr kumimoji="0" lang="en-US" sz="2200" b="0" i="0" u="none" strike="noStrike" cap="none" normalizeH="0" baseline="0" dirty="0" smtClean="0">
                        <a:ln>
                          <a:noFill/>
                        </a:ln>
                        <a:solidFill>
                          <a:schemeClr val="bg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200" u="none" strike="noStrike" cap="none" normalizeH="0" baseline="0" dirty="0" smtClean="0">
                          <a:ln>
                            <a:noFill/>
                          </a:ln>
                          <a:solidFill>
                            <a:schemeClr val="bg1"/>
                          </a:solidFill>
                          <a:effectLst/>
                          <a:latin typeface="Segoe UI" pitchFamily="34" charset="0"/>
                          <a:cs typeface="Segoe UI" pitchFamily="34" charset="0"/>
                        </a:rPr>
                        <a:t>Expression</a:t>
                      </a:r>
                      <a:endParaRPr kumimoji="0" lang="en-US" sz="2200" b="0" i="0" u="none" strike="noStrike" cap="none" normalizeH="0" baseline="0" dirty="0" smtClean="0">
                        <a:ln>
                          <a:noFill/>
                        </a:ln>
                        <a:solidFill>
                          <a:schemeClr val="bg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75000"/>
                      </a:schemeClr>
                    </a:solidFill>
                  </a:tcPr>
                </a:tc>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200" b="1" u="none" strike="noStrike" cap="none" normalizeH="0" baseline="0" dirty="0" smtClean="0">
                          <a:ln>
                            <a:noFill/>
                          </a:ln>
                          <a:effectLst/>
                          <a:latin typeface="Segoe UI" pitchFamily="34" charset="0"/>
                          <a:cs typeface="Segoe UI" pitchFamily="34" charset="0"/>
                        </a:rPr>
                        <a:t>SELECT</a:t>
                      </a:r>
                      <a:endParaRPr kumimoji="0" lang="en-US" sz="2200" b="1" i="1" u="none" strike="noStrike" cap="none" normalizeH="0" baseline="0" dirty="0" smtClean="0">
                        <a:ln>
                          <a:noFill/>
                        </a:ln>
                        <a:solidFill>
                          <a:schemeClr val="tx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u="none" strike="noStrike" cap="none" normalizeH="0" baseline="0" dirty="0" smtClean="0">
                          <a:ln>
                            <a:noFill/>
                          </a:ln>
                          <a:effectLst/>
                          <a:latin typeface="Segoe UI" pitchFamily="34" charset="0"/>
                          <a:cs typeface="Segoe UI" pitchFamily="34" charset="0"/>
                        </a:rPr>
                        <a:t>&lt;select list&gt;</a:t>
                      </a:r>
                      <a:endParaRPr kumimoji="0" lang="en-US" sz="2200" b="1" i="0" u="none" strike="noStrike" cap="none" normalizeH="0" baseline="0" dirty="0" smtClean="0">
                        <a:ln>
                          <a:noFill/>
                        </a:ln>
                        <a:solidFill>
                          <a:schemeClr val="tx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200" b="1" u="none" strike="noStrike" cap="none" normalizeH="0" baseline="0" dirty="0" smtClean="0">
                          <a:ln>
                            <a:noFill/>
                          </a:ln>
                          <a:effectLst/>
                          <a:latin typeface="Segoe UI" pitchFamily="34" charset="0"/>
                          <a:cs typeface="Segoe UI" pitchFamily="34" charset="0"/>
                        </a:rPr>
                        <a:t>FROM</a:t>
                      </a:r>
                      <a:endParaRPr kumimoji="0" lang="en-US" sz="2200" b="1" i="1" u="none" strike="noStrike" cap="none" normalizeH="0" baseline="0" dirty="0" smtClean="0">
                        <a:ln>
                          <a:noFill/>
                        </a:ln>
                        <a:solidFill>
                          <a:schemeClr val="tx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u="none" strike="noStrike" cap="none" normalizeH="0" baseline="0" dirty="0" smtClean="0">
                          <a:ln>
                            <a:noFill/>
                          </a:ln>
                          <a:effectLst/>
                          <a:latin typeface="Segoe UI" pitchFamily="34" charset="0"/>
                          <a:cs typeface="Segoe UI" pitchFamily="34" charset="0"/>
                        </a:rPr>
                        <a:t>&lt;table source&gt;</a:t>
                      </a:r>
                      <a:endParaRPr kumimoji="0" lang="en-US" sz="2200" b="1" i="0" u="none" strike="noStrike" cap="none" normalizeH="0" baseline="0" dirty="0" smtClean="0">
                        <a:ln>
                          <a:noFill/>
                        </a:ln>
                        <a:solidFill>
                          <a:schemeClr val="tx1"/>
                        </a:solidFill>
                        <a:effectLst/>
                        <a:latin typeface="Segoe UI" pitchFamily="34" charset="0"/>
                        <a:ea typeface="ＭＳ Ｐゴシック" pitchFamily="-112" charset="-128"/>
                        <a:cs typeface="Segoe UI" pitchFamily="34" charset="0"/>
                      </a:endParaRP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279080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bbc56bb-bbfe-4783-add4-552fd4cb9e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Columns</a:t>
            </a:r>
            <a:endParaRPr lang="en-GB" dirty="0"/>
          </a:p>
        </p:txBody>
      </p:sp>
      <p:sp>
        <p:nvSpPr>
          <p:cNvPr id="4" name="Content Placeholder 2"/>
          <p:cNvSpPr txBox="1">
            <a:spLocks/>
          </p:cNvSpPr>
          <p:nvPr/>
        </p:nvSpPr>
        <p:spPr>
          <a:xfrm>
            <a:off x="458788" y="120619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Displaying all columns</a:t>
            </a:r>
          </a:p>
          <a:p>
            <a:pPr lvl="1"/>
            <a:r>
              <a:rPr lang="en-US" kern="0" dirty="0">
                <a:solidFill>
                  <a:srgbClr val="000000"/>
                </a:solidFill>
              </a:rPr>
              <a:t>This is not a best practice in production code!</a:t>
            </a:r>
          </a:p>
          <a:p>
            <a:pPr lvl="0"/>
            <a:endParaRPr lang="en-US" kern="0" dirty="0">
              <a:solidFill>
                <a:srgbClr val="000000"/>
              </a:solidFill>
            </a:endParaRPr>
          </a:p>
          <a:p>
            <a:pPr lvl="0"/>
            <a:endParaRPr lang="en-US" kern="0" dirty="0">
              <a:solidFill>
                <a:srgbClr val="000000"/>
              </a:solidFill>
            </a:endParaRPr>
          </a:p>
          <a:p>
            <a:pPr marL="0" lvl="0" indent="0">
              <a:buNone/>
            </a:pPr>
            <a:endParaRPr lang="en-US" kern="0" dirty="0">
              <a:solidFill>
                <a:srgbClr val="000000"/>
              </a:solidFill>
            </a:endParaRPr>
          </a:p>
          <a:p>
            <a:pPr lvl="0"/>
            <a:r>
              <a:rPr lang="en-US" kern="0" dirty="0">
                <a:solidFill>
                  <a:srgbClr val="000000"/>
                </a:solidFill>
              </a:rPr>
              <a:t>Displaying only specified columns</a:t>
            </a:r>
          </a:p>
        </p:txBody>
      </p:sp>
      <p:sp>
        <p:nvSpPr>
          <p:cNvPr id="5" name="AutoShape 3"/>
          <p:cNvSpPr txBox="1">
            <a:spLocks noChangeArrowheads="1"/>
          </p:cNvSpPr>
          <p:nvPr/>
        </p:nvSpPr>
        <p:spPr bwMode="auto">
          <a:xfrm>
            <a:off x="939800" y="2541626"/>
            <a:ext cx="6959600"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a:t>
            </a:r>
            <a:r>
              <a:rPr lang="en-US" sz="1800" b="1" dirty="0">
                <a:solidFill>
                  <a:srgbClr val="808080"/>
                </a:solidFill>
                <a:latin typeface="Lucida Sans Unicode" panose="020B0602030504020204" pitchFamily="34" charset="0"/>
                <a:cs typeface="Lucida Sans Unicode" panose="020B0602030504020204" pitchFamily="34" charset="0"/>
              </a:rPr>
              <a:t>*</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Customers</a:t>
            </a:r>
            <a:r>
              <a:rPr lang="en-US" sz="18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txBox="1">
            <a:spLocks noChangeArrowheads="1"/>
          </p:cNvSpPr>
          <p:nvPr/>
        </p:nvSpPr>
        <p:spPr bwMode="auto">
          <a:xfrm>
            <a:off x="939800" y="4667695"/>
            <a:ext cx="6959600"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companyname</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country</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Customers</a:t>
            </a:r>
            <a:r>
              <a:rPr lang="en-US" sz="18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20646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7fd6d62-fc7a-402a-bf36-1c8b80e854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Calculations in the SELECT Clause</a:t>
            </a:r>
            <a:endParaRPr lang="en-GB" dirty="0"/>
          </a:p>
        </p:txBody>
      </p:sp>
      <p:sp>
        <p:nvSpPr>
          <p:cNvPr id="4" name="Content Placeholder 2"/>
          <p:cNvSpPr txBox="1">
            <a:spLocks/>
          </p:cNvSpPr>
          <p:nvPr/>
        </p:nvSpPr>
        <p:spPr>
          <a:xfrm>
            <a:off x="458788" y="1124960"/>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Calculations are scalar, returning one value </a:t>
            </a:r>
            <a:r>
              <a:rPr lang="en-US" kern="0" dirty="0" smtClean="0">
                <a:solidFill>
                  <a:srgbClr val="000000"/>
                </a:solidFill>
              </a:rPr>
              <a:t/>
            </a:r>
            <a:br>
              <a:rPr lang="en-US" kern="0" dirty="0" smtClean="0">
                <a:solidFill>
                  <a:srgbClr val="000000"/>
                </a:solidFill>
              </a:rPr>
            </a:br>
            <a:r>
              <a:rPr lang="en-US" kern="0" dirty="0" smtClean="0">
                <a:solidFill>
                  <a:srgbClr val="000000"/>
                </a:solidFill>
              </a:rPr>
              <a:t>per </a:t>
            </a:r>
            <a:r>
              <a:rPr lang="en-US" kern="0" dirty="0">
                <a:solidFill>
                  <a:srgbClr val="000000"/>
                </a:solidFill>
              </a:rPr>
              <a:t>row</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Using scalar expressions in the SELECT clause</a:t>
            </a:r>
          </a:p>
        </p:txBody>
      </p:sp>
      <p:sp>
        <p:nvSpPr>
          <p:cNvPr id="5" name="AutoShape 3"/>
          <p:cNvSpPr txBox="1">
            <a:spLocks noChangeArrowheads="1"/>
          </p:cNvSpPr>
          <p:nvPr/>
        </p:nvSpPr>
        <p:spPr bwMode="auto">
          <a:xfrm>
            <a:off x="526152" y="5976830"/>
            <a:ext cx="7751762" cy="5754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800" b="1" dirty="0">
                <a:solidFill>
                  <a:srgbClr val="0000FF"/>
                </a:solidFill>
                <a:latin typeface="Lucida Sans Typewriter" panose="020B0509030504030204" pitchFamily="49" charset="0"/>
                <a:cs typeface="Segoe UI" pitchFamily="34" charset="0"/>
              </a:rPr>
              <a:t> </a:t>
            </a:r>
            <a:r>
              <a:rPr lang="en-US" sz="1800" b="1" dirty="0">
                <a:solidFill>
                  <a:srgbClr val="0000FF"/>
                </a:solidFill>
                <a:latin typeface="Lucida Sans Unicode" panose="020B0602030504020204" pitchFamily="34" charset="0"/>
                <a:cs typeface="Lucida Sans Unicode" panose="020B0602030504020204" pitchFamily="34" charset="0"/>
              </a:rPr>
              <a:t>SELECT</a:t>
            </a:r>
            <a:r>
              <a:rPr lang="en-US" sz="1800" b="1" dirty="0">
                <a:solidFill>
                  <a:prstClr val="black"/>
                </a:solidFill>
                <a:latin typeface="Lucida Sans Unicode" panose="020B0602030504020204" pitchFamily="34" charset="0"/>
                <a:cs typeface="Lucida Sans Unicode" panose="020B0602030504020204" pitchFamily="34" charset="0"/>
              </a:rPr>
              <a:t> unitprice</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qty</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srgbClr val="0000FF"/>
                </a:solidFill>
                <a:latin typeface="Lucida Sans Unicode" panose="020B0602030504020204" pitchFamily="34" charset="0"/>
                <a:cs typeface="Lucida Sans Unicode" panose="020B0602030504020204" pitchFamily="34" charset="0"/>
              </a:rPr>
              <a:t> </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unitprice </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 qty</a:t>
            </a:r>
            <a:r>
              <a:rPr lang="en-US" sz="1800" b="1" dirty="0">
                <a:solidFill>
                  <a:srgbClr val="808080"/>
                </a:solidFill>
                <a:latin typeface="Lucida Sans Unicode" panose="020B0602030504020204" pitchFamily="34" charset="0"/>
                <a:cs typeface="Lucida Sans Unicode" panose="020B0602030504020204" pitchFamily="34" charset="0"/>
              </a:rPr>
              <a:t>)</a:t>
            </a:r>
          </a:p>
          <a:p>
            <a:pPr marL="0" lvl="0" indent="0">
              <a:lnSpc>
                <a:spcPct val="100000"/>
              </a:lnSpc>
              <a:spcBef>
                <a:spcPct val="0"/>
              </a:spcBef>
              <a:buClrTx/>
              <a:buSzTx/>
              <a:buNone/>
            </a:pPr>
            <a:r>
              <a:rPr lang="en-US" sz="1800" b="1" dirty="0">
                <a:solidFill>
                  <a:srgbClr val="0000FF"/>
                </a:solidFill>
                <a:latin typeface="Lucida Sans Unicode" panose="020B0602030504020204" pitchFamily="34" charset="0"/>
                <a:cs typeface="Lucida Sans Unicode" panose="020B0602030504020204" pitchFamily="34" charset="0"/>
              </a:rPr>
              <a:t> FROM</a:t>
            </a:r>
            <a:r>
              <a:rPr lang="en-US" sz="1800" b="1" dirty="0">
                <a:solidFill>
                  <a:prstClr val="black"/>
                </a:solidFill>
                <a:latin typeface="Lucida Sans Unicode" panose="020B0602030504020204" pitchFamily="34" charset="0"/>
                <a:cs typeface="Lucida Sans Unicode" panose="020B0602030504020204" pitchFamily="34" charset="0"/>
              </a:rPr>
              <a:t> sales</a:t>
            </a:r>
            <a:r>
              <a:rPr lang="en-US" sz="1800" b="1" dirty="0">
                <a:solidFill>
                  <a:srgbClr val="808080"/>
                </a:solidFill>
                <a:latin typeface="Lucida Sans Unicode" panose="020B0602030504020204" pitchFamily="34" charset="0"/>
                <a:cs typeface="Lucida Sans Unicode" panose="020B0602030504020204" pitchFamily="34" charset="0"/>
              </a:rPr>
              <a:t>.</a:t>
            </a:r>
            <a:r>
              <a:rPr lang="en-US" sz="1800" b="1" dirty="0">
                <a:solidFill>
                  <a:prstClr val="black"/>
                </a:solidFill>
                <a:latin typeface="Lucida Sans Unicode" panose="020B0602030504020204" pitchFamily="34" charset="0"/>
                <a:cs typeface="Lucida Sans Unicode" panose="020B0602030504020204" pitchFamily="34" charset="0"/>
              </a:rPr>
              <a:t>orderdetails</a:t>
            </a:r>
            <a:r>
              <a:rPr lang="en-US" sz="1800" b="1" dirty="0">
                <a:solidFill>
                  <a:srgbClr val="808080"/>
                </a:solidFill>
                <a:latin typeface="Lucida Sans Unicode" panose="020B0602030504020204" pitchFamily="34" charset="0"/>
                <a:cs typeface="Lucida Sans Unicode" panose="020B060203050402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652025272"/>
              </p:ext>
            </p:extLst>
          </p:nvPr>
        </p:nvGraphicFramePr>
        <p:xfrm>
          <a:off x="690393" y="2296266"/>
          <a:ext cx="6096000" cy="237744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sz="2000" dirty="0" smtClean="0">
                          <a:latin typeface="Segoe UI" pitchFamily="34" charset="0"/>
                          <a:cs typeface="Segoe UI" pitchFamily="34" charset="0"/>
                        </a:rPr>
                        <a:t>Operator</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Description</a:t>
                      </a:r>
                      <a:endParaRPr lang="en-US" sz="2000" dirty="0">
                        <a:latin typeface="Segoe UI" pitchFamily="34" charset="0"/>
                        <a:cs typeface="Segoe UI" pitchFamily="34" charset="0"/>
                      </a:endParaRPr>
                    </a:p>
                  </a:txBody>
                  <a:tcPr/>
                </a:tc>
              </a:tr>
              <a:tr h="370840">
                <a:tc>
                  <a:txBody>
                    <a:bodyPr/>
                    <a:lstStyle/>
                    <a:p>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Add or concatenate</a:t>
                      </a:r>
                      <a:endParaRPr lang="en-US" sz="2000" dirty="0">
                        <a:latin typeface="Segoe UI" pitchFamily="34" charset="0"/>
                        <a:cs typeface="Segoe UI" pitchFamily="34" charset="0"/>
                      </a:endParaRPr>
                    </a:p>
                  </a:txBody>
                  <a:tcPr/>
                </a:tc>
              </a:tr>
              <a:tr h="370840">
                <a:tc>
                  <a:txBody>
                    <a:bodyPr/>
                    <a:lstStyle/>
                    <a:p>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Subtract</a:t>
                      </a:r>
                      <a:endParaRPr lang="en-US" sz="2000" dirty="0">
                        <a:latin typeface="Segoe UI" pitchFamily="34" charset="0"/>
                        <a:cs typeface="Segoe UI" pitchFamily="34" charset="0"/>
                      </a:endParaRPr>
                    </a:p>
                  </a:txBody>
                  <a:tcPr/>
                </a:tc>
              </a:tr>
              <a:tr h="370840">
                <a:tc>
                  <a:txBody>
                    <a:bodyPr/>
                    <a:lstStyle/>
                    <a:p>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Multiply</a:t>
                      </a:r>
                      <a:endParaRPr lang="en-US" sz="2000" dirty="0">
                        <a:latin typeface="Segoe UI" pitchFamily="34" charset="0"/>
                        <a:cs typeface="Segoe UI" pitchFamily="34" charset="0"/>
                      </a:endParaRPr>
                    </a:p>
                  </a:txBody>
                  <a:tcPr/>
                </a:tc>
              </a:tr>
              <a:tr h="370840">
                <a:tc>
                  <a:txBody>
                    <a:bodyPr/>
                    <a:lstStyle/>
                    <a:p>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Divide</a:t>
                      </a:r>
                      <a:endParaRPr lang="en-US" sz="2000" dirty="0">
                        <a:latin typeface="Segoe UI" pitchFamily="34" charset="0"/>
                        <a:cs typeface="Segoe UI" pitchFamily="34" charset="0"/>
                      </a:endParaRPr>
                    </a:p>
                  </a:txBody>
                  <a:tcPr/>
                </a:tc>
              </a:tr>
              <a:tr h="370840">
                <a:tc>
                  <a:txBody>
                    <a:bodyPr/>
                    <a:lstStyle/>
                    <a:p>
                      <a:r>
                        <a:rPr lang="en-US" sz="2000" dirty="0" smtClean="0">
                          <a:latin typeface="Segoe UI" pitchFamily="34" charset="0"/>
                          <a:cs typeface="Segoe UI" pitchFamily="34" charset="0"/>
                        </a:rPr>
                        <a:t>%</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Modulo</a:t>
                      </a:r>
                      <a:endParaRPr lang="en-US" sz="2000" dirty="0">
                        <a:latin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189708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90c2726-dee2-4302-92bf-ee055f6a8b86">
    <p:spTree>
      <p:nvGrpSpPr>
        <p:cNvPr id="1" name=""/>
        <p:cNvGrpSpPr/>
        <p:nvPr/>
      </p:nvGrpSpPr>
      <p:grpSpPr>
        <a:xfrm>
          <a:off x="0" y="0"/>
          <a:ext cx="0" cy="0"/>
          <a:chOff x="0" y="0"/>
          <a:chExt cx="0" cy="0"/>
        </a:xfrm>
      </p:grpSpPr>
      <p:sp>
        <p:nvSpPr>
          <p:cNvPr id="2" name="Title 1"/>
          <p:cNvSpPr>
            <a:spLocks noGrp="1"/>
          </p:cNvSpPr>
          <p:nvPr>
            <p:ph type="title"/>
          </p:nvPr>
        </p:nvSpPr>
        <p:spPr>
          <a:xfrm>
            <a:off x="631825" y="-2"/>
            <a:ext cx="8445500" cy="740664"/>
          </a:xfrm>
        </p:spPr>
        <p:txBody>
          <a:bodyPr/>
          <a:lstStyle/>
          <a:p>
            <a:r>
              <a:rPr lang="en-GB" dirty="0" smtClean="0"/>
              <a:t>Demonstration: Writing Simple SELECT Statements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Use simple SELECT queries</a:t>
            </a:r>
          </a:p>
          <a:p>
            <a:endParaRPr lang="en-US" kern="0" dirty="0"/>
          </a:p>
        </p:txBody>
      </p:sp>
    </p:spTree>
    <p:extLst>
      <p:ext uri="{BB962C8B-B14F-4D97-AF65-F5344CB8AC3E}">
        <p14:creationId xmlns:p14="http://schemas.microsoft.com/office/powerpoint/2010/main" val="301563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Eliminating Duplicates with DISTINCT</a:t>
            </a:r>
            <a:endParaRPr lang="en-GB" dirty="0"/>
          </a:p>
        </p:txBody>
      </p:sp>
      <p:sp>
        <p:nvSpPr>
          <p:cNvPr id="3" name="Text Placeholder 2"/>
          <p:cNvSpPr>
            <a:spLocks noGrp="1"/>
          </p:cNvSpPr>
          <p:nvPr>
            <p:ph type="body" idx="1"/>
          </p:nvPr>
        </p:nvSpPr>
        <p:spPr/>
        <p:txBody>
          <a:bodyPr/>
          <a:lstStyle/>
          <a:p>
            <a:r>
              <a:rPr lang="en-GB" dirty="0" smtClean="0"/>
              <a:t>SQL Sets and Duplicate Rows
Understanding DISTINCT
SELECT DISTINCT Syntax
Demonstration: Eliminating Duplicates with DISTINCT</a:t>
            </a:r>
            <a:endParaRPr lang="en-GB" dirty="0"/>
          </a:p>
        </p:txBody>
      </p:sp>
    </p:spTree>
    <p:extLst>
      <p:ext uri="{BB962C8B-B14F-4D97-AF65-F5344CB8AC3E}">
        <p14:creationId xmlns:p14="http://schemas.microsoft.com/office/powerpoint/2010/main" val="273462196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111</TotalTime>
  <Words>2173</Words>
  <Application>Microsoft Office PowerPoint</Application>
  <PresentationFormat>On-screen Show (4:3)</PresentationFormat>
  <Paragraphs>362</Paragraphs>
  <Slides>26</Slides>
  <Notes>26</Notes>
  <HiddenSlides>1</HiddenSlides>
  <MMClips>0</MMClips>
  <ScaleCrop>false</ScaleCrop>
  <HeadingPairs>
    <vt:vector size="6" baseType="variant">
      <vt:variant>
        <vt:lpstr>Fonts Used</vt:lpstr>
      </vt:variant>
      <vt:variant>
        <vt:i4>10</vt:i4>
      </vt:variant>
      <vt:variant>
        <vt:lpstr>Theme</vt:lpstr>
      </vt:variant>
      <vt:variant>
        <vt:i4>26</vt:i4>
      </vt:variant>
      <vt:variant>
        <vt:lpstr>Slide Titles</vt:lpstr>
      </vt:variant>
      <vt:variant>
        <vt:i4>26</vt:i4>
      </vt:variant>
    </vt:vector>
  </HeadingPairs>
  <TitlesOfParts>
    <vt:vector size="62" baseType="lpstr">
      <vt:lpstr>Arial</vt:lpstr>
      <vt:lpstr>Segoe UI</vt:lpstr>
      <vt:lpstr>Times New Roman</vt:lpstr>
      <vt:lpstr>Segoe</vt:lpstr>
      <vt:lpstr>Lucida Sans Unicode</vt:lpstr>
      <vt:lpstr>Lucida Sans Typewriter</vt:lpstr>
      <vt:lpstr>Wingdings</vt:lpstr>
      <vt:lpstr>ＭＳ Ｐゴシック</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Module 3</vt:lpstr>
      <vt:lpstr>Module Overview</vt:lpstr>
      <vt:lpstr>Lesson 1: Writing Simple SELECT Statements</vt:lpstr>
      <vt:lpstr>Elements of the SELECT Statement</vt:lpstr>
      <vt:lpstr>Retrieving Columns from a Table or View</vt:lpstr>
      <vt:lpstr>Displaying Columns</vt:lpstr>
      <vt:lpstr>Using Calculations in the SELECT Clause</vt:lpstr>
      <vt:lpstr>Demonstration: Writing Simple SELECT Statements</vt:lpstr>
      <vt:lpstr>Lesson 2: Eliminating Duplicates with DISTINCT</vt:lpstr>
      <vt:lpstr>SQL Sets and Duplicate Rows</vt:lpstr>
      <vt:lpstr>Understanding DISTINCT</vt:lpstr>
      <vt:lpstr>SELECT DISTINCT Syntax</vt:lpstr>
      <vt:lpstr>Demonstration: Eliminating Duplicates with DISTINCT</vt:lpstr>
      <vt:lpstr>Lesson 3: Using Column and Table Aliases</vt:lpstr>
      <vt:lpstr>Using Aliases to Refer to Columns</vt:lpstr>
      <vt:lpstr>Using Aliases to Refer to Tables</vt:lpstr>
      <vt:lpstr>The Impact of Logical Processing Order on Aliases</vt:lpstr>
      <vt:lpstr>Demonstration: Using Column and Table Aliases</vt:lpstr>
      <vt:lpstr>Lesson 4: Writing Simple CASE Expressions</vt:lpstr>
      <vt:lpstr>Using CASE Expressions in SELECT Clauses</vt:lpstr>
      <vt:lpstr>Forms of CASE Expressions</vt:lpstr>
      <vt:lpstr>Demonstration: Using a Simple CASE Expression</vt:lpstr>
      <vt:lpstr>Lab: Writing Basic SELECT Statements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Christopher Bartlett</dc:creator>
  <cp:lastModifiedBy>Richard Strange</cp:lastModifiedBy>
  <cp:revision>8</cp:revision>
  <dcterms:created xsi:type="dcterms:W3CDTF">2014-08-01T13:10:26Z</dcterms:created>
  <dcterms:modified xsi:type="dcterms:W3CDTF">2014-08-06T08:18:15Z</dcterms:modified>
</cp:coreProperties>
</file>