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Lst>
  <p:notesMasterIdLst>
    <p:notesMasterId r:id="rId57"/>
  </p:notesMasterIdLst>
  <p:sldIdLst>
    <p:sldId id="256" r:id="rId29"/>
    <p:sldId id="257" r:id="rId30"/>
    <p:sldId id="258" r:id="rId31"/>
    <p:sldId id="259" r:id="rId32"/>
    <p:sldId id="260" r:id="rId33"/>
    <p:sldId id="261" r:id="rId34"/>
    <p:sldId id="262" r:id="rId35"/>
    <p:sldId id="263"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76" r:id="rId49"/>
    <p:sldId id="277" r:id="rId50"/>
    <p:sldId id="278" r:id="rId51"/>
    <p:sldId id="279" r:id="rId52"/>
    <p:sldId id="280" r:id="rId53"/>
    <p:sldId id="281" r:id="rId54"/>
    <p:sldId id="282" r:id="rId55"/>
    <p:sldId id="283" r:id="rId56"/>
  </p:sldIdLst>
  <p:sldSz cx="9144000" cy="6858000" type="screen4x3"/>
  <p:notesSz cx="6858000" cy="9144000"/>
  <p:embeddedFontLst>
    <p:embeddedFont>
      <p:font typeface="Segoe UI" panose="020B0502040204020203" pitchFamily="34" charset="0"/>
      <p:regular r:id="rId58"/>
      <p:bold r:id="rId59"/>
      <p:italic r:id="rId60"/>
      <p:boldItalic r:id="rId61"/>
    </p:embeddedFont>
    <p:embeddedFont>
      <p:font typeface="Lucida Sans Unicode" panose="020B0602030504020204" pitchFamily="34" charset="0"/>
      <p:regular r:id="rId62"/>
    </p:embeddedFont>
    <p:embeddedFont>
      <p:font typeface="Lucida Sans Typewriter" panose="020B0509030504030204" pitchFamily="49" charset="0"/>
      <p:regular r:id="rId63"/>
      <p:bold r:id="rId64"/>
      <p:italic r:id="rId65"/>
      <p:boldItalic r:id="rId66"/>
    </p:embeddedFont>
    <p:embeddedFont>
      <p:font typeface="Verdana" panose="020B0604030504040204" pitchFamily="34" charset="0"/>
      <p:regular r:id="rId67"/>
      <p:bold r:id="rId68"/>
      <p:italic r:id="rId69"/>
      <p:boldItalic r:id="rId70"/>
    </p:embeddedFont>
    <p:embeddedFont>
      <p:font typeface="Calibri" panose="020F0502020204030204"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1.xml"/><Relationship Id="rId21" Type="http://schemas.openxmlformats.org/officeDocument/2006/relationships/slideMaster" Target="slideMasters/slideMaster21.xml"/><Relationship Id="rId34" Type="http://schemas.openxmlformats.org/officeDocument/2006/relationships/slide" Target="slides/slide6.xml"/><Relationship Id="rId42" Type="http://schemas.openxmlformats.org/officeDocument/2006/relationships/slide" Target="slides/slide14.xml"/><Relationship Id="rId47" Type="http://schemas.openxmlformats.org/officeDocument/2006/relationships/slide" Target="slides/slide19.xml"/><Relationship Id="rId50" Type="http://schemas.openxmlformats.org/officeDocument/2006/relationships/slide" Target="slides/slide22.xml"/><Relationship Id="rId55" Type="http://schemas.openxmlformats.org/officeDocument/2006/relationships/slide" Target="slides/slide27.xml"/><Relationship Id="rId63" Type="http://schemas.openxmlformats.org/officeDocument/2006/relationships/font" Target="fonts/font6.fntdata"/><Relationship Id="rId68" Type="http://schemas.openxmlformats.org/officeDocument/2006/relationships/font" Target="fonts/font11.fntdata"/><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4.xml"/><Relationship Id="rId37" Type="http://schemas.openxmlformats.org/officeDocument/2006/relationships/slide" Target="slides/slide9.xml"/><Relationship Id="rId40" Type="http://schemas.openxmlformats.org/officeDocument/2006/relationships/slide" Target="slides/slide12.xml"/><Relationship Id="rId45" Type="http://schemas.openxmlformats.org/officeDocument/2006/relationships/slide" Target="slides/slide17.xml"/><Relationship Id="rId53" Type="http://schemas.openxmlformats.org/officeDocument/2006/relationships/slide" Target="slides/slide25.xml"/><Relationship Id="rId58" Type="http://schemas.openxmlformats.org/officeDocument/2006/relationships/font" Target="fonts/font1.fntdata"/><Relationship Id="rId66" Type="http://schemas.openxmlformats.org/officeDocument/2006/relationships/font" Target="fonts/font9.fntdata"/><Relationship Id="rId74" Type="http://schemas.openxmlformats.org/officeDocument/2006/relationships/font" Target="fonts/font17.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notesMaster" Target="notesMasters/notesMaster1.xml"/><Relationship Id="rId61" Type="http://schemas.openxmlformats.org/officeDocument/2006/relationships/font" Target="fonts/font4.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2.xml"/><Relationship Id="rId35" Type="http://schemas.openxmlformats.org/officeDocument/2006/relationships/slide" Target="slides/slide7.xml"/><Relationship Id="rId43" Type="http://schemas.openxmlformats.org/officeDocument/2006/relationships/slide" Target="slides/slide15.xml"/><Relationship Id="rId48" Type="http://schemas.openxmlformats.org/officeDocument/2006/relationships/slide" Target="slides/slide20.xml"/><Relationship Id="rId56" Type="http://schemas.openxmlformats.org/officeDocument/2006/relationships/slide" Target="slides/slide28.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23.xml"/><Relationship Id="rId72" Type="http://schemas.openxmlformats.org/officeDocument/2006/relationships/font" Target="fonts/font15.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Master" Target="slideMasters/slideMaster20.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6DCA5-2B5D-419A-84FF-C1C3BF0BA10B}"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FA39E-A484-4237-AF09-F31B092A768E}" type="slidenum">
              <a:rPr lang="en-GB" smtClean="0"/>
              <a:t>‹#›</a:t>
            </a:fld>
            <a:endParaRPr lang="en-GB" dirty="0"/>
          </a:p>
        </p:txBody>
      </p:sp>
    </p:spTree>
    <p:extLst>
      <p:ext uri="{BB962C8B-B14F-4D97-AF65-F5344CB8AC3E}">
        <p14:creationId xmlns:p14="http://schemas.microsoft.com/office/powerpoint/2010/main" val="159253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Consider reminding students how to use Object Explorer to browse the list of tables and their columns, to identify common columns to be used to join tables.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01391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Mention that an inner join is logically a Cartesian product followed by the application of a filter.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457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03799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48095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D:\Demofiles\Mod04\Setup.cmd as an administrator.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Inner Joins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D:\Demofiles\Mod04\Setup.cmd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D:\Demofiles\Mod04\Demo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75363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64091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Consider explaining this as answering the "whether or not" question – all customers and their orders whether or not they have an order.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99147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these are code fragments only, and cannot be run against the sample databases in this form.</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the use of the NULL test in a WHERE clause (in the third example) to display only rows where no match exists.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12037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74704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D:\Demofiles\Mod04\Setup.cmd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Outer Joins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D:\Demofiles\Mod04\Setup.cmd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D:\Demofiles\Mod04\Demo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02470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07280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52450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38880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85221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44519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While only one alias is required, it is useful to alias both tables in the join when demonstrating.</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23581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58848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D:\Demofiles\Mod04\Setup.cmd as an administrator.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Self Joins and Cross Joins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D:\Demofiles\Mod04\Setup.cmd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D:\Demofiles\Mod04\Demo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41 – Demonstration D.sql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131667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Text files containing the expected results for each exercise are provided in the lab solution. Point them out to the students so they may compare their results.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different order from the supplied lab answers. If they want to check results, they can add an ORDER BY clause, both to their solution and the provided solution. This will affect all labs!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Use Inner Joins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no longer need the mapping information between categoryid and categoryname that was supplied because you now have the Production.Categories table with the needed mapping rows. Write a SELECT statement using an inner join to retrieve the productname column from the Production.Products table and the categoryname column from the Production.Categories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Multiple-Table Inner Joins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a report of all customers that placed at least one order, with detailed information about each one. A developer prepared an initial SELECT statement that retrieves the custid and contactname columns from the Sales.Customers table and the orderid column from the Sales.Orders table. You should observe the supplied statement and add additional information from the Sales.OrderDetails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Use Self Joins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HR department would like a report showing employees and their managers. They want to see the lastname, firstname, and title columns from the HR.Employees table for each employee and the same columns for the employee’s manager.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4: Writing Queries That Use Outer Joins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was satisfied with the report you produced in exercise 2. Now sales staff would like to change the report to show all customers, even if they did not have any orders, and still include order information for the customers who did. You need to write a SELECT statement to retrieve all rows from Sales.Customers (columns custid and contactname) and the orderid column from the table Sales.Orders.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5: Writing Queries That Use Cross Joins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HR department would like to prepare a personalized calendar for each employee. The IT department supplied you with T-SQL code that will generate a table with all dates for the current year. Your job is to write a SELECT statement that would return all rows in this new calendar date table for each row in the HR.Employees table.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065141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1FFA39E-A484-4237-AF09-F31B092A768E}"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4834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does an inner join differ from an outer join?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 inner join filters out rows which do not satisfy the predicate in the ON clause. An outer join includes all rows from both tables and includes NULLs for attributes where no match is found.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join types include a logical Cartesian product?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CROSS, INNER and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OUTER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a table be joined to itself?</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 as a self join. An alias to at least one table is required in the FROM clause.</a:t>
            </a:r>
          </a:p>
          <a:p>
            <a:pPr>
              <a:lnSpc>
                <a:spcPct val="107000"/>
              </a:lnSpc>
              <a:spcAft>
                <a:spcPts val="8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
            </a:r>
            <a:b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b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Best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Practice: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Table aliases should always be defined when joining tables.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Joins should be expressed using SQL-92 syntax, with JOIN and ON keywords.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8749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92975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the whiteboard, </a:t>
            </a: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consider drawing the relationship between input tables and the output virtual table.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50568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For this topic, focus on the idea that a Cartesian product comes from joining two tables together without any regard to the relationships between them. Later in this module, we will cover the concept of a Cartesian product as the output of the first logical step in any join.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31348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These join types will be explored in more detail in subsequent lessons in this module. Present this at overview level.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5025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24737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Joins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D:\Demofiles\Mod04\Setup.cmd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D:\Demofiles\Mod04\Demo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5093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1FFA39E-A484-4237-AF09-F31B092A768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Querying Multiple Tables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4731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2087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95130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964721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90553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0865596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47893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64741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283554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23903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84212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2192722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1258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937779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878308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9799809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533200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555350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020202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876585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974582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164145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92913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8047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5104846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880090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3743105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00732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4552008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697958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562260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889834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184863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0904199"/>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702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293209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98404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627298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7687509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679473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614490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3760054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051191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395470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910817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36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731293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947825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728024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415115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46917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336236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2801046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022896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6419435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485750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7372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9278275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2497817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17775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250734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071181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78239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2192362"/>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3660339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4703714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48297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41300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065070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955858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500089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93719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61717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4441022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3774833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012058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963512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2471575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462127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299128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258649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5119032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00816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62749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269470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81798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7868636"/>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746957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718247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4868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073702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6081897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9902644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496730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135908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527051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887637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365204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65717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785748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4312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76786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146862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401122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75573870"/>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7685995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719192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4755943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146557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315165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0244015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36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97936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730390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477879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173333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238957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622469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7668781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8975782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905225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9421150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755006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5118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073728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27053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590299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027412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451557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648712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133727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7841461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6348296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062506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00484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02038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055584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990332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320149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09383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849423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66843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124445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167232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6363308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306229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719813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075453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842743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623770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184113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835084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278541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093418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2679141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873160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00025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8152773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8237904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9641594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47609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5370736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6105600"/>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239340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318331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133018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4850443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37838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83552525"/>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820356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731260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346777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1739838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749478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287967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653858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933152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9562577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713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5373567"/>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5198303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2973620"/>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8132843"/>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322230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34636563"/>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810513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200310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385292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904801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31609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2971999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993266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73319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0078592"/>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3358048"/>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175144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89805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7665815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46880628"/>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4988643"/>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05506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3248009"/>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698756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914778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35406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965583"/>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471028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22140231"/>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6322420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75245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4097411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293667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3333064"/>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298315"/>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379377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578290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127076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0748458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099328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4193585"/>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37234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540452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125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3041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90762599"/>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24599986"/>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47271261"/>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0551490"/>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411469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614075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374227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0174906"/>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47706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5969878"/>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33966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07397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415518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8931157"/>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4351208"/>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5366665"/>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946936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98865170"/>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0192772"/>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1900721"/>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0236086"/>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6521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938740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408508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7737088"/>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682143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0539312"/>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20453005"/>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85258770"/>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3779275"/>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1512859"/>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274917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85235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5634463"/>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9508567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78787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3282031"/>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719490"/>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083787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4166797"/>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911659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3453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42002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20895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436954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16737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5438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38838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87566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95060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561518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30148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8230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59508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36959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4999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221754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2310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74377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38272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60624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10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2178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8798617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00922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13068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53405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623923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20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39143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926407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145598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081226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112313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75470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859468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2204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6054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873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899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16963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35968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73070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263412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09471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39542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550461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793195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02830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836927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333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0501576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55193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832226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18408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181221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699892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1294382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17350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9758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503065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691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517005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995503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8309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777699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1118884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760035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542834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8469728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286691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46901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7725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27794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99739807"/>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556928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0325802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6850109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67688863"/>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3031381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3157008"/>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9081093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0960430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1815626"/>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04303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51731055"/>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41342178"/>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43459251"/>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64406651"/>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3866311"/>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711950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5025065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54502416"/>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19624486"/>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4436104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5328432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0592821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06994451"/>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634046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828051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8630803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4</a:t>
            </a:r>
            <a:endParaRPr lang="en-GB" dirty="0"/>
          </a:p>
        </p:txBody>
      </p:sp>
      <p:sp>
        <p:nvSpPr>
          <p:cNvPr id="3" name="Subtitle 2"/>
          <p:cNvSpPr>
            <a:spLocks noGrp="1"/>
          </p:cNvSpPr>
          <p:nvPr>
            <p:ph type="subTitle" sz="quarter" idx="1"/>
          </p:nvPr>
        </p:nvSpPr>
        <p:spPr/>
        <p:txBody>
          <a:bodyPr/>
          <a:lstStyle/>
          <a:p>
            <a:r>
              <a:rPr lang="en-GB" dirty="0" smtClean="0"/>
              <a:t>Querying Multiple Tables
</a:t>
            </a:r>
            <a:endParaRPr lang="en-GB" dirty="0"/>
          </a:p>
        </p:txBody>
      </p:sp>
    </p:spTree>
    <p:extLst>
      <p:ext uri="{BB962C8B-B14F-4D97-AF65-F5344CB8AC3E}">
        <p14:creationId xmlns:p14="http://schemas.microsoft.com/office/powerpoint/2010/main" val="3002856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Inner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Returns only rows where a match is found in both input tables</a:t>
            </a:r>
          </a:p>
          <a:p>
            <a:pPr lvl="0"/>
            <a:r>
              <a:rPr lang="en-US" kern="0" dirty="0">
                <a:solidFill>
                  <a:srgbClr val="000000"/>
                </a:solidFill>
              </a:rPr>
              <a:t>Matches rows based on attributes supplied in predicate</a:t>
            </a:r>
          </a:p>
          <a:p>
            <a:pPr lvl="1"/>
            <a:r>
              <a:rPr lang="en-US" kern="0" dirty="0">
                <a:solidFill>
                  <a:srgbClr val="000000"/>
                </a:solidFill>
              </a:rPr>
              <a:t>ON clause in SQL-92 syntax (preferred)</a:t>
            </a:r>
          </a:p>
          <a:p>
            <a:pPr lvl="1"/>
            <a:r>
              <a:rPr lang="en-US" kern="0" dirty="0">
                <a:solidFill>
                  <a:srgbClr val="000000"/>
                </a:solidFill>
              </a:rPr>
              <a:t>WHERE clause in SQL-89 syntax</a:t>
            </a:r>
          </a:p>
          <a:p>
            <a:pPr lvl="0"/>
            <a:r>
              <a:rPr lang="en-US" kern="0" dirty="0">
                <a:solidFill>
                  <a:srgbClr val="000000"/>
                </a:solidFill>
              </a:rPr>
              <a:t>Why filter in ON clause?</a:t>
            </a:r>
          </a:p>
          <a:p>
            <a:pPr lvl="1"/>
            <a:r>
              <a:rPr lang="en-US" kern="0" dirty="0">
                <a:solidFill>
                  <a:srgbClr val="000000"/>
                </a:solidFill>
              </a:rPr>
              <a:t>Logical separation between filtering for purposes of join and filtering results in WHERE</a:t>
            </a:r>
          </a:p>
          <a:p>
            <a:pPr lvl="1"/>
            <a:r>
              <a:rPr lang="en-US" kern="0" dirty="0">
                <a:solidFill>
                  <a:srgbClr val="000000"/>
                </a:solidFill>
              </a:rPr>
              <a:t>Typically no difference to query optimizer</a:t>
            </a:r>
          </a:p>
          <a:p>
            <a:pPr lvl="0"/>
            <a:r>
              <a:rPr lang="en-US" kern="0" dirty="0">
                <a:solidFill>
                  <a:srgbClr val="000000"/>
                </a:solidFill>
              </a:rPr>
              <a:t>If join predicate operator is =, also known as equi-join</a:t>
            </a:r>
          </a:p>
          <a:p>
            <a:pPr lvl="0"/>
            <a:endParaRPr lang="en-US" kern="0" dirty="0">
              <a:solidFill>
                <a:srgbClr val="000000"/>
              </a:solidFill>
            </a:endParaRPr>
          </a:p>
        </p:txBody>
      </p:sp>
    </p:spTree>
    <p:extLst>
      <p:ext uri="{BB962C8B-B14F-4D97-AF65-F5344CB8AC3E}">
        <p14:creationId xmlns:p14="http://schemas.microsoft.com/office/powerpoint/2010/main" val="135681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Inner Join Syntax</a:t>
            </a:r>
            <a:endParaRPr lang="en-GB" dirty="0"/>
          </a:p>
        </p:txBody>
      </p:sp>
      <p:sp>
        <p:nvSpPr>
          <p:cNvPr id="5" name="AutoShape 3"/>
          <p:cNvSpPr>
            <a:spLocks noChangeArrowheads="1"/>
          </p:cNvSpPr>
          <p:nvPr/>
        </p:nvSpPr>
        <p:spPr bwMode="auto">
          <a:xfrm>
            <a:off x="1288289" y="3643537"/>
            <a:ext cx="6256338" cy="290911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2200" b="1" dirty="0">
                <a:solidFill>
                  <a:srgbClr val="0000FF"/>
                </a:solidFill>
                <a:latin typeface="Lucida Sans Unicode" panose="020B0602030504020204" pitchFamily="34" charset="0"/>
                <a:cs typeface="Lucida Sans Unicode" panose="020B0602030504020204" pitchFamily="34" charset="0"/>
              </a:rPr>
              <a:t>SELECT</a:t>
            </a:r>
            <a:r>
              <a:rPr lang="en-US" sz="2200" b="1" dirty="0">
                <a:solidFill>
                  <a:prstClr val="black"/>
                </a:solidFill>
                <a:latin typeface="Lucida Sans Unicode" panose="020B0602030504020204" pitchFamily="34" charset="0"/>
                <a:cs typeface="Lucida Sans Unicode" panose="020B0602030504020204" pitchFamily="34" charset="0"/>
              </a:rPr>
              <a:t> o</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orderid</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200" b="1" dirty="0">
                <a:solidFill>
                  <a:prstClr val="black"/>
                </a:solidFill>
                <a:latin typeface="Lucida Sans Unicode" panose="020B0602030504020204" pitchFamily="34" charset="0"/>
                <a:cs typeface="Lucida Sans Unicode" panose="020B0602030504020204" pitchFamily="34" charset="0"/>
              </a:rPr>
              <a:t>	  o</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orderdate</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200" b="1" dirty="0">
                <a:solidFill>
                  <a:prstClr val="black"/>
                </a:solidFill>
                <a:latin typeface="Lucida Sans Unicode" panose="020B0602030504020204" pitchFamily="34" charset="0"/>
                <a:cs typeface="Lucida Sans Unicode" panose="020B0602030504020204" pitchFamily="34" charset="0"/>
              </a:rPr>
              <a:t>	  od</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productid</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200" b="1" dirty="0">
                <a:solidFill>
                  <a:prstClr val="black"/>
                </a:solidFill>
                <a:latin typeface="Lucida Sans Unicode" panose="020B0602030504020204" pitchFamily="34" charset="0"/>
                <a:cs typeface="Lucida Sans Unicode" panose="020B0602030504020204" pitchFamily="34" charset="0"/>
              </a:rPr>
              <a:t>	  od</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unitprice</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200" b="1" dirty="0">
                <a:solidFill>
                  <a:prstClr val="black"/>
                </a:solidFill>
                <a:latin typeface="Lucida Sans Unicode" panose="020B0602030504020204" pitchFamily="34" charset="0"/>
                <a:cs typeface="Lucida Sans Unicode" panose="020B0602030504020204" pitchFamily="34" charset="0"/>
              </a:rPr>
              <a:t>	  od</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qty</a:t>
            </a:r>
          </a:p>
          <a:p>
            <a:pPr lvl="0" fontAlgn="base">
              <a:spcBef>
                <a:spcPct val="0"/>
              </a:spcBef>
              <a:spcAft>
                <a:spcPct val="0"/>
              </a:spcAft>
            </a:pPr>
            <a:r>
              <a:rPr lang="en-US" sz="2200" b="1" dirty="0">
                <a:solidFill>
                  <a:srgbClr val="0000FF"/>
                </a:solidFill>
                <a:latin typeface="Lucida Sans Unicode" panose="020B0602030504020204" pitchFamily="34" charset="0"/>
                <a:cs typeface="Lucida Sans Unicode" panose="020B0602030504020204" pitchFamily="34" charset="0"/>
              </a:rPr>
              <a:t>FROM</a:t>
            </a:r>
            <a:r>
              <a:rPr lang="en-US" sz="2200" b="1" dirty="0">
                <a:solidFill>
                  <a:prstClr val="black"/>
                </a:solidFill>
                <a:latin typeface="Lucida Sans Unicode" panose="020B0602030504020204" pitchFamily="34" charset="0"/>
                <a:cs typeface="Lucida Sans Unicode" panose="020B0602030504020204" pitchFamily="34" charset="0"/>
              </a:rPr>
              <a:t> Sales</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Orders </a:t>
            </a:r>
            <a:r>
              <a:rPr lang="en-US" sz="2200" b="1" dirty="0">
                <a:solidFill>
                  <a:srgbClr val="0000FF"/>
                </a:solidFill>
                <a:latin typeface="Lucida Sans Unicode" panose="020B0602030504020204" pitchFamily="34" charset="0"/>
                <a:cs typeface="Lucida Sans Unicode" panose="020B0602030504020204" pitchFamily="34" charset="0"/>
              </a:rPr>
              <a:t>AS</a:t>
            </a:r>
            <a:r>
              <a:rPr lang="en-US" sz="2200" b="1" dirty="0">
                <a:solidFill>
                  <a:prstClr val="black"/>
                </a:solidFill>
                <a:latin typeface="Lucida Sans Unicode" panose="020B0602030504020204" pitchFamily="34" charset="0"/>
                <a:cs typeface="Lucida Sans Unicode" panose="020B0602030504020204" pitchFamily="34" charset="0"/>
              </a:rPr>
              <a:t> o </a:t>
            </a:r>
          </a:p>
          <a:p>
            <a:pPr lvl="0" fontAlgn="base">
              <a:spcBef>
                <a:spcPct val="0"/>
              </a:spcBef>
              <a:spcAft>
                <a:spcPct val="0"/>
              </a:spcAft>
            </a:pPr>
            <a:r>
              <a:rPr lang="en-US" sz="2200" b="1" dirty="0">
                <a:solidFill>
                  <a:prstClr val="black"/>
                </a:solidFill>
                <a:latin typeface="Lucida Sans Unicode" panose="020B0602030504020204" pitchFamily="34" charset="0"/>
                <a:cs typeface="Lucida Sans Unicode" panose="020B0602030504020204" pitchFamily="34" charset="0"/>
              </a:rPr>
              <a:t>	</a:t>
            </a:r>
            <a:r>
              <a:rPr lang="en-US" sz="2200" b="1" dirty="0">
                <a:solidFill>
                  <a:srgbClr val="808080"/>
                </a:solidFill>
                <a:latin typeface="Lucida Sans Unicode" panose="020B0602030504020204" pitchFamily="34" charset="0"/>
                <a:cs typeface="Lucida Sans Unicode" panose="020B0602030504020204" pitchFamily="34" charset="0"/>
              </a:rPr>
              <a:t>JOIN</a:t>
            </a:r>
            <a:r>
              <a:rPr lang="en-US" sz="2200" b="1" dirty="0">
                <a:solidFill>
                  <a:prstClr val="black"/>
                </a:solidFill>
                <a:latin typeface="Lucida Sans Unicode" panose="020B0602030504020204" pitchFamily="34" charset="0"/>
                <a:cs typeface="Lucida Sans Unicode" panose="020B0602030504020204" pitchFamily="34" charset="0"/>
              </a:rPr>
              <a:t> Sales</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OrderDetails </a:t>
            </a:r>
            <a:r>
              <a:rPr lang="en-US" sz="2200" b="1" dirty="0">
                <a:solidFill>
                  <a:srgbClr val="0000FF"/>
                </a:solidFill>
                <a:latin typeface="Lucida Sans Unicode" panose="020B0602030504020204" pitchFamily="34" charset="0"/>
                <a:cs typeface="Lucida Sans Unicode" panose="020B0602030504020204" pitchFamily="34" charset="0"/>
              </a:rPr>
              <a:t>AS</a:t>
            </a:r>
            <a:r>
              <a:rPr lang="en-US" sz="2200" b="1" dirty="0">
                <a:solidFill>
                  <a:prstClr val="black"/>
                </a:solidFill>
                <a:latin typeface="Lucida Sans Unicode" panose="020B0602030504020204" pitchFamily="34" charset="0"/>
                <a:cs typeface="Lucida Sans Unicode" panose="020B0602030504020204" pitchFamily="34" charset="0"/>
              </a:rPr>
              <a:t> od </a:t>
            </a:r>
          </a:p>
          <a:p>
            <a:pPr lvl="0" fontAlgn="base">
              <a:spcBef>
                <a:spcPct val="0"/>
              </a:spcBef>
              <a:spcAft>
                <a:spcPct val="0"/>
              </a:spcAft>
            </a:pPr>
            <a:r>
              <a:rPr lang="en-US" sz="2200" b="1" dirty="0">
                <a:solidFill>
                  <a:prstClr val="black"/>
                </a:solidFill>
                <a:latin typeface="Lucida Sans Unicode" panose="020B0602030504020204" pitchFamily="34" charset="0"/>
                <a:cs typeface="Lucida Sans Unicode" panose="020B0602030504020204" pitchFamily="34" charset="0"/>
              </a:rPr>
              <a:t>	</a:t>
            </a:r>
            <a:r>
              <a:rPr lang="en-US" sz="2200" b="1" dirty="0">
                <a:solidFill>
                  <a:srgbClr val="0000FF"/>
                </a:solidFill>
                <a:latin typeface="Lucida Sans Unicode" panose="020B0602030504020204" pitchFamily="34" charset="0"/>
                <a:cs typeface="Lucida Sans Unicode" panose="020B0602030504020204" pitchFamily="34" charset="0"/>
              </a:rPr>
              <a:t>ON</a:t>
            </a:r>
            <a:r>
              <a:rPr lang="en-US" sz="2200" b="1" dirty="0">
                <a:solidFill>
                  <a:prstClr val="black"/>
                </a:solidFill>
                <a:latin typeface="Lucida Sans Unicode" panose="020B0602030504020204" pitchFamily="34" charset="0"/>
                <a:cs typeface="Lucida Sans Unicode" panose="020B0602030504020204" pitchFamily="34" charset="0"/>
              </a:rPr>
              <a:t> o</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orderid </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 od</a:t>
            </a:r>
            <a:r>
              <a:rPr lang="en-US" sz="2200" b="1" dirty="0">
                <a:solidFill>
                  <a:srgbClr val="808080"/>
                </a:solidFill>
                <a:latin typeface="Lucida Sans Unicode" panose="020B0602030504020204" pitchFamily="34" charset="0"/>
                <a:cs typeface="Lucida Sans Unicode" panose="020B0602030504020204" pitchFamily="34" charset="0"/>
              </a:rPr>
              <a:t>.</a:t>
            </a:r>
            <a:r>
              <a:rPr lang="en-US" sz="2200" b="1" dirty="0">
                <a:solidFill>
                  <a:prstClr val="black"/>
                </a:solidFill>
                <a:latin typeface="Lucida Sans Unicode" panose="020B0602030504020204" pitchFamily="34" charset="0"/>
                <a:cs typeface="Lucida Sans Unicode" panose="020B0602030504020204" pitchFamily="34" charset="0"/>
              </a:rPr>
              <a:t>orderid</a:t>
            </a:r>
            <a:r>
              <a:rPr lang="en-US" sz="2200" b="1" dirty="0">
                <a:solidFill>
                  <a:srgbClr val="80808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1288289" y="2617319"/>
            <a:ext cx="6256338" cy="72887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FROM t1 JOIN t2 </a:t>
            </a:r>
          </a:p>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	ON t1.column = t2.column</a:t>
            </a:r>
          </a:p>
        </p:txBody>
      </p:sp>
      <p:sp>
        <p:nvSpPr>
          <p:cNvPr id="7" name="Rectangle 3"/>
          <p:cNvSpPr txBox="1">
            <a:spLocks noChangeArrowheads="1"/>
          </p:cNvSpPr>
          <p:nvPr/>
        </p:nvSpPr>
        <p:spPr bwMode="auto">
          <a:xfrm>
            <a:off x="458788" y="992188"/>
            <a:ext cx="7751762" cy="14081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List tables in FROM Clause separated by JOIN operator</a:t>
            </a:r>
          </a:p>
          <a:p>
            <a:r>
              <a:rPr lang="en-US" sz="2400" b="0" kern="0" dirty="0" smtClean="0"/>
              <a:t>Table aliases preferred</a:t>
            </a:r>
          </a:p>
          <a:p>
            <a:r>
              <a:rPr lang="en-US" sz="2400" b="0" kern="0" dirty="0" smtClean="0"/>
              <a:t>Table order does not matter</a:t>
            </a:r>
          </a:p>
          <a:p>
            <a:pPr marL="0" indent="0">
              <a:buFont typeface="Arial" pitchFamily="34" charset="0"/>
              <a:buNone/>
            </a:pPr>
            <a:r>
              <a:rPr lang="en-US" b="0" kern="0" dirty="0" smtClean="0"/>
              <a:t>	</a:t>
            </a:r>
          </a:p>
        </p:txBody>
      </p:sp>
    </p:spTree>
    <p:extLst>
      <p:ext uri="{BB962C8B-B14F-4D97-AF65-F5344CB8AC3E}">
        <p14:creationId xmlns:p14="http://schemas.microsoft.com/office/powerpoint/2010/main" val="124484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Inner Join Examples</a:t>
            </a:r>
            <a:endParaRPr lang="en-GB" dirty="0"/>
          </a:p>
        </p:txBody>
      </p:sp>
      <p:sp>
        <p:nvSpPr>
          <p:cNvPr id="5" name="AutoShape 3"/>
          <p:cNvSpPr>
            <a:spLocks noChangeArrowheads="1"/>
          </p:cNvSpPr>
          <p:nvPr/>
        </p:nvSpPr>
        <p:spPr bwMode="auto">
          <a:xfrm>
            <a:off x="1405715" y="1940960"/>
            <a:ext cx="6256338"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Production.Categories AS C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JOIN Production.Products AS P</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ON C.categoryid = P.categoryid;</a:t>
            </a:r>
          </a:p>
        </p:txBody>
      </p:sp>
      <p:sp>
        <p:nvSpPr>
          <p:cNvPr id="6" name="AutoShape 3"/>
          <p:cNvSpPr>
            <a:spLocks noChangeArrowheads="1"/>
          </p:cNvSpPr>
          <p:nvPr/>
        </p:nvSpPr>
        <p:spPr bwMode="auto">
          <a:xfrm>
            <a:off x="1405715" y="4492121"/>
            <a:ext cx="6256338"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List cities and countries where both -- customers and employees live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DISTINCT e.city, e.country</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Sales.Customers AS c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JOIN 	HR.Employees AS e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ON	c.city = e.city AND</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c.country = e.country;</a:t>
            </a:r>
          </a:p>
        </p:txBody>
      </p:sp>
      <p:sp>
        <p:nvSpPr>
          <p:cNvPr id="7" name="Rectangle 3"/>
          <p:cNvSpPr txBox="1">
            <a:spLocks noChangeArrowheads="1"/>
          </p:cNvSpPr>
          <p:nvPr/>
        </p:nvSpPr>
        <p:spPr bwMode="auto">
          <a:xfrm>
            <a:off x="277813" y="89531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Join based on single matching attribute</a:t>
            </a:r>
          </a:p>
          <a:p>
            <a:endParaRPr lang="en-US" b="0" kern="0" dirty="0" smtClean="0"/>
          </a:p>
          <a:p>
            <a:endParaRPr lang="en-US" b="0" kern="0" dirty="0" smtClean="0"/>
          </a:p>
          <a:p>
            <a:endParaRPr lang="en-US" b="0" kern="0" dirty="0" smtClean="0"/>
          </a:p>
          <a:p>
            <a:endParaRPr lang="en-US" b="0" kern="0" dirty="0" smtClean="0"/>
          </a:p>
          <a:p>
            <a:r>
              <a:rPr lang="en-US" b="0" kern="0" dirty="0" smtClean="0"/>
              <a:t>Join based on multiple matching attributes </a:t>
            </a:r>
            <a:br>
              <a:rPr lang="en-US" b="0" kern="0" dirty="0" smtClean="0"/>
            </a:br>
            <a:r>
              <a:rPr lang="en-US" b="0" kern="0" dirty="0" smtClean="0"/>
              <a:t>(composite join)</a:t>
            </a:r>
          </a:p>
        </p:txBody>
      </p:sp>
    </p:spTree>
    <p:extLst>
      <p:ext uri="{BB962C8B-B14F-4D97-AF65-F5344CB8AC3E}">
        <p14:creationId xmlns:p14="http://schemas.microsoft.com/office/powerpoint/2010/main" val="1242295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2666ba8-1aa9-41c0-91a6-dcc11dfb51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with Inner Joins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inner joins</a:t>
            </a:r>
          </a:p>
        </p:txBody>
      </p:sp>
    </p:spTree>
    <p:extLst>
      <p:ext uri="{BB962C8B-B14F-4D97-AF65-F5344CB8AC3E}">
        <p14:creationId xmlns:p14="http://schemas.microsoft.com/office/powerpoint/2010/main" val="33534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Querying with Outer Joins</a:t>
            </a:r>
            <a:endParaRPr lang="en-GB" dirty="0"/>
          </a:p>
        </p:txBody>
      </p:sp>
      <p:sp>
        <p:nvSpPr>
          <p:cNvPr id="3" name="Text Placeholder 2"/>
          <p:cNvSpPr>
            <a:spLocks noGrp="1"/>
          </p:cNvSpPr>
          <p:nvPr>
            <p:ph type="body" idx="1"/>
          </p:nvPr>
        </p:nvSpPr>
        <p:spPr/>
        <p:txBody>
          <a:bodyPr/>
          <a:lstStyle/>
          <a:p>
            <a:r>
              <a:rPr lang="en-GB" dirty="0" smtClean="0"/>
              <a:t>Understanding Outer Joins
Outer Join Syntax
Outer Join Examples
Demonstration: Querying with Outer Joins</a:t>
            </a:r>
            <a:endParaRPr lang="en-GB" dirty="0"/>
          </a:p>
        </p:txBody>
      </p:sp>
    </p:spTree>
    <p:extLst>
      <p:ext uri="{BB962C8B-B14F-4D97-AF65-F5344CB8AC3E}">
        <p14:creationId xmlns:p14="http://schemas.microsoft.com/office/powerpoint/2010/main" val="45690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Outer Joins</a:t>
            </a:r>
            <a:endParaRPr lang="en-GB" dirty="0"/>
          </a:p>
        </p:txBody>
      </p:sp>
      <p:sp>
        <p:nvSpPr>
          <p:cNvPr id="4" name="Rectangle 3"/>
          <p:cNvSpPr txBox="1">
            <a:spLocks noChangeArrowheads="1"/>
          </p:cNvSpPr>
          <p:nvPr/>
        </p:nvSpPr>
        <p:spPr>
          <a:xfrm>
            <a:off x="303144" y="1060126"/>
            <a:ext cx="8646303" cy="563250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Returns all rows from one table and any matching rows from second table</a:t>
            </a:r>
          </a:p>
          <a:p>
            <a:pPr lvl="0"/>
            <a:r>
              <a:rPr lang="en-US" sz="2400" kern="0" dirty="0">
                <a:solidFill>
                  <a:srgbClr val="000000"/>
                </a:solidFill>
              </a:rPr>
              <a:t>One table’s rows are “preserved”</a:t>
            </a:r>
          </a:p>
          <a:p>
            <a:pPr lvl="1"/>
            <a:r>
              <a:rPr lang="en-US" sz="2000" kern="0" dirty="0">
                <a:solidFill>
                  <a:srgbClr val="000000"/>
                </a:solidFill>
              </a:rPr>
              <a:t>Designated with LEFT, RIGHT, FULL keyword</a:t>
            </a:r>
          </a:p>
          <a:p>
            <a:pPr lvl="1"/>
            <a:r>
              <a:rPr lang="en-US" sz="2000" kern="0" dirty="0">
                <a:solidFill>
                  <a:srgbClr val="000000"/>
                </a:solidFill>
              </a:rPr>
              <a:t>All rows from preserved table output to result set</a:t>
            </a:r>
          </a:p>
          <a:p>
            <a:pPr lvl="0"/>
            <a:r>
              <a:rPr lang="en-US" sz="2400" kern="0" dirty="0">
                <a:solidFill>
                  <a:srgbClr val="000000"/>
                </a:solidFill>
              </a:rPr>
              <a:t>Matches from other table retrieved</a:t>
            </a:r>
          </a:p>
          <a:p>
            <a:pPr lvl="0"/>
            <a:r>
              <a:rPr lang="en-US" sz="2400" kern="0" dirty="0">
                <a:solidFill>
                  <a:srgbClr val="000000"/>
                </a:solidFill>
              </a:rPr>
              <a:t>Additional rows added to results for non-matched rows</a:t>
            </a:r>
          </a:p>
          <a:p>
            <a:pPr lvl="1"/>
            <a:r>
              <a:rPr lang="en-US" sz="2000" kern="0" dirty="0">
                <a:solidFill>
                  <a:srgbClr val="000000"/>
                </a:solidFill>
              </a:rPr>
              <a:t>NULLs added in places where attributes do not match</a:t>
            </a:r>
          </a:p>
          <a:p>
            <a:pPr lvl="0"/>
            <a:r>
              <a:rPr lang="en-US" sz="2400" kern="0" dirty="0">
                <a:solidFill>
                  <a:srgbClr val="000000"/>
                </a:solidFill>
              </a:rPr>
              <a:t>Example: Return all customers and for those who have placed orders, return order information. Customers without matching orders will display NULL for order details.</a:t>
            </a:r>
          </a:p>
        </p:txBody>
      </p:sp>
    </p:spTree>
    <p:extLst>
      <p:ext uri="{BB962C8B-B14F-4D97-AF65-F5344CB8AC3E}">
        <p14:creationId xmlns:p14="http://schemas.microsoft.com/office/powerpoint/2010/main" val="1564667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Outer Join Syntax</a:t>
            </a:r>
            <a:endParaRPr lang="en-GB" dirty="0"/>
          </a:p>
        </p:txBody>
      </p:sp>
      <p:sp>
        <p:nvSpPr>
          <p:cNvPr id="6" name="Rectangle 3"/>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Return all rows from first table, only matches from second:</a:t>
            </a:r>
          </a:p>
          <a:p>
            <a:endParaRPr lang="en-US" sz="2400" b="0" kern="0" dirty="0" smtClean="0"/>
          </a:p>
          <a:p>
            <a:endParaRPr lang="en-US" sz="2400" b="0" kern="0" dirty="0" smtClean="0"/>
          </a:p>
          <a:p>
            <a:r>
              <a:rPr lang="en-US" sz="2400" b="0" kern="0" dirty="0" smtClean="0"/>
              <a:t>Return all rows from second table, only matches from first:</a:t>
            </a:r>
          </a:p>
          <a:p>
            <a:endParaRPr lang="en-US" sz="2400" b="0" kern="0" dirty="0" smtClean="0"/>
          </a:p>
          <a:p>
            <a:endParaRPr lang="en-US" sz="2400" b="0" kern="0" dirty="0" smtClean="0"/>
          </a:p>
          <a:p>
            <a:r>
              <a:rPr lang="en-US" sz="2400" b="0" kern="0" dirty="0" smtClean="0"/>
              <a:t>Return only rows from first table with no match in second:</a:t>
            </a:r>
          </a:p>
          <a:p>
            <a:endParaRPr lang="en-US" sz="2400" b="0" kern="0" dirty="0" smtClean="0"/>
          </a:p>
        </p:txBody>
      </p:sp>
      <p:sp>
        <p:nvSpPr>
          <p:cNvPr id="7" name="AutoShape 3"/>
          <p:cNvSpPr>
            <a:spLocks noChangeArrowheads="1"/>
          </p:cNvSpPr>
          <p:nvPr/>
        </p:nvSpPr>
        <p:spPr bwMode="auto">
          <a:xfrm>
            <a:off x="1853180" y="1754737"/>
            <a:ext cx="6256338" cy="67932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Unicode" panose="020B0602030504020204" pitchFamily="34" charset="0"/>
                <a:cs typeface="Lucida Sans Unicode" panose="020B0602030504020204" pitchFamily="34" charset="0"/>
              </a:rPr>
              <a:t>FROM t1 LEFT OUTER JOIN t2 ON</a:t>
            </a: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	</a:t>
            </a:r>
            <a:r>
              <a:rPr lang="en-US" sz="2000" b="0" dirty="0" smtClean="0">
                <a:latin typeface="Lucida Sans Unicode" panose="020B0602030504020204" pitchFamily="34" charset="0"/>
                <a:cs typeface="Lucida Sans Unicode" panose="020B0602030504020204" pitchFamily="34" charset="0"/>
              </a:rPr>
              <a:t>t1.col = t2.col</a:t>
            </a:r>
            <a:r>
              <a:rPr lang="en-US" sz="2000" b="0" dirty="0">
                <a:latin typeface="Lucida Sans Typewriter" panose="020B0509030504030204" pitchFamily="49" charset="0"/>
                <a:cs typeface="Segoe UI" panose="020B0502040204020203" pitchFamily="34" charset="0"/>
              </a:rPr>
              <a:t>	</a:t>
            </a:r>
          </a:p>
        </p:txBody>
      </p:sp>
      <p:sp>
        <p:nvSpPr>
          <p:cNvPr id="8" name="AutoShape 3"/>
          <p:cNvSpPr>
            <a:spLocks noChangeArrowheads="1"/>
          </p:cNvSpPr>
          <p:nvPr/>
        </p:nvSpPr>
        <p:spPr bwMode="auto">
          <a:xfrm>
            <a:off x="1853180" y="3518223"/>
            <a:ext cx="6256338" cy="67932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Unicode" panose="020B0602030504020204" pitchFamily="34" charset="0"/>
                <a:cs typeface="Lucida Sans Unicode" panose="020B0602030504020204" pitchFamily="34" charset="0"/>
              </a:rPr>
              <a:t>FROM t1 RIGHT OUTER JOIN t2 ON</a:t>
            </a: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	</a:t>
            </a:r>
            <a:r>
              <a:rPr lang="en-US" sz="2000" b="0" dirty="0" smtClean="0">
                <a:latin typeface="Lucida Sans Unicode" panose="020B0602030504020204" pitchFamily="34" charset="0"/>
                <a:cs typeface="Lucida Sans Unicode" panose="020B0602030504020204" pitchFamily="34" charset="0"/>
              </a:rPr>
              <a:t>t1.col = t2.col</a:t>
            </a:r>
            <a:endParaRPr lang="en-US" sz="2000" b="0" dirty="0">
              <a:latin typeface="Lucida Sans Unicode" panose="020B0602030504020204" pitchFamily="34" charset="0"/>
              <a:cs typeface="Lucida Sans Unicode" panose="020B0602030504020204" pitchFamily="34" charset="0"/>
            </a:endParaRPr>
          </a:p>
        </p:txBody>
      </p:sp>
      <p:sp>
        <p:nvSpPr>
          <p:cNvPr id="9" name="AutoShape 3"/>
          <p:cNvSpPr>
            <a:spLocks noChangeArrowheads="1"/>
          </p:cNvSpPr>
          <p:nvPr/>
        </p:nvSpPr>
        <p:spPr bwMode="auto">
          <a:xfrm>
            <a:off x="1853180" y="5018112"/>
            <a:ext cx="6256338"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Unicode" panose="020B0602030504020204" pitchFamily="34" charset="0"/>
                <a:cs typeface="Lucida Sans Unicode" panose="020B0602030504020204" pitchFamily="34" charset="0"/>
              </a:rPr>
              <a:t>FROM t1 LEFT OUTER JOIN t2 ON</a:t>
            </a: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	</a:t>
            </a:r>
            <a:r>
              <a:rPr lang="en-US" sz="2000" b="0" dirty="0" smtClean="0">
                <a:latin typeface="Lucida Sans Unicode" panose="020B0602030504020204" pitchFamily="34" charset="0"/>
                <a:cs typeface="Lucida Sans Unicode" panose="020B0602030504020204" pitchFamily="34" charset="0"/>
              </a:rPr>
              <a:t>t1.col = t2.col</a:t>
            </a:r>
            <a:r>
              <a:rPr lang="en-US" sz="2000" b="0" dirty="0">
                <a:latin typeface="Lucida Sans Unicode" panose="020B0602030504020204" pitchFamily="34" charset="0"/>
                <a:cs typeface="Lucida Sans Unicode" panose="020B0602030504020204" pitchFamily="34" charset="0"/>
              </a:rPr>
              <a:t>	</a:t>
            </a:r>
            <a:endParaRPr lang="en-US" sz="2000" b="0" dirty="0" smtClean="0">
              <a:latin typeface="Lucida Sans Unicode" panose="020B0602030504020204" pitchFamily="34" charset="0"/>
              <a:cs typeface="Lucida Sans Unicode" panose="020B0602030504020204" pitchFamily="34" charset="0"/>
            </a:endParaRPr>
          </a:p>
          <a:p>
            <a:pPr defTabSz="457200">
              <a:lnSpc>
                <a:spcPct val="90000"/>
              </a:lnSpc>
              <a:tabLst>
                <a:tab pos="457200" algn="l"/>
              </a:tabLst>
              <a:defRPr/>
            </a:pPr>
            <a:r>
              <a:rPr lang="en-US" sz="2000" b="0" dirty="0" smtClean="0">
                <a:latin typeface="Lucida Sans Unicode" panose="020B0602030504020204" pitchFamily="34" charset="0"/>
                <a:cs typeface="Lucida Sans Unicode" panose="020B0602030504020204" pitchFamily="34" charset="0"/>
              </a:rPr>
              <a:t>WHERE 	t2.col IS NULL</a:t>
            </a:r>
            <a:endParaRPr lang="en-US" sz="2000"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347043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Outer Join Examples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All customers with order details if present:</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Customers that did not place orders:</a:t>
            </a:r>
          </a:p>
        </p:txBody>
      </p:sp>
      <p:sp>
        <p:nvSpPr>
          <p:cNvPr id="5" name="AutoShape 3"/>
          <p:cNvSpPr>
            <a:spLocks noChangeArrowheads="1"/>
          </p:cNvSpPr>
          <p:nvPr/>
        </p:nvSpPr>
        <p:spPr bwMode="auto">
          <a:xfrm>
            <a:off x="1444625" y="1734804"/>
            <a:ext cx="6256338"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c.custid, c.contactname, o.orderid, o.orderdate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Sales.Customers AS C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LEFT OUTER JOIN Sales.Orders AS O</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ON c.custid = o.custid;</a:t>
            </a:r>
          </a:p>
        </p:txBody>
      </p:sp>
      <p:sp>
        <p:nvSpPr>
          <p:cNvPr id="6" name="AutoShape 3"/>
          <p:cNvSpPr>
            <a:spLocks noChangeArrowheads="1"/>
          </p:cNvSpPr>
          <p:nvPr/>
        </p:nvSpPr>
        <p:spPr bwMode="auto">
          <a:xfrm>
            <a:off x="1444625" y="4226115"/>
            <a:ext cx="6256338"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c.custid, c.contactname, o.orderid, o.orderdate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Sales.Customers AS C LEFT OUTER JOIN Sales.Orders AS O</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ON c.custid = o.custid</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o.orderid IS NULL;</a:t>
            </a:r>
          </a:p>
        </p:txBody>
      </p:sp>
    </p:spTree>
    <p:extLst>
      <p:ext uri="{BB962C8B-B14F-4D97-AF65-F5344CB8AC3E}">
        <p14:creationId xmlns:p14="http://schemas.microsoft.com/office/powerpoint/2010/main" val="2828449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520e3e9-8a32-4028-b5e0-cb884b0f1d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with Outer Joins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outer joins</a:t>
            </a:r>
          </a:p>
        </p:txBody>
      </p:sp>
    </p:spTree>
    <p:extLst>
      <p:ext uri="{BB962C8B-B14F-4D97-AF65-F5344CB8AC3E}">
        <p14:creationId xmlns:p14="http://schemas.microsoft.com/office/powerpoint/2010/main" val="190623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970f5a8-69fc-4c1f-aa75-ea642e471142">
    <p:spTree>
      <p:nvGrpSpPr>
        <p:cNvPr id="1" name=""/>
        <p:cNvGrpSpPr/>
        <p:nvPr/>
      </p:nvGrpSpPr>
      <p:grpSpPr>
        <a:xfrm>
          <a:off x="0" y="0"/>
          <a:ext cx="0" cy="0"/>
          <a:chOff x="0" y="0"/>
          <a:chExt cx="0" cy="0"/>
        </a:xfrm>
      </p:grpSpPr>
      <p:sp>
        <p:nvSpPr>
          <p:cNvPr id="2" name="Title 1"/>
          <p:cNvSpPr>
            <a:spLocks noGrp="1"/>
          </p:cNvSpPr>
          <p:nvPr>
            <p:ph type="title"/>
          </p:nvPr>
        </p:nvSpPr>
        <p:spPr>
          <a:xfrm>
            <a:off x="660399" y="-2"/>
            <a:ext cx="8117569" cy="740664"/>
          </a:xfrm>
        </p:spPr>
        <p:txBody>
          <a:bodyPr/>
          <a:lstStyle/>
          <a:p>
            <a:r>
              <a:rPr lang="en-GB" dirty="0" smtClean="0"/>
              <a:t>Lesson 4: Querying with Cross Joins and Self Joins</a:t>
            </a:r>
            <a:endParaRPr lang="en-GB" dirty="0"/>
          </a:p>
        </p:txBody>
      </p:sp>
      <p:sp>
        <p:nvSpPr>
          <p:cNvPr id="3" name="Text Placeholder 2"/>
          <p:cNvSpPr>
            <a:spLocks noGrp="1"/>
          </p:cNvSpPr>
          <p:nvPr>
            <p:ph type="body" idx="1"/>
          </p:nvPr>
        </p:nvSpPr>
        <p:spPr/>
        <p:txBody>
          <a:bodyPr/>
          <a:lstStyle/>
          <a:p>
            <a:r>
              <a:rPr lang="en-GB" dirty="0" smtClean="0"/>
              <a:t>Understanding Cross Joins
Cross Join Syntax
Cross Join Examples
Understanding Self Joins
Self Join Examples
Demonstration: Querying with Cross Joins and Self Joins</a:t>
            </a:r>
            <a:endParaRPr lang="en-GB" dirty="0"/>
          </a:p>
        </p:txBody>
      </p:sp>
    </p:spTree>
    <p:extLst>
      <p:ext uri="{BB962C8B-B14F-4D97-AF65-F5344CB8AC3E}">
        <p14:creationId xmlns:p14="http://schemas.microsoft.com/office/powerpoint/2010/main" val="3192994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Understanding Joins
Querying with Inner Joins
Querying with Outer Joins
Querying with Cross Joins and Self Joins</a:t>
            </a:r>
            <a:endParaRPr lang="en-GB" dirty="0"/>
          </a:p>
        </p:txBody>
      </p:sp>
    </p:spTree>
    <p:extLst>
      <p:ext uri="{BB962C8B-B14F-4D97-AF65-F5344CB8AC3E}">
        <p14:creationId xmlns:p14="http://schemas.microsoft.com/office/powerpoint/2010/main" val="241925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64e9be2-c040-4ec6-a2db-cc1938a75b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Cross Joins</a:t>
            </a:r>
            <a:endParaRPr lang="en-GB" dirty="0"/>
          </a:p>
        </p:txBody>
      </p:sp>
      <p:sp>
        <p:nvSpPr>
          <p:cNvPr id="5" name="Rectangle 3"/>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Combine each row from first table with each row from second table</a:t>
            </a:r>
          </a:p>
          <a:p>
            <a:r>
              <a:rPr lang="en-US" b="0" kern="0" dirty="0" smtClean="0"/>
              <a:t>All possible combinations output</a:t>
            </a:r>
          </a:p>
          <a:p>
            <a:r>
              <a:rPr lang="en-US" b="0" kern="0" dirty="0" smtClean="0"/>
              <a:t>Logical foundation for inner and outer joins</a:t>
            </a:r>
          </a:p>
          <a:p>
            <a:pPr lvl="1"/>
            <a:r>
              <a:rPr lang="en-US" b="0" kern="0" dirty="0" smtClean="0"/>
              <a:t>Inner join starts with Cartesian product, adds filter</a:t>
            </a:r>
          </a:p>
          <a:p>
            <a:pPr lvl="1"/>
            <a:r>
              <a:rPr lang="en-US" b="0" kern="0" dirty="0" smtClean="0"/>
              <a:t>Outer join takes Cartesian output, filtered, adds back non-matching rows (with NULL placeholders)</a:t>
            </a:r>
          </a:p>
          <a:p>
            <a:r>
              <a:rPr lang="en-US" b="0" kern="0" dirty="0" smtClean="0"/>
              <a:t>Due to Cartesian product output, not typically a desired form of join</a:t>
            </a:r>
          </a:p>
          <a:p>
            <a:r>
              <a:rPr lang="en-US" b="0" kern="0" dirty="0" smtClean="0"/>
              <a:t>Some useful exceptions: </a:t>
            </a:r>
          </a:p>
          <a:p>
            <a:pPr lvl="2"/>
            <a:r>
              <a:rPr lang="en-US" b="0" kern="0" dirty="0" smtClean="0"/>
              <a:t>Table of numbers, generating data for testing</a:t>
            </a:r>
          </a:p>
        </p:txBody>
      </p:sp>
    </p:spTree>
    <p:extLst>
      <p:ext uri="{BB962C8B-B14F-4D97-AF65-F5344CB8AC3E}">
        <p14:creationId xmlns:p14="http://schemas.microsoft.com/office/powerpoint/2010/main" val="1946839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a29b04d-daf3-402d-bb4a-a224a502e5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 Join Syntax</a:t>
            </a:r>
            <a:endParaRPr lang="en-GB" dirty="0"/>
          </a:p>
        </p:txBody>
      </p:sp>
      <p:sp>
        <p:nvSpPr>
          <p:cNvPr id="4" name="Content Placeholder 2"/>
          <p:cNvSpPr txBox="1">
            <a:spLocks/>
          </p:cNvSpPr>
          <p:nvPr/>
        </p:nvSpPr>
        <p:spPr>
          <a:xfrm>
            <a:off x="458788" y="84931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No matching performed, no ON clause used</a:t>
            </a:r>
          </a:p>
          <a:p>
            <a:pPr lvl="0"/>
            <a:r>
              <a:rPr lang="en-US" kern="0" dirty="0">
                <a:solidFill>
                  <a:srgbClr val="000000"/>
                </a:solidFill>
              </a:rPr>
              <a:t>Return all rows from left table combined with each row from right table (ANSI SQL-92 syntax):</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Return all rows from left table combined with each row from right table (ANSI SQL-89 syntax):</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p:txBody>
      </p:sp>
      <p:sp>
        <p:nvSpPr>
          <p:cNvPr id="5" name="AutoShape 3"/>
          <p:cNvSpPr>
            <a:spLocks noChangeArrowheads="1"/>
          </p:cNvSpPr>
          <p:nvPr/>
        </p:nvSpPr>
        <p:spPr bwMode="auto">
          <a:xfrm>
            <a:off x="1444625" y="3007394"/>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Typewriter" panose="020B0509030504030204" pitchFamily="49" charset="0"/>
                <a:cs typeface="Segoe UI" panose="020B0502040204020203" pitchFamily="34" charset="0"/>
              </a:rPr>
              <a:t>SELECT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Typewriter" panose="020B0509030504030204" pitchFamily="49" charset="0"/>
                <a:cs typeface="Segoe UI" panose="020B0502040204020203" pitchFamily="34" charset="0"/>
              </a:rPr>
              <a:t>FROM t1 CROSS JOIN t2 	</a:t>
            </a:r>
          </a:p>
        </p:txBody>
      </p:sp>
      <p:sp>
        <p:nvSpPr>
          <p:cNvPr id="6" name="AutoShape 3"/>
          <p:cNvSpPr>
            <a:spLocks noChangeArrowheads="1"/>
          </p:cNvSpPr>
          <p:nvPr/>
        </p:nvSpPr>
        <p:spPr bwMode="auto">
          <a:xfrm>
            <a:off x="1466393" y="5743845"/>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Typewriter" panose="020B0509030504030204" pitchFamily="49" charset="0"/>
                <a:cs typeface="Segoe UI" panose="020B0502040204020203" pitchFamily="34" charset="0"/>
              </a:rPr>
              <a:t>SELECT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Typewriter" panose="020B0509030504030204" pitchFamily="49" charset="0"/>
                <a:cs typeface="Segoe UI" panose="020B0502040204020203" pitchFamily="34" charset="0"/>
              </a:rPr>
              <a:t>FROM t1, t2 	</a:t>
            </a:r>
          </a:p>
        </p:txBody>
      </p:sp>
    </p:spTree>
    <p:extLst>
      <p:ext uri="{BB962C8B-B14F-4D97-AF65-F5344CB8AC3E}">
        <p14:creationId xmlns:p14="http://schemas.microsoft.com/office/powerpoint/2010/main" val="1925805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983fa5b-9fd4-4041-a514-ff0e6b40a9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 Join Examples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Create test data by returning all combinations of two inputs:</a:t>
            </a:r>
          </a:p>
        </p:txBody>
      </p:sp>
      <p:sp>
        <p:nvSpPr>
          <p:cNvPr id="6" name="AutoShape 3"/>
          <p:cNvSpPr>
            <a:spLocks noChangeArrowheads="1"/>
          </p:cNvSpPr>
          <p:nvPr/>
        </p:nvSpPr>
        <p:spPr bwMode="auto">
          <a:xfrm>
            <a:off x="1444625" y="2157682"/>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SELECT e1.firstname, e2.lastname</a:t>
            </a: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FROM HR.Employees </a:t>
            </a:r>
            <a:r>
              <a:rPr lang="en-US" sz="2000" b="0" dirty="0" smtClean="0">
                <a:latin typeface="Lucida Sans Unicode" panose="020B0602030504020204" pitchFamily="34" charset="0"/>
                <a:cs typeface="Lucida Sans Unicode" panose="020B0602030504020204" pitchFamily="34" charset="0"/>
              </a:rPr>
              <a:t>AS e1 </a:t>
            </a:r>
          </a:p>
          <a:p>
            <a:pPr defTabSz="457200">
              <a:lnSpc>
                <a:spcPct val="90000"/>
              </a:lnSpc>
              <a:tabLst>
                <a:tab pos="457200" algn="l"/>
              </a:tabLst>
              <a:defRPr/>
            </a:pPr>
            <a:r>
              <a:rPr lang="en-US" sz="2000" b="0" dirty="0" smtClean="0">
                <a:latin typeface="Lucida Sans Unicode" panose="020B0602030504020204" pitchFamily="34" charset="0"/>
                <a:cs typeface="Lucida Sans Unicode" panose="020B0602030504020204" pitchFamily="34" charset="0"/>
              </a:rPr>
              <a:t>CROSS </a:t>
            </a:r>
            <a:r>
              <a:rPr lang="en-US" sz="2000" b="0" dirty="0">
                <a:latin typeface="Lucida Sans Unicode" panose="020B0602030504020204" pitchFamily="34" charset="0"/>
                <a:cs typeface="Lucida Sans Unicode" panose="020B0602030504020204" pitchFamily="34" charset="0"/>
              </a:rPr>
              <a:t>JOIN HR.Employees </a:t>
            </a:r>
            <a:r>
              <a:rPr lang="en-US" sz="2000" b="0" dirty="0" smtClean="0">
                <a:latin typeface="Lucida Sans Unicode" panose="020B0602030504020204" pitchFamily="34" charset="0"/>
                <a:cs typeface="Lucida Sans Unicode" panose="020B0602030504020204" pitchFamily="34" charset="0"/>
              </a:rPr>
              <a:t>AS e2</a:t>
            </a:r>
            <a:r>
              <a:rPr lang="en-US" sz="2000" b="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178191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e8680cb-3c2e-490f-81e5-dcfb2968d6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Self Joins</a:t>
            </a:r>
            <a:endParaRPr lang="en-GB"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6524" y="2451015"/>
            <a:ext cx="28098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txBox="1">
            <a:spLocks noChangeArrowheads="1"/>
          </p:cNvSpPr>
          <p:nvPr/>
        </p:nvSpPr>
        <p:spPr bwMode="auto">
          <a:xfrm>
            <a:off x="315913"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Why use self joins?</a:t>
            </a:r>
          </a:p>
          <a:p>
            <a:pPr lvl="1"/>
            <a:r>
              <a:rPr lang="en-US" b="0" kern="0" dirty="0" smtClean="0"/>
              <a:t>Compare rows in same table to each other</a:t>
            </a:r>
          </a:p>
          <a:p>
            <a:r>
              <a:rPr lang="en-US" b="0" kern="0" dirty="0" smtClean="0"/>
              <a:t>Create two instances of same table in FROM clause</a:t>
            </a:r>
          </a:p>
          <a:p>
            <a:pPr lvl="1"/>
            <a:r>
              <a:rPr lang="en-US" b="0" kern="0" dirty="0" smtClean="0"/>
              <a:t>At least one alias required</a:t>
            </a:r>
          </a:p>
          <a:p>
            <a:r>
              <a:rPr lang="en-US" b="0" kern="0" dirty="0" smtClean="0"/>
              <a:t>Example: Return all employees and </a:t>
            </a:r>
            <a:br>
              <a:rPr lang="en-US" b="0" kern="0" dirty="0" smtClean="0"/>
            </a:br>
            <a:r>
              <a:rPr lang="en-US" b="0" kern="0" dirty="0" smtClean="0"/>
              <a:t>the name of the employee’s manager</a:t>
            </a:r>
          </a:p>
        </p:txBody>
      </p:sp>
    </p:spTree>
    <p:extLst>
      <p:ext uri="{BB962C8B-B14F-4D97-AF65-F5344CB8AC3E}">
        <p14:creationId xmlns:p14="http://schemas.microsoft.com/office/powerpoint/2010/main" val="589030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4f96100-af80-49bf-9c6f-5bf4330681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 Join Examples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Return all employees with ID of employee’s manager when a manager exists (inner join):</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Return all employees with ID of manager (outer join). This will return NULL for the CEO:</a:t>
            </a:r>
          </a:p>
        </p:txBody>
      </p:sp>
      <p:sp>
        <p:nvSpPr>
          <p:cNvPr id="5" name="AutoShape 3"/>
          <p:cNvSpPr>
            <a:spLocks noChangeArrowheads="1"/>
          </p:cNvSpPr>
          <p:nvPr/>
        </p:nvSpPr>
        <p:spPr bwMode="auto">
          <a:xfrm>
            <a:off x="1444625" y="2150383"/>
            <a:ext cx="6256338" cy="161439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SELECT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lastname</a:t>
            </a:r>
            <a:r>
              <a:rPr lang="en-US" sz="19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title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mgrid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m</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lastname</a:t>
            </a:r>
          </a:p>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FROM</a:t>
            </a:r>
            <a:r>
              <a:rPr lang="en-US" sz="1900" dirty="0">
                <a:solidFill>
                  <a:prstClr val="black"/>
                </a:solidFill>
                <a:latin typeface="Lucida Sans Unicode" panose="020B0602030504020204" pitchFamily="34" charset="0"/>
                <a:cs typeface="Lucida Sans Unicode" panose="020B0602030504020204" pitchFamily="34" charset="0"/>
              </a:rPr>
              <a:t>    HR</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Employees </a:t>
            </a:r>
            <a:r>
              <a:rPr lang="en-US" sz="1900" dirty="0">
                <a:solidFill>
                  <a:srgbClr val="0000FF"/>
                </a:solidFill>
                <a:latin typeface="Lucida Sans Unicode" panose="020B0602030504020204" pitchFamily="34" charset="0"/>
                <a:cs typeface="Lucida Sans Unicode" panose="020B0602030504020204" pitchFamily="34" charset="0"/>
              </a:rPr>
              <a:t>AS</a:t>
            </a:r>
            <a:r>
              <a:rPr lang="en-US" sz="1900" dirty="0">
                <a:solidFill>
                  <a:prstClr val="black"/>
                </a:solidFill>
                <a:latin typeface="Lucida Sans Unicode" panose="020B0602030504020204" pitchFamily="34" charset="0"/>
                <a:cs typeface="Lucida Sans Unicode" panose="020B0602030504020204" pitchFamily="34" charset="0"/>
              </a:rPr>
              <a:t> e</a:t>
            </a:r>
          </a:p>
          <a:p>
            <a:pPr lvl="0" fontAlgn="base">
              <a:spcBef>
                <a:spcPct val="0"/>
              </a:spcBef>
              <a:spcAft>
                <a:spcPct val="0"/>
              </a:spcAft>
            </a:pPr>
            <a:r>
              <a:rPr lang="en-US" sz="1900" dirty="0">
                <a:solidFill>
                  <a:srgbClr val="808080"/>
                </a:solidFill>
                <a:latin typeface="Lucida Sans Unicode" panose="020B0602030504020204" pitchFamily="34" charset="0"/>
                <a:cs typeface="Lucida Sans Unicode" panose="020B0602030504020204" pitchFamily="34" charset="0"/>
              </a:rPr>
              <a:t>LEFT</a:t>
            </a:r>
            <a:r>
              <a:rPr lang="en-US" sz="1900" dirty="0">
                <a:solidFill>
                  <a:prstClr val="black"/>
                </a:solidFill>
                <a:latin typeface="Lucida Sans Unicode" panose="020B0602030504020204" pitchFamily="34" charset="0"/>
                <a:cs typeface="Lucida Sans Unicode" panose="020B0602030504020204" pitchFamily="34" charset="0"/>
              </a:rPr>
              <a:t> </a:t>
            </a:r>
            <a:r>
              <a:rPr lang="en-US" sz="1900" dirty="0">
                <a:solidFill>
                  <a:srgbClr val="808080"/>
                </a:solidFill>
                <a:latin typeface="Lucida Sans Unicode" panose="020B0602030504020204" pitchFamily="34" charset="0"/>
                <a:cs typeface="Lucida Sans Unicode" panose="020B0602030504020204" pitchFamily="34" charset="0"/>
              </a:rPr>
              <a:t>OUTER</a:t>
            </a:r>
            <a:r>
              <a:rPr lang="en-US" sz="1900" dirty="0">
                <a:solidFill>
                  <a:prstClr val="black"/>
                </a:solidFill>
                <a:latin typeface="Lucida Sans Unicode" panose="020B0602030504020204" pitchFamily="34" charset="0"/>
                <a:cs typeface="Lucida Sans Unicode" panose="020B0602030504020204" pitchFamily="34" charset="0"/>
              </a:rPr>
              <a:t> </a:t>
            </a:r>
            <a:r>
              <a:rPr lang="en-US" sz="1900" dirty="0">
                <a:solidFill>
                  <a:srgbClr val="808080"/>
                </a:solidFill>
                <a:latin typeface="Lucida Sans Unicode" panose="020B0602030504020204" pitchFamily="34" charset="0"/>
                <a:cs typeface="Lucida Sans Unicode" panose="020B0602030504020204" pitchFamily="34" charset="0"/>
              </a:rPr>
              <a:t>JOIN</a:t>
            </a:r>
            <a:r>
              <a:rPr lang="en-US" sz="1900" dirty="0">
                <a:solidFill>
                  <a:prstClr val="black"/>
                </a:solidFill>
                <a:latin typeface="Lucida Sans Unicode" panose="020B0602030504020204" pitchFamily="34" charset="0"/>
                <a:cs typeface="Lucida Sans Unicode" panose="020B0602030504020204" pitchFamily="34" charset="0"/>
              </a:rPr>
              <a:t> HR</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Employees </a:t>
            </a:r>
            <a:r>
              <a:rPr lang="en-US" sz="1900" dirty="0">
                <a:solidFill>
                  <a:srgbClr val="0000FF"/>
                </a:solidFill>
                <a:latin typeface="Lucida Sans Unicode" panose="020B0602030504020204" pitchFamily="34" charset="0"/>
                <a:cs typeface="Lucida Sans Unicode" panose="020B0602030504020204" pitchFamily="34" charset="0"/>
              </a:rPr>
              <a:t>AS</a:t>
            </a:r>
            <a:r>
              <a:rPr lang="en-US" sz="1900" dirty="0">
                <a:solidFill>
                  <a:prstClr val="black"/>
                </a:solidFill>
                <a:latin typeface="Lucida Sans Unicode" panose="020B0602030504020204" pitchFamily="34" charset="0"/>
                <a:cs typeface="Lucida Sans Unicode" panose="020B0602030504020204" pitchFamily="34" charset="0"/>
              </a:rPr>
              <a:t> m </a:t>
            </a:r>
          </a:p>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ON</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mgrid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empid </a:t>
            </a:r>
            <a:r>
              <a:rPr lang="en-US" sz="1900" dirty="0">
                <a:solidFill>
                  <a:srgbClr val="808080"/>
                </a:solidFill>
                <a:latin typeface="Lucida Sans Unicode" panose="020B0602030504020204" pitchFamily="34" charset="0"/>
                <a:cs typeface="Lucida Sans Unicode" panose="020B0602030504020204" pitchFamily="34" charset="0"/>
              </a:rPr>
              <a:t>;</a:t>
            </a:r>
            <a:endParaRPr lang="en-US" sz="1900"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1480295" y="4946949"/>
            <a:ext cx="6256338" cy="161439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SELECT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empid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lastname</a:t>
            </a:r>
            <a:r>
              <a:rPr lang="en-US" sz="1900"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title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 m</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mgrid</a:t>
            </a:r>
          </a:p>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FROM</a:t>
            </a:r>
            <a:r>
              <a:rPr lang="en-US" sz="1900" dirty="0">
                <a:solidFill>
                  <a:prstClr val="black"/>
                </a:solidFill>
                <a:latin typeface="Lucida Sans Unicode" panose="020B0602030504020204" pitchFamily="34" charset="0"/>
                <a:cs typeface="Lucida Sans Unicode" panose="020B0602030504020204" pitchFamily="34" charset="0"/>
              </a:rPr>
              <a:t> HR</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Employees </a:t>
            </a:r>
            <a:r>
              <a:rPr lang="en-US" sz="1900" dirty="0">
                <a:solidFill>
                  <a:srgbClr val="0000FF"/>
                </a:solidFill>
                <a:latin typeface="Lucida Sans Unicode" panose="020B0602030504020204" pitchFamily="34" charset="0"/>
                <a:cs typeface="Lucida Sans Unicode" panose="020B0602030504020204" pitchFamily="34" charset="0"/>
              </a:rPr>
              <a:t>AS</a:t>
            </a:r>
            <a:r>
              <a:rPr lang="en-US" sz="1900" dirty="0">
                <a:solidFill>
                  <a:prstClr val="black"/>
                </a:solidFill>
                <a:latin typeface="Lucida Sans Unicode" panose="020B0602030504020204" pitchFamily="34" charset="0"/>
                <a:cs typeface="Lucida Sans Unicode" panose="020B0602030504020204" pitchFamily="34" charset="0"/>
              </a:rPr>
              <a:t> e</a:t>
            </a:r>
          </a:p>
          <a:p>
            <a:pPr lvl="0" fontAlgn="base">
              <a:spcBef>
                <a:spcPct val="0"/>
              </a:spcBef>
              <a:spcAft>
                <a:spcPct val="0"/>
              </a:spcAft>
            </a:pPr>
            <a:r>
              <a:rPr lang="en-US" sz="1900" dirty="0">
                <a:solidFill>
                  <a:srgbClr val="808080"/>
                </a:solidFill>
                <a:latin typeface="Lucida Sans Unicode" panose="020B0602030504020204" pitchFamily="34" charset="0"/>
                <a:cs typeface="Lucida Sans Unicode" panose="020B0602030504020204" pitchFamily="34" charset="0"/>
              </a:rPr>
              <a:t>LEFT</a:t>
            </a:r>
            <a:r>
              <a:rPr lang="en-US" sz="1900" dirty="0">
                <a:solidFill>
                  <a:prstClr val="black"/>
                </a:solidFill>
                <a:latin typeface="Lucida Sans Unicode" panose="020B0602030504020204" pitchFamily="34" charset="0"/>
                <a:cs typeface="Lucida Sans Unicode" panose="020B0602030504020204" pitchFamily="34" charset="0"/>
              </a:rPr>
              <a:t> </a:t>
            </a:r>
            <a:r>
              <a:rPr lang="en-US" sz="1900" dirty="0">
                <a:solidFill>
                  <a:srgbClr val="808080"/>
                </a:solidFill>
                <a:latin typeface="Lucida Sans Unicode" panose="020B0602030504020204" pitchFamily="34" charset="0"/>
                <a:cs typeface="Lucida Sans Unicode" panose="020B0602030504020204" pitchFamily="34" charset="0"/>
              </a:rPr>
              <a:t>OUTER</a:t>
            </a:r>
            <a:r>
              <a:rPr lang="en-US" sz="1900" dirty="0">
                <a:solidFill>
                  <a:prstClr val="black"/>
                </a:solidFill>
                <a:latin typeface="Lucida Sans Unicode" panose="020B0602030504020204" pitchFamily="34" charset="0"/>
                <a:cs typeface="Lucida Sans Unicode" panose="020B0602030504020204" pitchFamily="34" charset="0"/>
              </a:rPr>
              <a:t> </a:t>
            </a:r>
            <a:r>
              <a:rPr lang="en-US" sz="1900" dirty="0">
                <a:solidFill>
                  <a:srgbClr val="808080"/>
                </a:solidFill>
                <a:latin typeface="Lucida Sans Unicode" panose="020B0602030504020204" pitchFamily="34" charset="0"/>
                <a:cs typeface="Lucida Sans Unicode" panose="020B0602030504020204" pitchFamily="34" charset="0"/>
              </a:rPr>
              <a:t>JOIN</a:t>
            </a:r>
            <a:r>
              <a:rPr lang="en-US" sz="1900" dirty="0">
                <a:solidFill>
                  <a:prstClr val="black"/>
                </a:solidFill>
                <a:latin typeface="Lucida Sans Unicode" panose="020B0602030504020204" pitchFamily="34" charset="0"/>
                <a:cs typeface="Lucida Sans Unicode" panose="020B0602030504020204" pitchFamily="34" charset="0"/>
              </a:rPr>
              <a:t> HR</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Employees </a:t>
            </a:r>
            <a:r>
              <a:rPr lang="en-US" sz="1900" dirty="0">
                <a:solidFill>
                  <a:srgbClr val="0000FF"/>
                </a:solidFill>
                <a:latin typeface="Lucida Sans Unicode" panose="020B0602030504020204" pitchFamily="34" charset="0"/>
                <a:cs typeface="Lucida Sans Unicode" panose="020B0602030504020204" pitchFamily="34" charset="0"/>
              </a:rPr>
              <a:t>AS</a:t>
            </a:r>
            <a:r>
              <a:rPr lang="en-US" sz="1900" dirty="0">
                <a:solidFill>
                  <a:prstClr val="black"/>
                </a:solidFill>
                <a:latin typeface="Lucida Sans Unicode" panose="020B0602030504020204" pitchFamily="34" charset="0"/>
                <a:cs typeface="Lucida Sans Unicode" panose="020B0602030504020204" pitchFamily="34" charset="0"/>
              </a:rPr>
              <a:t> m</a:t>
            </a:r>
          </a:p>
          <a:p>
            <a:pPr lvl="0" fontAlgn="base">
              <a:spcBef>
                <a:spcPct val="0"/>
              </a:spcBef>
              <a:spcAft>
                <a:spcPct val="0"/>
              </a:spcAft>
            </a:pPr>
            <a:r>
              <a:rPr lang="en-US" sz="1900" dirty="0">
                <a:solidFill>
                  <a:srgbClr val="0000FF"/>
                </a:solidFill>
                <a:latin typeface="Lucida Sans Unicode" panose="020B0602030504020204" pitchFamily="34" charset="0"/>
                <a:cs typeface="Lucida Sans Unicode" panose="020B0602030504020204" pitchFamily="34" charset="0"/>
              </a:rPr>
              <a:t>ON</a:t>
            </a:r>
            <a:r>
              <a:rPr lang="en-US" sz="1900" dirty="0">
                <a:solidFill>
                  <a:prstClr val="black"/>
                </a:solidFill>
                <a:latin typeface="Lucida Sans Unicode" panose="020B0602030504020204" pitchFamily="34" charset="0"/>
                <a:cs typeface="Lucida Sans Unicode" panose="020B0602030504020204" pitchFamily="34" charset="0"/>
              </a:rPr>
              <a:t> e</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mgrid</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m</a:t>
            </a:r>
            <a:r>
              <a:rPr lang="en-US" sz="1900" dirty="0">
                <a:solidFill>
                  <a:srgbClr val="808080"/>
                </a:solidFill>
                <a:latin typeface="Lucida Sans Unicode" panose="020B0602030504020204" pitchFamily="34" charset="0"/>
                <a:cs typeface="Lucida Sans Unicode" panose="020B0602030504020204" pitchFamily="34" charset="0"/>
              </a:rPr>
              <a:t>.</a:t>
            </a:r>
            <a:r>
              <a:rPr lang="en-US" sz="1900" dirty="0">
                <a:solidFill>
                  <a:prstClr val="black"/>
                </a:solidFill>
                <a:latin typeface="Lucida Sans Unicode" panose="020B0602030504020204" pitchFamily="34" charset="0"/>
                <a:cs typeface="Lucida Sans Unicode" panose="020B0602030504020204" pitchFamily="34" charset="0"/>
              </a:rPr>
              <a:t>empid</a:t>
            </a:r>
            <a:r>
              <a:rPr lang="en-US" sz="1900" dirty="0">
                <a:solidFill>
                  <a:srgbClr val="808080"/>
                </a:solidFill>
                <a:latin typeface="Lucida Sans Unicode" panose="020B0602030504020204" pitchFamily="34" charset="0"/>
                <a:cs typeface="Lucida Sans Unicode" panose="020B0602030504020204" pitchFamily="34" charset="0"/>
              </a:rPr>
              <a:t>;</a:t>
            </a:r>
            <a:endParaRPr lang="en-US" sz="19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030855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fc21c29c-cb07-46cd-a43c-9b9d7f9a364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Querying with Cross Joins and Self Joins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Use self joins and cross joins</a:t>
            </a:r>
          </a:p>
        </p:txBody>
      </p:sp>
    </p:spTree>
    <p:extLst>
      <p:ext uri="{BB962C8B-B14F-4D97-AF65-F5344CB8AC3E}">
        <p14:creationId xmlns:p14="http://schemas.microsoft.com/office/powerpoint/2010/main" val="4067669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Querying Multiple Tables</a:t>
            </a:r>
            <a:endParaRPr lang="en-GB" dirty="0"/>
          </a:p>
        </p:txBody>
      </p:sp>
      <p:sp>
        <p:nvSpPr>
          <p:cNvPr id="3" name="Text Placeholder 2"/>
          <p:cNvSpPr>
            <a:spLocks noGrp="1"/>
          </p:cNvSpPr>
          <p:nvPr>
            <p:ph type="body" idx="1"/>
          </p:nvPr>
        </p:nvSpPr>
        <p:spPr/>
        <p:txBody>
          <a:bodyPr/>
          <a:lstStyle/>
          <a:p>
            <a:r>
              <a:rPr lang="en-GB" dirty="0" smtClean="0"/>
              <a:t>Exercise 1: Writing Queries That Use Inner Joins
Exercise 2: Writing Queries That Use Multiple-Table Inner Joins
Exercise 3: Writing Queries That Use Self Joins
Exercise 4: Writing Queries That Use Outer Joins
Exercise 5: Writing Queries That Use Cross Joins</a:t>
            </a:r>
            <a:endParaRPr lang="en-GB" dirty="0"/>
          </a:p>
        </p:txBody>
      </p:sp>
      <p:sp>
        <p:nvSpPr>
          <p:cNvPr id="4" name="TextBox 3"/>
          <p:cNvSpPr txBox="1"/>
          <p:nvPr/>
        </p:nvSpPr>
        <p:spPr>
          <a:xfrm>
            <a:off x="458788" y="4126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583341"/>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 </a:t>
            </a:r>
          </a:p>
          <a:p>
            <a:r>
              <a:rPr lang="en-GB" sz="2800" dirty="0">
                <a:solidFill>
                  <a:srgbClr val="000000"/>
                </a:solidFill>
                <a:latin typeface="Segoe UI" panose="020B0502040204020203" pitchFamily="34" charset="0"/>
              </a:rPr>
              <a:t>User name</a:t>
            </a:r>
            <a:r>
              <a:rPr lang="en-IN" sz="2800" dirty="0">
                <a:solidFill>
                  <a:srgbClr val="000000"/>
                </a:solidFill>
                <a:latin typeface="Segoe UI" panose="020B0502040204020203" pitchFamily="34" charset="0"/>
              </a:rPr>
              <a:t>: </a:t>
            </a:r>
            <a:r>
              <a:rPr lang="en-GB" sz="2800" b="1" dirty="0">
                <a:solidFill>
                  <a:srgbClr val="000000"/>
                </a:solidFill>
                <a:latin typeface="Segoe UI" panose="020B0502040204020203" pitchFamily="34" charset="0"/>
              </a:rPr>
              <a:t>ADVENTUREWORKS\Student</a:t>
            </a: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50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3013057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You have been provided with a set of business requirements for data and you will write T-SQL queries to retrieve the specified data from the databases. You notice that the data is stored in separate tables, so you will need to write queries using various join operations.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5165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295391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Joins</a:t>
            </a:r>
            <a:endParaRPr lang="en-GB" dirty="0"/>
          </a:p>
        </p:txBody>
      </p:sp>
      <p:sp>
        <p:nvSpPr>
          <p:cNvPr id="3" name="Text Placeholder 2"/>
          <p:cNvSpPr>
            <a:spLocks noGrp="1"/>
          </p:cNvSpPr>
          <p:nvPr>
            <p:ph type="body" idx="1"/>
          </p:nvPr>
        </p:nvSpPr>
        <p:spPr/>
        <p:txBody>
          <a:bodyPr/>
          <a:lstStyle/>
          <a:p>
            <a:r>
              <a:rPr lang="en-GB" dirty="0" smtClean="0"/>
              <a:t>The FROM Clause and Virtual Tables
Join Terminology: Cartesian Product
Overview of Join Types
T-SQL Syntax Choices
Demonstration: Understanding Joins</a:t>
            </a:r>
            <a:endParaRPr lang="en-GB" dirty="0"/>
          </a:p>
        </p:txBody>
      </p:sp>
    </p:spTree>
    <p:extLst>
      <p:ext uri="{BB962C8B-B14F-4D97-AF65-F5344CB8AC3E}">
        <p14:creationId xmlns:p14="http://schemas.microsoft.com/office/powerpoint/2010/main" val="61338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FROM Clause and Virtual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FROM clause determines source tables to be used in SELECT statement</a:t>
            </a:r>
          </a:p>
          <a:p>
            <a:pPr lvl="0"/>
            <a:r>
              <a:rPr lang="en-US" kern="0" dirty="0">
                <a:solidFill>
                  <a:srgbClr val="000000"/>
                </a:solidFill>
              </a:rPr>
              <a:t>FROM clause can contain tables and operators</a:t>
            </a:r>
          </a:p>
          <a:p>
            <a:pPr lvl="0"/>
            <a:r>
              <a:rPr lang="en-US" kern="0" dirty="0">
                <a:solidFill>
                  <a:srgbClr val="000000"/>
                </a:solidFill>
              </a:rPr>
              <a:t>Result set of FROM clause is virtual table</a:t>
            </a:r>
          </a:p>
          <a:p>
            <a:pPr lvl="1"/>
            <a:r>
              <a:rPr lang="en-US" kern="0" dirty="0">
                <a:solidFill>
                  <a:srgbClr val="000000"/>
                </a:solidFill>
              </a:rPr>
              <a:t>Subsequent logical operations in SELECT statement consume this virtual table</a:t>
            </a:r>
          </a:p>
          <a:p>
            <a:pPr lvl="0"/>
            <a:r>
              <a:rPr lang="en-US" kern="0" dirty="0">
                <a:solidFill>
                  <a:srgbClr val="000000"/>
                </a:solidFill>
              </a:rPr>
              <a:t>FROM clause can establish table aliases for use by subsequent phases of query</a:t>
            </a:r>
          </a:p>
          <a:p>
            <a:pPr lvl="0"/>
            <a:endParaRPr lang="en-US" kern="0" dirty="0">
              <a:solidFill>
                <a:srgbClr val="000000"/>
              </a:solidFill>
            </a:endParaRPr>
          </a:p>
        </p:txBody>
      </p:sp>
    </p:spTree>
    <p:extLst>
      <p:ext uri="{BB962C8B-B14F-4D97-AF65-F5344CB8AC3E}">
        <p14:creationId xmlns:p14="http://schemas.microsoft.com/office/powerpoint/2010/main" val="254711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Join Terminology: Cartesian Product</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Characteristics of a Cartesian product</a:t>
            </a:r>
          </a:p>
          <a:p>
            <a:pPr lvl="1"/>
            <a:r>
              <a:rPr lang="en-US" kern="0" dirty="0">
                <a:solidFill>
                  <a:srgbClr val="000000"/>
                </a:solidFill>
              </a:rPr>
              <a:t>Output or intermediate result of FROM clause</a:t>
            </a:r>
          </a:p>
          <a:p>
            <a:pPr lvl="1"/>
            <a:r>
              <a:rPr lang="en-US" kern="0" dirty="0">
                <a:solidFill>
                  <a:srgbClr val="000000"/>
                </a:solidFill>
              </a:rPr>
              <a:t>Combine all possible combinations of two sets</a:t>
            </a:r>
          </a:p>
          <a:p>
            <a:pPr lvl="1"/>
            <a:r>
              <a:rPr lang="en-US" kern="0" dirty="0">
                <a:solidFill>
                  <a:srgbClr val="000000"/>
                </a:solidFill>
              </a:rPr>
              <a:t>In T-SQL queries, usually undesired</a:t>
            </a:r>
          </a:p>
          <a:p>
            <a:pPr lvl="2"/>
            <a:r>
              <a:rPr lang="en-US" kern="0" dirty="0">
                <a:solidFill>
                  <a:srgbClr val="000000"/>
                </a:solidFill>
              </a:rPr>
              <a:t>Special case: table of numbers</a:t>
            </a: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118379358"/>
              </p:ext>
            </p:extLst>
          </p:nvPr>
        </p:nvGraphicFramePr>
        <p:xfrm>
          <a:off x="402773" y="3934075"/>
          <a:ext cx="1153885" cy="1483360"/>
        </p:xfrm>
        <a:graphic>
          <a:graphicData uri="http://schemas.openxmlformats.org/drawingml/2006/table">
            <a:tbl>
              <a:tblPr firstRow="1" bandRow="1">
                <a:tableStyleId>{073A0DAA-6AF3-43AB-8588-CEC1D06C72B9}</a:tableStyleId>
              </a:tblPr>
              <a:tblGrid>
                <a:gridCol w="1153885"/>
              </a:tblGrid>
              <a:tr h="370840">
                <a:tc>
                  <a:txBody>
                    <a:bodyPr/>
                    <a:lstStyle/>
                    <a:p>
                      <a:r>
                        <a:rPr lang="en-US" sz="1800" dirty="0" smtClean="0">
                          <a:latin typeface="Segoe UI "/>
                        </a:rPr>
                        <a:t>Name</a:t>
                      </a:r>
                      <a:endParaRPr lang="en-US" sz="1800" dirty="0">
                        <a:latin typeface="Segoe UI "/>
                      </a:endParaRPr>
                    </a:p>
                  </a:txBody>
                  <a:tcPr/>
                </a:tc>
              </a:tr>
              <a:tr h="370840">
                <a:tc>
                  <a:txBody>
                    <a:bodyPr/>
                    <a:lstStyle/>
                    <a:p>
                      <a:r>
                        <a:rPr lang="en-US" sz="1800" dirty="0" smtClean="0">
                          <a:latin typeface="Segoe UI "/>
                        </a:rPr>
                        <a:t>Davis</a:t>
                      </a:r>
                      <a:endParaRPr lang="en-US" sz="1800" dirty="0">
                        <a:latin typeface="Segoe UI "/>
                      </a:endParaRPr>
                    </a:p>
                  </a:txBody>
                  <a:tcPr/>
                </a:tc>
              </a:tr>
              <a:tr h="370840">
                <a:tc>
                  <a:txBody>
                    <a:bodyPr/>
                    <a:lstStyle/>
                    <a:p>
                      <a:r>
                        <a:rPr lang="en-US" sz="1800" dirty="0" smtClean="0">
                          <a:latin typeface="Segoe UI "/>
                        </a:rPr>
                        <a:t>Funk</a:t>
                      </a:r>
                      <a:endParaRPr lang="en-US" sz="1800" dirty="0">
                        <a:latin typeface="Segoe UI "/>
                      </a:endParaRPr>
                    </a:p>
                  </a:txBody>
                  <a:tcPr/>
                </a:tc>
              </a:tr>
              <a:tr h="370840">
                <a:tc>
                  <a:txBody>
                    <a:bodyPr/>
                    <a:lstStyle/>
                    <a:p>
                      <a:r>
                        <a:rPr lang="en-US" sz="1800" dirty="0" smtClean="0">
                          <a:latin typeface="Segoe UI "/>
                        </a:rPr>
                        <a:t>King</a:t>
                      </a:r>
                      <a:endParaRPr lang="en-US" sz="1800" dirty="0">
                        <a:latin typeface="Segoe UI "/>
                      </a:endParaRP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18839878"/>
              </p:ext>
            </p:extLst>
          </p:nvPr>
        </p:nvGraphicFramePr>
        <p:xfrm>
          <a:off x="2569028" y="3921162"/>
          <a:ext cx="1774385" cy="1509185"/>
        </p:xfrm>
        <a:graphic>
          <a:graphicData uri="http://schemas.openxmlformats.org/drawingml/2006/table">
            <a:tbl>
              <a:tblPr firstRow="1" bandRow="1">
                <a:tableStyleId>{073A0DAA-6AF3-43AB-8588-CEC1D06C72B9}</a:tableStyleId>
              </a:tblPr>
              <a:tblGrid>
                <a:gridCol w="1774385"/>
              </a:tblGrid>
              <a:tr h="411905">
                <a:tc>
                  <a:txBody>
                    <a:bodyPr/>
                    <a:lstStyle/>
                    <a:p>
                      <a:r>
                        <a:rPr lang="en-US" sz="1800" dirty="0" smtClean="0">
                          <a:latin typeface="Segoe UI "/>
                        </a:rPr>
                        <a:t>Product</a:t>
                      </a:r>
                      <a:endParaRPr lang="en-US" sz="1800" dirty="0">
                        <a:latin typeface="Segoe UI "/>
                      </a:endParaRPr>
                    </a:p>
                  </a:txBody>
                  <a:tcPr/>
                </a:tc>
              </a:tr>
              <a:tr h="358762">
                <a:tc>
                  <a:txBody>
                    <a:bodyPr/>
                    <a:lstStyle/>
                    <a:p>
                      <a:r>
                        <a:rPr lang="en-US" sz="1800" dirty="0" smtClean="0">
                          <a:latin typeface="Segoe UI "/>
                        </a:rPr>
                        <a:t>Alice Mutton</a:t>
                      </a:r>
                      <a:endParaRPr lang="en-US" sz="1800" dirty="0">
                        <a:latin typeface="Segoe UI "/>
                      </a:endParaRPr>
                    </a:p>
                  </a:txBody>
                  <a:tcPr/>
                </a:tc>
              </a:tr>
              <a:tr h="358762">
                <a:tc>
                  <a:txBody>
                    <a:bodyPr/>
                    <a:lstStyle/>
                    <a:p>
                      <a:r>
                        <a:rPr lang="en-US" sz="1800" dirty="0" smtClean="0">
                          <a:latin typeface="Segoe UI "/>
                        </a:rPr>
                        <a:t>Crab Meat</a:t>
                      </a:r>
                      <a:endParaRPr lang="en-US" sz="1800" dirty="0">
                        <a:latin typeface="Segoe UI "/>
                      </a:endParaRPr>
                    </a:p>
                  </a:txBody>
                  <a:tcPr/>
                </a:tc>
              </a:tr>
              <a:tr h="358762">
                <a:tc>
                  <a:txBody>
                    <a:bodyPr/>
                    <a:lstStyle/>
                    <a:p>
                      <a:r>
                        <a:rPr lang="en-US" sz="1800" dirty="0" smtClean="0">
                          <a:latin typeface="Segoe UI "/>
                        </a:rPr>
                        <a:t>Ipoh Coffee</a:t>
                      </a:r>
                      <a:endParaRPr lang="en-US" sz="1800" dirty="0">
                        <a:latin typeface="Segoe UI "/>
                      </a:endParaRP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82330762"/>
              </p:ext>
            </p:extLst>
          </p:nvPr>
        </p:nvGraphicFramePr>
        <p:xfrm>
          <a:off x="5453743" y="2915897"/>
          <a:ext cx="3265715" cy="3708400"/>
        </p:xfrm>
        <a:graphic>
          <a:graphicData uri="http://schemas.openxmlformats.org/drawingml/2006/table">
            <a:tbl>
              <a:tblPr firstRow="1" bandRow="1">
                <a:tableStyleId>{073A0DAA-6AF3-43AB-8588-CEC1D06C72B9}</a:tableStyleId>
              </a:tblPr>
              <a:tblGrid>
                <a:gridCol w="1678132"/>
                <a:gridCol w="1587583"/>
              </a:tblGrid>
              <a:tr h="370840">
                <a:tc>
                  <a:txBody>
                    <a:bodyPr/>
                    <a:lstStyle/>
                    <a:p>
                      <a:r>
                        <a:rPr lang="en-US" sz="1800" dirty="0" smtClean="0">
                          <a:latin typeface="Segoe UI "/>
                        </a:rPr>
                        <a:t>Name</a:t>
                      </a:r>
                      <a:endParaRPr lang="en-US" sz="1800" dirty="0">
                        <a:latin typeface="Segoe UI "/>
                      </a:endParaRPr>
                    </a:p>
                  </a:txBody>
                  <a:tcPr/>
                </a:tc>
                <a:tc>
                  <a:txBody>
                    <a:bodyPr/>
                    <a:lstStyle/>
                    <a:p>
                      <a:r>
                        <a:rPr lang="en-US" sz="1800" dirty="0" smtClean="0">
                          <a:latin typeface="Segoe UI "/>
                        </a:rPr>
                        <a:t>Product</a:t>
                      </a:r>
                      <a:endParaRPr lang="en-US" sz="1800" dirty="0">
                        <a:latin typeface="Segoe UI "/>
                      </a:endParaRPr>
                    </a:p>
                  </a:txBody>
                  <a:tcPr/>
                </a:tc>
              </a:tr>
              <a:tr h="370840">
                <a:tc>
                  <a:txBody>
                    <a:bodyPr/>
                    <a:lstStyle/>
                    <a:p>
                      <a:r>
                        <a:rPr lang="en-US" sz="1800" dirty="0" smtClean="0">
                          <a:latin typeface="Segoe UI "/>
                        </a:rPr>
                        <a:t>Davis</a:t>
                      </a:r>
                      <a:endParaRPr lang="en-US" sz="1800" dirty="0">
                        <a:latin typeface="Segoe UI "/>
                      </a:endParaRPr>
                    </a:p>
                  </a:txBody>
                  <a:tcPr/>
                </a:tc>
                <a:tc>
                  <a:txBody>
                    <a:bodyPr/>
                    <a:lstStyle/>
                    <a:p>
                      <a:r>
                        <a:rPr lang="en-US" sz="1800" dirty="0" smtClean="0">
                          <a:latin typeface="Segoe UI "/>
                        </a:rPr>
                        <a:t>Alice Mutton</a:t>
                      </a:r>
                      <a:endParaRPr lang="en-US" sz="1800" dirty="0">
                        <a:latin typeface="Segoe UI "/>
                      </a:endParaRPr>
                    </a:p>
                  </a:txBody>
                  <a:tcPr/>
                </a:tc>
              </a:tr>
              <a:tr h="370840">
                <a:tc>
                  <a:txBody>
                    <a:bodyPr/>
                    <a:lstStyle/>
                    <a:p>
                      <a:r>
                        <a:rPr lang="en-US" sz="1800" dirty="0" smtClean="0">
                          <a:latin typeface="Segoe UI "/>
                        </a:rPr>
                        <a:t>Davis</a:t>
                      </a:r>
                      <a:endParaRPr lang="en-US" sz="1800" dirty="0">
                        <a:latin typeface="Segoe UI "/>
                      </a:endParaRPr>
                    </a:p>
                  </a:txBody>
                  <a:tcPr/>
                </a:tc>
                <a:tc>
                  <a:txBody>
                    <a:bodyPr/>
                    <a:lstStyle/>
                    <a:p>
                      <a:r>
                        <a:rPr lang="en-US" sz="1800" dirty="0" smtClean="0">
                          <a:latin typeface="Segoe UI "/>
                        </a:rPr>
                        <a:t>Crab Meat</a:t>
                      </a:r>
                      <a:endParaRPr lang="en-US" sz="1800" dirty="0">
                        <a:latin typeface="Segoe UI "/>
                      </a:endParaRPr>
                    </a:p>
                  </a:txBody>
                  <a:tcPr/>
                </a:tc>
              </a:tr>
              <a:tr h="370840">
                <a:tc>
                  <a:txBody>
                    <a:bodyPr/>
                    <a:lstStyle/>
                    <a:p>
                      <a:r>
                        <a:rPr lang="en-US" sz="1800" dirty="0" smtClean="0">
                          <a:latin typeface="Segoe UI "/>
                        </a:rPr>
                        <a:t>Davis</a:t>
                      </a:r>
                      <a:endParaRPr lang="en-US" sz="1800" dirty="0">
                        <a:latin typeface="Segoe UI "/>
                      </a:endParaRPr>
                    </a:p>
                  </a:txBody>
                  <a:tcPr/>
                </a:tc>
                <a:tc>
                  <a:txBody>
                    <a:bodyPr/>
                    <a:lstStyle/>
                    <a:p>
                      <a:r>
                        <a:rPr lang="en-US" sz="1800" dirty="0" smtClean="0">
                          <a:latin typeface="Segoe UI "/>
                        </a:rPr>
                        <a:t>Ipoh Coffee</a:t>
                      </a:r>
                      <a:endParaRPr lang="en-US" sz="1800" dirty="0">
                        <a:latin typeface="Segoe UI "/>
                      </a:endParaRPr>
                    </a:p>
                  </a:txBody>
                  <a:tcPr/>
                </a:tc>
              </a:tr>
              <a:tr h="370840">
                <a:tc>
                  <a:txBody>
                    <a:bodyPr/>
                    <a:lstStyle/>
                    <a:p>
                      <a:r>
                        <a:rPr lang="en-US" sz="1800" dirty="0" smtClean="0">
                          <a:latin typeface="Segoe UI "/>
                        </a:rPr>
                        <a:t>Funk</a:t>
                      </a:r>
                      <a:endParaRPr lang="en-US" sz="1800" dirty="0">
                        <a:latin typeface="Segoe UI "/>
                      </a:endParaRPr>
                    </a:p>
                  </a:txBody>
                  <a:tcPr/>
                </a:tc>
                <a:tc>
                  <a:txBody>
                    <a:bodyPr/>
                    <a:lstStyle/>
                    <a:p>
                      <a:r>
                        <a:rPr lang="en-US" sz="1800" dirty="0" smtClean="0">
                          <a:latin typeface="Segoe UI "/>
                        </a:rPr>
                        <a:t>Alice Mutton</a:t>
                      </a:r>
                      <a:endParaRPr lang="en-US" sz="1800" dirty="0">
                        <a:latin typeface="Segoe UI "/>
                      </a:endParaRPr>
                    </a:p>
                  </a:txBody>
                  <a:tcPr/>
                </a:tc>
              </a:tr>
              <a:tr h="370840">
                <a:tc>
                  <a:txBody>
                    <a:bodyPr/>
                    <a:lstStyle/>
                    <a:p>
                      <a:r>
                        <a:rPr lang="en-US" sz="1800" dirty="0" smtClean="0">
                          <a:latin typeface="Segoe UI "/>
                        </a:rPr>
                        <a:t>Funk</a:t>
                      </a:r>
                      <a:endParaRPr lang="en-US" sz="1800" dirty="0">
                        <a:latin typeface="Segoe UI "/>
                      </a:endParaRPr>
                    </a:p>
                  </a:txBody>
                  <a:tcPr/>
                </a:tc>
                <a:tc>
                  <a:txBody>
                    <a:bodyPr/>
                    <a:lstStyle/>
                    <a:p>
                      <a:r>
                        <a:rPr lang="en-US" sz="1800" dirty="0" smtClean="0">
                          <a:latin typeface="Segoe UI "/>
                        </a:rPr>
                        <a:t>Crab Meat</a:t>
                      </a:r>
                      <a:endParaRPr lang="en-US" sz="1800" dirty="0">
                        <a:latin typeface="Segoe UI "/>
                      </a:endParaRPr>
                    </a:p>
                  </a:txBody>
                  <a:tcPr/>
                </a:tc>
              </a:tr>
              <a:tr h="370840">
                <a:tc>
                  <a:txBody>
                    <a:bodyPr/>
                    <a:lstStyle/>
                    <a:p>
                      <a:r>
                        <a:rPr lang="en-US" sz="1800" dirty="0" smtClean="0">
                          <a:latin typeface="Segoe UI "/>
                        </a:rPr>
                        <a:t>Funk</a:t>
                      </a:r>
                      <a:endParaRPr lang="en-US" sz="1800" dirty="0">
                        <a:latin typeface="Segoe UI "/>
                      </a:endParaRPr>
                    </a:p>
                  </a:txBody>
                  <a:tcPr/>
                </a:tc>
                <a:tc>
                  <a:txBody>
                    <a:bodyPr/>
                    <a:lstStyle/>
                    <a:p>
                      <a:r>
                        <a:rPr lang="en-US" sz="1800" dirty="0" smtClean="0">
                          <a:latin typeface="Segoe UI "/>
                        </a:rPr>
                        <a:t>Ipoh Coffee</a:t>
                      </a:r>
                      <a:endParaRPr lang="en-US" sz="1800" dirty="0">
                        <a:latin typeface="Segoe UI "/>
                      </a:endParaRPr>
                    </a:p>
                  </a:txBody>
                  <a:tcPr/>
                </a:tc>
              </a:tr>
              <a:tr h="370840">
                <a:tc>
                  <a:txBody>
                    <a:bodyPr/>
                    <a:lstStyle/>
                    <a:p>
                      <a:r>
                        <a:rPr lang="en-US" sz="1800" dirty="0" smtClean="0">
                          <a:latin typeface="Segoe UI "/>
                        </a:rPr>
                        <a:t>King</a:t>
                      </a:r>
                      <a:endParaRPr lang="en-US" sz="1800" dirty="0">
                        <a:latin typeface="Segoe UI "/>
                      </a:endParaRPr>
                    </a:p>
                  </a:txBody>
                  <a:tcPr/>
                </a:tc>
                <a:tc>
                  <a:txBody>
                    <a:bodyPr/>
                    <a:lstStyle/>
                    <a:p>
                      <a:r>
                        <a:rPr lang="en-US" sz="1800" dirty="0" smtClean="0">
                          <a:latin typeface="Segoe UI "/>
                        </a:rPr>
                        <a:t>Alice Mutton</a:t>
                      </a:r>
                      <a:endParaRPr lang="en-US" sz="1800" dirty="0">
                        <a:latin typeface="Segoe UI "/>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
                        </a:rPr>
                        <a:t>King</a:t>
                      </a:r>
                    </a:p>
                  </a:txBody>
                  <a:tcPr/>
                </a:tc>
                <a:tc>
                  <a:txBody>
                    <a:bodyPr/>
                    <a:lstStyle/>
                    <a:p>
                      <a:r>
                        <a:rPr lang="en-US" sz="1800" dirty="0" smtClean="0">
                          <a:latin typeface="Segoe UI "/>
                        </a:rPr>
                        <a:t>Crab Meat</a:t>
                      </a:r>
                      <a:endParaRPr lang="en-US" sz="1800" dirty="0">
                        <a:latin typeface="Segoe UI "/>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
                        </a:rPr>
                        <a:t>King</a:t>
                      </a:r>
                    </a:p>
                  </a:txBody>
                  <a:tcPr/>
                </a:tc>
                <a:tc>
                  <a:txBody>
                    <a:bodyPr/>
                    <a:lstStyle/>
                    <a:p>
                      <a:r>
                        <a:rPr lang="en-US" sz="1800" dirty="0" smtClean="0">
                          <a:latin typeface="Segoe UI "/>
                        </a:rPr>
                        <a:t>Ipoh Coffee</a:t>
                      </a:r>
                      <a:endParaRPr lang="en-US" sz="1800" dirty="0">
                        <a:latin typeface="Segoe UI "/>
                      </a:endParaRPr>
                    </a:p>
                  </a:txBody>
                  <a:tcPr/>
                </a:tc>
              </a:tr>
            </a:tbl>
          </a:graphicData>
        </a:graphic>
      </p:graphicFrame>
      <p:grpSp>
        <p:nvGrpSpPr>
          <p:cNvPr id="8" name="Alt Text Group" descr="Multiplication and equals sign that show that the results from one table in a cartesian product with the results from another table return every possible combination of the two tables"/>
          <p:cNvGrpSpPr/>
          <p:nvPr/>
        </p:nvGrpSpPr>
        <p:grpSpPr>
          <a:xfrm>
            <a:off x="1654628" y="4218555"/>
            <a:ext cx="3701143" cy="914400"/>
            <a:chOff x="1654628" y="4218555"/>
            <a:chExt cx="3701143" cy="914400"/>
          </a:xfrm>
        </p:grpSpPr>
        <p:sp>
          <p:nvSpPr>
            <p:cNvPr id="9" name="Multiply 8"/>
            <p:cNvSpPr/>
            <p:nvPr/>
          </p:nvSpPr>
          <p:spPr bwMode="auto">
            <a:xfrm>
              <a:off x="1654628" y="4218555"/>
              <a:ext cx="914400" cy="914400"/>
            </a:xfrm>
            <a:prstGeom prst="mathMultiply">
              <a:avLst/>
            </a:prstGeom>
            <a:solidFill>
              <a:schemeClr val="accent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
                <a:cs typeface="Arial" charset="0"/>
              </a:endParaRPr>
            </a:p>
          </p:txBody>
        </p:sp>
        <p:sp>
          <p:nvSpPr>
            <p:cNvPr id="10" name="Equal 9"/>
            <p:cNvSpPr/>
            <p:nvPr/>
          </p:nvSpPr>
          <p:spPr bwMode="auto">
            <a:xfrm>
              <a:off x="4441371" y="4218555"/>
              <a:ext cx="914400" cy="914400"/>
            </a:xfrm>
            <a:prstGeom prst="mathEqual">
              <a:avLst/>
            </a:prstGeom>
            <a:solidFill>
              <a:schemeClr val="accent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Segoe UI "/>
                <a:cs typeface="Arial" charset="0"/>
              </a:endParaRPr>
            </a:p>
          </p:txBody>
        </p:sp>
      </p:grpSp>
    </p:spTree>
    <p:extLst>
      <p:ext uri="{BB962C8B-B14F-4D97-AF65-F5344CB8AC3E}">
        <p14:creationId xmlns:p14="http://schemas.microsoft.com/office/powerpoint/2010/main" val="3684428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Join Types</a:t>
            </a:r>
            <a:endParaRPr lang="en-GB" dirty="0"/>
          </a:p>
        </p:txBody>
      </p:sp>
      <p:sp>
        <p:nvSpPr>
          <p:cNvPr id="6" name="Content Placeholder 2"/>
          <p:cNvSpPr txBox="1">
            <a:spLocks/>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Join types in FROM clauses specify the operations performed on the virtual table:</a:t>
            </a:r>
            <a:endParaRPr lang="en-US" kern="0" dirty="0"/>
          </a:p>
        </p:txBody>
      </p:sp>
      <p:graphicFrame>
        <p:nvGraphicFramePr>
          <p:cNvPr id="7" name="Content Placeholder 5"/>
          <p:cNvGraphicFramePr>
            <a:graphicFrameLocks/>
          </p:cNvGraphicFramePr>
          <p:nvPr>
            <p:extLst>
              <p:ext uri="{D42A27DB-BD31-4B8C-83A1-F6EECF244321}">
                <p14:modId xmlns:p14="http://schemas.microsoft.com/office/powerpoint/2010/main" val="4291513349"/>
              </p:ext>
            </p:extLst>
          </p:nvPr>
        </p:nvGraphicFramePr>
        <p:xfrm>
          <a:off x="557642" y="2375088"/>
          <a:ext cx="7751762" cy="3718560"/>
        </p:xfrm>
        <a:graphic>
          <a:graphicData uri="http://schemas.openxmlformats.org/drawingml/2006/table">
            <a:tbl>
              <a:tblPr firstRow="1" bandRow="1">
                <a:tableStyleId>{9DCAF9ED-07DC-4A11-8D7F-57B35C25682E}</a:tableStyleId>
              </a:tblPr>
              <a:tblGrid>
                <a:gridCol w="2160844"/>
                <a:gridCol w="5590918"/>
              </a:tblGrid>
              <a:tr h="370840">
                <a:tc>
                  <a:txBody>
                    <a:bodyPr/>
                    <a:lstStyle/>
                    <a:p>
                      <a:r>
                        <a:rPr lang="en-US" sz="2200" dirty="0" smtClean="0">
                          <a:latin typeface="Segoe UI" panose="020B0502040204020203" pitchFamily="34" charset="0"/>
                          <a:cs typeface="Segoe UI" panose="020B0502040204020203" pitchFamily="34" charset="0"/>
                        </a:rPr>
                        <a:t>Join Type</a:t>
                      </a:r>
                      <a:endParaRPr lang="en-US" sz="2200" dirty="0">
                        <a:latin typeface="Segoe UI" panose="020B0502040204020203" pitchFamily="34" charset="0"/>
                        <a:cs typeface="Segoe UI" panose="020B0502040204020203"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Description</a:t>
                      </a:r>
                      <a:endParaRPr lang="en-US" sz="2200" dirty="0">
                        <a:latin typeface="Segoe UI" panose="020B0502040204020203" pitchFamily="34" charset="0"/>
                        <a:cs typeface="Segoe UI" panose="020B0502040204020203" pitchFamily="34" charset="0"/>
                      </a:endParaRPr>
                    </a:p>
                  </a:txBody>
                  <a:tcPr/>
                </a:tc>
              </a:tr>
              <a:tr h="370840">
                <a:tc>
                  <a:txBody>
                    <a:bodyPr/>
                    <a:lstStyle/>
                    <a:p>
                      <a:r>
                        <a:rPr lang="en-US" sz="2200" dirty="0" smtClean="0">
                          <a:latin typeface="Segoe UI" panose="020B0502040204020203" pitchFamily="34" charset="0"/>
                          <a:cs typeface="Segoe UI" panose="020B0502040204020203" pitchFamily="34" charset="0"/>
                        </a:rPr>
                        <a:t>Cross</a:t>
                      </a:r>
                      <a:endParaRPr lang="en-US" sz="2200" dirty="0">
                        <a:latin typeface="Segoe UI" panose="020B0502040204020203" pitchFamily="34" charset="0"/>
                        <a:cs typeface="Segoe UI" panose="020B0502040204020203"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200" dirty="0" smtClean="0">
                          <a:latin typeface="Segoe UI" panose="020B0502040204020203" pitchFamily="34" charset="0"/>
                          <a:cs typeface="Segoe UI" panose="020B0502040204020203" pitchFamily="34" charset="0"/>
                        </a:rPr>
                        <a:t>Combines all rows in both tables (creates Cartesian product)</a:t>
                      </a:r>
                    </a:p>
                  </a:txBody>
                  <a:tcPr/>
                </a:tc>
              </a:tr>
              <a:tr h="370840">
                <a:tc>
                  <a:txBody>
                    <a:bodyPr/>
                    <a:lstStyle/>
                    <a:p>
                      <a:r>
                        <a:rPr lang="en-US" sz="2200" dirty="0" smtClean="0">
                          <a:latin typeface="Segoe UI" panose="020B0502040204020203" pitchFamily="34" charset="0"/>
                          <a:cs typeface="Segoe UI" panose="020B0502040204020203" pitchFamily="34" charset="0"/>
                        </a:rPr>
                        <a:t>Inner</a:t>
                      </a:r>
                      <a:endParaRPr lang="en-US" sz="2200" dirty="0">
                        <a:latin typeface="Segoe UI" panose="020B0502040204020203" pitchFamily="34" charset="0"/>
                        <a:cs typeface="Segoe UI" panose="020B0502040204020203"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Starts with Cartesian</a:t>
                      </a:r>
                      <a:r>
                        <a:rPr lang="en-US" sz="2200" baseline="0" dirty="0" smtClean="0">
                          <a:latin typeface="Segoe UI" panose="020B0502040204020203" pitchFamily="34" charset="0"/>
                          <a:cs typeface="Segoe UI" panose="020B0502040204020203" pitchFamily="34" charset="0"/>
                        </a:rPr>
                        <a:t> product; applies filter to match rows between tables based on predicate</a:t>
                      </a:r>
                      <a:endParaRPr lang="en-US" sz="2200" dirty="0">
                        <a:latin typeface="Segoe UI" panose="020B0502040204020203" pitchFamily="34" charset="0"/>
                        <a:cs typeface="Segoe UI" panose="020B0502040204020203" pitchFamily="34" charset="0"/>
                      </a:endParaRPr>
                    </a:p>
                  </a:txBody>
                  <a:tcPr/>
                </a:tc>
              </a:tr>
              <a:tr h="370840">
                <a:tc>
                  <a:txBody>
                    <a:bodyPr/>
                    <a:lstStyle/>
                    <a:p>
                      <a:r>
                        <a:rPr lang="en-US" sz="2200" dirty="0" smtClean="0">
                          <a:latin typeface="Segoe UI" panose="020B0502040204020203" pitchFamily="34" charset="0"/>
                          <a:cs typeface="Segoe UI" panose="020B0502040204020203" pitchFamily="34" charset="0"/>
                        </a:rPr>
                        <a:t>Outer</a:t>
                      </a:r>
                      <a:endParaRPr lang="en-US" sz="2200" dirty="0">
                        <a:latin typeface="Segoe UI" panose="020B0502040204020203" pitchFamily="34" charset="0"/>
                        <a:cs typeface="Segoe UI" panose="020B0502040204020203" pitchFamily="34" charset="0"/>
                      </a:endParaRPr>
                    </a:p>
                  </a:txBody>
                  <a:tcPr/>
                </a:tc>
                <a:tc>
                  <a:txBody>
                    <a:bodyPr/>
                    <a:lstStyle/>
                    <a:p>
                      <a:r>
                        <a:rPr lang="en-US" sz="2200" dirty="0" smtClean="0">
                          <a:latin typeface="Segoe UI" panose="020B0502040204020203" pitchFamily="34" charset="0"/>
                          <a:cs typeface="Segoe UI" panose="020B0502040204020203" pitchFamily="34" charset="0"/>
                        </a:rPr>
                        <a:t>Starts with Cartesian</a:t>
                      </a:r>
                      <a:r>
                        <a:rPr lang="en-US" sz="2200" baseline="0" dirty="0" smtClean="0">
                          <a:latin typeface="Segoe UI" panose="020B0502040204020203" pitchFamily="34" charset="0"/>
                          <a:cs typeface="Segoe UI" panose="020B0502040204020203" pitchFamily="34" charset="0"/>
                        </a:rPr>
                        <a:t> product; all rows from designated table preserved, matching rows from other table retrieved. Additional NULLs inserted as placeholders</a:t>
                      </a:r>
                      <a:endParaRPr lang="en-US" sz="22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270318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f986e1d-9437-4bea-89d0-97d108266b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T-SQL Syntax Choices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ea typeface="+mn-ea"/>
              </a:rPr>
              <a:t>ANSI SQL-92</a:t>
            </a:r>
            <a:endParaRPr lang="en-US" sz="2400" kern="0" dirty="0">
              <a:solidFill>
                <a:srgbClr val="000000"/>
              </a:solidFill>
            </a:endParaRPr>
          </a:p>
          <a:p>
            <a:pPr lvl="1"/>
            <a:r>
              <a:rPr lang="en-US" sz="2800" kern="0" dirty="0">
                <a:solidFill>
                  <a:srgbClr val="000000"/>
                </a:solidFill>
                <a:ea typeface="+mn-ea"/>
              </a:rPr>
              <a:t>Tables joined by JOIN operator in FROM Clause</a:t>
            </a:r>
          </a:p>
          <a:p>
            <a:pPr lvl="2"/>
            <a:r>
              <a:rPr lang="en-US" sz="2800" kern="0" dirty="0">
                <a:solidFill>
                  <a:srgbClr val="000000"/>
                </a:solidFill>
              </a:rPr>
              <a:t>Preferred syntax</a:t>
            </a:r>
          </a:p>
          <a:p>
            <a:pPr lvl="2"/>
            <a:endParaRPr lang="en-US" sz="2400" kern="0" dirty="0">
              <a:solidFill>
                <a:srgbClr val="000000"/>
              </a:solidFill>
            </a:endParaRPr>
          </a:p>
          <a:p>
            <a:pPr lvl="2"/>
            <a:endParaRPr lang="en-US" sz="2400" kern="0" dirty="0">
              <a:solidFill>
                <a:srgbClr val="000000"/>
              </a:solidFill>
            </a:endParaRPr>
          </a:p>
          <a:p>
            <a:pPr lvl="0"/>
            <a:r>
              <a:rPr lang="en-US" sz="2400" kern="0" dirty="0">
                <a:solidFill>
                  <a:srgbClr val="000000"/>
                </a:solidFill>
              </a:rPr>
              <a:t>ANSI SQL-89</a:t>
            </a:r>
          </a:p>
          <a:p>
            <a:pPr lvl="1"/>
            <a:r>
              <a:rPr lang="en-US" sz="2800" kern="0" dirty="0">
                <a:solidFill>
                  <a:srgbClr val="000000"/>
                </a:solidFill>
              </a:rPr>
              <a:t>Tables joined by commas in FROM Clause</a:t>
            </a:r>
          </a:p>
          <a:p>
            <a:pPr lvl="2"/>
            <a:r>
              <a:rPr lang="en-US" sz="2800" kern="0" dirty="0">
                <a:solidFill>
                  <a:srgbClr val="000000"/>
                </a:solidFill>
              </a:rPr>
              <a:t>Not recommended: Accidental Cartesian products!</a:t>
            </a:r>
          </a:p>
        </p:txBody>
      </p:sp>
      <p:sp>
        <p:nvSpPr>
          <p:cNvPr id="5" name="AutoShape 3"/>
          <p:cNvSpPr>
            <a:spLocks noChangeArrowheads="1"/>
          </p:cNvSpPr>
          <p:nvPr/>
        </p:nvSpPr>
        <p:spPr bwMode="auto">
          <a:xfrm>
            <a:off x="859254" y="2370564"/>
            <a:ext cx="6256338" cy="1074563"/>
          </a:xfrm>
          <a:prstGeom prst="roundRect">
            <a:avLst>
              <a:gd name="adj" fmla="val 1158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SELECT ...</a:t>
            </a:r>
          </a:p>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FROM   Table1 JOIN Table2</a:t>
            </a:r>
          </a:p>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       ON &lt;on_predicate&gt;</a:t>
            </a:r>
          </a:p>
        </p:txBody>
      </p:sp>
      <p:sp>
        <p:nvSpPr>
          <p:cNvPr id="6" name="AutoShape 3"/>
          <p:cNvSpPr>
            <a:spLocks noChangeArrowheads="1"/>
          </p:cNvSpPr>
          <p:nvPr/>
        </p:nvSpPr>
        <p:spPr bwMode="auto">
          <a:xfrm>
            <a:off x="859254" y="5611466"/>
            <a:ext cx="6256338" cy="1083600"/>
          </a:xfrm>
          <a:prstGeom prst="roundRect">
            <a:avLst>
              <a:gd name="adj" fmla="val 1158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SELECT ...</a:t>
            </a:r>
          </a:p>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FROM   Table1, Table2</a:t>
            </a:r>
          </a:p>
          <a:p>
            <a:pPr lvl="0" defTabSz="457200" fontAlgn="base">
              <a:lnSpc>
                <a:spcPct val="90000"/>
              </a:lnSpc>
              <a:spcBef>
                <a:spcPct val="0"/>
              </a:spcBef>
              <a:spcAft>
                <a:spcPct val="0"/>
              </a:spcAft>
              <a:tabLst>
                <a:tab pos="457200" algn="l"/>
              </a:tabLst>
              <a:defRPr/>
            </a:pPr>
            <a:r>
              <a:rPr lang="en-US" sz="2200" dirty="0">
                <a:solidFill>
                  <a:srgbClr val="000000"/>
                </a:solidFill>
                <a:latin typeface="Lucida Sans Unicode" panose="020B0602030504020204" pitchFamily="34" charset="0"/>
                <a:cs typeface="Lucida Sans Unicode" panose="020B0602030504020204" pitchFamily="34" charset="0"/>
              </a:rPr>
              <a:t>WHERE  &lt;where_predicate&gt;</a:t>
            </a:r>
          </a:p>
        </p:txBody>
      </p:sp>
    </p:spTree>
    <p:extLst>
      <p:ext uri="{BB962C8B-B14F-4D97-AF65-F5344CB8AC3E}">
        <p14:creationId xmlns:p14="http://schemas.microsoft.com/office/powerpoint/2010/main" val="2354646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b5fd16d-5826-4bf1-8edf-228a610fa9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Understanding Joins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a:t>
            </a:r>
          </a:p>
          <a:p>
            <a:pPr lvl="0"/>
            <a:r>
              <a:rPr lang="en-US" kern="0" dirty="0">
                <a:solidFill>
                  <a:srgbClr val="000000"/>
                </a:solidFill>
              </a:rPr>
              <a:t>Use Joins</a:t>
            </a:r>
          </a:p>
          <a:p>
            <a:pPr lvl="0"/>
            <a:endParaRPr lang="en-US" kern="0" dirty="0">
              <a:solidFill>
                <a:srgbClr val="000000"/>
              </a:solidFill>
            </a:endParaRPr>
          </a:p>
        </p:txBody>
      </p:sp>
    </p:spTree>
    <p:extLst>
      <p:ext uri="{BB962C8B-B14F-4D97-AF65-F5344CB8AC3E}">
        <p14:creationId xmlns:p14="http://schemas.microsoft.com/office/powerpoint/2010/main" val="3204561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Querying with Inner Joins</a:t>
            </a:r>
            <a:endParaRPr lang="en-GB" dirty="0"/>
          </a:p>
        </p:txBody>
      </p:sp>
      <p:sp>
        <p:nvSpPr>
          <p:cNvPr id="3" name="Text Placeholder 2"/>
          <p:cNvSpPr>
            <a:spLocks noGrp="1"/>
          </p:cNvSpPr>
          <p:nvPr>
            <p:ph type="body" idx="1"/>
          </p:nvPr>
        </p:nvSpPr>
        <p:spPr/>
        <p:txBody>
          <a:bodyPr/>
          <a:lstStyle/>
          <a:p>
            <a:r>
              <a:rPr lang="en-GB" dirty="0" smtClean="0"/>
              <a:t>Understanding Inner Joins
Inner Join Syntax
Inner Join Examples
Demonstration: Querying with Inner Joins</a:t>
            </a:r>
            <a:endParaRPr lang="en-GB" dirty="0"/>
          </a:p>
        </p:txBody>
      </p:sp>
    </p:spTree>
    <p:extLst>
      <p:ext uri="{BB962C8B-B14F-4D97-AF65-F5344CB8AC3E}">
        <p14:creationId xmlns:p14="http://schemas.microsoft.com/office/powerpoint/2010/main" val="57765135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23</TotalTime>
  <Words>2693</Words>
  <Application>Microsoft Office PowerPoint</Application>
  <PresentationFormat>On-screen Show (4:3)</PresentationFormat>
  <Paragraphs>400</Paragraphs>
  <Slides>28</Slides>
  <Notes>28</Notes>
  <HiddenSlides>0</HiddenSlides>
  <MMClips>0</MMClips>
  <ScaleCrop>false</ScaleCrop>
  <HeadingPairs>
    <vt:vector size="6" baseType="variant">
      <vt:variant>
        <vt:lpstr>Fonts Used</vt:lpstr>
      </vt:variant>
      <vt:variant>
        <vt:i4>9</vt:i4>
      </vt:variant>
      <vt:variant>
        <vt:lpstr>Theme</vt:lpstr>
      </vt:variant>
      <vt:variant>
        <vt:i4>28</vt:i4>
      </vt:variant>
      <vt:variant>
        <vt:lpstr>Slide Titles</vt:lpstr>
      </vt:variant>
      <vt:variant>
        <vt:i4>28</vt:i4>
      </vt:variant>
    </vt:vector>
  </HeadingPairs>
  <TitlesOfParts>
    <vt:vector size="65" baseType="lpstr">
      <vt:lpstr>Arial</vt:lpstr>
      <vt:lpstr>Segoe UI</vt:lpstr>
      <vt:lpstr>Times New Roman</vt:lpstr>
      <vt:lpstr>Segoe UI </vt:lpstr>
      <vt:lpstr>Lucida Sans Unicode</vt:lpstr>
      <vt:lpstr>Lucida Sans Typewriter</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Module 4</vt:lpstr>
      <vt:lpstr>Module Overview</vt:lpstr>
      <vt:lpstr>Lesson 1: Understanding Joins</vt:lpstr>
      <vt:lpstr>The FROM Clause and Virtual Tables</vt:lpstr>
      <vt:lpstr>Join Terminology: Cartesian Product</vt:lpstr>
      <vt:lpstr>Overview of Join Types</vt:lpstr>
      <vt:lpstr>T-SQL Syntax Choices</vt:lpstr>
      <vt:lpstr>Demonstration: Understanding Joins</vt:lpstr>
      <vt:lpstr>Lesson 2: Querying with Inner Joins</vt:lpstr>
      <vt:lpstr>Understanding Inner Joins</vt:lpstr>
      <vt:lpstr>Inner Join Syntax</vt:lpstr>
      <vt:lpstr>Inner Join Examples</vt:lpstr>
      <vt:lpstr>Demonstration: Querying with Inner Joins</vt:lpstr>
      <vt:lpstr>Lesson 3: Querying with Outer Joins</vt:lpstr>
      <vt:lpstr>Understanding Outer Joins</vt:lpstr>
      <vt:lpstr>Outer Join Syntax</vt:lpstr>
      <vt:lpstr>Outer Join Examples</vt:lpstr>
      <vt:lpstr>Demonstration: Querying with Outer Joins</vt:lpstr>
      <vt:lpstr>Lesson 4: Querying with Cross Joins and Self Joins</vt:lpstr>
      <vt:lpstr>Understanding Cross Joins</vt:lpstr>
      <vt:lpstr>Cross Join Syntax</vt:lpstr>
      <vt:lpstr>Cross Join Examples</vt:lpstr>
      <vt:lpstr>Understanding Self Joins</vt:lpstr>
      <vt:lpstr>Self Join Examples</vt:lpstr>
      <vt:lpstr>Demonstration: Querying with Cross Joins and Self Joins</vt:lpstr>
      <vt:lpstr>Lab: Querying Multiple Tables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Christopher Bartlett</dc:creator>
  <cp:lastModifiedBy>Richard Strange</cp:lastModifiedBy>
  <cp:revision>6</cp:revision>
  <dcterms:created xsi:type="dcterms:W3CDTF">2014-08-04T12:06:08Z</dcterms:created>
  <dcterms:modified xsi:type="dcterms:W3CDTF">2014-08-06T08:21:32Z</dcterms:modified>
</cp:coreProperties>
</file>