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Lst>
  <p:notesMasterIdLst>
    <p:notesMasterId r:id="rId47"/>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Lst>
  <p:sldSz cx="9144000" cy="6858000" type="screen4x3"/>
  <p:notesSz cx="6858000" cy="9144000"/>
  <p:embeddedFontLst>
    <p:embeddedFont>
      <p:font typeface="Segoe UI" panose="020B0502040204020203" pitchFamily="34" charset="0"/>
      <p:regular r:id="rId48"/>
      <p:bold r:id="rId49"/>
      <p:italic r:id="rId50"/>
      <p:boldItalic r:id="rId51"/>
    </p:embeddedFont>
    <p:embeddedFont>
      <p:font typeface="Lucida Sans Unicode" panose="020B0602030504020204" pitchFamily="34" charset="0"/>
      <p:regular r:id="rId52"/>
    </p:embeddedFont>
    <p:embeddedFont>
      <p:font typeface="Verdana" panose="020B0604030504040204" pitchFamily="3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16A5-CB64-43F4-8D48-8C0A6A8CDFA8}"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EAC50-8C39-469D-A97E-FAEBC82DB3F0}" type="slidenum">
              <a:rPr lang="en-GB" smtClean="0"/>
              <a:t>‹#›</a:t>
            </a:fld>
            <a:endParaRPr lang="en-GB" dirty="0"/>
          </a:p>
        </p:txBody>
      </p:sp>
    </p:spTree>
    <p:extLst>
      <p:ext uri="{BB962C8B-B14F-4D97-AF65-F5344CB8AC3E}">
        <p14:creationId xmlns:p14="http://schemas.microsoft.com/office/powerpoint/2010/main" val="41221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778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4346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D:\Demofiles\Mod05\Setup.cmd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Filter Data in a WHERE Clause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D:\Demofiles\Mod05\Setup.cmd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D:\Demofiles\Mod05\Demo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47921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0277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if TOP is used, ORDER BY fills two purposes – first to support the TOP operator in the SELECT clause, then again to determine the output order of rows for display purposes.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ORDER BY list is not unique, the results are not deterministic, which means there is not just one correct set of rows. SQL Server will return rows as they are accessed. To address this, either add expressions to the ORDER BY list to ensure uniqueness, or use TOP (N) with TIES.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848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While TOP may be used without ORDER BY (with mixed results), OFFSET/FETCH without an ORDER BY will return an error.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Note: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The code example is a partial representation of the OFFSET/FETCH syntax only. More complete syntax and examples are presented on the next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43200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 interchangeability of ROW for ROWs and FIRST for NEXT allows for English language-like code.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an application that calls these queries in sequence, each query is independent and not related to the other. No state is maintained on the server (unlike a cursor).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paging scenarios like the ones mentioned above, it is a best practice to use unique ordering, avoiding the chance of the same row appearing in multiple pages. This is an unlikely, though technically possible, outcome.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Unlike those found in any previous modules, examples of OFFSET/FETCH must be executed by SQL Server 2012 or later. OFFSET/FETCH was not supported in SQL Server 2008 R2 or earlier.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62268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Complete the previous demonstration in this module. Alternatively, start the 20461C-MIA-DC and 20461C-MIA-SQL virtual machines, log on to 20461C-MIA-SQL as ADVENTUREWORKS\Student with the password Pa$$w0rd, and run D:\Demofiles\Mod05\Setup.cmd as an administrator.</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Filter Data Using TOP and OFFSET-FETCH</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D:\Demofiles\Mod05\Setup.cmd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D:\Demofiles\Mod05\Demo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2418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7348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Missing but applicable: License plate number of an employee who owns an automobile.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Missing but inapplicable: License plate number of an employee who is a pedestrian.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Celko’s joke: Hair color of a bald man? (He’s bald).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Predicates should be written to handle not just TRUE or FALSE, but also UNKNOWN.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32194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is confusing the NULL mark and the logical value FALSE. I'd revise to something like: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Query filters (ON, WHERE, HAVING) filter out UNKNOWNs.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CHECK constraints accept UNKNOWNs.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ORDER BY, DISTINCT treat NULLs as equals.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2373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8554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D:\Demofiles\Mod05\Setup.cmd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Test for NULL</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D:\Demofiles\Mod05\Setup.cmd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D:\Demofiles\Mod05\Demo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41 – Demonstration D.sql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45825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different order than the supplied lab answers. If they want to check results, they can add an ORDER BY clause both to their solution and the provided solution. This will affect all labs!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Filter Data Using a WHERE Clause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marketing department is working on several campaigns for existing customers and staff need to obtain different lists of customers, depending on several business rules. Based on these rules, you will write the SELECT statements to retrieve the needed rows from the Sales.Customers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Sort Data Using an ORDER BY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a report showing all the orders with some customer information. An additional request is that the result be sorted by the order dates and the customer IDs. Remember from the previous modules that the order of the rows in the output of a query without an ORDER BY clause is not guaranteed. Because of this, you will have to write a SELECT statement that uses an ORDER BY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Filter Data Using the TOP Option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have some additional reports that show the last invoiced orders and the top 10 percent of the most expensive products being sold.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4: Writing Queries That Filter Data Using the OFFSET-FETCH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implement a paging solution for displaying rows from the Sales.Orders table because the total number of rows is high. In each page of a report, the user should only see 20 rows.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24817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DEEAC50-8C39-469D-A97E-FAEBC82DB3F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0311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DEEAC50-8C39-469D-A97E-FAEBC82DB3F0}" type="slidenum">
              <a:rPr lang="en-GB" smtClean="0"/>
              <a:pPr/>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
        <p:nvSpPr>
          <p:cNvPr id="9" name="Slide Image Placeholder 8"/>
          <p:cNvSpPr>
            <a:spLocks noGrp="1" noRot="1" noChangeAspect="1"/>
          </p:cNvSpPr>
          <p:nvPr>
            <p:ph type="sldImg"/>
          </p:nvPr>
        </p:nvSpPr>
        <p:spPr>
          <a:xfrm>
            <a:off x="4325938" y="73025"/>
            <a:ext cx="2466975" cy="1851025"/>
          </a:xfrm>
        </p:spPr>
      </p:sp>
      <p:sp>
        <p:nvSpPr>
          <p:cNvPr id="10" name="Notes Placeholder 9"/>
          <p:cNvSpPr>
            <a:spLocks noGrp="1"/>
          </p:cNvSpPr>
          <p:nvPr>
            <p:ph type="body" idx="1"/>
          </p:nvPr>
        </p:nvSpPr>
        <p:spPr/>
        <p:txBody>
          <a:bodyPr/>
          <a:lstStyle/>
          <a:p>
            <a:r>
              <a:rPr lang="en-US" sz="1000" b="1" dirty="0">
                <a:latin typeface="Arial" panose="020B0604020202020204" pitchFamily="34" charset="0"/>
                <a:cs typeface="Arial" panose="020B0604020202020204" pitchFamily="34" charset="0"/>
              </a:rPr>
              <a:t>Best Practice</a:t>
            </a:r>
            <a:endParaRPr lang="en-GB" sz="1000" b="1" dirty="0">
              <a:latin typeface="Arial" panose="020B0604020202020204" pitchFamily="34" charset="0"/>
              <a:cs typeface="Arial" panose="020B0604020202020204" pitchFamily="34" charset="0"/>
            </a:endParaRPr>
          </a:p>
          <a:p>
            <a:pPr marL="228600" indent="-228600">
              <a:buFont typeface="+mj-lt"/>
              <a:buAutoNum type="arabicPeriod"/>
            </a:pPr>
            <a:r>
              <a:rPr lang="en-US" sz="1000" dirty="0">
                <a:latin typeface="Arial" panose="020B0604020202020204" pitchFamily="34" charset="0"/>
                <a:cs typeface="Arial" panose="020B0604020202020204" pitchFamily="34" charset="0"/>
              </a:rPr>
              <a:t>You should always use an ORDER BY clause if you need records returned in a specific order. Even if the results are returned correctly without an ORDER BY clause, this cannot be guaranteed and might not always be the case</a:t>
            </a:r>
            <a:r>
              <a:rPr lang="en-US" sz="1000" dirty="0" smtClean="0">
                <a:latin typeface="Arial" panose="020B0604020202020204" pitchFamily="34" charset="0"/>
                <a:cs typeface="Arial" panose="020B0604020202020204" pitchFamily="34" charset="0"/>
              </a:rPr>
              <a:t>.</a:t>
            </a:r>
          </a:p>
          <a:p>
            <a:pPr marL="228600" indent="-228600">
              <a:buFont typeface="+mj-lt"/>
              <a:buAutoNum type="arabicPeriod"/>
            </a:pPr>
            <a:endParaRPr lang="en-GB" sz="1000" dirty="0">
              <a:latin typeface="Arial" panose="020B0604020202020204" pitchFamily="34" charset="0"/>
              <a:cs typeface="Arial" panose="020B0604020202020204" pitchFamily="34" charset="0"/>
            </a:endParaRPr>
          </a:p>
          <a:p>
            <a:pPr marL="228600" indent="-228600">
              <a:buFont typeface="+mj-lt"/>
              <a:buAutoNum type="arabicPeriod"/>
            </a:pPr>
            <a:r>
              <a:rPr lang="en-US" sz="1000" dirty="0">
                <a:latin typeface="Arial" panose="020B0604020202020204" pitchFamily="34" charset="0"/>
                <a:cs typeface="Arial" panose="020B0604020202020204" pitchFamily="34" charset="0"/>
              </a:rPr>
              <a:t>Ensure that you handle NULL values correctly. NULL values are unknown and are not the same a s a zero-length string or the number 0, which are both known values.</a:t>
            </a:r>
            <a:endParaRPr lang="en-GB" sz="1000" dirty="0">
              <a:latin typeface="Arial" panose="020B0604020202020204" pitchFamily="34" charset="0"/>
              <a:cs typeface="Arial" panose="020B0604020202020204" pitchFamily="34" charset="0"/>
            </a:endParaRPr>
          </a:p>
          <a:p>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00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0005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ORDER BY returns a cursor, not a set. This is important for understanding why table expressions and set operations will not work with cursors. See later modules for more information on table expressions.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different order from the supplied lab answers. If they want to check results, they can add an ORDER BY clause, both to their solution and the provided one. This will affect all labs!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ORDER BY sorts all NULLs together. See the next lesson for more information on NULL.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of ordinal position (for example, ORDER by 1,2) is not recommended as, if the SELECT clause changes the position of columns, the ORDER BY clause is not automatically updated to refer to new positions. This may lead to errors in client applications.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ASC is the default sort.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ORDER BY may also include a COLLATE clause, which helps sort by a specific collation, not the collation of the column in the table. Collations will be discussed further in Module 6 of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0009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9227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7591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Sort Data Using the ORDER BY Clause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D:\Demofiles\Mod05\Setup.cmd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D:\Demofiles\Mod05\Demo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Does the physical order of rows in an SQL Server table guarantee any sort order in queries using the table?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3370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8098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Remind the students of three-value logic. NULLs will be discussed later in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DEEAC50-8C39-469D-A97E-FAEBC82DB3F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Sorting and Filtering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7660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1997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753523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815967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028571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048868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99012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35333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49045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31535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55492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0964519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9860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812893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33789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00449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957952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06203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57638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251528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276735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047681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275377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954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40236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724756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5436647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31907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614919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6942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07776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52654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82059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056479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053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1073279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082954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878338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5205582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8842386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65830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410351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885357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080608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726025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926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956969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679511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860275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042668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525908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437297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0878971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77694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434325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298821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4576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468047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086440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33472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229961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211457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158550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808762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184751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053761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861311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7360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38038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008126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096325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887573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34360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292820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116796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53100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412060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9088472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97705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22530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772783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1659590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978793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882726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292318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53186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461539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3433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10502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283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318778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9072991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8050843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25804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653811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204883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62064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918661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70605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10689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705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76631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963308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651767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9707097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9178642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273348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9071639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616743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744225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605778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79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5058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666872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164089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753898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93195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871602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251766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703508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55214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506394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881343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4374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21431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360140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6971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422479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698228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24138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318141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845042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428071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626710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19556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964309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210588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323587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090259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840825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897453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752981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131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9273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6661244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74992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55424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5321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545700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847220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466530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828714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45517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361158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475251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549354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803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0383600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5995288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7604366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033955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7997426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98612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405790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655393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36003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580677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2506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7934748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80369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251494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446196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897481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079133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5458540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57380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985583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343891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3817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680427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537155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015661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528178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546094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8631636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6476693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228630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387532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065964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808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036957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707953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14968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074466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303992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645874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30055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479617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7306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959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002793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76103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2310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663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841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46135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0042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04901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860891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35696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73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15374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7114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84644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29940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4951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47227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17912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00100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25274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2150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306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60680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81328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13310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61215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94111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844561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1287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5183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64355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35969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642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85118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45201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18892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94502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06621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8973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39770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2161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5693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81059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94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314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54522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7810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742702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935108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33037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3673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33223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37799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816404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03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12426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08695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97594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41556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12277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324790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173205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804456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86703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38914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969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4637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278717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6818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674088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3956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81853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25329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649000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9448095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826305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82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85450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34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46459108"/>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2474855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1796123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532905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7398492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970789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5370697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7050897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4621982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043552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4306715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601431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6282139"/>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1737556"/>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4745309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8638563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8803724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0295601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6203297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0020125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6188224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5</a:t>
            </a:r>
            <a:endParaRPr lang="en-GB" dirty="0"/>
          </a:p>
        </p:txBody>
      </p:sp>
      <p:sp>
        <p:nvSpPr>
          <p:cNvPr id="3" name="Subtitle 2"/>
          <p:cNvSpPr>
            <a:spLocks noGrp="1"/>
          </p:cNvSpPr>
          <p:nvPr>
            <p:ph type="subTitle" sz="quarter" idx="1"/>
          </p:nvPr>
        </p:nvSpPr>
        <p:spPr/>
        <p:txBody>
          <a:bodyPr/>
          <a:lstStyle/>
          <a:p>
            <a:r>
              <a:rPr lang="en-GB" dirty="0" smtClean="0"/>
              <a:t>Sorting and Filtering Data
</a:t>
            </a:r>
            <a:endParaRPr lang="en-GB" dirty="0"/>
          </a:p>
        </p:txBody>
      </p:sp>
    </p:spTree>
    <p:extLst>
      <p:ext uri="{BB962C8B-B14F-4D97-AF65-F5344CB8AC3E}">
        <p14:creationId xmlns:p14="http://schemas.microsoft.com/office/powerpoint/2010/main" val="345384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Clause Syntax</a:t>
            </a:r>
            <a:endParaRPr lang="en-GB" dirty="0"/>
          </a:p>
        </p:txBody>
      </p:sp>
      <p:sp>
        <p:nvSpPr>
          <p:cNvPr id="4" name="Content Placeholder 2"/>
          <p:cNvSpPr txBox="1">
            <a:spLocks/>
          </p:cNvSpPr>
          <p:nvPr/>
        </p:nvSpPr>
        <p:spPr>
          <a:xfrm>
            <a:off x="458788" y="992188"/>
            <a:ext cx="7751762" cy="52916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Filter rows for customers from Spain</a:t>
            </a:r>
          </a:p>
          <a:p>
            <a:pPr lvl="0"/>
            <a:endParaRPr lang="en-US" sz="2400" kern="0" dirty="0">
              <a:solidFill>
                <a:srgbClr val="000000"/>
              </a:solidFill>
            </a:endParaRPr>
          </a:p>
          <a:p>
            <a:pPr lvl="0">
              <a:buNone/>
            </a:pPr>
            <a:endParaRPr lang="en-US" sz="2400" kern="0" dirty="0">
              <a:solidFill>
                <a:srgbClr val="000000"/>
              </a:solidFill>
            </a:endParaRPr>
          </a:p>
          <a:p>
            <a:pPr lvl="0"/>
            <a:r>
              <a:rPr lang="en-US" sz="2400" kern="0" dirty="0">
                <a:solidFill>
                  <a:srgbClr val="000000"/>
                </a:solidFill>
              </a:rPr>
              <a:t>Filter rows for orders before July 1, 2007</a:t>
            </a:r>
          </a:p>
          <a:p>
            <a:pPr lvl="0"/>
            <a:endParaRPr lang="en-US" sz="2400" kern="0" dirty="0">
              <a:solidFill>
                <a:srgbClr val="000000"/>
              </a:solidFill>
            </a:endParaRPr>
          </a:p>
          <a:p>
            <a:pPr lvl="0">
              <a:buNone/>
            </a:pPr>
            <a:endParaRPr lang="en-US" sz="2400" kern="0" dirty="0">
              <a:solidFill>
                <a:srgbClr val="000000"/>
              </a:solidFill>
            </a:endParaRPr>
          </a:p>
          <a:p>
            <a:pPr lvl="0"/>
            <a:r>
              <a:rPr lang="en-US" sz="2400" kern="0" dirty="0">
                <a:solidFill>
                  <a:srgbClr val="000000"/>
                </a:solidFill>
              </a:rPr>
              <a:t>Filter orders within a range of dates</a:t>
            </a:r>
          </a:p>
          <a:p>
            <a:pPr lvl="0"/>
            <a:endParaRPr lang="en-US" sz="2400" kern="0" dirty="0">
              <a:solidFill>
                <a:srgbClr val="000000"/>
              </a:solidFill>
            </a:endParaRPr>
          </a:p>
        </p:txBody>
      </p:sp>
      <p:sp>
        <p:nvSpPr>
          <p:cNvPr id="5" name="AutoShape 3"/>
          <p:cNvSpPr>
            <a:spLocks noChangeArrowheads="1"/>
          </p:cNvSpPr>
          <p:nvPr/>
        </p:nvSpPr>
        <p:spPr bwMode="auto">
          <a:xfrm>
            <a:off x="680198" y="1432537"/>
            <a:ext cx="7318384" cy="8727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SELECT contactname, country</a:t>
            </a:r>
          </a:p>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FROM Sales.Customers</a:t>
            </a:r>
          </a:p>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WHERE country = N'Spain';</a:t>
            </a:r>
          </a:p>
        </p:txBody>
      </p:sp>
      <p:sp>
        <p:nvSpPr>
          <p:cNvPr id="6" name="AutoShape 3"/>
          <p:cNvSpPr>
            <a:spLocks noChangeArrowheads="1"/>
          </p:cNvSpPr>
          <p:nvPr/>
        </p:nvSpPr>
        <p:spPr bwMode="auto">
          <a:xfrm>
            <a:off x="680198" y="2747171"/>
            <a:ext cx="7318384" cy="8727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SELECT orderid, orderdate</a:t>
            </a:r>
          </a:p>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WHERE orderdate &gt; '20070101';</a:t>
            </a:r>
          </a:p>
        </p:txBody>
      </p:sp>
      <p:sp>
        <p:nvSpPr>
          <p:cNvPr id="7" name="AutoShape 3"/>
          <p:cNvSpPr>
            <a:spLocks noChangeArrowheads="1"/>
          </p:cNvSpPr>
          <p:nvPr/>
        </p:nvSpPr>
        <p:spPr bwMode="auto">
          <a:xfrm>
            <a:off x="680198" y="4252654"/>
            <a:ext cx="7318384" cy="87992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WHERE orderdate &gt;= '20070101' AND orderdate &lt; '20080101';</a:t>
            </a:r>
          </a:p>
        </p:txBody>
      </p:sp>
    </p:spTree>
    <p:extLst>
      <p:ext uri="{BB962C8B-B14F-4D97-AF65-F5344CB8AC3E}">
        <p14:creationId xmlns:p14="http://schemas.microsoft.com/office/powerpoint/2010/main" val="28724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5104e51-49bd-420a-8125-f2652d6a28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Filtering Data with Predicates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smtClean="0"/>
              <a:t>In this demonstration, you will see how to:</a:t>
            </a:r>
          </a:p>
          <a:p>
            <a:r>
              <a:rPr lang="en-US" b="0" kern="0" dirty="0" smtClean="0"/>
              <a:t>Filter data in a WHERE clause</a:t>
            </a:r>
          </a:p>
        </p:txBody>
      </p:sp>
    </p:spTree>
    <p:extLst>
      <p:ext uri="{BB962C8B-B14F-4D97-AF65-F5344CB8AC3E}">
        <p14:creationId xmlns:p14="http://schemas.microsoft.com/office/powerpoint/2010/main" val="292633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41325" y="-2"/>
            <a:ext cx="8407400" cy="740664"/>
          </a:xfrm>
        </p:spPr>
        <p:txBody>
          <a:bodyPr/>
          <a:lstStyle/>
          <a:p>
            <a:r>
              <a:rPr lang="en-GB" dirty="0" smtClean="0"/>
              <a:t>Lesson 3: Filtering Data with TOP and OFFSET-FETCH</a:t>
            </a:r>
            <a:endParaRPr lang="en-GB" dirty="0"/>
          </a:p>
        </p:txBody>
      </p:sp>
      <p:sp>
        <p:nvSpPr>
          <p:cNvPr id="3" name="Text Placeholder 2"/>
          <p:cNvSpPr>
            <a:spLocks noGrp="1"/>
          </p:cNvSpPr>
          <p:nvPr>
            <p:ph type="body" idx="1"/>
          </p:nvPr>
        </p:nvSpPr>
        <p:spPr/>
        <p:txBody>
          <a:bodyPr/>
          <a:lstStyle/>
          <a:p>
            <a:r>
              <a:rPr lang="en-GB" dirty="0" smtClean="0"/>
              <a:t>Filtering in the SELECT Clause Using the TOP Option
Filtering in the ORDER BY Clause Using OFFSET-FETCH
OFFSET-FETCH Syntax
Demonstration: Filtering Data with TOP and OFFSET-FETCH</a:t>
            </a:r>
            <a:endParaRPr lang="en-GB" dirty="0"/>
          </a:p>
        </p:txBody>
      </p:sp>
    </p:spTree>
    <p:extLst>
      <p:ext uri="{BB962C8B-B14F-4D97-AF65-F5344CB8AC3E}">
        <p14:creationId xmlns:p14="http://schemas.microsoft.com/office/powerpoint/2010/main" val="363494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a:xfrm>
            <a:off x="498475" y="-2"/>
            <a:ext cx="8426450" cy="740664"/>
          </a:xfrm>
        </p:spPr>
        <p:txBody>
          <a:bodyPr/>
          <a:lstStyle/>
          <a:p>
            <a:r>
              <a:rPr lang="en-GB" dirty="0" smtClean="0"/>
              <a:t>Filtering in the SELECT Clause Using the TOP Option</a:t>
            </a:r>
            <a:endParaRPr lang="en-GB" dirty="0"/>
          </a:p>
        </p:txBody>
      </p:sp>
      <p:sp>
        <p:nvSpPr>
          <p:cNvPr id="4" name="Content Placeholder 2"/>
          <p:cNvSpPr txBox="1">
            <a:spLocks/>
          </p:cNvSpPr>
          <p:nvPr/>
        </p:nvSpPr>
        <p:spPr>
          <a:xfrm>
            <a:off x="458788" y="992188"/>
            <a:ext cx="7751762" cy="4386262"/>
          </a:xfrm>
          <a:prstGeom prst="rect">
            <a:avLst/>
          </a:prstGeom>
        </p:spPr>
        <p:txBody>
          <a:bodyPr>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TOP allows you to limit the number or percentage of rows returned by a query</a:t>
            </a:r>
          </a:p>
          <a:p>
            <a:pPr lvl="0"/>
            <a:r>
              <a:rPr lang="en-US" sz="2400" kern="0" dirty="0">
                <a:solidFill>
                  <a:srgbClr val="000000"/>
                </a:solidFill>
              </a:rPr>
              <a:t>Works with ORDER BY clause to limit rows by sort order</a:t>
            </a:r>
          </a:p>
          <a:p>
            <a:pPr lvl="1"/>
            <a:r>
              <a:rPr lang="en-US" sz="2000" kern="0" dirty="0">
                <a:solidFill>
                  <a:srgbClr val="000000"/>
                </a:solidFill>
              </a:rPr>
              <a:t>If ORDER BY list is not unique, results are not deterministic (no single correct result set)</a:t>
            </a:r>
          </a:p>
          <a:p>
            <a:pPr lvl="1"/>
            <a:r>
              <a:rPr lang="en-US" sz="2000" kern="0" dirty="0">
                <a:solidFill>
                  <a:srgbClr val="000000"/>
                </a:solidFill>
              </a:rPr>
              <a:t>Modify ORDER BY list to ensure uniqueness, or use TOP WITH TIES</a:t>
            </a:r>
          </a:p>
          <a:p>
            <a:pPr lvl="0"/>
            <a:r>
              <a:rPr lang="en-US" sz="2400" kern="0" dirty="0">
                <a:solidFill>
                  <a:srgbClr val="000000"/>
                </a:solidFill>
              </a:rPr>
              <a:t>Added to SELECT clause:</a:t>
            </a:r>
          </a:p>
          <a:p>
            <a:pPr lvl="1"/>
            <a:r>
              <a:rPr lang="en-US" sz="2000" kern="0" dirty="0">
                <a:solidFill>
                  <a:srgbClr val="000000"/>
                </a:solidFill>
              </a:rPr>
              <a:t>SELECT TOP (N) | TOP (N) Percent</a:t>
            </a:r>
          </a:p>
          <a:p>
            <a:pPr lvl="2"/>
            <a:r>
              <a:rPr lang="en-US" sz="1800" kern="0" dirty="0">
                <a:solidFill>
                  <a:srgbClr val="000000"/>
                </a:solidFill>
              </a:rPr>
              <a:t>With percent, number of rows rounded up</a:t>
            </a:r>
          </a:p>
          <a:p>
            <a:pPr lvl="1"/>
            <a:r>
              <a:rPr lang="en-US" sz="2000" kern="0" dirty="0">
                <a:solidFill>
                  <a:srgbClr val="000000"/>
                </a:solidFill>
              </a:rPr>
              <a:t>SELECT TOP (N) WITH TIES</a:t>
            </a:r>
          </a:p>
          <a:p>
            <a:pPr lvl="2"/>
            <a:r>
              <a:rPr lang="en-US" sz="1800" kern="0" dirty="0">
                <a:solidFill>
                  <a:srgbClr val="000000"/>
                </a:solidFill>
              </a:rPr>
              <a:t>Retrieve duplicates where applicable (nondeterministic)</a:t>
            </a:r>
          </a:p>
          <a:p>
            <a:pPr lvl="0"/>
            <a:r>
              <a:rPr lang="en-US" sz="2400" kern="0" dirty="0">
                <a:solidFill>
                  <a:srgbClr val="000000"/>
                </a:solidFill>
              </a:rPr>
              <a:t>TOP is proprietary to Microsoft SQL Server</a:t>
            </a:r>
          </a:p>
        </p:txBody>
      </p:sp>
    </p:spTree>
    <p:extLst>
      <p:ext uri="{BB962C8B-B14F-4D97-AF65-F5344CB8AC3E}">
        <p14:creationId xmlns:p14="http://schemas.microsoft.com/office/powerpoint/2010/main" val="265329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a:xfrm>
            <a:off x="355599" y="-2"/>
            <a:ext cx="8683625" cy="740664"/>
          </a:xfrm>
        </p:spPr>
        <p:txBody>
          <a:bodyPr/>
          <a:lstStyle/>
          <a:p>
            <a:r>
              <a:rPr lang="en-GB" dirty="0" smtClean="0"/>
              <a:t>Filtering in the ORDER BY Clause Using OFFSET-FETCH</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OFFSET-FETCH is an extension to the ORDER BY clause:</a:t>
            </a:r>
          </a:p>
          <a:p>
            <a:pPr lvl="1"/>
            <a:r>
              <a:rPr lang="en-US" kern="0" dirty="0">
                <a:solidFill>
                  <a:srgbClr val="000000"/>
                </a:solidFill>
              </a:rPr>
              <a:t>Allows filtering a requested range of rows</a:t>
            </a:r>
          </a:p>
          <a:p>
            <a:pPr lvl="2"/>
            <a:r>
              <a:rPr lang="en-US" kern="0" dirty="0">
                <a:solidFill>
                  <a:srgbClr val="000000"/>
                </a:solidFill>
              </a:rPr>
              <a:t>Dependent on ORDER BY clause</a:t>
            </a:r>
          </a:p>
          <a:p>
            <a:pPr lvl="1"/>
            <a:r>
              <a:rPr lang="en-US" kern="0" dirty="0">
                <a:solidFill>
                  <a:srgbClr val="000000"/>
                </a:solidFill>
              </a:rPr>
              <a:t>Provides a mechanism for paging through results</a:t>
            </a:r>
          </a:p>
          <a:p>
            <a:pPr lvl="1"/>
            <a:r>
              <a:rPr lang="en-US" kern="0" dirty="0">
                <a:solidFill>
                  <a:srgbClr val="000000"/>
                </a:solidFill>
              </a:rPr>
              <a:t>Specify number of rows to skip, number of rows to retrieve:</a:t>
            </a:r>
          </a:p>
          <a:p>
            <a:pPr lvl="1"/>
            <a:endParaRPr lang="en-US" kern="0" dirty="0">
              <a:solidFill>
                <a:srgbClr val="000000"/>
              </a:solidFill>
            </a:endParaRPr>
          </a:p>
          <a:p>
            <a:pPr lvl="1"/>
            <a:endParaRPr lang="en-US" kern="0" dirty="0">
              <a:solidFill>
                <a:srgbClr val="000000"/>
              </a:solidFill>
            </a:endParaRPr>
          </a:p>
          <a:p>
            <a:pPr lvl="1"/>
            <a:endParaRPr lang="en-US" kern="0" dirty="0">
              <a:solidFill>
                <a:srgbClr val="000000"/>
              </a:solidFill>
            </a:endParaRPr>
          </a:p>
          <a:p>
            <a:pPr lvl="1"/>
            <a:r>
              <a:rPr lang="en-US" kern="0" dirty="0">
                <a:solidFill>
                  <a:srgbClr val="000000"/>
                </a:solidFill>
              </a:rPr>
              <a:t>New option in SQL Server 2012</a:t>
            </a:r>
          </a:p>
          <a:p>
            <a:pPr lvl="2"/>
            <a:r>
              <a:rPr lang="en-US" kern="0" dirty="0">
                <a:solidFill>
                  <a:srgbClr val="000000"/>
                </a:solidFill>
              </a:rPr>
              <a:t>Based on draft SQL:2011 standard</a:t>
            </a:r>
          </a:p>
          <a:p>
            <a:pPr lvl="2"/>
            <a:r>
              <a:rPr lang="en-US" kern="0" dirty="0">
                <a:solidFill>
                  <a:srgbClr val="000000"/>
                </a:solidFill>
              </a:rPr>
              <a:t>Provides more compatibility than TOP</a:t>
            </a:r>
          </a:p>
        </p:txBody>
      </p:sp>
      <p:sp>
        <p:nvSpPr>
          <p:cNvPr id="5" name="AutoShape 3"/>
          <p:cNvSpPr>
            <a:spLocks noChangeArrowheads="1"/>
          </p:cNvSpPr>
          <p:nvPr/>
        </p:nvSpPr>
        <p:spPr bwMode="auto">
          <a:xfrm>
            <a:off x="999924" y="4097165"/>
            <a:ext cx="7318384" cy="96437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ORDER BY &lt;order_by_list&gt;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OFFSET &lt;offset_value&gt; ROW(S)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FETCH FIRST|NEXT &lt;fetch_value&gt; ROW(S) ONLY</a:t>
            </a:r>
          </a:p>
        </p:txBody>
      </p:sp>
    </p:spTree>
    <p:extLst>
      <p:ext uri="{BB962C8B-B14F-4D97-AF65-F5344CB8AC3E}">
        <p14:creationId xmlns:p14="http://schemas.microsoft.com/office/powerpoint/2010/main" val="342411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OFFSET-FETCH Syntax</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OFFSET value must be supplied</a:t>
            </a:r>
          </a:p>
          <a:p>
            <a:pPr lvl="1"/>
            <a:r>
              <a:rPr lang="en-US" sz="2000" kern="0" dirty="0">
                <a:solidFill>
                  <a:srgbClr val="000000"/>
                </a:solidFill>
              </a:rPr>
              <a:t>May be zero if no skipping is required</a:t>
            </a:r>
          </a:p>
          <a:p>
            <a:pPr lvl="0"/>
            <a:r>
              <a:rPr lang="en-US" sz="2400" kern="0" dirty="0">
                <a:solidFill>
                  <a:srgbClr val="000000"/>
                </a:solidFill>
              </a:rPr>
              <a:t>The optional FETCH clause allows all rows following the OFFSET value to be returned</a:t>
            </a:r>
          </a:p>
          <a:p>
            <a:pPr lvl="0"/>
            <a:r>
              <a:rPr lang="en-US" sz="2400" kern="0" dirty="0">
                <a:solidFill>
                  <a:srgbClr val="000000"/>
                </a:solidFill>
              </a:rPr>
              <a:t>Natural Language approach to code:</a:t>
            </a:r>
          </a:p>
          <a:p>
            <a:pPr lvl="1"/>
            <a:r>
              <a:rPr lang="en-US" sz="2000" kern="0" dirty="0">
                <a:solidFill>
                  <a:srgbClr val="000000"/>
                </a:solidFill>
              </a:rPr>
              <a:t>ROW and ROWS interchangeable</a:t>
            </a:r>
          </a:p>
          <a:p>
            <a:pPr lvl="1"/>
            <a:r>
              <a:rPr lang="en-US" sz="2000" kern="0" dirty="0">
                <a:solidFill>
                  <a:srgbClr val="000000"/>
                </a:solidFill>
              </a:rPr>
              <a:t>FIRST and NEXT interchangeable</a:t>
            </a:r>
          </a:p>
          <a:p>
            <a:pPr lvl="0"/>
            <a:r>
              <a:rPr lang="en-US" sz="2400" kern="0" dirty="0">
                <a:solidFill>
                  <a:srgbClr val="000000"/>
                </a:solidFill>
              </a:rPr>
              <a:t>OFFSET value and FETCH value may be constants or expressions, including variables and parameters</a:t>
            </a:r>
          </a:p>
          <a:p>
            <a:pPr lvl="0"/>
            <a:endParaRPr lang="en-US" sz="2400" kern="0" dirty="0">
              <a:solidFill>
                <a:srgbClr val="000000"/>
              </a:solidFill>
            </a:endParaRPr>
          </a:p>
        </p:txBody>
      </p:sp>
      <p:sp>
        <p:nvSpPr>
          <p:cNvPr id="5" name="AutoShape 3"/>
          <p:cNvSpPr>
            <a:spLocks noChangeArrowheads="1"/>
          </p:cNvSpPr>
          <p:nvPr/>
        </p:nvSpPr>
        <p:spPr bwMode="auto">
          <a:xfrm>
            <a:off x="912808" y="5178240"/>
            <a:ext cx="7318384" cy="67932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OFFSET </a:t>
            </a:r>
            <a:r>
              <a:rPr lang="en-US" sz="2000" b="0" dirty="0" smtClean="0">
                <a:latin typeface="Lucida Sans Unicode" panose="020B0602030504020204" pitchFamily="34" charset="0"/>
                <a:cs typeface="Lucida Sans Unicode" panose="020B0602030504020204" pitchFamily="34" charset="0"/>
              </a:rPr>
              <a:t>&lt;offset_value&gt; ROW|ROWS</a:t>
            </a:r>
            <a:endParaRPr lang="en-US" sz="2000" b="0" dirty="0">
              <a:latin typeface="Lucida Sans Unicode" panose="020B0602030504020204" pitchFamily="34" charset="0"/>
              <a:cs typeface="Lucida Sans Unicode" panose="020B0602030504020204" pitchFamily="34" charset="0"/>
            </a:endParaRPr>
          </a:p>
          <a:p>
            <a:pPr defTabSz="457200">
              <a:lnSpc>
                <a:spcPct val="90000"/>
              </a:lnSpc>
              <a:tabLst>
                <a:tab pos="457200" algn="l"/>
              </a:tabLst>
              <a:defRPr/>
            </a:pPr>
            <a:r>
              <a:rPr lang="en-US" sz="2000" b="0" dirty="0" smtClean="0">
                <a:latin typeface="Lucida Sans Unicode" panose="020B0602030504020204" pitchFamily="34" charset="0"/>
                <a:cs typeface="Lucida Sans Unicode" panose="020B0602030504020204" pitchFamily="34" charset="0"/>
              </a:rPr>
              <a:t>FETCH FIRST|NEXT &lt;fetch_value&gt; ROW|ROWS [ONLY</a:t>
            </a:r>
            <a:r>
              <a:rPr lang="en-US" sz="2000" b="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85704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xEl>
                                              <p:pRg st="2" end="2"/>
                                            </p:txEl>
                                          </p:spTgt>
                                        </p:tgtEl>
                                      </p:cBhvr>
                                    </p:animEffect>
                                    <p:set>
                                      <p:cBhvr>
                                        <p:cTn id="15"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
                                            <p:txEl>
                                              <p:pRg st="3" end="3"/>
                                            </p:txEl>
                                          </p:spTgt>
                                        </p:tgtEl>
                                      </p:cBhvr>
                                    </p:animEffect>
                                    <p:set>
                                      <p:cBhvr>
                                        <p:cTn id="20" dur="1" fill="hold">
                                          <p:stCondLst>
                                            <p:cond delay="499"/>
                                          </p:stCondLst>
                                        </p:cTn>
                                        <p:tgtEl>
                                          <p:spTgt spid="4">
                                            <p:txEl>
                                              <p:pRg st="3" end="3"/>
                                            </p:txEl>
                                          </p:spTgt>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xEl>
                                              <p:pRg st="4" end="4"/>
                                            </p:txEl>
                                          </p:spTgt>
                                        </p:tgtEl>
                                      </p:cBhvr>
                                    </p:animEffect>
                                    <p:set>
                                      <p:cBhvr>
                                        <p:cTn id="23" dur="1" fill="hold">
                                          <p:stCondLst>
                                            <p:cond delay="499"/>
                                          </p:stCondLst>
                                        </p:cTn>
                                        <p:tgtEl>
                                          <p:spTgt spid="4">
                                            <p:txEl>
                                              <p:pRg st="4" end="4"/>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4">
                                            <p:txEl>
                                              <p:pRg st="5" end="5"/>
                                            </p:txEl>
                                          </p:spTgt>
                                        </p:tgtEl>
                                      </p:cBhvr>
                                    </p:animEffect>
                                    <p:set>
                                      <p:cBhvr>
                                        <p:cTn id="26" dur="1" fill="hold">
                                          <p:stCondLst>
                                            <p:cond delay="499"/>
                                          </p:stCondLst>
                                        </p:cTn>
                                        <p:tgtEl>
                                          <p:spTgt spid="4">
                                            <p:txEl>
                                              <p:pRg st="5" end="5"/>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4">
                                            <p:txEl>
                                              <p:pRg st="6" end="6"/>
                                            </p:txEl>
                                          </p:spTgt>
                                        </p:tgtEl>
                                      </p:cBhvr>
                                    </p:animEffect>
                                    <p:set>
                                      <p:cBhvr>
                                        <p:cTn id="31" dur="1" fill="hold">
                                          <p:stCondLst>
                                            <p:cond delay="499"/>
                                          </p:stCondLst>
                                        </p:cTn>
                                        <p:tgtEl>
                                          <p:spTgt spid="4">
                                            <p:txEl>
                                              <p:pRg st="6" end="6"/>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8bd1ef8f-b52a-401b-bedd-3dfb710064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Filtering Data with TOP and OFFSET-FETCH</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In this demonstration, you will see how to:</a:t>
            </a:r>
          </a:p>
          <a:p>
            <a:pPr lvl="0"/>
            <a:r>
              <a:rPr lang="en-US" sz="2400" kern="0" dirty="0">
                <a:solidFill>
                  <a:srgbClr val="000000"/>
                </a:solidFill>
              </a:rPr>
              <a:t>Filter data using TOP and OFFSET-FETCH</a:t>
            </a:r>
          </a:p>
        </p:txBody>
      </p:sp>
    </p:spTree>
    <p:extLst>
      <p:ext uri="{BB962C8B-B14F-4D97-AF65-F5344CB8AC3E}">
        <p14:creationId xmlns:p14="http://schemas.microsoft.com/office/powerpoint/2010/main" val="1631120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8c157d9-b3d5-4154-90d0-40d27117f6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Working with Unknown Values</a:t>
            </a:r>
            <a:endParaRPr lang="en-GB" dirty="0"/>
          </a:p>
        </p:txBody>
      </p:sp>
      <p:sp>
        <p:nvSpPr>
          <p:cNvPr id="3" name="Text Placeholder 2"/>
          <p:cNvSpPr>
            <a:spLocks noGrp="1"/>
          </p:cNvSpPr>
          <p:nvPr>
            <p:ph type="body" idx="1"/>
          </p:nvPr>
        </p:nvSpPr>
        <p:spPr/>
        <p:txBody>
          <a:bodyPr/>
          <a:lstStyle/>
          <a:p>
            <a:r>
              <a:rPr lang="en-GB" dirty="0" smtClean="0"/>
              <a:t>Three-Valued Logic
Handling NULL in Queries
Demonstration: Working with NULL</a:t>
            </a:r>
            <a:endParaRPr lang="en-GB" dirty="0"/>
          </a:p>
        </p:txBody>
      </p:sp>
    </p:spTree>
    <p:extLst>
      <p:ext uri="{BB962C8B-B14F-4D97-AF65-F5344CB8AC3E}">
        <p14:creationId xmlns:p14="http://schemas.microsoft.com/office/powerpoint/2010/main" val="285401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39c9bad-8498-430e-a3e0-f8dff4f3d4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Three-Valued Logic</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SQL Server uses NULLs to mark missing values</a:t>
            </a:r>
          </a:p>
          <a:p>
            <a:pPr lvl="1"/>
            <a:r>
              <a:rPr lang="en-US" sz="2000" kern="0" dirty="0">
                <a:solidFill>
                  <a:srgbClr val="000000"/>
                </a:solidFill>
              </a:rPr>
              <a:t>NULL can be "missing but applicable" or "missing but inapplicable"</a:t>
            </a:r>
          </a:p>
          <a:p>
            <a:pPr lvl="2"/>
            <a:r>
              <a:rPr lang="en-US" sz="1800" kern="0" dirty="0">
                <a:solidFill>
                  <a:srgbClr val="000000"/>
                </a:solidFill>
              </a:rPr>
              <a:t>Customer middle name: Not supplied, or doesn’t have one?</a:t>
            </a:r>
          </a:p>
          <a:p>
            <a:pPr lvl="0"/>
            <a:r>
              <a:rPr lang="en-US" sz="2400" kern="0" dirty="0">
                <a:solidFill>
                  <a:srgbClr val="000000"/>
                </a:solidFill>
              </a:rPr>
              <a:t>With no missing values, predicate outputs are TRUE or FALSE only ( 5 &gt;2, 1=1)</a:t>
            </a:r>
          </a:p>
          <a:p>
            <a:pPr lvl="0"/>
            <a:r>
              <a:rPr lang="en-US" sz="2400" kern="0" dirty="0">
                <a:solidFill>
                  <a:srgbClr val="000000"/>
                </a:solidFill>
              </a:rPr>
              <a:t>With missing values, outputs can be TRUE, FALSE or UNKNOWN (NULL &gt; 99, NULL = NULL)</a:t>
            </a:r>
          </a:p>
          <a:p>
            <a:pPr lvl="0"/>
            <a:r>
              <a:rPr lang="en-US" sz="2400" kern="0" dirty="0">
                <a:solidFill>
                  <a:srgbClr val="000000"/>
                </a:solidFill>
              </a:rPr>
              <a:t>Predicates return UNKNOWN when comparing missing value to another value, including another missing value </a:t>
            </a:r>
          </a:p>
        </p:txBody>
      </p:sp>
    </p:spTree>
    <p:extLst>
      <p:ext uri="{BB962C8B-B14F-4D97-AF65-F5344CB8AC3E}">
        <p14:creationId xmlns:p14="http://schemas.microsoft.com/office/powerpoint/2010/main" val="882176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86e400-4d20-43c0-8bfb-ed86afac97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NULL in Queries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Different components of SQL Server handle NULL differently</a:t>
            </a:r>
          </a:p>
          <a:p>
            <a:pPr lvl="1"/>
            <a:r>
              <a:rPr lang="en-US" sz="2000" kern="0" dirty="0">
                <a:solidFill>
                  <a:srgbClr val="000000"/>
                </a:solidFill>
              </a:rPr>
              <a:t>Query filters (ON, WHERE, HAVING) filter out UNKNOWNs</a:t>
            </a:r>
          </a:p>
          <a:p>
            <a:pPr lvl="1"/>
            <a:r>
              <a:rPr lang="en-US" sz="2000" kern="0" dirty="0">
                <a:solidFill>
                  <a:srgbClr val="000000"/>
                </a:solidFill>
              </a:rPr>
              <a:t>CHECK constraints accept UNKNOWNS</a:t>
            </a:r>
          </a:p>
          <a:p>
            <a:pPr lvl="1"/>
            <a:r>
              <a:rPr lang="en-US" sz="2000" kern="0" dirty="0">
                <a:solidFill>
                  <a:srgbClr val="000000"/>
                </a:solidFill>
              </a:rPr>
              <a:t>ORDER BY, DISTINCT treat NULLs as equals</a:t>
            </a:r>
          </a:p>
          <a:p>
            <a:pPr lvl="0"/>
            <a:r>
              <a:rPr lang="en-US" sz="2400" kern="0" dirty="0">
                <a:solidFill>
                  <a:srgbClr val="000000"/>
                </a:solidFill>
              </a:rPr>
              <a:t>Testing for NULL</a:t>
            </a:r>
          </a:p>
          <a:p>
            <a:pPr lvl="1"/>
            <a:r>
              <a:rPr lang="en-US" sz="2000" kern="0" dirty="0">
                <a:solidFill>
                  <a:srgbClr val="000000"/>
                </a:solidFill>
              </a:rPr>
              <a:t>Use IS NULL or IS NOT NULL rather than = NULL or &lt;&gt; NULL</a:t>
            </a:r>
          </a:p>
          <a:p>
            <a:pPr lvl="0"/>
            <a:endParaRPr lang="en-US" sz="2400" kern="0" dirty="0">
              <a:solidFill>
                <a:srgbClr val="000000"/>
              </a:solidFill>
            </a:endParaRPr>
          </a:p>
          <a:p>
            <a:pPr lvl="0"/>
            <a:endParaRPr lang="en-US" sz="2400" kern="0" dirty="0">
              <a:solidFill>
                <a:srgbClr val="000000"/>
              </a:solidFill>
            </a:endParaRPr>
          </a:p>
        </p:txBody>
      </p:sp>
      <p:sp>
        <p:nvSpPr>
          <p:cNvPr id="5" name="AutoShape 3"/>
          <p:cNvSpPr>
            <a:spLocks noChangeArrowheads="1"/>
          </p:cNvSpPr>
          <p:nvPr/>
        </p:nvSpPr>
        <p:spPr bwMode="auto">
          <a:xfrm>
            <a:off x="929326" y="3953155"/>
            <a:ext cx="7318384"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custid, city, region, country</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Sales.Customers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region IS NOT NULL;</a:t>
            </a:r>
          </a:p>
        </p:txBody>
      </p:sp>
    </p:spTree>
    <p:extLst>
      <p:ext uri="{BB962C8B-B14F-4D97-AF65-F5344CB8AC3E}">
        <p14:creationId xmlns:p14="http://schemas.microsoft.com/office/powerpoint/2010/main" val="241609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Sorting Data
Filtering Data with Predicates
Filtering Data with TOP and OFFSET-FETCH
Working with Unknown Values</a:t>
            </a:r>
            <a:endParaRPr lang="en-GB" dirty="0"/>
          </a:p>
        </p:txBody>
      </p:sp>
    </p:spTree>
    <p:extLst>
      <p:ext uri="{BB962C8B-B14F-4D97-AF65-F5344CB8AC3E}">
        <p14:creationId xmlns:p14="http://schemas.microsoft.com/office/powerpoint/2010/main" val="1610496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e31d74e-5245-4c80-9c42-9372d409fc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NULL</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sz="2400" b="0" kern="0" dirty="0" smtClean="0"/>
              <a:t>In this demonstration, you will see how to:</a:t>
            </a:r>
          </a:p>
          <a:p>
            <a:r>
              <a:rPr lang="en-US" sz="2400" b="0" kern="0" dirty="0" smtClean="0"/>
              <a:t>Test for NULL</a:t>
            </a:r>
          </a:p>
        </p:txBody>
      </p:sp>
    </p:spTree>
    <p:extLst>
      <p:ext uri="{BB962C8B-B14F-4D97-AF65-F5344CB8AC3E}">
        <p14:creationId xmlns:p14="http://schemas.microsoft.com/office/powerpoint/2010/main" val="777686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Sorting and Filtering Data</a:t>
            </a:r>
            <a:endParaRPr lang="en-GB" dirty="0"/>
          </a:p>
        </p:txBody>
      </p:sp>
      <p:sp>
        <p:nvSpPr>
          <p:cNvPr id="3" name="Text Placeholder 2"/>
          <p:cNvSpPr>
            <a:spLocks noGrp="1"/>
          </p:cNvSpPr>
          <p:nvPr>
            <p:ph type="body" idx="1"/>
          </p:nvPr>
        </p:nvSpPr>
        <p:spPr>
          <a:xfrm>
            <a:off x="458788" y="887865"/>
            <a:ext cx="8119156" cy="5147356"/>
          </a:xfrm>
        </p:spPr>
        <p:txBody>
          <a:bodyPr/>
          <a:lstStyle/>
          <a:p>
            <a:r>
              <a:rPr lang="en-GB" sz="2400" dirty="0" smtClean="0"/>
              <a:t>Exercise 1: Writing Queries That Filter Data Using a WHERE Clause
Exercise 2: Writing Queries That Sort Data Using an ORDER BY Clause
Exercise 3: Writing Queries That Filter Data Using the TOP Option
Exercise 4: Writing Queries That Filter Data Using the OFFSET-FETCH Clause</a:t>
            </a:r>
            <a:endParaRPr lang="en-GB" sz="2400" dirty="0"/>
          </a:p>
        </p:txBody>
      </p:sp>
      <p:sp>
        <p:nvSpPr>
          <p:cNvPr id="4" name="TextBox 3"/>
          <p:cNvSpPr txBox="1"/>
          <p:nvPr/>
        </p:nvSpPr>
        <p:spPr>
          <a:xfrm>
            <a:off x="458788" y="4230916"/>
            <a:ext cx="2729658" cy="461665"/>
          </a:xfrm>
          <a:prstGeom prst="rect">
            <a:avLst/>
          </a:prstGeom>
          <a:noFill/>
        </p:spPr>
        <p:txBody>
          <a:bodyPr vert="horz" wrap="none" rtlCol="0">
            <a:spAutoFit/>
          </a:bodyPr>
          <a:lstStyle/>
          <a:p>
            <a:r>
              <a:rPr lang="en-GB" sz="2400" dirty="0" smtClean="0">
                <a:latin typeface="Segoe UI" panose="020B0502040204020203" pitchFamily="34" charset="0"/>
              </a:rPr>
              <a:t>Logon Information</a:t>
            </a:r>
            <a:endParaRPr lang="en-GB" sz="2400" dirty="0">
              <a:latin typeface="Segoe UI" panose="020B0502040204020203" pitchFamily="34" charset="0"/>
            </a:endParaRPr>
          </a:p>
        </p:txBody>
      </p:sp>
      <p:sp>
        <p:nvSpPr>
          <p:cNvPr id="5" name="TextBox 4"/>
          <p:cNvSpPr txBox="1"/>
          <p:nvPr/>
        </p:nvSpPr>
        <p:spPr>
          <a:xfrm>
            <a:off x="458788" y="4611916"/>
            <a:ext cx="6005234" cy="1200329"/>
          </a:xfrm>
          <a:prstGeom prst="rect">
            <a:avLst/>
          </a:prstGeom>
          <a:noFill/>
        </p:spPr>
        <p:txBody>
          <a:bodyPr vert="horz" wrap="none" rtlCol="0">
            <a:spAutoFit/>
          </a:bodyPr>
          <a:lstStyle/>
          <a:p>
            <a:r>
              <a:rPr lang="en-GB" sz="2400" b="0" i="0" u="none" strike="noStrike" baseline="0" dirty="0" smtClean="0">
                <a:latin typeface="Segoe UI" panose="020B0502040204020203" pitchFamily="34" charset="0"/>
              </a:rPr>
              <a:t>Virtual machine: </a:t>
            </a:r>
            <a:r>
              <a:rPr lang="en-GB" sz="2400" b="1" i="0" u="none" strike="noStrike" baseline="0" dirty="0" smtClean="0">
                <a:latin typeface="Segoe UI" panose="020B0502040204020203" pitchFamily="34" charset="0"/>
              </a:rPr>
              <a:t>20461C-MIA-SQL</a:t>
            </a:r>
          </a:p>
          <a:p>
            <a:r>
              <a:rPr lang="en-GB" sz="2400" b="0" i="0" u="none" strike="noStrike" baseline="0" dirty="0" smtClean="0">
                <a:latin typeface="Segoe UI" panose="020B0502040204020203" pitchFamily="34" charset="0"/>
              </a:rPr>
              <a:t>User name: </a:t>
            </a:r>
            <a:r>
              <a:rPr lang="en-GB" sz="2400" b="1" i="0" u="none" strike="noStrike" baseline="0" dirty="0" smtClean="0">
                <a:latin typeface="Segoe UI" panose="020B0502040204020203" pitchFamily="34" charset="0"/>
              </a:rPr>
              <a:t>ADVENTUREWORKS\Student</a:t>
            </a:r>
          </a:p>
          <a:p>
            <a:r>
              <a:rPr lang="en-GB" sz="2400" b="0" i="0" u="none" strike="noStrike" baseline="0" dirty="0" smtClean="0">
                <a:latin typeface="Segoe UI" panose="020B0502040204020203" pitchFamily="34" charset="0"/>
              </a:rPr>
              <a:t>Password: </a:t>
            </a:r>
            <a:r>
              <a:rPr lang="en-GB" sz="2400" b="1" i="0" u="none" strike="noStrike" baseline="0" dirty="0" smtClean="0">
                <a:latin typeface="Segoe UI" panose="020B0502040204020203" pitchFamily="34" charset="0"/>
              </a:rPr>
              <a:t>Pa$$w0rd</a:t>
            </a:r>
            <a:endParaRPr lang="en-GB" sz="2400" b="1" dirty="0">
              <a:solidFill>
                <a:srgbClr val="000000"/>
              </a:solidFill>
              <a:latin typeface="Segoe UI" panose="020B0502040204020203" pitchFamily="34" charset="0"/>
            </a:endParaRPr>
          </a:p>
        </p:txBody>
      </p:sp>
      <p:sp>
        <p:nvSpPr>
          <p:cNvPr id="6" name="TextBox 5"/>
          <p:cNvSpPr txBox="1"/>
          <p:nvPr/>
        </p:nvSpPr>
        <p:spPr>
          <a:xfrm>
            <a:off x="458788" y="6087156"/>
            <a:ext cx="3913187" cy="461665"/>
          </a:xfrm>
          <a:prstGeom prst="rect">
            <a:avLst/>
          </a:prstGeom>
          <a:noFill/>
        </p:spPr>
        <p:txBody>
          <a:bodyPr vert="horz" wrap="none" rtlCol="0">
            <a:spAutoFit/>
          </a:bodyPr>
          <a:lstStyle/>
          <a:p>
            <a:r>
              <a:rPr lang="en-GB" sz="2400" dirty="0" smtClean="0">
                <a:latin typeface="Segoe UI" panose="020B0502040204020203" pitchFamily="34" charset="0"/>
              </a:rPr>
              <a:t>Estimated Time: 60 minutes</a:t>
            </a:r>
            <a:endParaRPr lang="en-GB" sz="2400" dirty="0">
              <a:latin typeface="Segoe UI" panose="020B0502040204020203" pitchFamily="34" charset="0"/>
            </a:endParaRPr>
          </a:p>
        </p:txBody>
      </p:sp>
    </p:spTree>
    <p:extLst>
      <p:ext uri="{BB962C8B-B14F-4D97-AF65-F5344CB8AC3E}">
        <p14:creationId xmlns:p14="http://schemas.microsoft.com/office/powerpoint/2010/main" val="701487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You have been provided with a set of data business requirements and will write T-SQL queries to retrieve the specified data from the databases. You will need to retrieve only some of the available data, and return it to your reports in a specified order.</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21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Best Practice</a:t>
            </a:r>
            <a:endParaRPr lang="en-GB" dirty="0"/>
          </a:p>
        </p:txBody>
      </p:sp>
    </p:spTree>
    <p:extLst>
      <p:ext uri="{BB962C8B-B14F-4D97-AF65-F5344CB8AC3E}">
        <p14:creationId xmlns:p14="http://schemas.microsoft.com/office/powerpoint/2010/main" val="105081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Sorting Data</a:t>
            </a:r>
            <a:endParaRPr lang="en-GB" dirty="0"/>
          </a:p>
        </p:txBody>
      </p:sp>
      <p:sp>
        <p:nvSpPr>
          <p:cNvPr id="3" name="Text Placeholder 2"/>
          <p:cNvSpPr>
            <a:spLocks noGrp="1"/>
          </p:cNvSpPr>
          <p:nvPr>
            <p:ph type="body" idx="1"/>
          </p:nvPr>
        </p:nvSpPr>
        <p:spPr/>
        <p:txBody>
          <a:bodyPr/>
          <a:lstStyle/>
          <a:p>
            <a:r>
              <a:rPr lang="en-GB" dirty="0" smtClean="0"/>
              <a:t>Using the ORDER BY Clause
ORDER BY Clause Syntax
ORDER BY Clause Examples
Demonstration: Sorting Data</a:t>
            </a:r>
            <a:endParaRPr lang="en-GB" dirty="0"/>
          </a:p>
        </p:txBody>
      </p:sp>
    </p:spTree>
    <p:extLst>
      <p:ext uri="{BB962C8B-B14F-4D97-AF65-F5344CB8AC3E}">
        <p14:creationId xmlns:p14="http://schemas.microsoft.com/office/powerpoint/2010/main" val="173789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ORDER BY Clause</a:t>
            </a:r>
            <a:endParaRPr lang="en-GB" dirty="0"/>
          </a:p>
        </p:txBody>
      </p:sp>
      <p:sp>
        <p:nvSpPr>
          <p:cNvPr id="5" name="Rectangle 3"/>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ORDER BY sorts rows in results for presentation purposes</a:t>
            </a:r>
          </a:p>
          <a:p>
            <a:pPr lvl="1"/>
            <a:r>
              <a:rPr lang="en-US" b="0" kern="0" dirty="0" smtClean="0"/>
              <a:t>No guaranteed order of rows without ORDER BY</a:t>
            </a:r>
          </a:p>
          <a:p>
            <a:pPr lvl="1"/>
            <a:r>
              <a:rPr lang="en-US" b="0" kern="0" dirty="0" smtClean="0"/>
              <a:t>Use of ORDER BY guarantees the sort order of the result</a:t>
            </a:r>
          </a:p>
          <a:p>
            <a:pPr lvl="1"/>
            <a:r>
              <a:rPr lang="en-US" b="0" kern="0" dirty="0" smtClean="0"/>
              <a:t>Last clause to be logically processed</a:t>
            </a:r>
          </a:p>
          <a:p>
            <a:pPr lvl="1"/>
            <a:r>
              <a:rPr lang="en-US" b="0" kern="0" dirty="0" smtClean="0"/>
              <a:t>Sorts all NULLs together</a:t>
            </a:r>
          </a:p>
          <a:p>
            <a:r>
              <a:rPr lang="en-US" b="0" kern="0" dirty="0" smtClean="0"/>
              <a:t>ORDER BY can refer to:</a:t>
            </a:r>
          </a:p>
          <a:p>
            <a:pPr lvl="1"/>
            <a:r>
              <a:rPr lang="en-US" b="0" kern="0" dirty="0" smtClean="0"/>
              <a:t>Columns by name, alias or ordinal position (not recommended)</a:t>
            </a:r>
          </a:p>
          <a:p>
            <a:pPr lvl="1"/>
            <a:r>
              <a:rPr lang="en-US" b="0" kern="0" dirty="0" smtClean="0"/>
              <a:t>Columns not part of SELECT list</a:t>
            </a:r>
          </a:p>
          <a:p>
            <a:pPr lvl="2"/>
            <a:r>
              <a:rPr lang="en-US" b="0" kern="0" dirty="0" smtClean="0"/>
              <a:t>Unless DISTINCT specified</a:t>
            </a:r>
          </a:p>
          <a:p>
            <a:r>
              <a:rPr lang="en-US" b="0" kern="0" dirty="0" smtClean="0"/>
              <a:t>Declare sort order with ASC or DESC</a:t>
            </a:r>
          </a:p>
          <a:p>
            <a:endParaRPr lang="en-US" b="0" kern="0" dirty="0" smtClean="0"/>
          </a:p>
        </p:txBody>
      </p:sp>
    </p:spTree>
    <p:extLst>
      <p:ext uri="{BB962C8B-B14F-4D97-AF65-F5344CB8AC3E}">
        <p14:creationId xmlns:p14="http://schemas.microsoft.com/office/powerpoint/2010/main" val="76541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ORDER BY Clause Syntax</a:t>
            </a:r>
            <a:endParaRPr lang="en-GB" dirty="0"/>
          </a:p>
        </p:txBody>
      </p:sp>
      <p:sp>
        <p:nvSpPr>
          <p:cNvPr id="8"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Writing ORDER BY using column names:</a:t>
            </a:r>
          </a:p>
          <a:p>
            <a:endParaRPr lang="en-US" kern="0" dirty="0" smtClean="0"/>
          </a:p>
          <a:p>
            <a:endParaRPr lang="en-US" kern="0" dirty="0" smtClean="0"/>
          </a:p>
          <a:p>
            <a:endParaRPr lang="en-US" kern="0" dirty="0" smtClean="0"/>
          </a:p>
          <a:p>
            <a:r>
              <a:rPr lang="en-US" kern="0" dirty="0" smtClean="0"/>
              <a:t>Writing ORDER BY using column aliases:</a:t>
            </a:r>
          </a:p>
          <a:p>
            <a:endParaRPr lang="en-US" kern="0" dirty="0" smtClean="0"/>
          </a:p>
          <a:p>
            <a:endParaRPr lang="en-US" kern="0" dirty="0" smtClean="0"/>
          </a:p>
          <a:p>
            <a:endParaRPr lang="en-US" kern="0" dirty="0" smtClean="0"/>
          </a:p>
          <a:p>
            <a:r>
              <a:rPr lang="en-US" kern="0" dirty="0" smtClean="0"/>
              <a:t>Specifying sort order in the ORDER BY clause:</a:t>
            </a:r>
            <a:endParaRPr lang="en-US" kern="0" dirty="0"/>
          </a:p>
        </p:txBody>
      </p:sp>
      <p:sp>
        <p:nvSpPr>
          <p:cNvPr id="9" name="AutoShape 3"/>
          <p:cNvSpPr>
            <a:spLocks noChangeArrowheads="1"/>
          </p:cNvSpPr>
          <p:nvPr/>
        </p:nvSpPr>
        <p:spPr bwMode="auto">
          <a:xfrm>
            <a:off x="642954" y="1872487"/>
            <a:ext cx="7016720"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SELECT </a:t>
            </a:r>
            <a:r>
              <a:rPr lang="en-US" sz="2000" b="0" dirty="0" smtClean="0">
                <a:latin typeface="Lucida Sans Unicode" panose="020B0602030504020204" pitchFamily="34" charset="0"/>
                <a:cs typeface="Lucida Sans Unicode" panose="020B0602030504020204" pitchFamily="34" charset="0"/>
              </a:rPr>
              <a:t>&lt;select list&gt;</a:t>
            </a:r>
            <a:endParaRPr lang="en-US" sz="2000" b="0" dirty="0">
              <a:latin typeface="Lucida Sans Unicode" panose="020B0602030504020204" pitchFamily="34" charset="0"/>
              <a:cs typeface="Lucida Sans Unicode" panose="020B0602030504020204" pitchFamily="34" charset="0"/>
            </a:endParaRP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FROM </a:t>
            </a:r>
            <a:r>
              <a:rPr lang="en-US" sz="2000" b="0" dirty="0" smtClean="0">
                <a:latin typeface="Lucida Sans Unicode" panose="020B0602030504020204" pitchFamily="34" charset="0"/>
                <a:cs typeface="Lucida Sans Unicode" panose="020B0602030504020204" pitchFamily="34" charset="0"/>
              </a:rPr>
              <a:t>&lt;table source&gt;</a:t>
            </a:r>
            <a:endParaRPr lang="en-US" sz="2000" b="0" dirty="0">
              <a:latin typeface="Lucida Sans Unicode" panose="020B0602030504020204" pitchFamily="34" charset="0"/>
              <a:cs typeface="Lucida Sans Unicode" panose="020B0602030504020204" pitchFamily="34" charset="0"/>
            </a:endParaRP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ORDER BY </a:t>
            </a:r>
            <a:r>
              <a:rPr lang="en-US" sz="2000" b="0" dirty="0" smtClean="0">
                <a:latin typeface="Lucida Sans Unicode" panose="020B0602030504020204" pitchFamily="34" charset="0"/>
                <a:cs typeface="Lucida Sans Unicode" panose="020B0602030504020204" pitchFamily="34" charset="0"/>
              </a:rPr>
              <a:t>&lt;column1_name&gt;, &lt;column2_name&gt;;</a:t>
            </a:r>
            <a:endParaRPr lang="en-US" sz="2000" b="0" dirty="0">
              <a:latin typeface="Lucida Sans Unicode" panose="020B0602030504020204" pitchFamily="34" charset="0"/>
              <a:cs typeface="Lucida Sans Unicode" panose="020B0602030504020204" pitchFamily="34" charset="0"/>
            </a:endParaRPr>
          </a:p>
        </p:txBody>
      </p:sp>
      <p:sp>
        <p:nvSpPr>
          <p:cNvPr id="10" name="AutoShape 3"/>
          <p:cNvSpPr>
            <a:spLocks noChangeArrowheads="1"/>
          </p:cNvSpPr>
          <p:nvPr/>
        </p:nvSpPr>
        <p:spPr bwMode="auto">
          <a:xfrm>
            <a:off x="642954" y="3775046"/>
            <a:ext cx="7016720"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SELECT </a:t>
            </a:r>
            <a:r>
              <a:rPr lang="en-US" sz="2000" b="0" dirty="0" smtClean="0">
                <a:latin typeface="Lucida Sans Unicode" panose="020B0602030504020204" pitchFamily="34" charset="0"/>
                <a:cs typeface="Lucida Sans Unicode" panose="020B0602030504020204" pitchFamily="34" charset="0"/>
              </a:rPr>
              <a:t>&lt;column&gt; AS &lt;alias&gt;</a:t>
            </a:r>
            <a:endParaRPr lang="en-US" sz="2000" b="0" dirty="0">
              <a:latin typeface="Lucida Sans Unicode" panose="020B0602030504020204" pitchFamily="34" charset="0"/>
              <a:cs typeface="Lucida Sans Unicode" panose="020B0602030504020204" pitchFamily="34" charset="0"/>
            </a:endParaRP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FROM </a:t>
            </a:r>
            <a:r>
              <a:rPr lang="en-US" sz="2000" b="0" dirty="0" smtClean="0">
                <a:latin typeface="Lucida Sans Unicode" panose="020B0602030504020204" pitchFamily="34" charset="0"/>
                <a:cs typeface="Lucida Sans Unicode" panose="020B0602030504020204" pitchFamily="34" charset="0"/>
              </a:rPr>
              <a:t>&lt;table source&gt;</a:t>
            </a:r>
            <a:endParaRPr lang="en-US" sz="2000" b="0" dirty="0">
              <a:latin typeface="Lucida Sans Unicode" panose="020B0602030504020204" pitchFamily="34" charset="0"/>
              <a:cs typeface="Lucida Sans Unicode" panose="020B0602030504020204" pitchFamily="34" charset="0"/>
            </a:endParaRP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ORDER BY </a:t>
            </a:r>
            <a:r>
              <a:rPr lang="en-US" sz="2000" b="0" dirty="0" smtClean="0">
                <a:latin typeface="Lucida Sans Unicode" panose="020B0602030504020204" pitchFamily="34" charset="0"/>
                <a:cs typeface="Lucida Sans Unicode" panose="020B0602030504020204" pitchFamily="34" charset="0"/>
              </a:rPr>
              <a:t>&lt;alias&gt;;</a:t>
            </a:r>
            <a:endParaRPr lang="en-US" sz="2000" b="0" dirty="0">
              <a:latin typeface="Lucida Sans Unicode" panose="020B0602030504020204" pitchFamily="34" charset="0"/>
              <a:cs typeface="Lucida Sans Unicode" panose="020B0602030504020204" pitchFamily="34" charset="0"/>
            </a:endParaRPr>
          </a:p>
        </p:txBody>
      </p:sp>
      <p:sp>
        <p:nvSpPr>
          <p:cNvPr id="11" name="AutoShape 3"/>
          <p:cNvSpPr>
            <a:spLocks noChangeArrowheads="1"/>
          </p:cNvSpPr>
          <p:nvPr/>
        </p:nvSpPr>
        <p:spPr bwMode="auto">
          <a:xfrm>
            <a:off x="642954" y="5618360"/>
            <a:ext cx="7016720"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SELECT &lt;column&gt; AS &lt;alias&gt;</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FROM &lt;table source&gt;</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ORDER BY </a:t>
            </a:r>
            <a:r>
              <a:rPr lang="en-US" sz="2000" b="0" dirty="0" smtClean="0">
                <a:latin typeface="Lucida Sans Unicode" panose="020B0602030504020204" pitchFamily="34" charset="0"/>
                <a:cs typeface="Lucida Sans Unicode" panose="020B0602030504020204" pitchFamily="34" charset="0"/>
              </a:rPr>
              <a:t>&lt;column_name|alias&gt; ASC|DESC;</a:t>
            </a:r>
            <a:endParaRPr lang="en-US" sz="2000"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84628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ORDER BY Clause Examples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ORDER BY with column names:</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ORDER BY with column alias:</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ORDER BY with descending order:</a:t>
            </a:r>
          </a:p>
        </p:txBody>
      </p:sp>
      <p:sp>
        <p:nvSpPr>
          <p:cNvPr id="5" name="AutoShape 3"/>
          <p:cNvSpPr>
            <a:spLocks noChangeArrowheads="1"/>
          </p:cNvSpPr>
          <p:nvPr/>
        </p:nvSpPr>
        <p:spPr bwMode="auto">
          <a:xfrm>
            <a:off x="1344971" y="1677937"/>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ORDER BY orderdate;</a:t>
            </a:r>
          </a:p>
        </p:txBody>
      </p:sp>
      <p:sp>
        <p:nvSpPr>
          <p:cNvPr id="6" name="AutoShape 3"/>
          <p:cNvSpPr>
            <a:spLocks noChangeArrowheads="1"/>
          </p:cNvSpPr>
          <p:nvPr/>
        </p:nvSpPr>
        <p:spPr bwMode="auto">
          <a:xfrm>
            <a:off x="1344971" y="3582864"/>
            <a:ext cx="6256338" cy="125475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orderid, custid, YEAR(orderdate) AS orderyear</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ORDER BY orderyear;</a:t>
            </a:r>
          </a:p>
        </p:txBody>
      </p:sp>
      <p:sp>
        <p:nvSpPr>
          <p:cNvPr id="7" name="AutoShape 3"/>
          <p:cNvSpPr>
            <a:spLocks noChangeArrowheads="1"/>
          </p:cNvSpPr>
          <p:nvPr/>
        </p:nvSpPr>
        <p:spPr bwMode="auto">
          <a:xfrm>
            <a:off x="1344971" y="5595909"/>
            <a:ext cx="6256338"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orderid, custid, orderdate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ORDER BY orderdate DESC;</a:t>
            </a:r>
          </a:p>
        </p:txBody>
      </p:sp>
    </p:spTree>
    <p:extLst>
      <p:ext uri="{BB962C8B-B14F-4D97-AF65-F5344CB8AC3E}">
        <p14:creationId xmlns:p14="http://schemas.microsoft.com/office/powerpoint/2010/main" val="425277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d80836c-5d27-438c-b8e6-d5531da797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Sorting Data</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smtClean="0"/>
              <a:t>In this demonstration, you will see how to:</a:t>
            </a:r>
          </a:p>
          <a:p>
            <a:r>
              <a:rPr lang="en-US" b="0" kern="0" dirty="0"/>
              <a:t>S</a:t>
            </a:r>
            <a:r>
              <a:rPr lang="en-US" b="0" kern="0" dirty="0" smtClean="0"/>
              <a:t>ort data using the ORDER BY clause</a:t>
            </a:r>
          </a:p>
        </p:txBody>
      </p:sp>
    </p:spTree>
    <p:extLst>
      <p:ext uri="{BB962C8B-B14F-4D97-AF65-F5344CB8AC3E}">
        <p14:creationId xmlns:p14="http://schemas.microsoft.com/office/powerpoint/2010/main" val="175751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Filtering Data with Predicates</a:t>
            </a:r>
            <a:endParaRPr lang="en-GB" dirty="0"/>
          </a:p>
        </p:txBody>
      </p:sp>
      <p:sp>
        <p:nvSpPr>
          <p:cNvPr id="3" name="Text Placeholder 2"/>
          <p:cNvSpPr>
            <a:spLocks noGrp="1"/>
          </p:cNvSpPr>
          <p:nvPr>
            <p:ph type="body" idx="1"/>
          </p:nvPr>
        </p:nvSpPr>
        <p:spPr/>
        <p:txBody>
          <a:bodyPr/>
          <a:lstStyle/>
          <a:p>
            <a:r>
              <a:rPr lang="en-GB" dirty="0" smtClean="0"/>
              <a:t>Filtering Data in the WHERE Clause with Predicates
WHERE Clause Syntax
Demonstration: Filtering Data with Predicates</a:t>
            </a:r>
            <a:endParaRPr lang="en-GB" dirty="0"/>
          </a:p>
        </p:txBody>
      </p:sp>
    </p:spTree>
    <p:extLst>
      <p:ext uri="{BB962C8B-B14F-4D97-AF65-F5344CB8AC3E}">
        <p14:creationId xmlns:p14="http://schemas.microsoft.com/office/powerpoint/2010/main" val="307226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a:xfrm>
            <a:off x="593725" y="-2"/>
            <a:ext cx="8197850" cy="740664"/>
          </a:xfrm>
        </p:spPr>
        <p:txBody>
          <a:bodyPr/>
          <a:lstStyle/>
          <a:p>
            <a:r>
              <a:rPr lang="en-GB" dirty="0" smtClean="0"/>
              <a:t>Filtering Data in the WHERE Clause with Predicates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ea typeface="+mn-ea"/>
              </a:rPr>
              <a:t>WHERE clauses use predicates</a:t>
            </a:r>
            <a:endParaRPr lang="en-US" sz="2400" kern="0" dirty="0">
              <a:solidFill>
                <a:srgbClr val="000000"/>
              </a:solidFill>
            </a:endParaRPr>
          </a:p>
          <a:p>
            <a:pPr lvl="1"/>
            <a:r>
              <a:rPr lang="en-US" kern="0" dirty="0">
                <a:solidFill>
                  <a:srgbClr val="000000"/>
                </a:solidFill>
                <a:ea typeface="+mn-ea"/>
              </a:rPr>
              <a:t>Must be expressed as logical conditions</a:t>
            </a:r>
            <a:endParaRPr lang="en-US" kern="0" dirty="0">
              <a:solidFill>
                <a:srgbClr val="000000"/>
              </a:solidFill>
            </a:endParaRPr>
          </a:p>
          <a:p>
            <a:pPr lvl="1"/>
            <a:r>
              <a:rPr lang="en-US" kern="0" dirty="0">
                <a:solidFill>
                  <a:srgbClr val="000000"/>
                </a:solidFill>
                <a:ea typeface="+mn-ea"/>
              </a:rPr>
              <a:t>Only rows for which predicate evaluates to TRUE are accepted</a:t>
            </a:r>
            <a:endParaRPr lang="en-US" kern="0" dirty="0">
              <a:solidFill>
                <a:srgbClr val="000000"/>
              </a:solidFill>
            </a:endParaRPr>
          </a:p>
          <a:p>
            <a:pPr lvl="1"/>
            <a:r>
              <a:rPr lang="en-US" kern="0" dirty="0">
                <a:solidFill>
                  <a:srgbClr val="000000"/>
                </a:solidFill>
                <a:ea typeface="+mn-ea"/>
              </a:rPr>
              <a:t>Values of FALSE or UNKNOWN filtered out</a:t>
            </a:r>
            <a:endParaRPr lang="en-US" kern="0" dirty="0">
              <a:solidFill>
                <a:srgbClr val="000000"/>
              </a:solidFill>
            </a:endParaRPr>
          </a:p>
          <a:p>
            <a:pPr lvl="0"/>
            <a:r>
              <a:rPr lang="en-US" sz="2400" kern="0" dirty="0">
                <a:solidFill>
                  <a:srgbClr val="000000"/>
                </a:solidFill>
                <a:ea typeface="+mn-ea"/>
              </a:rPr>
              <a:t>WHERE clause follows FROM, precedes other clauses</a:t>
            </a:r>
            <a:endParaRPr lang="en-US" sz="2400" kern="0" dirty="0">
              <a:solidFill>
                <a:srgbClr val="000000"/>
              </a:solidFill>
            </a:endParaRPr>
          </a:p>
          <a:p>
            <a:pPr lvl="1"/>
            <a:r>
              <a:rPr lang="en-US" kern="0" dirty="0">
                <a:solidFill>
                  <a:srgbClr val="000000"/>
                </a:solidFill>
                <a:ea typeface="+mn-ea"/>
              </a:rPr>
              <a:t>Can’t see aliases declared in SELECT clause</a:t>
            </a:r>
            <a:endParaRPr lang="en-US" kern="0" dirty="0">
              <a:solidFill>
                <a:srgbClr val="000000"/>
              </a:solidFill>
            </a:endParaRPr>
          </a:p>
          <a:p>
            <a:pPr lvl="0"/>
            <a:r>
              <a:rPr lang="en-US" sz="2400" kern="0" dirty="0">
                <a:solidFill>
                  <a:srgbClr val="000000"/>
                </a:solidFill>
                <a:ea typeface="+mn-ea"/>
              </a:rPr>
              <a:t>Can be optimized by SQL Server to use indexes</a:t>
            </a:r>
            <a:endParaRPr lang="en-US" sz="2400" kern="0" dirty="0">
              <a:solidFill>
                <a:srgbClr val="000000"/>
              </a:solidFill>
            </a:endParaRPr>
          </a:p>
          <a:p>
            <a:pPr lvl="0"/>
            <a:r>
              <a:rPr lang="en-US" sz="2400" kern="0" dirty="0">
                <a:solidFill>
                  <a:srgbClr val="000000"/>
                </a:solidFill>
                <a:ea typeface="+mn-ea"/>
              </a:rPr>
              <a:t>Data filtered server-side</a:t>
            </a:r>
            <a:endParaRPr lang="en-US" sz="2400" kern="0" dirty="0">
              <a:solidFill>
                <a:srgbClr val="000000"/>
              </a:solidFill>
            </a:endParaRPr>
          </a:p>
          <a:p>
            <a:pPr lvl="1"/>
            <a:r>
              <a:rPr lang="en-US" kern="0" dirty="0">
                <a:solidFill>
                  <a:srgbClr val="000000"/>
                </a:solidFill>
                <a:ea typeface="+mn-ea"/>
              </a:rPr>
              <a:t>Can reduce network traffic and client memory usage</a:t>
            </a:r>
            <a:endParaRPr lang="en-US" kern="0" dirty="0">
              <a:solidFill>
                <a:srgbClr val="000000"/>
              </a:solidFill>
            </a:endParaRPr>
          </a:p>
        </p:txBody>
      </p:sp>
    </p:spTree>
    <p:extLst>
      <p:ext uri="{BB962C8B-B14F-4D97-AF65-F5344CB8AC3E}">
        <p14:creationId xmlns:p14="http://schemas.microsoft.com/office/powerpoint/2010/main" val="22643553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207</TotalTime>
  <Words>2865</Words>
  <Application>Microsoft Office PowerPoint</Application>
  <PresentationFormat>On-screen Show (4:3)</PresentationFormat>
  <Paragraphs>321</Paragraphs>
  <Slides>23</Slides>
  <Notes>23</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23</vt:i4>
      </vt:variant>
    </vt:vector>
  </HeadingPairs>
  <TitlesOfParts>
    <vt:vector size="53" baseType="lpstr">
      <vt:lpstr>Arial</vt:lpstr>
      <vt:lpstr>Segoe UI</vt:lpstr>
      <vt:lpstr>Times New Roman</vt:lpstr>
      <vt:lpstr>Lucida Sans Unicode</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Module 5</vt:lpstr>
      <vt:lpstr>Module Overview</vt:lpstr>
      <vt:lpstr>Lesson 1: Sorting Data</vt:lpstr>
      <vt:lpstr>Using the ORDER BY Clause</vt:lpstr>
      <vt:lpstr>ORDER BY Clause Syntax</vt:lpstr>
      <vt:lpstr>ORDER BY Clause Examples</vt:lpstr>
      <vt:lpstr>Demonstration: Sorting Data</vt:lpstr>
      <vt:lpstr>Lesson 2: Filtering Data with Predicates</vt:lpstr>
      <vt:lpstr>Filtering Data in the WHERE Clause with Predicates</vt:lpstr>
      <vt:lpstr>WHERE Clause Syntax</vt:lpstr>
      <vt:lpstr>Demonstration: Filtering Data with Predicates</vt:lpstr>
      <vt:lpstr>Lesson 3: Filtering Data with TOP and OFFSET-FETCH</vt:lpstr>
      <vt:lpstr>Filtering in the SELECT Clause Using the TOP Option</vt:lpstr>
      <vt:lpstr>Filtering in the ORDER BY Clause Using OFFSET-FETCH</vt:lpstr>
      <vt:lpstr>OFFSET-FETCH Syntax</vt:lpstr>
      <vt:lpstr>Demonstration: Filtering Data with TOP and OFFSET-FETCH</vt:lpstr>
      <vt:lpstr>Lesson 4: Working with Unknown Values</vt:lpstr>
      <vt:lpstr>Three-Valued Logic</vt:lpstr>
      <vt:lpstr>Handling NULL in Queries</vt:lpstr>
      <vt:lpstr>Demonstration: Working with NULL</vt:lpstr>
      <vt:lpstr>Lab: Sorting and Filtering Data</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Christopher Bartlett</dc:creator>
  <cp:lastModifiedBy>Richard Strange</cp:lastModifiedBy>
  <cp:revision>7</cp:revision>
  <dcterms:created xsi:type="dcterms:W3CDTF">2014-08-04T09:10:41Z</dcterms:created>
  <dcterms:modified xsi:type="dcterms:W3CDTF">2014-08-06T08:25:44Z</dcterms:modified>
</cp:coreProperties>
</file>