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theme/theme21.xml" ContentType="application/vnd.openxmlformats-officedocument.theme+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22.xml" ContentType="application/vnd.openxmlformats-officedocument.theme+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theme/theme23.xml" ContentType="application/vnd.openxmlformats-officedocument.theme+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theme/theme24.xml" ContentType="application/vnd.openxmlformats-officedocument.theme+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theme/theme25.xml" ContentType="application/vnd.openxmlformats-officedocument.theme+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theme/theme26.xml" ContentType="application/vnd.openxmlformats-officedocument.theme+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theme/theme27.xml" ContentType="application/vnd.openxmlformats-officedocument.theme+xml"/>
  <Override PartName="/ppt/theme/theme2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 id="2147483920" r:id="rId21"/>
    <p:sldMasterId id="2147483933" r:id="rId22"/>
    <p:sldMasterId id="2147483946" r:id="rId23"/>
    <p:sldMasterId id="2147483959" r:id="rId24"/>
    <p:sldMasterId id="2147483972" r:id="rId25"/>
    <p:sldMasterId id="2147483985" r:id="rId26"/>
    <p:sldMasterId id="2147483998" r:id="rId27"/>
  </p:sldMasterIdLst>
  <p:notesMasterIdLst>
    <p:notesMasterId r:id="rId55"/>
  </p:notesMasterIdLst>
  <p:sldIdLst>
    <p:sldId id="256" r:id="rId28"/>
    <p:sldId id="257" r:id="rId29"/>
    <p:sldId id="258" r:id="rId30"/>
    <p:sldId id="259" r:id="rId31"/>
    <p:sldId id="260" r:id="rId32"/>
    <p:sldId id="261" r:id="rId33"/>
    <p:sldId id="262" r:id="rId34"/>
    <p:sldId id="263" r:id="rId35"/>
    <p:sldId id="264" r:id="rId36"/>
    <p:sldId id="265" r:id="rId37"/>
    <p:sldId id="266" r:id="rId38"/>
    <p:sldId id="267" r:id="rId39"/>
    <p:sldId id="268" r:id="rId40"/>
    <p:sldId id="269" r:id="rId41"/>
    <p:sldId id="270" r:id="rId42"/>
    <p:sldId id="271" r:id="rId43"/>
    <p:sldId id="272" r:id="rId44"/>
    <p:sldId id="273" r:id="rId45"/>
    <p:sldId id="274" r:id="rId46"/>
    <p:sldId id="275" r:id="rId47"/>
    <p:sldId id="276" r:id="rId48"/>
    <p:sldId id="277" r:id="rId49"/>
    <p:sldId id="278" r:id="rId50"/>
    <p:sldId id="279" r:id="rId51"/>
    <p:sldId id="280" r:id="rId52"/>
    <p:sldId id="281" r:id="rId53"/>
    <p:sldId id="282" r:id="rId54"/>
  </p:sldIdLst>
  <p:sldSz cx="9144000" cy="6858000" type="screen4x3"/>
  <p:notesSz cx="6858000" cy="9144000"/>
  <p:embeddedFontLst>
    <p:embeddedFont>
      <p:font typeface="Segoe UI" panose="020B0502040204020203" pitchFamily="34" charset="0"/>
      <p:regular r:id="rId56"/>
      <p:bold r:id="rId57"/>
      <p:italic r:id="rId58"/>
      <p:boldItalic r:id="rId59"/>
    </p:embeddedFont>
    <p:embeddedFont>
      <p:font typeface="Lucida Sans Unicode" panose="020B0602030504020204" pitchFamily="34" charset="0"/>
      <p:regular r:id="rId60"/>
    </p:embeddedFont>
    <p:embeddedFont>
      <p:font typeface="Verdana" panose="020B0604030504040204" pitchFamily="34" charset="0"/>
      <p:regular r:id="rId61"/>
      <p:bold r:id="rId62"/>
      <p:italic r:id="rId63"/>
      <p:boldItalic r:id="rId64"/>
    </p:embeddedFont>
    <p:embeddedFont>
      <p:font typeface="Calibri" panose="020F0502020204030204" pitchFamily="34" charset="0"/>
      <p:regular r:id="rId65"/>
      <p:bold r:id="rId66"/>
      <p:italic r:id="rId67"/>
      <p:boldItalic r:id="rId6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12.xml"/><Relationship Id="rId21" Type="http://schemas.openxmlformats.org/officeDocument/2006/relationships/slideMaster" Target="slideMasters/slideMaster21.xml"/><Relationship Id="rId34" Type="http://schemas.openxmlformats.org/officeDocument/2006/relationships/slide" Target="slides/slide7.xml"/><Relationship Id="rId42" Type="http://schemas.openxmlformats.org/officeDocument/2006/relationships/slide" Target="slides/slide15.xml"/><Relationship Id="rId47" Type="http://schemas.openxmlformats.org/officeDocument/2006/relationships/slide" Target="slides/slide20.xml"/><Relationship Id="rId50" Type="http://schemas.openxmlformats.org/officeDocument/2006/relationships/slide" Target="slides/slide23.xml"/><Relationship Id="rId55" Type="http://schemas.openxmlformats.org/officeDocument/2006/relationships/notesMaster" Target="notesMasters/notesMaster1.xml"/><Relationship Id="rId63" Type="http://schemas.openxmlformats.org/officeDocument/2006/relationships/font" Target="fonts/font8.fntdata"/><Relationship Id="rId68" Type="http://schemas.openxmlformats.org/officeDocument/2006/relationships/font" Target="fonts/font13.fntdata"/><Relationship Id="rId7" Type="http://schemas.openxmlformats.org/officeDocument/2006/relationships/slideMaster" Target="slideMasters/slideMaster7.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 Target="slides/slide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5.xml"/><Relationship Id="rId37" Type="http://schemas.openxmlformats.org/officeDocument/2006/relationships/slide" Target="slides/slide10.xml"/><Relationship Id="rId40" Type="http://schemas.openxmlformats.org/officeDocument/2006/relationships/slide" Target="slides/slide13.xml"/><Relationship Id="rId45" Type="http://schemas.openxmlformats.org/officeDocument/2006/relationships/slide" Target="slides/slide18.xml"/><Relationship Id="rId53" Type="http://schemas.openxmlformats.org/officeDocument/2006/relationships/slide" Target="slides/slide26.xml"/><Relationship Id="rId58" Type="http://schemas.openxmlformats.org/officeDocument/2006/relationships/font" Target="fonts/font3.fntdata"/><Relationship Id="rId66" Type="http://schemas.openxmlformats.org/officeDocument/2006/relationships/font" Target="fonts/font11.fntdata"/><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1.xml"/><Relationship Id="rId36" Type="http://schemas.openxmlformats.org/officeDocument/2006/relationships/slide" Target="slides/slide9.xml"/><Relationship Id="rId49" Type="http://schemas.openxmlformats.org/officeDocument/2006/relationships/slide" Target="slides/slide22.xml"/><Relationship Id="rId57" Type="http://schemas.openxmlformats.org/officeDocument/2006/relationships/font" Target="fonts/font2.fntdata"/><Relationship Id="rId61" Type="http://schemas.openxmlformats.org/officeDocument/2006/relationships/font" Target="fonts/font6.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4.xml"/><Relationship Id="rId44" Type="http://schemas.openxmlformats.org/officeDocument/2006/relationships/slide" Target="slides/slide17.xml"/><Relationship Id="rId52" Type="http://schemas.openxmlformats.org/officeDocument/2006/relationships/slide" Target="slides/slide25.xml"/><Relationship Id="rId60" Type="http://schemas.openxmlformats.org/officeDocument/2006/relationships/font" Target="fonts/font5.fntdata"/><Relationship Id="rId65" Type="http://schemas.openxmlformats.org/officeDocument/2006/relationships/font" Target="fonts/font10.fntdata"/><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 Target="slides/slide3.xml"/><Relationship Id="rId35" Type="http://schemas.openxmlformats.org/officeDocument/2006/relationships/slide" Target="slides/slide8.xml"/><Relationship Id="rId43" Type="http://schemas.openxmlformats.org/officeDocument/2006/relationships/slide" Target="slides/slide16.xml"/><Relationship Id="rId48" Type="http://schemas.openxmlformats.org/officeDocument/2006/relationships/slide" Target="slides/slide21.xml"/><Relationship Id="rId56" Type="http://schemas.openxmlformats.org/officeDocument/2006/relationships/font" Target="fonts/font1.fntdata"/><Relationship Id="rId64" Type="http://schemas.openxmlformats.org/officeDocument/2006/relationships/font" Target="fonts/font9.fntdata"/><Relationship Id="rId69" Type="http://schemas.openxmlformats.org/officeDocument/2006/relationships/presProps" Target="presProps.xml"/><Relationship Id="rId8" Type="http://schemas.openxmlformats.org/officeDocument/2006/relationships/slideMaster" Target="slideMasters/slideMaster8.xml"/><Relationship Id="rId51" Type="http://schemas.openxmlformats.org/officeDocument/2006/relationships/slide" Target="slides/slide24.xml"/><Relationship Id="rId72"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 Target="slides/slide6.xml"/><Relationship Id="rId38" Type="http://schemas.openxmlformats.org/officeDocument/2006/relationships/slide" Target="slides/slide11.xml"/><Relationship Id="rId46" Type="http://schemas.openxmlformats.org/officeDocument/2006/relationships/slide" Target="slides/slide19.xml"/><Relationship Id="rId59" Type="http://schemas.openxmlformats.org/officeDocument/2006/relationships/font" Target="fonts/font4.fntdata"/><Relationship Id="rId67" Type="http://schemas.openxmlformats.org/officeDocument/2006/relationships/font" Target="fonts/font12.fntdata"/><Relationship Id="rId20" Type="http://schemas.openxmlformats.org/officeDocument/2006/relationships/slideMaster" Target="slideMasters/slideMaster20.xml"/><Relationship Id="rId41" Type="http://schemas.openxmlformats.org/officeDocument/2006/relationships/slide" Target="slides/slide14.xml"/><Relationship Id="rId54" Type="http://schemas.openxmlformats.org/officeDocument/2006/relationships/slide" Target="slides/slide27.xml"/><Relationship Id="rId62" Type="http://schemas.openxmlformats.org/officeDocument/2006/relationships/font" Target="fonts/font7.fntdata"/><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49519C-ECD2-44CF-A870-ADB36806EE73}"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91895B-7FC2-4D34-B430-B418CB4B5DC0}" type="slidenum">
              <a:rPr lang="en-GB" smtClean="0"/>
              <a:t>‹#›</a:t>
            </a:fld>
            <a:endParaRPr lang="en-GB" dirty="0"/>
          </a:p>
        </p:txBody>
      </p:sp>
    </p:spTree>
    <p:extLst>
      <p:ext uri="{BB962C8B-B14F-4D97-AF65-F5344CB8AC3E}">
        <p14:creationId xmlns:p14="http://schemas.microsoft.com/office/powerpoint/2010/main" val="1144035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7495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Convert Data Types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D:\Demofiles\Mod06\Setup.cmd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D:\Demofiles\Mod06\Demo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28723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469645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61486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894121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SELECT custid, city, region, country,</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CONCAT(city, ', ' + region, ', ' + country) AS location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Sales.Customers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the ISNULL and COALESC functions, covered later in the course, were often previously used to convert NULLs to empty strings. CONCAT now handles that.</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972756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If time permits, also introduce LTRIM, RTRIM, REPLICATE.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The FORMAT function is mentioned in the workbook, though not on this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943449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LIKE, go to Books Online at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LIKE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http://go.microsoft.com/fwlink/?LinkID=402731</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400468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D:\Demofiles\Mod06\Setup.cmd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Manipulate Character Data</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D:\Demofiles\Mod06\Setup.cmd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D:\Demofiles\Mod06\Demo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10035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33093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Point out which data types consume the least storage.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32593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442312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This is a build slide – review before presenting.</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 SQL Server 2012, there was a new option to use the PARSE function and indicate the culture, for example: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PARSE('7/17/2011' AS DATE USING 'en-US') AS dt;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to PARSE (Transact-SQL)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PARSE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http://go.microsoft.com/fwlink/?LinkID=402732</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TRY_PARSE and TRY_CONVERT will be covered in a later module.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 range of values for the offset in DATETIMEOFFSET is +/- 14 hours (time zones). For more information, go to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datetimeoffset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http://go.microsoft.com/fwlink/?LinkID=402733</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029725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29153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Consider discussing the "missing day" problem when using a BETWEEN predicate, before discussing the second example.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459504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all function arguments are required! DATETIME2FROMPARTS() requires eight arguments.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EOMONTH was new in 2012.</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610539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Complete the previous demonstration in this module. Alternatively, start the 20461C-MIA-DC and 20461C-MIA-SQL virtual machines, log on to 20461C-MIA-SQL as ADVENTUREWORKS\Student with the password Pa$$w0rd, and run D:\Demofiles\Mod06\Setup.cmd as an administrator.</a:t>
            </a:r>
            <a:endParaRPr lang="en-GB" sz="1000" dirty="0">
              <a:latin typeface="Arial" panose="020B060402020202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Query Data and Time Values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D:\Demofiles\Mod06\Setup.cmd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D:\Demofiles\Mod06\Demo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50457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Remind students that without an ORDER BY, the lab exercises may return results in different order than the supplied lab answers. If they want to check results, they can add an ORDER BY clause, both to their solution and the provided one. This will affect all labs!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Writing Queries That Return Date and Time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Before you start using different date and time functions in business scenarios, you have to practice on sample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Date and Time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have different reports that focus on data during specific time frames. The sales staff would like to analyze distinct customers, distinct products, and orders placed near the end of the month. You will have to write the SELECT statements using the different date and time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Return Character Data</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Members of the marketing department would like to have a more condensed version of a report for when they talk with customers. They want the information that currently exists in two columns displayed in a single column.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4: Writing Queries That Use Character Functions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marketing department would like to address customers by their first and last names. In the Sales.Customers table, there is only one column named contactname that has both elements separated by a comma. You will have to prepare a report to show the first and last names separately.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3791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FD91895B-7FC2-4D34-B430-B418CB4B5DC0}"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899205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Will SQL Server be able to successfully implicitly convert an int data type to a varchar?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 int has higher type precedence.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data type is suitable for storing flag information, such as TRUE or FALSE?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Bit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logical operators are useful for retrieving ranges of date and time values?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&gt;=, &lt;</a:t>
            </a:r>
          </a:p>
        </p:txBody>
      </p:sp>
      <p:sp>
        <p:nvSpPr>
          <p:cNvPr id="4" name="Slide Number Placeholder 3"/>
          <p:cNvSpPr>
            <a:spLocks noGrp="1"/>
          </p:cNvSpPr>
          <p:nvPr>
            <p:ph type="sldNum" sz="quarter" idx="10"/>
          </p:nvPr>
        </p:nvSpPr>
        <p:spPr/>
        <p:txBody>
          <a:bodyPr/>
          <a:lstStyle/>
          <a:p>
            <a:fld id="{FD91895B-7FC2-4D34-B430-B418CB4B5DC0}"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2847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character and date/time data types will be covered in the next lessons.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222407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approximate numeric data types are mostly used in scientific applications while business applications typically use exact numeric types.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389275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not all content from the tables is printed in the workbook – use the provided links to show the references in Books Online.</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that the int is the primary integer data type in SQL Server.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Decimal precision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The maximum total number of decimal digits that can be stored, both to the left and to the right of the decimal point. The precision must be a value from 1 through the maximum precision of 38, with the default set at 18.</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Decimal scale</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The maximum number of decimal digits that can be stored to the right of the decimal point.</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See the following topics in Books Online:</a:t>
            </a: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Decimal and Numeric (Transact SQL)</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Precision, Scale, and Length (Transact-SQL)</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Data Types (Transact-SQL)</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Float and Real (Transact-SQL)</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30083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See the topic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Binary and Varbinary (Transact-SQL)</a:t>
            </a: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 in Books Online.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803286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For more information on XML, see Course 20464C.</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Some of these types (cursors, sql_variant, and so on) are only listed for completeness. Don't get bogged down in details here.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While there's no need to get into design discussions at this stage, you may wish to point out that the use of sql_variant probably means poor analysis of the problem and a lack of normalization.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319212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that not all SQL Server data types are represented by the example.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72835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Code samples are fragments for illustration only.</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conversion functions will be covered later in the course.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Questions in workbook:</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data type will be converted? To which type?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The char will be converted to an int.</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Why does SQL Server attempt to convert the character variable to an integer and not the other way around?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The data type with the lower precedence is converted to the higher.</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D91895B-7FC2-4D34-B430-B418CB4B5DC0}"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6: Working with SQL Server 2014 Data Types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4307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1791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545106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5062575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3008436"/>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12750753"/>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967735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3839720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980375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5315429"/>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8023272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0159842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39831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868111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97178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187513053"/>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83189162"/>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0899093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7951417"/>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6382088"/>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6076030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8761108"/>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8853404"/>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1029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4994831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44980076"/>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77744486"/>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1323806"/>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27461987"/>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242069"/>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8359648"/>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4660245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52982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2682898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5994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05258429"/>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7668816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07801153"/>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1815966"/>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667489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7256328"/>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14810539"/>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1298585"/>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8883835"/>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0730052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21938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3372334"/>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5863481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036812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205422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6844953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7947878"/>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5631733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3549056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851655059"/>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076345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527777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99785379"/>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9882882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76841"/>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61637150"/>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09609268"/>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513310"/>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9690190"/>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04520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2032268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8823013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419099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1815113"/>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83520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880257"/>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5211792"/>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694521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7126905"/>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9665041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73924603"/>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3525767"/>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80012903"/>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81589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8878117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15187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895673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81910730"/>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0699158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50222361"/>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5544218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7836716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05629351"/>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2977292"/>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56749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64550655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3008787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4021034"/>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834869"/>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917101938"/>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05254644"/>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047304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21465241"/>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340322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5390061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815941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9985430"/>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28147591"/>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1460702"/>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53258386"/>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0770029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0532276"/>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989398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18620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438699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7563198"/>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2375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322057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372596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89716742"/>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3212769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223307"/>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57407527"/>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33852728"/>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49580890"/>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7020848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2199512"/>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833082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38747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8737296"/>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367763"/>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882163"/>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2796878"/>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58001747"/>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0020020"/>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903101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33869653"/>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5035288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3717889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33448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7764809"/>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92403174"/>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69554059"/>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803331773"/>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70130"/>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9783065"/>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42476438"/>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10394681"/>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14067046"/>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24719999"/>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664989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8900226"/>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69168700"/>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8695587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9481321"/>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7520946"/>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3540835"/>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398447"/>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60401519"/>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8091294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6658384"/>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4995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07872646"/>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30713459"/>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601292023"/>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5919310"/>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79655027"/>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12367722"/>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25063900"/>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14782950"/>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464277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11560377"/>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122934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46219839"/>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8525718"/>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44794830"/>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52803776"/>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06092217"/>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93820208"/>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091680017"/>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3885409"/>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3700800"/>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11865104"/>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8140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908041"/>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3970770"/>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244329117"/>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3983586"/>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58593946"/>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799229381"/>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2066889"/>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6498880"/>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35786911"/>
      </p:ext>
    </p:extLst>
  </p:cSld>
  <p:clrMapOvr>
    <a:masterClrMapping/>
  </p:clrMapOvr>
</p:sldLayout>
</file>

<file path=ppt/slideLayouts/slideLayout2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2180603"/>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95087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62311409"/>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15544134"/>
      </p:ext>
    </p:extLst>
  </p:cSld>
  <p:clrMapOvr>
    <a:masterClrMapping/>
  </p:clrMapOvr>
</p:sldLayout>
</file>

<file path=ppt/slideLayouts/slideLayout2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262591"/>
      </p:ext>
    </p:extLst>
  </p:cSld>
  <p:clrMapOvr>
    <a:masterClrMapping/>
  </p:clrMapOvr>
</p:sldLayout>
</file>

<file path=ppt/slideLayouts/slideLayout2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67204994"/>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27950007"/>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69979610"/>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01494911"/>
      </p:ext>
    </p:extLst>
  </p:cSld>
  <p:clrMapOvr>
    <a:masterClrMapping/>
  </p:clrMapOvr>
</p:sldLayout>
</file>

<file path=ppt/slideLayouts/slideLayout27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95622021"/>
      </p:ext>
    </p:extLst>
  </p:cSld>
  <p:clrMapOvr>
    <a:masterClrMapping/>
  </p:clrMapOvr>
</p:sldLayout>
</file>

<file path=ppt/slideLayouts/slideLayout27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985752602"/>
      </p:ext>
    </p:extLst>
  </p:cSld>
  <p:clrMapOvr>
    <a:masterClrMapping/>
  </p:clrMapOvr>
</p:sldLayout>
</file>

<file path=ppt/slideLayouts/slideLayout2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1918450"/>
      </p:ext>
    </p:extLst>
  </p:cSld>
  <p:clrMapOvr>
    <a:masterClrMapping/>
  </p:clrMapOvr>
</p:sldLayout>
</file>

<file path=ppt/slideLayouts/slideLayout2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4003568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6779412"/>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8765668"/>
      </p:ext>
    </p:extLst>
  </p:cSld>
  <p:clrMapOvr>
    <a:masterClrMapping/>
  </p:clrMapOvr>
</p:sldLayout>
</file>

<file path=ppt/slideLayouts/slideLayout2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50510193"/>
      </p:ext>
    </p:extLst>
  </p:cSld>
  <p:clrMapOvr>
    <a:masterClrMapping/>
  </p:clrMapOvr>
</p:sldLayout>
</file>

<file path=ppt/slideLayouts/slideLayout2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9048230"/>
      </p:ext>
    </p:extLst>
  </p:cSld>
  <p:clrMapOvr>
    <a:masterClrMapping/>
  </p:clrMapOvr>
</p:sldLayout>
</file>

<file path=ppt/slideLayouts/slideLayout2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08947336"/>
      </p:ext>
    </p:extLst>
  </p:cSld>
  <p:clrMapOvr>
    <a:masterClrMapping/>
  </p:clrMapOvr>
</p:sldLayout>
</file>

<file path=ppt/slideLayouts/slideLayout2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773364464"/>
      </p:ext>
    </p:extLst>
  </p:cSld>
  <p:clrMapOvr>
    <a:masterClrMapping/>
  </p:clrMapOvr>
</p:sldLayout>
</file>

<file path=ppt/slideLayouts/slideLayout2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2168002"/>
      </p:ext>
    </p:extLst>
  </p:cSld>
  <p:clrMapOvr>
    <a:masterClrMapping/>
  </p:clrMapOvr>
</p:sldLayout>
</file>

<file path=ppt/slideLayouts/slideLayout2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31023054"/>
      </p:ext>
    </p:extLst>
  </p:cSld>
  <p:clrMapOvr>
    <a:masterClrMapping/>
  </p:clrMapOvr>
</p:sldLayout>
</file>

<file path=ppt/slideLayouts/slideLayout2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07414382"/>
      </p:ext>
    </p:extLst>
  </p:cSld>
  <p:clrMapOvr>
    <a:masterClrMapping/>
  </p:clrMapOvr>
</p:sldLayout>
</file>

<file path=ppt/slideLayouts/slideLayout28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13158206"/>
      </p:ext>
    </p:extLst>
  </p:cSld>
  <p:clrMapOvr>
    <a:masterClrMapping/>
  </p:clrMapOvr>
</p:sldLayout>
</file>

<file path=ppt/slideLayouts/slideLayout28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347155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3305102"/>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0331681"/>
      </p:ext>
    </p:extLst>
  </p:cSld>
  <p:clrMapOvr>
    <a:masterClrMapping/>
  </p:clrMapOvr>
</p:sldLayout>
</file>

<file path=ppt/slideLayouts/slideLayout2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67262253"/>
      </p:ext>
    </p:extLst>
  </p:cSld>
  <p:clrMapOvr>
    <a:masterClrMapping/>
  </p:clrMapOvr>
</p:sldLayout>
</file>

<file path=ppt/slideLayouts/slideLayout2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57982874"/>
      </p:ext>
    </p:extLst>
  </p:cSld>
  <p:clrMapOvr>
    <a:masterClrMapping/>
  </p:clrMapOvr>
</p:sldLayout>
</file>

<file path=ppt/slideLayouts/slideLayout2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9834512"/>
      </p:ext>
    </p:extLst>
  </p:cSld>
  <p:clrMapOvr>
    <a:masterClrMapping/>
  </p:clrMapOvr>
</p:sldLayout>
</file>

<file path=ppt/slideLayouts/slideLayout2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4479918"/>
      </p:ext>
    </p:extLst>
  </p:cSld>
  <p:clrMapOvr>
    <a:masterClrMapping/>
  </p:clrMapOvr>
</p:sldLayout>
</file>

<file path=ppt/slideLayouts/slideLayout2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461849"/>
      </p:ext>
    </p:extLst>
  </p:cSld>
  <p:clrMapOvr>
    <a:masterClrMapping/>
  </p:clrMapOvr>
</p:sldLayout>
</file>

<file path=ppt/slideLayouts/slideLayout2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7136774"/>
      </p:ext>
    </p:extLst>
  </p:cSld>
  <p:clrMapOvr>
    <a:masterClrMapping/>
  </p:clrMapOvr>
</p:sldLayout>
</file>

<file path=ppt/slideLayouts/slideLayout2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43036330"/>
      </p:ext>
    </p:extLst>
  </p:cSld>
  <p:clrMapOvr>
    <a:masterClrMapping/>
  </p:clrMapOvr>
</p:sldLayout>
</file>

<file path=ppt/slideLayouts/slideLayout2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65893773"/>
      </p:ext>
    </p:extLst>
  </p:cSld>
  <p:clrMapOvr>
    <a:masterClrMapping/>
  </p:clrMapOvr>
</p:sldLayout>
</file>

<file path=ppt/slideLayouts/slideLayout2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431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307432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358456501"/>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946435370"/>
      </p:ext>
    </p:extLst>
  </p:cSld>
  <p:clrMapOvr>
    <a:masterClrMapping/>
  </p:clrMapOvr>
</p:sldLayout>
</file>

<file path=ppt/slideLayouts/slideLayout30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23065280"/>
      </p:ext>
    </p:extLst>
  </p:cSld>
  <p:clrMapOvr>
    <a:masterClrMapping/>
  </p:clrMapOvr>
</p:sldLayout>
</file>

<file path=ppt/slideLayouts/slideLayout30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28230475"/>
      </p:ext>
    </p:extLst>
  </p:cSld>
  <p:clrMapOvr>
    <a:masterClrMapping/>
  </p:clrMapOvr>
</p:sldLayout>
</file>

<file path=ppt/slideLayouts/slideLayout30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69452815"/>
      </p:ext>
    </p:extLst>
  </p:cSld>
  <p:clrMapOvr>
    <a:masterClrMapping/>
  </p:clrMapOvr>
</p:sldLayout>
</file>

<file path=ppt/slideLayouts/slideLayout30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34087853"/>
      </p:ext>
    </p:extLst>
  </p:cSld>
  <p:clrMapOvr>
    <a:masterClrMapping/>
  </p:clrMapOvr>
</p:sldLayout>
</file>

<file path=ppt/slideLayouts/slideLayout30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4742812"/>
      </p:ext>
    </p:extLst>
  </p:cSld>
  <p:clrMapOvr>
    <a:masterClrMapping/>
  </p:clrMapOvr>
</p:sldLayout>
</file>

<file path=ppt/slideLayouts/slideLayout30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200471604"/>
      </p:ext>
    </p:extLst>
  </p:cSld>
  <p:clrMapOvr>
    <a:masterClrMapping/>
  </p:clrMapOvr>
</p:sldLayout>
</file>

<file path=ppt/slideLayouts/slideLayout30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5798664"/>
      </p:ext>
    </p:extLst>
  </p:cSld>
  <p:clrMapOvr>
    <a:masterClrMapping/>
  </p:clrMapOvr>
</p:sldLayout>
</file>

<file path=ppt/slideLayouts/slideLayout30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0377489"/>
      </p:ext>
    </p:extLst>
  </p:cSld>
  <p:clrMapOvr>
    <a:masterClrMapping/>
  </p:clrMapOvr>
</p:sldLayout>
</file>

<file path=ppt/slideLayouts/slideLayout30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972898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6365462"/>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62617624"/>
      </p:ext>
    </p:extLst>
  </p:cSld>
  <p:clrMapOvr>
    <a:masterClrMapping/>
  </p:clrMapOvr>
</p:sldLayout>
</file>

<file path=ppt/slideLayouts/slideLayout3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6431089"/>
      </p:ext>
    </p:extLst>
  </p:cSld>
  <p:clrMapOvr>
    <a:masterClrMapping/>
  </p:clrMapOvr>
</p:sldLayout>
</file>

<file path=ppt/slideLayouts/slideLayout3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94493619"/>
      </p:ext>
    </p:extLst>
  </p:cSld>
  <p:clrMapOvr>
    <a:masterClrMapping/>
  </p:clrMapOvr>
</p:sldLayout>
</file>

<file path=ppt/slideLayouts/slideLayout3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36703103"/>
      </p:ext>
    </p:extLst>
  </p:cSld>
  <p:clrMapOvr>
    <a:masterClrMapping/>
  </p:clrMapOvr>
</p:sldLayout>
</file>

<file path=ppt/slideLayouts/slideLayout3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28081618"/>
      </p:ext>
    </p:extLst>
  </p:cSld>
  <p:clrMapOvr>
    <a:masterClrMapping/>
  </p:clrMapOvr>
</p:sldLayout>
</file>

<file path=ppt/slideLayouts/slideLayout3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135194890"/>
      </p:ext>
    </p:extLst>
  </p:cSld>
  <p:clrMapOvr>
    <a:masterClrMapping/>
  </p:clrMapOvr>
</p:sldLayout>
</file>

<file path=ppt/slideLayouts/slideLayout3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1675769"/>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2927334"/>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3038057"/>
      </p:ext>
    </p:extLst>
  </p:cSld>
  <p:clrMapOvr>
    <a:masterClrMapping/>
  </p:clrMapOvr>
</p:sldLayout>
</file>

<file path=ppt/slideLayouts/slideLayout3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355801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7048961"/>
      </p:ext>
    </p:extLst>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6196449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27780699"/>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0980079"/>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08105948"/>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3085687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8537215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808532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236666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047825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7494326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9614365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17918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2820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4765400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0673536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046423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2625437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9351990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3455276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113856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442940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843015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179841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709660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37812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5832846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955276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501131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846560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60498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36755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726023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736900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353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847370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531544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4371272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2655474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55251041"/>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235058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85307295"/>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0934639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16050232"/>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8452473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7765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16155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0357575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9320114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3185777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912650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9898595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9190899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022748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0204253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41155612"/>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263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15888268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9015001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47511449"/>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16060188"/>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1653371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9540937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96650792"/>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14515625"/>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49105040"/>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297396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90002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3658236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71676625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145286"/>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35767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9390955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70286697"/>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55443105"/>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61950857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5571224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9498405"/>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7205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21.xml.rels><?xml version="1.0" encoding="UTF-8" standalone="yes"?>
<Relationships xmlns="http://schemas.openxmlformats.org/package/2006/relationships"><Relationship Id="rId8" Type="http://schemas.openxmlformats.org/officeDocument/2006/relationships/slideLayout" Target="../slideLayouts/slideLayout248.xml"/><Relationship Id="rId13" Type="http://schemas.openxmlformats.org/officeDocument/2006/relationships/theme" Target="../theme/theme21.xml"/><Relationship Id="rId3" Type="http://schemas.openxmlformats.org/officeDocument/2006/relationships/slideLayout" Target="../slideLayouts/slideLayout243.xml"/><Relationship Id="rId7" Type="http://schemas.openxmlformats.org/officeDocument/2006/relationships/slideLayout" Target="../slideLayouts/slideLayout247.xml"/><Relationship Id="rId12" Type="http://schemas.openxmlformats.org/officeDocument/2006/relationships/slideLayout" Target="../slideLayouts/slideLayout252.xml"/><Relationship Id="rId2" Type="http://schemas.openxmlformats.org/officeDocument/2006/relationships/slideLayout" Target="../slideLayouts/slideLayout242.xml"/><Relationship Id="rId1" Type="http://schemas.openxmlformats.org/officeDocument/2006/relationships/slideLayout" Target="../slideLayouts/slideLayout241.xml"/><Relationship Id="rId6" Type="http://schemas.openxmlformats.org/officeDocument/2006/relationships/slideLayout" Target="../slideLayouts/slideLayout246.xml"/><Relationship Id="rId11" Type="http://schemas.openxmlformats.org/officeDocument/2006/relationships/slideLayout" Target="../slideLayouts/slideLayout251.xml"/><Relationship Id="rId5" Type="http://schemas.openxmlformats.org/officeDocument/2006/relationships/slideLayout" Target="../slideLayouts/slideLayout245.xml"/><Relationship Id="rId10" Type="http://schemas.openxmlformats.org/officeDocument/2006/relationships/slideLayout" Target="../slideLayouts/slideLayout250.xml"/><Relationship Id="rId4" Type="http://schemas.openxmlformats.org/officeDocument/2006/relationships/slideLayout" Target="../slideLayouts/slideLayout244.xml"/><Relationship Id="rId9" Type="http://schemas.openxmlformats.org/officeDocument/2006/relationships/slideLayout" Target="../slideLayouts/slideLayout249.xml"/></Relationships>
</file>

<file path=ppt/slideMasters/_rels/slideMaster22.xml.rels><?xml version="1.0" encoding="UTF-8" standalone="yes"?>
<Relationships xmlns="http://schemas.openxmlformats.org/package/2006/relationships"><Relationship Id="rId8" Type="http://schemas.openxmlformats.org/officeDocument/2006/relationships/slideLayout" Target="../slideLayouts/slideLayout260.xml"/><Relationship Id="rId13" Type="http://schemas.openxmlformats.org/officeDocument/2006/relationships/theme" Target="../theme/theme22.xml"/><Relationship Id="rId3" Type="http://schemas.openxmlformats.org/officeDocument/2006/relationships/slideLayout" Target="../slideLayouts/slideLayout255.xml"/><Relationship Id="rId7" Type="http://schemas.openxmlformats.org/officeDocument/2006/relationships/slideLayout" Target="../slideLayouts/slideLayout259.xml"/><Relationship Id="rId12" Type="http://schemas.openxmlformats.org/officeDocument/2006/relationships/slideLayout" Target="../slideLayouts/slideLayout264.xml"/><Relationship Id="rId2" Type="http://schemas.openxmlformats.org/officeDocument/2006/relationships/slideLayout" Target="../slideLayouts/slideLayout254.xml"/><Relationship Id="rId1" Type="http://schemas.openxmlformats.org/officeDocument/2006/relationships/slideLayout" Target="../slideLayouts/slideLayout253.xml"/><Relationship Id="rId6" Type="http://schemas.openxmlformats.org/officeDocument/2006/relationships/slideLayout" Target="../slideLayouts/slideLayout258.xml"/><Relationship Id="rId11" Type="http://schemas.openxmlformats.org/officeDocument/2006/relationships/slideLayout" Target="../slideLayouts/slideLayout263.xml"/><Relationship Id="rId5" Type="http://schemas.openxmlformats.org/officeDocument/2006/relationships/slideLayout" Target="../slideLayouts/slideLayout257.xml"/><Relationship Id="rId10" Type="http://schemas.openxmlformats.org/officeDocument/2006/relationships/slideLayout" Target="../slideLayouts/slideLayout262.xml"/><Relationship Id="rId4" Type="http://schemas.openxmlformats.org/officeDocument/2006/relationships/slideLayout" Target="../slideLayouts/slideLayout256.xml"/><Relationship Id="rId9" Type="http://schemas.openxmlformats.org/officeDocument/2006/relationships/slideLayout" Target="../slideLayouts/slideLayout261.xml"/></Relationships>
</file>

<file path=ppt/slideMasters/_rels/slideMaster23.xml.rels><?xml version="1.0" encoding="UTF-8" standalone="yes"?>
<Relationships xmlns="http://schemas.openxmlformats.org/package/2006/relationships"><Relationship Id="rId8" Type="http://schemas.openxmlformats.org/officeDocument/2006/relationships/slideLayout" Target="../slideLayouts/slideLayout272.xml"/><Relationship Id="rId13" Type="http://schemas.openxmlformats.org/officeDocument/2006/relationships/theme" Target="../theme/theme23.xml"/><Relationship Id="rId3" Type="http://schemas.openxmlformats.org/officeDocument/2006/relationships/slideLayout" Target="../slideLayouts/slideLayout267.xml"/><Relationship Id="rId7" Type="http://schemas.openxmlformats.org/officeDocument/2006/relationships/slideLayout" Target="../slideLayouts/slideLayout271.xml"/><Relationship Id="rId12" Type="http://schemas.openxmlformats.org/officeDocument/2006/relationships/slideLayout" Target="../slideLayouts/slideLayout276.xml"/><Relationship Id="rId2" Type="http://schemas.openxmlformats.org/officeDocument/2006/relationships/slideLayout" Target="../slideLayouts/slideLayout266.xml"/><Relationship Id="rId1" Type="http://schemas.openxmlformats.org/officeDocument/2006/relationships/slideLayout" Target="../slideLayouts/slideLayout265.xml"/><Relationship Id="rId6" Type="http://schemas.openxmlformats.org/officeDocument/2006/relationships/slideLayout" Target="../slideLayouts/slideLayout270.xml"/><Relationship Id="rId11" Type="http://schemas.openxmlformats.org/officeDocument/2006/relationships/slideLayout" Target="../slideLayouts/slideLayout275.xml"/><Relationship Id="rId5" Type="http://schemas.openxmlformats.org/officeDocument/2006/relationships/slideLayout" Target="../slideLayouts/slideLayout269.xml"/><Relationship Id="rId10" Type="http://schemas.openxmlformats.org/officeDocument/2006/relationships/slideLayout" Target="../slideLayouts/slideLayout274.xml"/><Relationship Id="rId4" Type="http://schemas.openxmlformats.org/officeDocument/2006/relationships/slideLayout" Target="../slideLayouts/slideLayout268.xml"/><Relationship Id="rId9" Type="http://schemas.openxmlformats.org/officeDocument/2006/relationships/slideLayout" Target="../slideLayouts/slideLayout273.xml"/></Relationships>
</file>

<file path=ppt/slideMasters/_rels/slideMaster24.xml.rels><?xml version="1.0" encoding="UTF-8" standalone="yes"?>
<Relationships xmlns="http://schemas.openxmlformats.org/package/2006/relationships"><Relationship Id="rId8" Type="http://schemas.openxmlformats.org/officeDocument/2006/relationships/slideLayout" Target="../slideLayouts/slideLayout284.xml"/><Relationship Id="rId13" Type="http://schemas.openxmlformats.org/officeDocument/2006/relationships/theme" Target="../theme/theme24.xml"/><Relationship Id="rId3" Type="http://schemas.openxmlformats.org/officeDocument/2006/relationships/slideLayout" Target="../slideLayouts/slideLayout279.xml"/><Relationship Id="rId7" Type="http://schemas.openxmlformats.org/officeDocument/2006/relationships/slideLayout" Target="../slideLayouts/slideLayout283.xml"/><Relationship Id="rId12" Type="http://schemas.openxmlformats.org/officeDocument/2006/relationships/slideLayout" Target="../slideLayouts/slideLayout288.xml"/><Relationship Id="rId2" Type="http://schemas.openxmlformats.org/officeDocument/2006/relationships/slideLayout" Target="../slideLayouts/slideLayout278.xml"/><Relationship Id="rId1" Type="http://schemas.openxmlformats.org/officeDocument/2006/relationships/slideLayout" Target="../slideLayouts/slideLayout277.xml"/><Relationship Id="rId6" Type="http://schemas.openxmlformats.org/officeDocument/2006/relationships/slideLayout" Target="../slideLayouts/slideLayout282.xml"/><Relationship Id="rId11" Type="http://schemas.openxmlformats.org/officeDocument/2006/relationships/slideLayout" Target="../slideLayouts/slideLayout287.xml"/><Relationship Id="rId5" Type="http://schemas.openxmlformats.org/officeDocument/2006/relationships/slideLayout" Target="../slideLayouts/slideLayout281.xml"/><Relationship Id="rId10" Type="http://schemas.openxmlformats.org/officeDocument/2006/relationships/slideLayout" Target="../slideLayouts/slideLayout286.xml"/><Relationship Id="rId4" Type="http://schemas.openxmlformats.org/officeDocument/2006/relationships/slideLayout" Target="../slideLayouts/slideLayout280.xml"/><Relationship Id="rId9" Type="http://schemas.openxmlformats.org/officeDocument/2006/relationships/slideLayout" Target="../slideLayouts/slideLayout285.xml"/></Relationships>
</file>

<file path=ppt/slideMasters/_rels/slideMaster25.xml.rels><?xml version="1.0" encoding="UTF-8" standalone="yes"?>
<Relationships xmlns="http://schemas.openxmlformats.org/package/2006/relationships"><Relationship Id="rId8" Type="http://schemas.openxmlformats.org/officeDocument/2006/relationships/slideLayout" Target="../slideLayouts/slideLayout296.xml"/><Relationship Id="rId13" Type="http://schemas.openxmlformats.org/officeDocument/2006/relationships/theme" Target="../theme/theme25.xml"/><Relationship Id="rId3" Type="http://schemas.openxmlformats.org/officeDocument/2006/relationships/slideLayout" Target="../slideLayouts/slideLayout291.xml"/><Relationship Id="rId7" Type="http://schemas.openxmlformats.org/officeDocument/2006/relationships/slideLayout" Target="../slideLayouts/slideLayout295.xml"/><Relationship Id="rId12" Type="http://schemas.openxmlformats.org/officeDocument/2006/relationships/slideLayout" Target="../slideLayouts/slideLayout300.xml"/><Relationship Id="rId2" Type="http://schemas.openxmlformats.org/officeDocument/2006/relationships/slideLayout" Target="../slideLayouts/slideLayout290.xml"/><Relationship Id="rId1" Type="http://schemas.openxmlformats.org/officeDocument/2006/relationships/slideLayout" Target="../slideLayouts/slideLayout289.xml"/><Relationship Id="rId6" Type="http://schemas.openxmlformats.org/officeDocument/2006/relationships/slideLayout" Target="../slideLayouts/slideLayout294.xml"/><Relationship Id="rId11" Type="http://schemas.openxmlformats.org/officeDocument/2006/relationships/slideLayout" Target="../slideLayouts/slideLayout299.xml"/><Relationship Id="rId5" Type="http://schemas.openxmlformats.org/officeDocument/2006/relationships/slideLayout" Target="../slideLayouts/slideLayout293.xml"/><Relationship Id="rId10" Type="http://schemas.openxmlformats.org/officeDocument/2006/relationships/slideLayout" Target="../slideLayouts/slideLayout298.xml"/><Relationship Id="rId4" Type="http://schemas.openxmlformats.org/officeDocument/2006/relationships/slideLayout" Target="../slideLayouts/slideLayout292.xml"/><Relationship Id="rId9" Type="http://schemas.openxmlformats.org/officeDocument/2006/relationships/slideLayout" Target="../slideLayouts/slideLayout297.xml"/></Relationships>
</file>

<file path=ppt/slideMasters/_rels/slideMaster26.xml.rels><?xml version="1.0" encoding="UTF-8" standalone="yes"?>
<Relationships xmlns="http://schemas.openxmlformats.org/package/2006/relationships"><Relationship Id="rId8" Type="http://schemas.openxmlformats.org/officeDocument/2006/relationships/slideLayout" Target="../slideLayouts/slideLayout308.xml"/><Relationship Id="rId13" Type="http://schemas.openxmlformats.org/officeDocument/2006/relationships/theme" Target="../theme/theme26.xml"/><Relationship Id="rId3" Type="http://schemas.openxmlformats.org/officeDocument/2006/relationships/slideLayout" Target="../slideLayouts/slideLayout303.xml"/><Relationship Id="rId7" Type="http://schemas.openxmlformats.org/officeDocument/2006/relationships/slideLayout" Target="../slideLayouts/slideLayout307.xml"/><Relationship Id="rId12" Type="http://schemas.openxmlformats.org/officeDocument/2006/relationships/slideLayout" Target="../slideLayouts/slideLayout312.xml"/><Relationship Id="rId2" Type="http://schemas.openxmlformats.org/officeDocument/2006/relationships/slideLayout" Target="../slideLayouts/slideLayout302.xml"/><Relationship Id="rId1" Type="http://schemas.openxmlformats.org/officeDocument/2006/relationships/slideLayout" Target="../slideLayouts/slideLayout301.xml"/><Relationship Id="rId6" Type="http://schemas.openxmlformats.org/officeDocument/2006/relationships/slideLayout" Target="../slideLayouts/slideLayout306.xml"/><Relationship Id="rId11" Type="http://schemas.openxmlformats.org/officeDocument/2006/relationships/slideLayout" Target="../slideLayouts/slideLayout311.xml"/><Relationship Id="rId5" Type="http://schemas.openxmlformats.org/officeDocument/2006/relationships/slideLayout" Target="../slideLayouts/slideLayout305.xml"/><Relationship Id="rId10" Type="http://schemas.openxmlformats.org/officeDocument/2006/relationships/slideLayout" Target="../slideLayouts/slideLayout310.xml"/><Relationship Id="rId4" Type="http://schemas.openxmlformats.org/officeDocument/2006/relationships/slideLayout" Target="../slideLayouts/slideLayout304.xml"/><Relationship Id="rId9" Type="http://schemas.openxmlformats.org/officeDocument/2006/relationships/slideLayout" Target="../slideLayouts/slideLayout309.xml"/></Relationships>
</file>

<file path=ppt/slideMasters/_rels/slideMaster27.xml.rels><?xml version="1.0" encoding="UTF-8" standalone="yes"?>
<Relationships xmlns="http://schemas.openxmlformats.org/package/2006/relationships"><Relationship Id="rId8" Type="http://schemas.openxmlformats.org/officeDocument/2006/relationships/slideLayout" Target="../slideLayouts/slideLayout320.xml"/><Relationship Id="rId13" Type="http://schemas.openxmlformats.org/officeDocument/2006/relationships/theme" Target="../theme/theme27.xml"/><Relationship Id="rId3" Type="http://schemas.openxmlformats.org/officeDocument/2006/relationships/slideLayout" Target="../slideLayouts/slideLayout315.xml"/><Relationship Id="rId7" Type="http://schemas.openxmlformats.org/officeDocument/2006/relationships/slideLayout" Target="../slideLayouts/slideLayout319.xml"/><Relationship Id="rId12" Type="http://schemas.openxmlformats.org/officeDocument/2006/relationships/slideLayout" Target="../slideLayouts/slideLayout324.xml"/><Relationship Id="rId2" Type="http://schemas.openxmlformats.org/officeDocument/2006/relationships/slideLayout" Target="../slideLayouts/slideLayout314.xml"/><Relationship Id="rId1" Type="http://schemas.openxmlformats.org/officeDocument/2006/relationships/slideLayout" Target="../slideLayouts/slideLayout313.xml"/><Relationship Id="rId6" Type="http://schemas.openxmlformats.org/officeDocument/2006/relationships/slideLayout" Target="../slideLayouts/slideLayout318.xml"/><Relationship Id="rId11" Type="http://schemas.openxmlformats.org/officeDocument/2006/relationships/slideLayout" Target="../slideLayouts/slideLayout323.xml"/><Relationship Id="rId5" Type="http://schemas.openxmlformats.org/officeDocument/2006/relationships/slideLayout" Target="../slideLayouts/slideLayout317.xml"/><Relationship Id="rId10" Type="http://schemas.openxmlformats.org/officeDocument/2006/relationships/slideLayout" Target="../slideLayouts/slideLayout322.xml"/><Relationship Id="rId4" Type="http://schemas.openxmlformats.org/officeDocument/2006/relationships/slideLayout" Target="../slideLayouts/slideLayout316.xml"/><Relationship Id="rId9" Type="http://schemas.openxmlformats.org/officeDocument/2006/relationships/slideLayout" Target="../slideLayouts/slideLayout3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32073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40677088"/>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8105835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60623192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44453956"/>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37788684"/>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7447022"/>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517797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73002208"/>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81300214"/>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4338615"/>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216494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3441673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56194652"/>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 id="214748393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527378712"/>
      </p:ext>
    </p:extLst>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58754981"/>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52556612"/>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8392091"/>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46087292"/>
      </p:ext>
    </p:extLst>
  </p:cSld>
  <p:clrMap bg1="lt1" tx1="dk1" bg2="lt2" tx2="dk2" accent1="accent1" accent2="accent2" accent3="accent3" accent4="accent4" accent5="accent5" accent6="accent6" hlink="hlink" folHlink="folHlink"/>
  <p:sldLayoutIdLst>
    <p:sldLayoutId id="2147483986" r:id="rId1"/>
    <p:sldLayoutId id="2147483987" r:id="rId2"/>
    <p:sldLayoutId id="2147483988" r:id="rId3"/>
    <p:sldLayoutId id="2147483989" r:id="rId4"/>
    <p:sldLayoutId id="2147483990" r:id="rId5"/>
    <p:sldLayoutId id="2147483991" r:id="rId6"/>
    <p:sldLayoutId id="2147483992" r:id="rId7"/>
    <p:sldLayoutId id="2147483993" r:id="rId8"/>
    <p:sldLayoutId id="2147483994" r:id="rId9"/>
    <p:sldLayoutId id="2147483995" r:id="rId10"/>
    <p:sldLayoutId id="2147483996" r:id="rId11"/>
    <p:sldLayoutId id="214748399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192413343"/>
      </p:ext>
    </p:extLst>
  </p:cSld>
  <p:clrMap bg1="lt1" tx1="dk1" bg2="lt2" tx2="dk2" accent1="accent1" accent2="accent2" accent3="accent3" accent4="accent4" accent5="accent5" accent6="accent6" hlink="hlink" folHlink="folHlink"/>
  <p:sldLayoutIdLst>
    <p:sldLayoutId id="2147483999" r:id="rId1"/>
    <p:sldLayoutId id="2147484000" r:id="rId2"/>
    <p:sldLayoutId id="2147484001" r:id="rId3"/>
    <p:sldLayoutId id="2147484002" r:id="rId4"/>
    <p:sldLayoutId id="2147484003" r:id="rId5"/>
    <p:sldLayoutId id="2147484004" r:id="rId6"/>
    <p:sldLayoutId id="2147484005" r:id="rId7"/>
    <p:sldLayoutId id="2147484006" r:id="rId8"/>
    <p:sldLayoutId id="2147484007" r:id="rId9"/>
    <p:sldLayoutId id="2147484008" r:id="rId10"/>
    <p:sldLayoutId id="2147484009" r:id="rId11"/>
    <p:sldLayoutId id="214748401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7603045"/>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49792647"/>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2948762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41684753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87229339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44359459"/>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22459150"/>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5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7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8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0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6</a:t>
            </a:r>
            <a:endParaRPr lang="en-GB" dirty="0"/>
          </a:p>
        </p:txBody>
      </p:sp>
      <p:sp>
        <p:nvSpPr>
          <p:cNvPr id="3" name="Subtitle 2"/>
          <p:cNvSpPr>
            <a:spLocks noGrp="1"/>
          </p:cNvSpPr>
          <p:nvPr>
            <p:ph type="subTitle" sz="quarter" idx="1"/>
          </p:nvPr>
        </p:nvSpPr>
        <p:spPr/>
        <p:txBody>
          <a:bodyPr/>
          <a:lstStyle/>
          <a:p>
            <a:r>
              <a:rPr lang="en-GB" dirty="0" smtClean="0"/>
              <a:t>Working with SQL Server 2014 Data Types
</a:t>
            </a:r>
            <a:endParaRPr lang="en-GB" dirty="0"/>
          </a:p>
        </p:txBody>
      </p:sp>
    </p:spTree>
    <p:extLst>
      <p:ext uri="{BB962C8B-B14F-4D97-AF65-F5344CB8AC3E}">
        <p14:creationId xmlns:p14="http://schemas.microsoft.com/office/powerpoint/2010/main" val="2642136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bb067b69-c501-4769-8fa9-0a689091dd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SQL Server Data Types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GB" b="0" kern="0" dirty="0" smtClean="0"/>
              <a:t>Convert data types</a:t>
            </a:r>
            <a:endParaRPr lang="en-US" b="0" kern="0" dirty="0" smtClean="0"/>
          </a:p>
        </p:txBody>
      </p:sp>
    </p:spTree>
    <p:extLst>
      <p:ext uri="{BB962C8B-B14F-4D97-AF65-F5344CB8AC3E}">
        <p14:creationId xmlns:p14="http://schemas.microsoft.com/office/powerpoint/2010/main" val="3689229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Working with Character Data</a:t>
            </a:r>
            <a:endParaRPr lang="en-GB" dirty="0"/>
          </a:p>
        </p:txBody>
      </p:sp>
      <p:sp>
        <p:nvSpPr>
          <p:cNvPr id="3" name="Text Placeholder 2"/>
          <p:cNvSpPr>
            <a:spLocks noGrp="1"/>
          </p:cNvSpPr>
          <p:nvPr>
            <p:ph type="body" idx="1"/>
          </p:nvPr>
        </p:nvSpPr>
        <p:spPr/>
        <p:txBody>
          <a:bodyPr/>
          <a:lstStyle/>
          <a:p>
            <a:r>
              <a:rPr lang="en-GB" dirty="0" smtClean="0"/>
              <a:t>Character Data Types
Collation
String Concatenation
Character String Functions
The LIKE Predicate
Demonstration: Working with Character Data</a:t>
            </a:r>
            <a:endParaRPr lang="en-GB" dirty="0"/>
          </a:p>
        </p:txBody>
      </p:sp>
    </p:spTree>
    <p:extLst>
      <p:ext uri="{BB962C8B-B14F-4D97-AF65-F5344CB8AC3E}">
        <p14:creationId xmlns:p14="http://schemas.microsoft.com/office/powerpoint/2010/main" val="1698760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 Data Types</a:t>
            </a:r>
            <a:endParaRPr lang="en-GB" dirty="0"/>
          </a:p>
        </p:txBody>
      </p:sp>
      <p:sp>
        <p:nvSpPr>
          <p:cNvPr id="4" name="Content Placeholder 2"/>
          <p:cNvSpPr txBox="1">
            <a:spLocks/>
          </p:cNvSpPr>
          <p:nvPr/>
        </p:nvSpPr>
        <p:spPr>
          <a:xfrm>
            <a:off x="458788" y="992187"/>
            <a:ext cx="7751762" cy="5119363"/>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supports two kinds of character data types:</a:t>
            </a:r>
          </a:p>
          <a:p>
            <a:pPr lvl="1"/>
            <a:r>
              <a:rPr lang="en-US" kern="0" dirty="0">
                <a:solidFill>
                  <a:srgbClr val="000000"/>
                </a:solidFill>
              </a:rPr>
              <a:t>Regular: CHAR, VARCHAR</a:t>
            </a:r>
          </a:p>
          <a:p>
            <a:pPr lvl="2"/>
            <a:r>
              <a:rPr lang="en-US" kern="0" dirty="0">
                <a:solidFill>
                  <a:srgbClr val="000000"/>
                </a:solidFill>
              </a:rPr>
              <a:t>One byte stored per character</a:t>
            </a:r>
          </a:p>
          <a:p>
            <a:pPr lvl="3"/>
            <a:r>
              <a:rPr lang="en-US" kern="0" dirty="0">
                <a:solidFill>
                  <a:srgbClr val="000000"/>
                </a:solidFill>
              </a:rPr>
              <a:t>Only 256 possible characters – limits language support</a:t>
            </a:r>
          </a:p>
          <a:p>
            <a:pPr lvl="1"/>
            <a:r>
              <a:rPr lang="en-US" kern="0" dirty="0">
                <a:solidFill>
                  <a:srgbClr val="000000"/>
                </a:solidFill>
              </a:rPr>
              <a:t>Unicode: NCHAR, NVARCHAR</a:t>
            </a:r>
          </a:p>
          <a:p>
            <a:pPr lvl="2"/>
            <a:r>
              <a:rPr lang="en-US" kern="0" dirty="0">
                <a:solidFill>
                  <a:srgbClr val="000000"/>
                </a:solidFill>
              </a:rPr>
              <a:t>Two bytes stored per character</a:t>
            </a:r>
          </a:p>
          <a:p>
            <a:pPr lvl="3"/>
            <a:r>
              <a:rPr lang="en-US" kern="0" dirty="0">
                <a:solidFill>
                  <a:srgbClr val="000000"/>
                </a:solidFill>
              </a:rPr>
              <a:t>65k characters represented – multiple language support</a:t>
            </a:r>
          </a:p>
          <a:p>
            <a:pPr lvl="2"/>
            <a:r>
              <a:rPr lang="en-US" kern="0" dirty="0">
                <a:solidFill>
                  <a:srgbClr val="000000"/>
                </a:solidFill>
              </a:rPr>
              <a:t>Precede characters with N' (National)</a:t>
            </a:r>
          </a:p>
          <a:p>
            <a:pPr lvl="0"/>
            <a:r>
              <a:rPr lang="en-US" kern="0" dirty="0">
                <a:solidFill>
                  <a:srgbClr val="000000"/>
                </a:solidFill>
              </a:rPr>
              <a:t>TEXT, NTEXT deprecated</a:t>
            </a:r>
          </a:p>
          <a:p>
            <a:pPr lvl="2"/>
            <a:r>
              <a:rPr lang="en-US" kern="0" dirty="0">
                <a:solidFill>
                  <a:srgbClr val="000000"/>
                </a:solidFill>
              </a:rPr>
              <a:t>Use VARCHAR(MAX), NVARCHAR(MAX) instead</a:t>
            </a:r>
          </a:p>
        </p:txBody>
      </p:sp>
    </p:spTree>
    <p:extLst>
      <p:ext uri="{BB962C8B-B14F-4D97-AF65-F5344CB8AC3E}">
        <p14:creationId xmlns:p14="http://schemas.microsoft.com/office/powerpoint/2010/main" val="1041351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xEl>
                                              <p:pRg st="3" end="3"/>
                                            </p:txEl>
                                          </p:spTgt>
                                        </p:tgtEl>
                                      </p:cBhvr>
                                    </p:animEffect>
                                    <p:set>
                                      <p:cBhvr>
                                        <p:cTn id="16" dur="1" fill="hold">
                                          <p:stCondLst>
                                            <p:cond delay="499"/>
                                          </p:stCondLst>
                                        </p:cTn>
                                        <p:tgtEl>
                                          <p:spTgt spid="4">
                                            <p:txEl>
                                              <p:pRg st="3" end="3"/>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4">
                                            <p:txEl>
                                              <p:pRg st="4" end="4"/>
                                            </p:txEl>
                                          </p:spTgt>
                                        </p:tgtEl>
                                      </p:cBhvr>
                                    </p:animEffect>
                                    <p:set>
                                      <p:cBhvr>
                                        <p:cTn id="19" dur="1" fill="hold">
                                          <p:stCondLst>
                                            <p:cond delay="499"/>
                                          </p:stCondLst>
                                        </p:cTn>
                                        <p:tgtEl>
                                          <p:spTgt spid="4">
                                            <p:txEl>
                                              <p:pRg st="4" end="4"/>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4">
                                            <p:txEl>
                                              <p:pRg st="5" end="5"/>
                                            </p:txEl>
                                          </p:spTgt>
                                        </p:tgtEl>
                                      </p:cBhvr>
                                    </p:animEffect>
                                    <p:set>
                                      <p:cBhvr>
                                        <p:cTn id="22" dur="1" fill="hold">
                                          <p:stCondLst>
                                            <p:cond delay="499"/>
                                          </p:stCondLst>
                                        </p:cTn>
                                        <p:tgtEl>
                                          <p:spTgt spid="4">
                                            <p:txEl>
                                              <p:pRg st="5" end="5"/>
                                            </p:txEl>
                                          </p:spTgt>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4">
                                            <p:txEl>
                                              <p:pRg st="6" end="6"/>
                                            </p:txEl>
                                          </p:spTgt>
                                        </p:tgtEl>
                                      </p:cBhvr>
                                    </p:animEffect>
                                    <p:set>
                                      <p:cBhvr>
                                        <p:cTn id="25" dur="1" fill="hold">
                                          <p:stCondLst>
                                            <p:cond delay="499"/>
                                          </p:stCondLst>
                                        </p:cTn>
                                        <p:tgtEl>
                                          <p:spTgt spid="4">
                                            <p:txEl>
                                              <p:pRg st="6" end="6"/>
                                            </p:txEl>
                                          </p:spTgt>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4">
                                            <p:txEl>
                                              <p:pRg st="7" end="7"/>
                                            </p:txEl>
                                          </p:spTgt>
                                        </p:tgtEl>
                                      </p:cBhvr>
                                    </p:animEffect>
                                    <p:set>
                                      <p:cBhvr>
                                        <p:cTn id="28" dur="1" fill="hold">
                                          <p:stCondLst>
                                            <p:cond delay="499"/>
                                          </p:stCondLst>
                                        </p:cTn>
                                        <p:tgtEl>
                                          <p:spTgt spid="4">
                                            <p:txEl>
                                              <p:pRg st="7" end="7"/>
                                            </p:txEl>
                                          </p:spTgt>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4">
                                            <p:txEl>
                                              <p:pRg st="8" end="8"/>
                                            </p:txEl>
                                          </p:spTgt>
                                        </p:tgtEl>
                                      </p:cBhvr>
                                    </p:animEffect>
                                    <p:set>
                                      <p:cBhvr>
                                        <p:cTn id="33" dur="1" fill="hold">
                                          <p:stCondLst>
                                            <p:cond delay="499"/>
                                          </p:stCondLst>
                                        </p:cTn>
                                        <p:tgtEl>
                                          <p:spTgt spid="4">
                                            <p:txEl>
                                              <p:pRg st="8" end="8"/>
                                            </p:txEl>
                                          </p:spTgt>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
                                            <p:txEl>
                                              <p:pRg st="9" end="9"/>
                                            </p:txEl>
                                          </p:spTgt>
                                        </p:tgtEl>
                                      </p:cBhvr>
                                    </p:animEffect>
                                    <p:set>
                                      <p:cBhvr>
                                        <p:cTn id="36" dur="1" fill="hold">
                                          <p:stCondLst>
                                            <p:cond delay="499"/>
                                          </p:stCondLst>
                                        </p:cTn>
                                        <p:tgtEl>
                                          <p:spTgt spid="4">
                                            <p:txEl>
                                              <p:pRg st="9" end="9"/>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Collation</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Collation is a </a:t>
            </a:r>
            <a:r>
              <a:rPr lang="en-US" kern="0" dirty="0" smtClean="0">
                <a:solidFill>
                  <a:srgbClr val="000000"/>
                </a:solidFill>
              </a:rPr>
              <a:t>collection </a:t>
            </a:r>
            <a:r>
              <a:rPr lang="en-US" kern="0" dirty="0">
                <a:solidFill>
                  <a:srgbClr val="000000"/>
                </a:solidFill>
              </a:rPr>
              <a:t>of character properties</a:t>
            </a:r>
          </a:p>
          <a:p>
            <a:pPr lvl="1"/>
            <a:r>
              <a:rPr lang="en-US" kern="0" dirty="0">
                <a:solidFill>
                  <a:srgbClr val="000000"/>
                </a:solidFill>
              </a:rPr>
              <a:t>Supported language, sort order</a:t>
            </a:r>
          </a:p>
          <a:p>
            <a:pPr lvl="1"/>
            <a:r>
              <a:rPr lang="en-US" kern="0" dirty="0">
                <a:solidFill>
                  <a:srgbClr val="000000"/>
                </a:solidFill>
              </a:rPr>
              <a:t>Case sensitivity, accent sensitivity</a:t>
            </a:r>
          </a:p>
          <a:p>
            <a:pPr lvl="0"/>
            <a:r>
              <a:rPr lang="en-US" kern="0" dirty="0">
                <a:solidFill>
                  <a:srgbClr val="000000"/>
                </a:solidFill>
              </a:rPr>
              <a:t>In querying, collation awareness important for comparison</a:t>
            </a:r>
          </a:p>
          <a:p>
            <a:pPr lvl="1"/>
            <a:r>
              <a:rPr lang="en-US" kern="0" dirty="0">
                <a:solidFill>
                  <a:srgbClr val="000000"/>
                </a:solidFill>
              </a:rPr>
              <a:t>Is database case-sensitive?</a:t>
            </a:r>
          </a:p>
          <a:p>
            <a:pPr lvl="2"/>
            <a:r>
              <a:rPr lang="en-US" kern="0" dirty="0">
                <a:solidFill>
                  <a:srgbClr val="000000"/>
                </a:solidFill>
              </a:rPr>
              <a:t>If so, N'Funk' &lt;&gt; N'funk'</a:t>
            </a:r>
          </a:p>
          <a:p>
            <a:pPr lvl="0"/>
            <a:r>
              <a:rPr lang="en-US" kern="0" dirty="0">
                <a:solidFill>
                  <a:srgbClr val="000000"/>
                </a:solidFill>
              </a:rPr>
              <a:t>Add COLLATE option to WHERE clause to control collation comparison</a:t>
            </a:r>
          </a:p>
        </p:txBody>
      </p:sp>
      <p:sp>
        <p:nvSpPr>
          <p:cNvPr id="5" name="AutoShape 3"/>
          <p:cNvSpPr>
            <a:spLocks noChangeArrowheads="1"/>
          </p:cNvSpPr>
          <p:nvPr/>
        </p:nvSpPr>
        <p:spPr bwMode="auto">
          <a:xfrm>
            <a:off x="603276" y="5198680"/>
            <a:ext cx="7363473" cy="125475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empid, lastname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HR.employees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lastname COLLATE Latin1_General_CS_AS = N'Funk';</a:t>
            </a:r>
          </a:p>
        </p:txBody>
      </p:sp>
    </p:spTree>
    <p:extLst>
      <p:ext uri="{BB962C8B-B14F-4D97-AF65-F5344CB8AC3E}">
        <p14:creationId xmlns:p14="http://schemas.microsoft.com/office/powerpoint/2010/main" val="136053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String Concatenation</a:t>
            </a:r>
            <a:endParaRPr lang="en-GB" dirty="0"/>
          </a:p>
        </p:txBody>
      </p:sp>
      <p:sp>
        <p:nvSpPr>
          <p:cNvPr id="4" name="Content Placeholder 2"/>
          <p:cNvSpPr txBox="1">
            <a:spLocks/>
          </p:cNvSpPr>
          <p:nvPr/>
        </p:nvSpPr>
        <p:spPr>
          <a:xfrm>
            <a:off x="458788" y="8588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uses the + (plus) sign to concatenate characters:</a:t>
            </a:r>
          </a:p>
          <a:p>
            <a:pPr lvl="1"/>
            <a:r>
              <a:rPr lang="en-US" kern="0" dirty="0">
                <a:solidFill>
                  <a:srgbClr val="000000"/>
                </a:solidFill>
              </a:rPr>
              <a:t>Concatenating a value with a NULL returns a NULL</a:t>
            </a:r>
          </a:p>
          <a:p>
            <a:pPr lvl="1"/>
            <a:endParaRPr lang="en-US" kern="0" dirty="0">
              <a:solidFill>
                <a:srgbClr val="000000"/>
              </a:solidFill>
            </a:endParaRPr>
          </a:p>
          <a:p>
            <a:pPr lvl="1"/>
            <a:endParaRPr lang="en-US" kern="0" dirty="0">
              <a:solidFill>
                <a:srgbClr val="000000"/>
              </a:solidFill>
            </a:endParaRPr>
          </a:p>
          <a:p>
            <a:pPr lvl="1"/>
            <a:endParaRPr lang="en-US" kern="0" dirty="0">
              <a:solidFill>
                <a:srgbClr val="000000"/>
              </a:solidFill>
            </a:endParaRPr>
          </a:p>
          <a:p>
            <a:pPr lvl="0"/>
            <a:r>
              <a:rPr lang="en-US" kern="0" dirty="0">
                <a:solidFill>
                  <a:srgbClr val="000000"/>
                </a:solidFill>
              </a:rPr>
              <a:t>SQL Server 2012 introduced the CONCAT function</a:t>
            </a:r>
          </a:p>
          <a:p>
            <a:pPr lvl="1"/>
            <a:r>
              <a:rPr lang="en-US" kern="0" dirty="0">
                <a:solidFill>
                  <a:srgbClr val="000000"/>
                </a:solidFill>
              </a:rPr>
              <a:t> Converts NULL to empty string before concatenation</a:t>
            </a: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rrowheads="1"/>
          </p:cNvSpPr>
          <p:nvPr/>
        </p:nvSpPr>
        <p:spPr bwMode="auto">
          <a:xfrm>
            <a:off x="638980" y="2602497"/>
            <a:ext cx="6256338" cy="786420"/>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empid, lastname, firstname, </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firstname + N' ' + lastname AS fullname</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HR.Employees;</a:t>
            </a:r>
          </a:p>
        </p:txBody>
      </p:sp>
      <p:sp>
        <p:nvSpPr>
          <p:cNvPr id="6" name="AutoShape 3"/>
          <p:cNvSpPr>
            <a:spLocks noChangeArrowheads="1"/>
          </p:cNvSpPr>
          <p:nvPr/>
        </p:nvSpPr>
        <p:spPr bwMode="auto">
          <a:xfrm>
            <a:off x="638980" y="5618864"/>
            <a:ext cx="6256338" cy="79281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SELECT custid, city, region, country,</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  CONCAT(city, ', ' + region, ', ' + country) AS location</a:t>
            </a:r>
          </a:p>
          <a:p>
            <a:pPr lvl="0" defTabSz="457200" fontAlgn="base">
              <a:lnSpc>
                <a:spcPct val="90000"/>
              </a:lnSpc>
              <a:spcBef>
                <a:spcPct val="0"/>
              </a:spcBef>
              <a:spcAft>
                <a:spcPct val="0"/>
              </a:spcAft>
              <a:tabLst>
                <a:tab pos="457200" algn="l"/>
              </a:tabLst>
              <a:defRPr/>
            </a:pPr>
            <a:r>
              <a:rPr lang="en-US" sz="1600" dirty="0">
                <a:solidFill>
                  <a:srgbClr val="000000"/>
                </a:solidFill>
                <a:latin typeface="Lucida Sans Unicode" panose="020B0602030504020204" pitchFamily="34" charset="0"/>
                <a:cs typeface="Lucida Sans Unicode" panose="020B0602030504020204" pitchFamily="34" charset="0"/>
              </a:rPr>
              <a:t>FROM Sales.Customers</a:t>
            </a:r>
          </a:p>
        </p:txBody>
      </p:sp>
    </p:spTree>
    <p:extLst>
      <p:ext uri="{BB962C8B-B14F-4D97-AF65-F5344CB8AC3E}">
        <p14:creationId xmlns:p14="http://schemas.microsoft.com/office/powerpoint/2010/main" val="495681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6ffaf2c2-0937-4961-9551-e4014d4687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Character String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 Common functions that modify character strings</a:t>
            </a:r>
          </a:p>
        </p:txBody>
      </p:sp>
      <p:graphicFrame>
        <p:nvGraphicFramePr>
          <p:cNvPr id="5" name="Table 4"/>
          <p:cNvGraphicFramePr>
            <a:graphicFrameLocks noGrp="1"/>
          </p:cNvGraphicFramePr>
          <p:nvPr>
            <p:extLst>
              <p:ext uri="{D42A27DB-BD31-4B8C-83A1-F6EECF244321}">
                <p14:modId xmlns:p14="http://schemas.microsoft.com/office/powerpoint/2010/main" val="705440831"/>
              </p:ext>
            </p:extLst>
          </p:nvPr>
        </p:nvGraphicFramePr>
        <p:xfrm>
          <a:off x="513185" y="1525248"/>
          <a:ext cx="8126961" cy="5161280"/>
        </p:xfrm>
        <a:graphic>
          <a:graphicData uri="http://schemas.openxmlformats.org/drawingml/2006/table">
            <a:tbl>
              <a:tblPr firstRow="1" bandRow="1">
                <a:tableStyleId>{9DCAF9ED-07DC-4A11-8D7F-57B35C25682E}</a:tableStyleId>
              </a:tblPr>
              <a:tblGrid>
                <a:gridCol w="1838129"/>
                <a:gridCol w="3579845"/>
                <a:gridCol w="2708987"/>
              </a:tblGrid>
              <a:tr h="370840">
                <a:tc>
                  <a:txBody>
                    <a:bodyPr/>
                    <a:lstStyle/>
                    <a:p>
                      <a:r>
                        <a:rPr lang="en-US" sz="1300" dirty="0" smtClean="0">
                          <a:latin typeface="Segoe UI" panose="020B0502040204020203" pitchFamily="34" charset="0"/>
                          <a:cs typeface="Segoe UI" panose="020B0502040204020203" pitchFamily="34" charset="0"/>
                        </a:rPr>
                        <a:t>Function</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Syntax</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Remarks</a:t>
                      </a:r>
                      <a:endParaRPr lang="en-US" sz="1300" dirty="0">
                        <a:latin typeface="Segoe UI" panose="020B0502040204020203" pitchFamily="34" charset="0"/>
                        <a:cs typeface="Segoe UI" panose="020B0502040204020203" pitchFamily="34" charset="0"/>
                      </a:endParaRPr>
                    </a:p>
                  </a:txBody>
                  <a:tcPr/>
                </a:tc>
              </a:tr>
              <a:tr h="370840">
                <a:tc>
                  <a:txBody>
                    <a:bodyPr/>
                    <a:lstStyle/>
                    <a:p>
                      <a:r>
                        <a:rPr lang="en-US" sz="1300" dirty="0" smtClean="0">
                          <a:latin typeface="Segoe UI" panose="020B0502040204020203" pitchFamily="34" charset="0"/>
                          <a:cs typeface="Segoe UI" panose="020B0502040204020203" pitchFamily="34" charset="0"/>
                        </a:rPr>
                        <a:t>SUBSTRING()</a:t>
                      </a:r>
                      <a:endParaRPr lang="en-US" sz="1300" dirty="0">
                        <a:latin typeface="Segoe UI" panose="020B0502040204020203" pitchFamily="34" charset="0"/>
                        <a:cs typeface="Segoe UI" panose="020B0502040204020203" pitchFamily="34" charset="0"/>
                      </a:endParaRPr>
                    </a:p>
                  </a:txBody>
                  <a:tcPr/>
                </a:tc>
                <a:tc>
                  <a:txBody>
                    <a:bodyPr/>
                    <a:lstStyle/>
                    <a:p>
                      <a:r>
                        <a:rPr lang="en-US" sz="1300" kern="1200" dirty="0" smtClean="0">
                          <a:effectLst/>
                          <a:latin typeface="Segoe UI" panose="020B0502040204020203" pitchFamily="34" charset="0"/>
                          <a:cs typeface="Segoe UI" panose="020B0502040204020203" pitchFamily="34" charset="0"/>
                        </a:rPr>
                        <a:t>SUBSTRING (expression , start , length) </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Returns part of an expression. </a:t>
                      </a:r>
                      <a:endParaRPr lang="en-US" sz="1300" dirty="0">
                        <a:latin typeface="Segoe UI" panose="020B0502040204020203" pitchFamily="34" charset="0"/>
                        <a:cs typeface="Segoe UI" panose="020B0502040204020203" pitchFamily="34" charset="0"/>
                      </a:endParaRPr>
                    </a:p>
                  </a:txBody>
                  <a:tcPr/>
                </a:tc>
              </a:tr>
              <a:tr h="370840">
                <a:tc>
                  <a:txBody>
                    <a:bodyPr/>
                    <a:lstStyle/>
                    <a:p>
                      <a:r>
                        <a:rPr lang="en-US" sz="1300" dirty="0" smtClean="0">
                          <a:latin typeface="Segoe UI" panose="020B0502040204020203" pitchFamily="34" charset="0"/>
                          <a:cs typeface="Segoe UI" panose="020B0502040204020203" pitchFamily="34" charset="0"/>
                        </a:rPr>
                        <a:t>LEFT(), RIGHT()</a:t>
                      </a:r>
                      <a:endParaRPr lang="en-US" sz="1300" dirty="0">
                        <a:latin typeface="Segoe UI" panose="020B0502040204020203" pitchFamily="34" charset="0"/>
                        <a:cs typeface="Segoe UI" panose="020B0502040204020203" pitchFamily="34" charset="0"/>
                      </a:endParaRPr>
                    </a:p>
                  </a:txBody>
                  <a:tcPr/>
                </a:tc>
                <a:tc>
                  <a:txBody>
                    <a:bodyPr/>
                    <a:lstStyle/>
                    <a:p>
                      <a:r>
                        <a:rPr lang="en-US" sz="1300" kern="1200" dirty="0" smtClean="0">
                          <a:effectLst/>
                          <a:latin typeface="Segoe UI" panose="020B0502040204020203" pitchFamily="34" charset="0"/>
                          <a:cs typeface="Segoe UI" panose="020B0502040204020203" pitchFamily="34" charset="0"/>
                        </a:rPr>
                        <a:t>LEFT (expression , integer_value)</a:t>
                      </a:r>
                      <a:br>
                        <a:rPr lang="en-US" sz="1300" kern="1200" dirty="0" smtClean="0">
                          <a:effectLst/>
                          <a:latin typeface="Segoe UI" panose="020B0502040204020203" pitchFamily="34" charset="0"/>
                          <a:cs typeface="Segoe UI" panose="020B0502040204020203" pitchFamily="34" charset="0"/>
                        </a:rPr>
                      </a:br>
                      <a:r>
                        <a:rPr lang="en-US" sz="1300" kern="1200" dirty="0" smtClean="0">
                          <a:effectLst/>
                          <a:latin typeface="Segoe UI" panose="020B0502040204020203" pitchFamily="34" charset="0"/>
                          <a:cs typeface="Segoe UI" panose="020B0502040204020203" pitchFamily="34" charset="0"/>
                        </a:rPr>
                        <a:t>RIGHT (expression , integer_value) </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LEFT() returns left part of string</a:t>
                      </a:r>
                      <a:r>
                        <a:rPr lang="en-US" sz="1300" baseline="0" dirty="0" smtClean="0">
                          <a:latin typeface="Segoe UI" panose="020B0502040204020203" pitchFamily="34" charset="0"/>
                          <a:cs typeface="Segoe UI" panose="020B0502040204020203" pitchFamily="34" charset="0"/>
                        </a:rPr>
                        <a:t> up to integer_value. </a:t>
                      </a:r>
                      <a:r>
                        <a:rPr lang="en-US" sz="1300" dirty="0" smtClean="0">
                          <a:latin typeface="Segoe UI" panose="020B0502040204020203" pitchFamily="34" charset="0"/>
                          <a:cs typeface="Segoe UI" panose="020B0502040204020203" pitchFamily="34" charset="0"/>
                        </a:rPr>
                        <a:t>RIGHT()</a:t>
                      </a:r>
                      <a:r>
                        <a:rPr lang="en-US" sz="1300" baseline="0" dirty="0" smtClean="0">
                          <a:latin typeface="Segoe UI" panose="020B0502040204020203" pitchFamily="34" charset="0"/>
                          <a:cs typeface="Segoe UI" panose="020B0502040204020203" pitchFamily="34" charset="0"/>
                        </a:rPr>
                        <a:t> returns right part of string.</a:t>
                      </a:r>
                      <a:endParaRPr lang="en-US" sz="1300" dirty="0">
                        <a:latin typeface="Segoe UI" panose="020B0502040204020203" pitchFamily="34" charset="0"/>
                        <a:cs typeface="Segoe UI" panose="020B0502040204020203" pitchFamily="34" charset="0"/>
                      </a:endParaRPr>
                    </a:p>
                  </a:txBody>
                  <a:tcPr/>
                </a:tc>
              </a:tr>
              <a:tr h="370840">
                <a:tc>
                  <a:txBody>
                    <a:bodyPr/>
                    <a:lstStyle/>
                    <a:p>
                      <a:r>
                        <a:rPr lang="en-US" sz="1300" dirty="0" smtClean="0">
                          <a:latin typeface="Segoe UI" panose="020B0502040204020203" pitchFamily="34" charset="0"/>
                          <a:cs typeface="Segoe UI" panose="020B0502040204020203" pitchFamily="34" charset="0"/>
                        </a:rPr>
                        <a:t>LEN(), DATALENGTH()</a:t>
                      </a:r>
                      <a:endParaRPr lang="en-US" sz="1300" dirty="0">
                        <a:latin typeface="Segoe UI" panose="020B0502040204020203" pitchFamily="34" charset="0"/>
                        <a:cs typeface="Segoe UI" panose="020B0502040204020203" pitchFamily="34" charset="0"/>
                      </a:endParaRPr>
                    </a:p>
                  </a:txBody>
                  <a:tcPr/>
                </a:tc>
                <a:tc>
                  <a:txBody>
                    <a:bodyPr/>
                    <a:lstStyle/>
                    <a:p>
                      <a:r>
                        <a:rPr lang="en-US" sz="1300" kern="1200" dirty="0" smtClean="0">
                          <a:effectLst/>
                          <a:latin typeface="Segoe UI" panose="020B0502040204020203" pitchFamily="34" charset="0"/>
                          <a:cs typeface="Segoe UI" panose="020B0502040204020203" pitchFamily="34" charset="0"/>
                        </a:rPr>
                        <a:t>LEN ( string_expression ) </a:t>
                      </a:r>
                      <a:br>
                        <a:rPr lang="en-US" sz="1300" kern="1200" dirty="0" smtClean="0">
                          <a:effectLst/>
                          <a:latin typeface="Segoe UI" panose="020B0502040204020203" pitchFamily="34" charset="0"/>
                          <a:cs typeface="Segoe UI" panose="020B0502040204020203" pitchFamily="34" charset="0"/>
                        </a:rPr>
                      </a:br>
                      <a:r>
                        <a:rPr lang="en-US" sz="1300" kern="1200" dirty="0" smtClean="0">
                          <a:effectLst/>
                          <a:latin typeface="Segoe UI" panose="020B0502040204020203" pitchFamily="34" charset="0"/>
                          <a:cs typeface="Segoe UI" panose="020B0502040204020203" pitchFamily="34" charset="0"/>
                        </a:rPr>
                        <a:t>DATALENGTH ( expression ) </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LEN()</a:t>
                      </a:r>
                      <a:r>
                        <a:rPr lang="en-US" sz="1300" baseline="0" dirty="0" smtClean="0">
                          <a:latin typeface="Segoe UI" panose="020B0502040204020203" pitchFamily="34" charset="0"/>
                          <a:cs typeface="Segoe UI" panose="020B0502040204020203" pitchFamily="34" charset="0"/>
                        </a:rPr>
                        <a:t> r</a:t>
                      </a:r>
                      <a:r>
                        <a:rPr lang="en-US" sz="1300" dirty="0" smtClean="0">
                          <a:latin typeface="Segoe UI" panose="020B0502040204020203" pitchFamily="34" charset="0"/>
                          <a:cs typeface="Segoe UI" panose="020B0502040204020203" pitchFamily="34" charset="0"/>
                        </a:rPr>
                        <a:t>eturns the number of characters of the specified string expression, excluding trailing blanks. DATALENGTH() returns the</a:t>
                      </a:r>
                      <a:r>
                        <a:rPr lang="en-US" sz="1300" baseline="0" dirty="0" smtClean="0">
                          <a:latin typeface="Segoe UI" panose="020B0502040204020203" pitchFamily="34" charset="0"/>
                          <a:cs typeface="Segoe UI" panose="020B0502040204020203" pitchFamily="34" charset="0"/>
                        </a:rPr>
                        <a:t> number of bytes used.</a:t>
                      </a:r>
                      <a:endParaRPr lang="en-US" sz="1300" dirty="0">
                        <a:latin typeface="Segoe UI" panose="020B0502040204020203" pitchFamily="34" charset="0"/>
                        <a:cs typeface="Segoe UI" panose="020B0502040204020203" pitchFamily="34" charset="0"/>
                      </a:endParaRPr>
                    </a:p>
                  </a:txBody>
                  <a:tcPr/>
                </a:tc>
              </a:tr>
              <a:tr h="370840">
                <a:tc>
                  <a:txBody>
                    <a:bodyPr/>
                    <a:lstStyle/>
                    <a:p>
                      <a:r>
                        <a:rPr lang="en-US" sz="1300" dirty="0" smtClean="0">
                          <a:latin typeface="Segoe UI" panose="020B0502040204020203" pitchFamily="34" charset="0"/>
                          <a:cs typeface="Segoe UI" panose="020B0502040204020203" pitchFamily="34" charset="0"/>
                        </a:rPr>
                        <a:t>CHARINDEX()</a:t>
                      </a:r>
                      <a:endParaRPr lang="en-US" sz="1300" dirty="0">
                        <a:latin typeface="Segoe UI" panose="020B0502040204020203" pitchFamily="34" charset="0"/>
                        <a:cs typeface="Segoe UI" panose="020B0502040204020203" pitchFamily="34" charset="0"/>
                      </a:endParaRPr>
                    </a:p>
                  </a:txBody>
                  <a:tcPr/>
                </a:tc>
                <a:tc>
                  <a:txBody>
                    <a:bodyPr/>
                    <a:lstStyle/>
                    <a:p>
                      <a:r>
                        <a:rPr lang="en-US" sz="1300" kern="1200" dirty="0" smtClean="0">
                          <a:effectLst/>
                          <a:latin typeface="Segoe UI" panose="020B0502040204020203" pitchFamily="34" charset="0"/>
                          <a:cs typeface="Segoe UI" panose="020B0502040204020203" pitchFamily="34" charset="0"/>
                        </a:rPr>
                        <a:t>CHARINDEX ( expressionToFind, expressionToSearch ) </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Searches an expression for another expression and returns its starting position if found. Optional</a:t>
                      </a:r>
                      <a:r>
                        <a:rPr lang="en-US" sz="1300" baseline="0" dirty="0" smtClean="0">
                          <a:latin typeface="Segoe UI" panose="020B0502040204020203" pitchFamily="34" charset="0"/>
                          <a:cs typeface="Segoe UI" panose="020B0502040204020203" pitchFamily="34" charset="0"/>
                        </a:rPr>
                        <a:t> start position.</a:t>
                      </a:r>
                      <a:endParaRPr lang="en-US" sz="1300" dirty="0">
                        <a:latin typeface="Segoe UI" panose="020B0502040204020203" pitchFamily="34" charset="0"/>
                        <a:cs typeface="Segoe UI" panose="020B0502040204020203" pitchFamily="34" charset="0"/>
                      </a:endParaRPr>
                    </a:p>
                  </a:txBody>
                  <a:tcPr/>
                </a:tc>
              </a:tr>
              <a:tr h="370840">
                <a:tc>
                  <a:txBody>
                    <a:bodyPr/>
                    <a:lstStyle/>
                    <a:p>
                      <a:r>
                        <a:rPr lang="en-US" sz="1300" dirty="0" smtClean="0">
                          <a:latin typeface="Segoe UI" panose="020B0502040204020203" pitchFamily="34" charset="0"/>
                          <a:cs typeface="Segoe UI" panose="020B0502040204020203" pitchFamily="34" charset="0"/>
                        </a:rPr>
                        <a:t>REPLACE()</a:t>
                      </a:r>
                      <a:endParaRPr lang="en-US" sz="1300" dirty="0">
                        <a:latin typeface="Segoe UI" panose="020B0502040204020203" pitchFamily="34" charset="0"/>
                        <a:cs typeface="Segoe UI" panose="020B0502040204020203" pitchFamily="34" charset="0"/>
                      </a:endParaRPr>
                    </a:p>
                  </a:txBody>
                  <a:tcPr/>
                </a:tc>
                <a:tc>
                  <a:txBody>
                    <a:bodyPr/>
                    <a:lstStyle/>
                    <a:p>
                      <a:r>
                        <a:rPr lang="en-US" sz="1300" kern="1200" dirty="0" smtClean="0">
                          <a:effectLst/>
                          <a:latin typeface="Segoe UI" panose="020B0502040204020203" pitchFamily="34" charset="0"/>
                          <a:cs typeface="Segoe UI" panose="020B0502040204020203" pitchFamily="34" charset="0"/>
                        </a:rPr>
                        <a:t>REPLACE ( string_expression , string_pattern , string_replacement ) </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Replaces all occurrences of a specified string value with another string value.</a:t>
                      </a:r>
                      <a:endParaRPr lang="en-US" sz="1300" dirty="0">
                        <a:latin typeface="Segoe UI" panose="020B0502040204020203" pitchFamily="34" charset="0"/>
                        <a:cs typeface="Segoe UI" panose="020B0502040204020203" pitchFamily="34" charset="0"/>
                      </a:endParaRPr>
                    </a:p>
                  </a:txBody>
                  <a:tcPr/>
                </a:tc>
              </a:tr>
              <a:tr h="370840">
                <a:tc>
                  <a:txBody>
                    <a:bodyPr/>
                    <a:lstStyle/>
                    <a:p>
                      <a:r>
                        <a:rPr lang="en-US" sz="1300" dirty="0" smtClean="0">
                          <a:latin typeface="Segoe UI" panose="020B0502040204020203" pitchFamily="34" charset="0"/>
                          <a:cs typeface="Segoe UI" panose="020B0502040204020203" pitchFamily="34" charset="0"/>
                        </a:rPr>
                        <a:t>UPPER(),</a:t>
                      </a:r>
                      <a:r>
                        <a:rPr lang="en-US" sz="1300" baseline="0" dirty="0" smtClean="0">
                          <a:latin typeface="Segoe UI" panose="020B0502040204020203" pitchFamily="34" charset="0"/>
                          <a:cs typeface="Segoe UI" panose="020B0502040204020203" pitchFamily="34" charset="0"/>
                        </a:rPr>
                        <a:t> LOWER()</a:t>
                      </a:r>
                      <a:endParaRPr lang="en-US" sz="1300" dirty="0">
                        <a:latin typeface="Segoe UI" panose="020B0502040204020203" pitchFamily="34" charset="0"/>
                        <a:cs typeface="Segoe UI" panose="020B0502040204020203" pitchFamily="34" charset="0"/>
                      </a:endParaRPr>
                    </a:p>
                  </a:txBody>
                  <a:tcPr/>
                </a:tc>
                <a:tc>
                  <a:txBody>
                    <a:bodyPr/>
                    <a:lstStyle/>
                    <a:p>
                      <a:r>
                        <a:rPr lang="en-US" sz="1300" kern="1200" dirty="0" smtClean="0">
                          <a:effectLst/>
                          <a:latin typeface="Segoe UI" panose="020B0502040204020203" pitchFamily="34" charset="0"/>
                          <a:cs typeface="Segoe UI" panose="020B0502040204020203" pitchFamily="34" charset="0"/>
                        </a:rPr>
                        <a:t>UPPER ( character_expression ) </a:t>
                      </a:r>
                      <a:br>
                        <a:rPr lang="en-US" sz="1300" kern="1200" dirty="0" smtClean="0">
                          <a:effectLst/>
                          <a:latin typeface="Segoe UI" panose="020B0502040204020203" pitchFamily="34" charset="0"/>
                          <a:cs typeface="Segoe UI" panose="020B0502040204020203" pitchFamily="34" charset="0"/>
                        </a:rPr>
                      </a:br>
                      <a:r>
                        <a:rPr lang="en-US" sz="1300" kern="1200" dirty="0" smtClean="0">
                          <a:effectLst/>
                          <a:latin typeface="Segoe UI" panose="020B0502040204020203" pitchFamily="34" charset="0"/>
                          <a:cs typeface="Segoe UI" panose="020B0502040204020203" pitchFamily="34" charset="0"/>
                        </a:rPr>
                        <a:t>LOWER ( character_expression ) </a:t>
                      </a:r>
                      <a:endParaRPr lang="en-US" sz="1300" dirty="0">
                        <a:latin typeface="Segoe UI" panose="020B0502040204020203" pitchFamily="34" charset="0"/>
                        <a:cs typeface="Segoe UI" panose="020B0502040204020203" pitchFamily="34" charset="0"/>
                      </a:endParaRPr>
                    </a:p>
                  </a:txBody>
                  <a:tcPr/>
                </a:tc>
                <a:tc>
                  <a:txBody>
                    <a:bodyPr/>
                    <a:lstStyle/>
                    <a:p>
                      <a:r>
                        <a:rPr lang="en-US" sz="1300" dirty="0" smtClean="0">
                          <a:latin typeface="Segoe UI" panose="020B0502040204020203" pitchFamily="34" charset="0"/>
                          <a:cs typeface="Segoe UI" panose="020B0502040204020203" pitchFamily="34" charset="0"/>
                        </a:rPr>
                        <a:t>UPPER() returns a character expression with lowercase character data converted to uppercase. LOWER()</a:t>
                      </a:r>
                      <a:r>
                        <a:rPr lang="en-US" sz="1300" baseline="0" dirty="0" smtClean="0">
                          <a:latin typeface="Segoe UI" panose="020B0502040204020203" pitchFamily="34" charset="0"/>
                          <a:cs typeface="Segoe UI" panose="020B0502040204020203" pitchFamily="34" charset="0"/>
                        </a:rPr>
                        <a:t> converts </a:t>
                      </a:r>
                      <a:r>
                        <a:rPr lang="en-US" sz="1300" dirty="0" smtClean="0">
                          <a:latin typeface="Segoe UI" panose="020B0502040204020203" pitchFamily="34" charset="0"/>
                          <a:cs typeface="Segoe UI" panose="020B0502040204020203" pitchFamily="34" charset="0"/>
                        </a:rPr>
                        <a:t>uppercase to lowercase.</a:t>
                      </a:r>
                      <a:endParaRPr lang="en-US" sz="13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1479638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8a76a862-4963-43a3-b96e-1236dd4b8f9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LIKE Predicate</a:t>
            </a:r>
            <a:endParaRPr lang="en-GB" dirty="0"/>
          </a:p>
        </p:txBody>
      </p:sp>
      <p:sp>
        <p:nvSpPr>
          <p:cNvPr id="4" name="Content Placeholder 2"/>
          <p:cNvSpPr txBox="1">
            <a:spLocks/>
          </p:cNvSpPr>
          <p:nvPr/>
        </p:nvSpPr>
        <p:spPr>
          <a:xfrm>
            <a:off x="458788" y="992188"/>
            <a:ext cx="7751762" cy="4386262"/>
          </a:xfrm>
          <a:prstGeom prst="rect">
            <a:avLst/>
          </a:prstGeom>
        </p:spPr>
        <p:txBody>
          <a:bodyPr>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The LIKE predicate used to check a character string against a pattern</a:t>
            </a:r>
          </a:p>
          <a:p>
            <a:pPr lvl="0"/>
            <a:r>
              <a:rPr lang="en-US" sz="2400" kern="0" dirty="0">
                <a:solidFill>
                  <a:srgbClr val="000000"/>
                </a:solidFill>
              </a:rPr>
              <a:t>Patterns expressed with symbols</a:t>
            </a:r>
          </a:p>
          <a:p>
            <a:pPr lvl="1"/>
            <a:r>
              <a:rPr lang="en-US" sz="1600" kern="0" dirty="0">
                <a:solidFill>
                  <a:srgbClr val="000000"/>
                </a:solidFill>
              </a:rPr>
              <a:t>% (Percent) represents a string of any length</a:t>
            </a:r>
          </a:p>
          <a:p>
            <a:pPr lvl="1"/>
            <a:r>
              <a:rPr lang="en-US" sz="1600" kern="0" dirty="0">
                <a:solidFill>
                  <a:srgbClr val="000000"/>
                </a:solidFill>
              </a:rPr>
              <a:t>_ (Underscore) represents a single character</a:t>
            </a:r>
          </a:p>
          <a:p>
            <a:pPr lvl="1"/>
            <a:r>
              <a:rPr lang="en-US" sz="1600" kern="0" dirty="0">
                <a:solidFill>
                  <a:srgbClr val="000000"/>
                </a:solidFill>
              </a:rPr>
              <a:t>[&lt;List of characters&gt;] represents a single character within the supplied list</a:t>
            </a:r>
          </a:p>
          <a:p>
            <a:pPr lvl="1"/>
            <a:r>
              <a:rPr lang="en-US" sz="1600" kern="0" dirty="0">
                <a:solidFill>
                  <a:srgbClr val="000000"/>
                </a:solidFill>
              </a:rPr>
              <a:t>[&lt;Character&gt; - &lt;character&gt;] represents a single character within the specified range</a:t>
            </a:r>
          </a:p>
          <a:p>
            <a:pPr lvl="1"/>
            <a:r>
              <a:rPr lang="en-US" sz="1600" kern="0" dirty="0">
                <a:solidFill>
                  <a:srgbClr val="000000"/>
                </a:solidFill>
              </a:rPr>
              <a:t>[^&lt;Character list or range&gt;] represents a single character not in the specified list or range</a:t>
            </a:r>
          </a:p>
          <a:p>
            <a:pPr lvl="1"/>
            <a:r>
              <a:rPr lang="en-US" sz="1600" kern="0" dirty="0">
                <a:solidFill>
                  <a:srgbClr val="000000"/>
                </a:solidFill>
              </a:rPr>
              <a:t>ESCAPE Character allows you to search for a character that is also a wildcard character (%, _, [, ] for example)</a:t>
            </a:r>
          </a:p>
        </p:txBody>
      </p:sp>
      <p:sp>
        <p:nvSpPr>
          <p:cNvPr id="5" name="AutoShape 3"/>
          <p:cNvSpPr>
            <a:spLocks noChangeArrowheads="1"/>
          </p:cNvSpPr>
          <p:nvPr/>
        </p:nvSpPr>
        <p:spPr bwMode="auto">
          <a:xfrm>
            <a:off x="875458" y="5023845"/>
            <a:ext cx="7204852"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categoryid, categoryname, description</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Production.Categories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description LIKE 'Sweet%'</a:t>
            </a:r>
          </a:p>
        </p:txBody>
      </p:sp>
    </p:spTree>
    <p:extLst>
      <p:ext uri="{BB962C8B-B14F-4D97-AF65-F5344CB8AC3E}">
        <p14:creationId xmlns:p14="http://schemas.microsoft.com/office/powerpoint/2010/main" val="22633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537e40bd-199b-4fbb-bfb3-9ddcb433221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Working with Character Data</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Manipulate character data</a:t>
            </a:r>
          </a:p>
        </p:txBody>
      </p:sp>
    </p:spTree>
    <p:extLst>
      <p:ext uri="{BB962C8B-B14F-4D97-AF65-F5344CB8AC3E}">
        <p14:creationId xmlns:p14="http://schemas.microsoft.com/office/powerpoint/2010/main" val="2825505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Working with Date and Time Data</a:t>
            </a:r>
            <a:endParaRPr lang="en-GB" dirty="0"/>
          </a:p>
        </p:txBody>
      </p:sp>
      <p:sp>
        <p:nvSpPr>
          <p:cNvPr id="3" name="Text Placeholder 2"/>
          <p:cNvSpPr>
            <a:spLocks noGrp="1"/>
          </p:cNvSpPr>
          <p:nvPr>
            <p:ph type="body" idx="1"/>
          </p:nvPr>
        </p:nvSpPr>
        <p:spPr/>
        <p:txBody>
          <a:bodyPr/>
          <a:lstStyle/>
          <a:p>
            <a:r>
              <a:rPr lang="en-GB" dirty="0" smtClean="0"/>
              <a:t>Date and Time Data Types
Date and Time Data Types: Literals
Working with Date and Time Separately
Querying Date and Time Values
Date and Time Functions
Demonstration: Working with Date and Time Data</a:t>
            </a:r>
            <a:endParaRPr lang="en-GB" dirty="0"/>
          </a:p>
        </p:txBody>
      </p:sp>
    </p:spTree>
    <p:extLst>
      <p:ext uri="{BB962C8B-B14F-4D97-AF65-F5344CB8AC3E}">
        <p14:creationId xmlns:p14="http://schemas.microsoft.com/office/powerpoint/2010/main" val="47346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and Time Data Types</a:t>
            </a:r>
            <a:endParaRPr lang="en-GB" dirty="0"/>
          </a:p>
        </p:txBody>
      </p:sp>
      <p:sp>
        <p:nvSpPr>
          <p:cNvPr id="4" name="Content Placeholder 2"/>
          <p:cNvSpPr txBox="1">
            <a:spLocks/>
          </p:cNvSpPr>
          <p:nvPr/>
        </p:nvSpPr>
        <p:spPr>
          <a:xfrm>
            <a:off x="380967" y="1031099"/>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200" kern="0" dirty="0">
                <a:solidFill>
                  <a:srgbClr val="000000"/>
                </a:solidFill>
              </a:rPr>
              <a:t>Older versions of SQL Server supported only DATETIME and SMALLDATETIME</a:t>
            </a:r>
          </a:p>
          <a:p>
            <a:pPr lvl="0"/>
            <a:r>
              <a:rPr lang="en-US" sz="2200" kern="0" dirty="0">
                <a:solidFill>
                  <a:srgbClr val="000000"/>
                </a:solidFill>
              </a:rPr>
              <a:t>DATE, TIME, DATETIME2, and DATETIMEOFFSET introduced in SQL Server 2008</a:t>
            </a:r>
          </a:p>
          <a:p>
            <a:pPr lvl="0"/>
            <a:r>
              <a:rPr lang="en-US" sz="2200" kern="0" dirty="0">
                <a:solidFill>
                  <a:srgbClr val="000000"/>
                </a:solidFill>
              </a:rPr>
              <a:t>SQL Server 2012 added further functionality for working with date and time data types</a:t>
            </a:r>
          </a:p>
        </p:txBody>
      </p:sp>
      <p:graphicFrame>
        <p:nvGraphicFramePr>
          <p:cNvPr id="5" name="Content Placeholder 3"/>
          <p:cNvGraphicFramePr>
            <a:graphicFrameLocks/>
          </p:cNvGraphicFramePr>
          <p:nvPr>
            <p:extLst>
              <p:ext uri="{D42A27DB-BD31-4B8C-83A1-F6EECF244321}">
                <p14:modId xmlns:p14="http://schemas.microsoft.com/office/powerpoint/2010/main" val="2199400489"/>
              </p:ext>
            </p:extLst>
          </p:nvPr>
        </p:nvGraphicFramePr>
        <p:xfrm>
          <a:off x="523282" y="3404683"/>
          <a:ext cx="8303245" cy="3296920"/>
        </p:xfrm>
        <a:graphic>
          <a:graphicData uri="http://schemas.openxmlformats.org/drawingml/2006/table">
            <a:tbl>
              <a:tblPr firstRow="1" bandRow="1">
                <a:tableStyleId>{073A0DAA-6AF3-43AB-8588-CEC1D06C72B9}</a:tableStyleId>
              </a:tblPr>
              <a:tblGrid>
                <a:gridCol w="1890873"/>
                <a:gridCol w="1430425"/>
                <a:gridCol w="1660649"/>
                <a:gridCol w="1660649"/>
                <a:gridCol w="1660649"/>
              </a:tblGrid>
              <a:tr h="365907">
                <a:tc>
                  <a:txBody>
                    <a:bodyPr/>
                    <a:lstStyle/>
                    <a:p>
                      <a:r>
                        <a:rPr lang="en-US" sz="1200" dirty="0" smtClean="0">
                          <a:latin typeface="Segoe UI" panose="020B0502040204020203" pitchFamily="34" charset="0"/>
                          <a:cs typeface="Segoe UI" panose="020B0502040204020203" pitchFamily="34" charset="0"/>
                        </a:rPr>
                        <a:t>Data Type</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Storage (bytes)</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Date Range</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Accuracy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Recommended</a:t>
                      </a:r>
                      <a:r>
                        <a:rPr lang="en-US" sz="1200" baseline="0" dirty="0" smtClean="0">
                          <a:latin typeface="Segoe UI" panose="020B0502040204020203" pitchFamily="34" charset="0"/>
                          <a:cs typeface="Segoe UI" panose="020B0502040204020203" pitchFamily="34" charset="0"/>
                        </a:rPr>
                        <a:t> Entry Format</a:t>
                      </a:r>
                      <a:endParaRPr lang="en-US" sz="1200" dirty="0">
                        <a:latin typeface="Segoe UI" panose="020B0502040204020203" pitchFamily="34" charset="0"/>
                        <a:cs typeface="Segoe UI" panose="020B0502040204020203" pitchFamily="34" charset="0"/>
                      </a:endParaRPr>
                    </a:p>
                  </a:txBody>
                  <a:tcPr/>
                </a:tc>
              </a:tr>
              <a:tr h="370840">
                <a:tc>
                  <a:txBody>
                    <a:bodyPr/>
                    <a:lstStyle/>
                    <a:p>
                      <a:r>
                        <a:rPr lang="en-US" sz="1200" dirty="0" smtClean="0">
                          <a:latin typeface="Segoe UI" panose="020B0502040204020203" pitchFamily="34" charset="0"/>
                          <a:cs typeface="Segoe UI" panose="020B0502040204020203" pitchFamily="34" charset="0"/>
                        </a:rPr>
                        <a:t>DATETIME</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8</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January 1, 1753 to December 31, 9999</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3-1/3</a:t>
                      </a:r>
                      <a:r>
                        <a:rPr lang="en-US" sz="1200" baseline="0" dirty="0" smtClean="0">
                          <a:latin typeface="Segoe UI" panose="020B0502040204020203" pitchFamily="34" charset="0"/>
                          <a:cs typeface="Segoe UI" panose="020B0502040204020203" pitchFamily="34" charset="0"/>
                        </a:rPr>
                        <a:t> milliseconds</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'YYMMDD hh:mm:ss:nnn'</a:t>
                      </a:r>
                      <a:endParaRPr lang="en-US" sz="1200" dirty="0">
                        <a:latin typeface="Segoe UI" panose="020B0502040204020203" pitchFamily="34" charset="0"/>
                        <a:cs typeface="Segoe UI" panose="020B0502040204020203" pitchFamily="34" charset="0"/>
                      </a:endParaRPr>
                    </a:p>
                  </a:txBody>
                  <a:tcPr/>
                </a:tc>
              </a:tr>
              <a:tr h="370840">
                <a:tc>
                  <a:txBody>
                    <a:bodyPr/>
                    <a:lstStyle/>
                    <a:p>
                      <a:r>
                        <a:rPr lang="en-US" sz="1200" dirty="0" smtClean="0">
                          <a:latin typeface="Segoe UI" panose="020B0502040204020203" pitchFamily="34" charset="0"/>
                          <a:cs typeface="Segoe UI" panose="020B0502040204020203" pitchFamily="34" charset="0"/>
                        </a:rPr>
                        <a:t>SMALLDATETIME</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4</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January 1, 1900</a:t>
                      </a:r>
                      <a:r>
                        <a:rPr lang="en-US" sz="1200" baseline="0" dirty="0" smtClean="0">
                          <a:latin typeface="Segoe UI" panose="020B0502040204020203" pitchFamily="34" charset="0"/>
                          <a:cs typeface="Segoe UI" panose="020B0502040204020203" pitchFamily="34" charset="0"/>
                        </a:rPr>
                        <a:t> to June 6, 2079</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1 minute</a:t>
                      </a:r>
                      <a:endParaRPr lang="en-US" sz="12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panose="020B0502040204020203" pitchFamily="34" charset="0"/>
                          <a:cs typeface="Segoe UI" panose="020B0502040204020203" pitchFamily="34" charset="0"/>
                        </a:rPr>
                        <a:t>'YYMMDD hh:mm:ss:nnn'</a:t>
                      </a:r>
                    </a:p>
                  </a:txBody>
                  <a:tcPr/>
                </a:tc>
              </a:tr>
              <a:tr h="370840">
                <a:tc>
                  <a:txBody>
                    <a:bodyPr/>
                    <a:lstStyle/>
                    <a:p>
                      <a:r>
                        <a:rPr lang="en-US" sz="1200" dirty="0" smtClean="0">
                          <a:latin typeface="Segoe UI" panose="020B0502040204020203" pitchFamily="34" charset="0"/>
                          <a:cs typeface="Segoe UI" panose="020B0502040204020203" pitchFamily="34" charset="0"/>
                        </a:rPr>
                        <a:t>DATETIME2</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6 to 8</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January 1, 0001 to December 31, 9999</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100 nanoseconds</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'YYMMDD hh:mm:ss.nnnnnn'</a:t>
                      </a:r>
                      <a:endParaRPr lang="en-US" sz="1200" dirty="0">
                        <a:latin typeface="Segoe UI" panose="020B0502040204020203" pitchFamily="34" charset="0"/>
                        <a:cs typeface="Segoe UI" panose="020B0502040204020203" pitchFamily="34" charset="0"/>
                      </a:endParaRPr>
                    </a:p>
                  </a:txBody>
                  <a:tcPr/>
                </a:tc>
              </a:tr>
              <a:tr h="370840">
                <a:tc>
                  <a:txBody>
                    <a:bodyPr/>
                    <a:lstStyle/>
                    <a:p>
                      <a:r>
                        <a:rPr lang="en-US" sz="1200" dirty="0" smtClean="0">
                          <a:latin typeface="Segoe UI" panose="020B0502040204020203" pitchFamily="34" charset="0"/>
                          <a:cs typeface="Segoe UI" panose="020B0502040204020203" pitchFamily="34" charset="0"/>
                        </a:rPr>
                        <a:t>DATE</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3</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January 1, 0001 to December 31, 9999</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1 day</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'YYYY-MM-DD'</a:t>
                      </a:r>
                      <a:endParaRPr lang="en-US" sz="1200" dirty="0">
                        <a:latin typeface="Segoe UI" panose="020B0502040204020203" pitchFamily="34" charset="0"/>
                        <a:cs typeface="Segoe UI" panose="020B0502040204020203" pitchFamily="34" charset="0"/>
                      </a:endParaRPr>
                    </a:p>
                  </a:txBody>
                  <a:tcPr/>
                </a:tc>
              </a:tr>
              <a:tr h="370840">
                <a:tc>
                  <a:txBody>
                    <a:bodyPr/>
                    <a:lstStyle/>
                    <a:p>
                      <a:r>
                        <a:rPr lang="en-US" sz="1200" dirty="0" smtClean="0">
                          <a:latin typeface="Segoe UI" panose="020B0502040204020203" pitchFamily="34" charset="0"/>
                          <a:cs typeface="Segoe UI" panose="020B0502040204020203" pitchFamily="34" charset="0"/>
                        </a:rPr>
                        <a:t>TIME</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3 to 5</a:t>
                      </a:r>
                      <a:endParaRPr lang="en-US" sz="1200" dirty="0">
                        <a:latin typeface="Segoe UI" panose="020B0502040204020203" pitchFamily="34" charset="0"/>
                        <a:cs typeface="Segoe UI" panose="020B0502040204020203" pitchFamily="34" charset="0"/>
                      </a:endParaRPr>
                    </a:p>
                  </a:txBody>
                  <a:tcPr/>
                </a:tc>
                <a:tc>
                  <a:txBody>
                    <a:bodyPr/>
                    <a:lstStyle/>
                    <a:p>
                      <a:endParaRPr lang="en-US" sz="1200" dirty="0">
                        <a:latin typeface="Segoe UI" panose="020B0502040204020203" pitchFamily="34" charset="0"/>
                        <a:cs typeface="Segoe UI"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panose="020B0502040204020203" pitchFamily="34" charset="0"/>
                          <a:cs typeface="Segoe UI" panose="020B0502040204020203" pitchFamily="34" charset="0"/>
                        </a:rPr>
                        <a:t>100 nanoseconds</a:t>
                      </a:r>
                    </a:p>
                  </a:txBody>
                  <a:tcPr/>
                </a:tc>
                <a:tc>
                  <a:txBody>
                    <a:bodyPr/>
                    <a:lstStyle/>
                    <a:p>
                      <a:r>
                        <a:rPr lang="en-US" sz="1200" dirty="0" smtClean="0">
                          <a:latin typeface="Segoe UI" panose="020B0502040204020203" pitchFamily="34" charset="0"/>
                          <a:cs typeface="Segoe UI" panose="020B0502040204020203" pitchFamily="34" charset="0"/>
                        </a:rPr>
                        <a:t>'hh:mm:ss:nnnnnnn'</a:t>
                      </a:r>
                      <a:endParaRPr lang="en-US" sz="1200" dirty="0">
                        <a:latin typeface="Segoe UI" panose="020B0502040204020203" pitchFamily="34" charset="0"/>
                        <a:cs typeface="Segoe UI" panose="020B0502040204020203" pitchFamily="34" charset="0"/>
                      </a:endParaRPr>
                    </a:p>
                  </a:txBody>
                  <a:tcPr/>
                </a:tc>
              </a:tr>
              <a:tr h="370840">
                <a:tc>
                  <a:txBody>
                    <a:bodyPr/>
                    <a:lstStyle/>
                    <a:p>
                      <a:r>
                        <a:rPr lang="en-US" sz="1200" dirty="0" smtClean="0">
                          <a:latin typeface="Segoe UI" panose="020B0502040204020203" pitchFamily="34" charset="0"/>
                          <a:cs typeface="Segoe UI" panose="020B0502040204020203" pitchFamily="34" charset="0"/>
                        </a:rPr>
                        <a:t>DATETIMEOFFSET</a:t>
                      </a:r>
                      <a:endParaRPr lang="en-US" sz="1200" dirty="0">
                        <a:latin typeface="Segoe UI" panose="020B0502040204020203" pitchFamily="34" charset="0"/>
                        <a:cs typeface="Segoe UI" panose="020B0502040204020203" pitchFamily="34" charset="0"/>
                      </a:endParaRPr>
                    </a:p>
                  </a:txBody>
                  <a:tcPr/>
                </a:tc>
                <a:tc>
                  <a:txBody>
                    <a:bodyPr/>
                    <a:lstStyle/>
                    <a:p>
                      <a:pPr algn="ctr"/>
                      <a:r>
                        <a:rPr lang="en-US" sz="1200" dirty="0" smtClean="0">
                          <a:latin typeface="Segoe UI" panose="020B0502040204020203" pitchFamily="34" charset="0"/>
                          <a:cs typeface="Segoe UI" panose="020B0502040204020203" pitchFamily="34" charset="0"/>
                        </a:rPr>
                        <a:t>8 to 10</a:t>
                      </a:r>
                      <a:endParaRPr lang="en-US" sz="1200" dirty="0">
                        <a:latin typeface="Segoe UI" panose="020B0502040204020203" pitchFamily="34" charset="0"/>
                        <a:cs typeface="Segoe UI" panose="020B0502040204020203" pitchFamily="34" charset="0"/>
                      </a:endParaRPr>
                    </a:p>
                  </a:txBody>
                  <a:tcPr/>
                </a:tc>
                <a:tc>
                  <a:txBody>
                    <a:bodyPr/>
                    <a:lstStyle/>
                    <a:p>
                      <a:r>
                        <a:rPr lang="en-US" sz="1200" dirty="0" smtClean="0">
                          <a:latin typeface="Segoe UI" panose="020B0502040204020203" pitchFamily="34" charset="0"/>
                          <a:cs typeface="Segoe UI" panose="020B0502040204020203" pitchFamily="34" charset="0"/>
                        </a:rPr>
                        <a:t>January 1, 0001 to December 31, 9999</a:t>
                      </a:r>
                      <a:endParaRPr lang="en-US" sz="1200" dirty="0">
                        <a:latin typeface="Segoe UI" panose="020B0502040204020203" pitchFamily="34" charset="0"/>
                        <a:cs typeface="Segoe UI" panose="020B0502040204020203" pitchFamily="34"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dirty="0" smtClean="0">
                          <a:latin typeface="Segoe UI" panose="020B0502040204020203" pitchFamily="34" charset="0"/>
                          <a:cs typeface="Segoe UI" panose="020B0502040204020203" pitchFamily="34" charset="0"/>
                        </a:rPr>
                        <a:t>100 nanoseconds</a:t>
                      </a:r>
                    </a:p>
                  </a:txBody>
                  <a:tcPr/>
                </a:tc>
                <a:tc>
                  <a:txBody>
                    <a:bodyPr/>
                    <a:lstStyle/>
                    <a:p>
                      <a:r>
                        <a:rPr lang="en-US" sz="1200" dirty="0" smtClean="0">
                          <a:latin typeface="Segoe UI" panose="020B0502040204020203" pitchFamily="34" charset="0"/>
                          <a:cs typeface="Segoe UI" panose="020B0502040204020203" pitchFamily="34" charset="0"/>
                        </a:rPr>
                        <a:t>'YY-MM-DD hh:mm:ss:nnnnnnn [+|-]hh:mm'</a:t>
                      </a:r>
                      <a:endParaRPr lang="en-US" sz="12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2809123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Introducing SQL Server 2014 Data Types
Working with Character Data
Working with Date and Time Data</a:t>
            </a:r>
            <a:endParaRPr lang="en-GB" dirty="0"/>
          </a:p>
        </p:txBody>
      </p:sp>
    </p:spTree>
    <p:extLst>
      <p:ext uri="{BB962C8B-B14F-4D97-AF65-F5344CB8AC3E}">
        <p14:creationId xmlns:p14="http://schemas.microsoft.com/office/powerpoint/2010/main" val="3647029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a:xfrm>
            <a:off x="1689100" y="-2"/>
            <a:ext cx="7773988" cy="740664"/>
          </a:xfrm>
        </p:spPr>
        <p:txBody>
          <a:bodyPr/>
          <a:lstStyle/>
          <a:p>
            <a:r>
              <a:rPr lang="en-GB" dirty="0" smtClean="0"/>
              <a:t>Date and Time Data Types: Literals</a:t>
            </a:r>
            <a:endParaRPr lang="en-GB" dirty="0"/>
          </a:p>
        </p:txBody>
      </p:sp>
      <p:sp>
        <p:nvSpPr>
          <p:cNvPr id="4" name="Content Placeholder 2"/>
          <p:cNvSpPr txBox="1">
            <a:spLocks/>
          </p:cNvSpPr>
          <p:nvPr/>
        </p:nvSpPr>
        <p:spPr>
          <a:xfrm>
            <a:off x="645966" y="1021500"/>
            <a:ext cx="7751762" cy="4386262"/>
          </a:xfrm>
          <a:prstGeom prst="rect">
            <a:avLst/>
          </a:prstGeom>
        </p:spPr>
        <p:txBody>
          <a:bodyPr>
            <a:normAutofit fontScale="92500"/>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SQL Server doesn't offer an option for entering a date or time value explicitly</a:t>
            </a:r>
          </a:p>
          <a:p>
            <a:pPr lvl="1"/>
            <a:r>
              <a:rPr lang="en-US" kern="0" dirty="0">
                <a:solidFill>
                  <a:srgbClr val="000000"/>
                </a:solidFill>
              </a:rPr>
              <a:t>Dates and times are entered as character literals and converted explicitly or implicitly</a:t>
            </a:r>
          </a:p>
          <a:p>
            <a:pPr lvl="2"/>
            <a:r>
              <a:rPr lang="en-US" kern="0" dirty="0">
                <a:solidFill>
                  <a:srgbClr val="000000"/>
                </a:solidFill>
              </a:rPr>
              <a:t>For example, CHAR converted to DATETIME due to precedence</a:t>
            </a:r>
          </a:p>
          <a:p>
            <a:pPr lvl="1"/>
            <a:r>
              <a:rPr lang="en-US" kern="0" dirty="0">
                <a:solidFill>
                  <a:srgbClr val="000000"/>
                </a:solidFill>
              </a:rPr>
              <a:t>Formats are language-dependent, can cause confusion</a:t>
            </a:r>
          </a:p>
          <a:p>
            <a:pPr lvl="0"/>
            <a:r>
              <a:rPr lang="en-US" kern="0" dirty="0">
                <a:solidFill>
                  <a:srgbClr val="000000"/>
                </a:solidFill>
              </a:rPr>
              <a:t>Best practices:</a:t>
            </a:r>
          </a:p>
          <a:p>
            <a:pPr lvl="1"/>
            <a:r>
              <a:rPr lang="en-US" kern="0" dirty="0">
                <a:solidFill>
                  <a:srgbClr val="000000"/>
                </a:solidFill>
              </a:rPr>
              <a:t>Use character strings to express date and time values</a:t>
            </a:r>
          </a:p>
          <a:p>
            <a:pPr lvl="1"/>
            <a:r>
              <a:rPr lang="en-US" kern="0" dirty="0">
                <a:solidFill>
                  <a:srgbClr val="000000"/>
                </a:solidFill>
              </a:rPr>
              <a:t>Use language-neutral formats</a:t>
            </a:r>
          </a:p>
        </p:txBody>
      </p:sp>
      <p:sp>
        <p:nvSpPr>
          <p:cNvPr id="5" name="AutoShape 3"/>
          <p:cNvSpPr>
            <a:spLocks noChangeArrowheads="1"/>
          </p:cNvSpPr>
          <p:nvPr/>
        </p:nvSpPr>
        <p:spPr bwMode="auto">
          <a:xfrm>
            <a:off x="645966" y="5403766"/>
            <a:ext cx="7550085"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orderid, custid, empid, orderdate</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FROM Sales.Orders</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WHERE </a:t>
            </a:r>
            <a:r>
              <a:rPr lang="en-US" sz="2000" b="0" dirty="0" smtClean="0">
                <a:latin typeface="Lucida Sans Unicode" panose="020B0602030504020204" pitchFamily="34" charset="0"/>
                <a:cs typeface="Lucida Sans Unicode" panose="020B0602030504020204" pitchFamily="34" charset="0"/>
              </a:rPr>
              <a:t>orderdate = '20070825';</a:t>
            </a:r>
            <a:endParaRPr lang="en-US" sz="2000"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97115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4">
                                            <p:txEl>
                                              <p:pRg st="1" end="1"/>
                                            </p:txEl>
                                          </p:spTgt>
                                        </p:tgtEl>
                                      </p:cBhvr>
                                    </p:animEffect>
                                    <p:set>
                                      <p:cBhvr>
                                        <p:cTn id="10" dur="1" fill="hold">
                                          <p:stCondLst>
                                            <p:cond delay="499"/>
                                          </p:stCondLst>
                                        </p:cTn>
                                        <p:tgtEl>
                                          <p:spTgt spid="4">
                                            <p:txEl>
                                              <p:pRg st="1" end="1"/>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xEl>
                                              <p:pRg st="2" end="2"/>
                                            </p:txEl>
                                          </p:spTgt>
                                        </p:tgtEl>
                                      </p:cBhvr>
                                    </p:animEffect>
                                    <p:set>
                                      <p:cBhvr>
                                        <p:cTn id="13" dur="1" fill="hold">
                                          <p:stCondLst>
                                            <p:cond delay="499"/>
                                          </p:stCondLst>
                                        </p:cTn>
                                        <p:tgtEl>
                                          <p:spTgt spid="4">
                                            <p:txEl>
                                              <p:pRg st="2" end="2"/>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
                                            <p:txEl>
                                              <p:pRg st="3" end="3"/>
                                            </p:txEl>
                                          </p:spTgt>
                                        </p:tgtEl>
                                      </p:cBhvr>
                                    </p:animEffect>
                                    <p:set>
                                      <p:cBhvr>
                                        <p:cTn id="16" dur="1" fill="hold">
                                          <p:stCondLst>
                                            <p:cond delay="499"/>
                                          </p:stCondLst>
                                        </p:cTn>
                                        <p:tgtEl>
                                          <p:spTgt spid="4">
                                            <p:txEl>
                                              <p:pRg st="3" end="3"/>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4">
                                            <p:txEl>
                                              <p:pRg st="4" end="4"/>
                                            </p:txEl>
                                          </p:spTgt>
                                        </p:tgtEl>
                                      </p:cBhvr>
                                    </p:animEffect>
                                    <p:set>
                                      <p:cBhvr>
                                        <p:cTn id="21" dur="1" fill="hold">
                                          <p:stCondLst>
                                            <p:cond delay="499"/>
                                          </p:stCondLst>
                                        </p:cTn>
                                        <p:tgtEl>
                                          <p:spTgt spid="4">
                                            <p:txEl>
                                              <p:pRg st="4" end="4"/>
                                            </p:txEl>
                                          </p:spTgt>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4">
                                            <p:txEl>
                                              <p:pRg st="5" end="5"/>
                                            </p:txEl>
                                          </p:spTgt>
                                        </p:tgtEl>
                                      </p:cBhvr>
                                    </p:animEffect>
                                    <p:set>
                                      <p:cBhvr>
                                        <p:cTn id="24" dur="1" fill="hold">
                                          <p:stCondLst>
                                            <p:cond delay="499"/>
                                          </p:stCondLst>
                                        </p:cTn>
                                        <p:tgtEl>
                                          <p:spTgt spid="4">
                                            <p:txEl>
                                              <p:pRg st="5" end="5"/>
                                            </p:txEl>
                                          </p:spTgt>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4">
                                            <p:txEl>
                                              <p:pRg st="6" end="6"/>
                                            </p:txEl>
                                          </p:spTgt>
                                        </p:tgtEl>
                                      </p:cBhvr>
                                    </p:animEffect>
                                    <p:set>
                                      <p:cBhvr>
                                        <p:cTn id="27" dur="1" fill="hold">
                                          <p:stCondLst>
                                            <p:cond delay="499"/>
                                          </p:stCondLst>
                                        </p:cTn>
                                        <p:tgtEl>
                                          <p:spTgt spid="4">
                                            <p:txEl>
                                              <p:pRg st="6" end="6"/>
                                            </p:txEl>
                                          </p:spTgt>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Date and Time Separately</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DATETIME, SMALLDATETIME, DATETIME2, and DATETIMEOFFSET include both date and time data</a:t>
            </a:r>
          </a:p>
          <a:p>
            <a:pPr lvl="0"/>
            <a:r>
              <a:rPr lang="en-US" kern="0" dirty="0">
                <a:solidFill>
                  <a:srgbClr val="000000"/>
                </a:solidFill>
              </a:rPr>
              <a:t>If only date is specified, time set to midnight (all zeroes)</a:t>
            </a:r>
          </a:p>
          <a:p>
            <a:pPr lvl="0"/>
            <a:r>
              <a:rPr lang="en-US" kern="0" dirty="0">
                <a:solidFill>
                  <a:srgbClr val="000000"/>
                </a:solidFill>
              </a:rPr>
              <a:t>If only time is specified, date set to base date (January 1, 1900)</a:t>
            </a:r>
          </a:p>
        </p:txBody>
      </p:sp>
      <p:sp>
        <p:nvSpPr>
          <p:cNvPr id="5" name="AutoShape 3"/>
          <p:cNvSpPr>
            <a:spLocks noChangeArrowheads="1"/>
          </p:cNvSpPr>
          <p:nvPr/>
        </p:nvSpPr>
        <p:spPr bwMode="auto">
          <a:xfrm>
            <a:off x="875458" y="4333672"/>
            <a:ext cx="7204852" cy="67932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DECLARE @DateOnly DATETIME = '20120212';</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@DateOnly;</a:t>
            </a:r>
          </a:p>
        </p:txBody>
      </p:sp>
      <p:sp>
        <p:nvSpPr>
          <p:cNvPr id="6" name="AutoShape 3"/>
          <p:cNvSpPr>
            <a:spLocks noChangeArrowheads="1"/>
          </p:cNvSpPr>
          <p:nvPr/>
        </p:nvSpPr>
        <p:spPr bwMode="auto">
          <a:xfrm>
            <a:off x="875458" y="5256615"/>
            <a:ext cx="6256338" cy="967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RESULT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2012-02-12 00:00:00.000</a:t>
            </a:r>
          </a:p>
        </p:txBody>
      </p:sp>
    </p:spTree>
    <p:extLst>
      <p:ext uri="{BB962C8B-B14F-4D97-AF65-F5344CB8AC3E}">
        <p14:creationId xmlns:p14="http://schemas.microsoft.com/office/powerpoint/2010/main" val="23446024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4cf30838-7ec7-402e-b0c6-dc85d0d684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Querying Date and Time Values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kern="0" dirty="0">
                <a:solidFill>
                  <a:srgbClr val="000000"/>
                </a:solidFill>
              </a:rPr>
              <a:t>Date values converted from character literals often omit time</a:t>
            </a:r>
          </a:p>
          <a:p>
            <a:pPr lvl="2"/>
            <a:r>
              <a:rPr lang="en-US" kern="0" dirty="0">
                <a:solidFill>
                  <a:srgbClr val="000000"/>
                </a:solidFill>
              </a:rPr>
              <a:t>Queries written with equality operator for date will match midnight</a:t>
            </a:r>
          </a:p>
          <a:p>
            <a:pPr lvl="2"/>
            <a:endParaRPr lang="en-US" kern="0" dirty="0">
              <a:solidFill>
                <a:srgbClr val="000000"/>
              </a:solidFill>
            </a:endParaRPr>
          </a:p>
          <a:p>
            <a:pPr lvl="2"/>
            <a:endParaRPr lang="en-US" kern="0" dirty="0">
              <a:solidFill>
                <a:srgbClr val="000000"/>
              </a:solidFill>
            </a:endParaRPr>
          </a:p>
          <a:p>
            <a:pPr lvl="1"/>
            <a:endParaRPr lang="en-US" kern="0" dirty="0">
              <a:solidFill>
                <a:srgbClr val="000000"/>
              </a:solidFill>
            </a:endParaRPr>
          </a:p>
          <a:p>
            <a:pPr lvl="1"/>
            <a:r>
              <a:rPr lang="en-US" kern="0" dirty="0">
                <a:solidFill>
                  <a:srgbClr val="000000"/>
                </a:solidFill>
              </a:rPr>
              <a:t>If time values are stored, queries need to account for time past midnight on a date</a:t>
            </a:r>
          </a:p>
          <a:p>
            <a:pPr lvl="2"/>
            <a:r>
              <a:rPr lang="en-US" kern="0" dirty="0">
                <a:solidFill>
                  <a:srgbClr val="000000"/>
                </a:solidFill>
              </a:rPr>
              <a:t>Use range filters instead of equality</a:t>
            </a:r>
          </a:p>
        </p:txBody>
      </p:sp>
      <p:sp>
        <p:nvSpPr>
          <p:cNvPr id="5" name="AutoShape 3"/>
          <p:cNvSpPr>
            <a:spLocks noChangeArrowheads="1"/>
          </p:cNvSpPr>
          <p:nvPr/>
        </p:nvSpPr>
        <p:spPr bwMode="auto">
          <a:xfrm>
            <a:off x="875457" y="2546266"/>
            <a:ext cx="7550085" cy="9590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orderid, custid, empid, orderdate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orderdate = '20070825';</a:t>
            </a:r>
          </a:p>
        </p:txBody>
      </p:sp>
      <p:sp>
        <p:nvSpPr>
          <p:cNvPr id="6" name="AutoShape 3"/>
          <p:cNvSpPr>
            <a:spLocks noChangeArrowheads="1"/>
          </p:cNvSpPr>
          <p:nvPr/>
        </p:nvSpPr>
        <p:spPr bwMode="auto">
          <a:xfrm>
            <a:off x="794591" y="5079409"/>
            <a:ext cx="7550085" cy="1254755"/>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orderid, custid, empid, orderdate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orderdate &gt;= '20070825'</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AND 	orderdate &lt;  '20070826';</a:t>
            </a:r>
          </a:p>
        </p:txBody>
      </p:sp>
    </p:spTree>
    <p:extLst>
      <p:ext uri="{BB962C8B-B14F-4D97-AF65-F5344CB8AC3E}">
        <p14:creationId xmlns:p14="http://schemas.microsoft.com/office/powerpoint/2010/main" val="1428773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b807867e-7b16-4526-8ffc-7bdfda9694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Date and Time Functions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Functions that return current date and time</a:t>
            </a:r>
          </a:p>
        </p:txBody>
      </p:sp>
      <p:graphicFrame>
        <p:nvGraphicFramePr>
          <p:cNvPr id="5" name="Table 4"/>
          <p:cNvGraphicFramePr>
            <a:graphicFrameLocks noGrp="1"/>
          </p:cNvGraphicFramePr>
          <p:nvPr>
            <p:extLst>
              <p:ext uri="{D42A27DB-BD31-4B8C-83A1-F6EECF244321}">
                <p14:modId xmlns:p14="http://schemas.microsoft.com/office/powerpoint/2010/main" val="187907184"/>
              </p:ext>
            </p:extLst>
          </p:nvPr>
        </p:nvGraphicFramePr>
        <p:xfrm>
          <a:off x="786882" y="1734989"/>
          <a:ext cx="7526693" cy="3307080"/>
        </p:xfrm>
        <a:graphic>
          <a:graphicData uri="http://schemas.openxmlformats.org/drawingml/2006/table">
            <a:tbl>
              <a:tblPr firstRow="1" bandRow="1">
                <a:tableStyleId>{9DCAF9ED-07DC-4A11-8D7F-57B35C25682E}</a:tableStyleId>
              </a:tblPr>
              <a:tblGrid>
                <a:gridCol w="2749420"/>
                <a:gridCol w="1314580"/>
                <a:gridCol w="3462693"/>
              </a:tblGrid>
              <a:tr h="370840">
                <a:tc>
                  <a:txBody>
                    <a:bodyPr/>
                    <a:lstStyle/>
                    <a:p>
                      <a:r>
                        <a:rPr lang="en-US" sz="1500" dirty="0" smtClean="0">
                          <a:latin typeface="Segoe UI" panose="020B0502040204020203" pitchFamily="34" charset="0"/>
                          <a:cs typeface="Segoe UI" panose="020B0502040204020203" pitchFamily="34" charset="0"/>
                        </a:rPr>
                        <a:t>Function</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Return Type</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Remarks</a:t>
                      </a:r>
                      <a:endParaRPr lang="en-US" sz="1500" dirty="0">
                        <a:latin typeface="Segoe UI" panose="020B0502040204020203" pitchFamily="34" charset="0"/>
                        <a:cs typeface="Segoe UI" panose="020B0502040204020203" pitchFamily="34" charset="0"/>
                      </a:endParaRPr>
                    </a:p>
                  </a:txBody>
                  <a:tcPr/>
                </a:tc>
              </a:tr>
              <a:tr h="370840">
                <a:tc>
                  <a:txBody>
                    <a:bodyPr/>
                    <a:lstStyle/>
                    <a:p>
                      <a:r>
                        <a:rPr lang="en-US" sz="1500" dirty="0" smtClean="0">
                          <a:latin typeface="Segoe UI" panose="020B0502040204020203" pitchFamily="34" charset="0"/>
                          <a:cs typeface="Segoe UI" panose="020B0502040204020203" pitchFamily="34" charset="0"/>
                        </a:rPr>
                        <a:t>GETDATE()</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datetime</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Current</a:t>
                      </a:r>
                      <a:r>
                        <a:rPr lang="en-US" sz="1500" baseline="0" dirty="0" smtClean="0">
                          <a:latin typeface="Segoe UI" panose="020B0502040204020203" pitchFamily="34" charset="0"/>
                          <a:cs typeface="Segoe UI" panose="020B0502040204020203" pitchFamily="34" charset="0"/>
                        </a:rPr>
                        <a:t> date and time. </a:t>
                      </a:r>
                      <a:r>
                        <a:rPr lang="en-US" sz="1500" dirty="0" smtClean="0">
                          <a:latin typeface="Segoe UI" panose="020B0502040204020203" pitchFamily="34" charset="0"/>
                          <a:cs typeface="Segoe UI" panose="020B0502040204020203" pitchFamily="34" charset="0"/>
                        </a:rPr>
                        <a:t>No time zone offset.</a:t>
                      </a:r>
                      <a:endParaRPr lang="en-US" sz="1500" dirty="0">
                        <a:latin typeface="Segoe UI" panose="020B0502040204020203" pitchFamily="34" charset="0"/>
                        <a:cs typeface="Segoe UI" panose="020B0502040204020203" pitchFamily="34" charset="0"/>
                      </a:endParaRPr>
                    </a:p>
                  </a:txBody>
                  <a:tcPr/>
                </a:tc>
              </a:tr>
              <a:tr h="370840">
                <a:tc>
                  <a:txBody>
                    <a:bodyPr/>
                    <a:lstStyle/>
                    <a:p>
                      <a:r>
                        <a:rPr lang="en-US" sz="1500" dirty="0" smtClean="0">
                          <a:latin typeface="Segoe UI" panose="020B0502040204020203" pitchFamily="34" charset="0"/>
                          <a:cs typeface="Segoe UI" panose="020B0502040204020203" pitchFamily="34" charset="0"/>
                        </a:rPr>
                        <a:t>GETUTCDATE()</a:t>
                      </a:r>
                      <a:endParaRPr lang="en-US" sz="15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Segoe UI" panose="020B0502040204020203" pitchFamily="34" charset="0"/>
                          <a:cs typeface="Segoe UI" panose="020B0502040204020203" pitchFamily="34" charset="0"/>
                        </a:rPr>
                        <a:t>datetime</a:t>
                      </a:r>
                    </a:p>
                  </a:txBody>
                  <a:tcPr/>
                </a:tc>
                <a:tc>
                  <a:txBody>
                    <a:bodyPr/>
                    <a:lstStyle/>
                    <a:p>
                      <a:r>
                        <a:rPr lang="en-US" sz="1500" dirty="0" smtClean="0">
                          <a:latin typeface="Segoe UI" panose="020B0502040204020203" pitchFamily="34" charset="0"/>
                          <a:cs typeface="Segoe UI" panose="020B0502040204020203" pitchFamily="34" charset="0"/>
                        </a:rPr>
                        <a:t>Current</a:t>
                      </a:r>
                      <a:r>
                        <a:rPr lang="en-US" sz="1500" baseline="0" dirty="0" smtClean="0">
                          <a:latin typeface="Segoe UI" panose="020B0502040204020203" pitchFamily="34" charset="0"/>
                          <a:cs typeface="Segoe UI" panose="020B0502040204020203" pitchFamily="34" charset="0"/>
                        </a:rPr>
                        <a:t> date and time in UTC.</a:t>
                      </a:r>
                      <a:endParaRPr lang="en-US" sz="1500" dirty="0">
                        <a:latin typeface="Segoe UI" panose="020B0502040204020203" pitchFamily="34" charset="0"/>
                        <a:cs typeface="Segoe UI" panose="020B0502040204020203" pitchFamily="34" charset="0"/>
                      </a:endParaRPr>
                    </a:p>
                  </a:txBody>
                  <a:tcPr/>
                </a:tc>
              </a:tr>
              <a:tr h="370840">
                <a:tc>
                  <a:txBody>
                    <a:bodyPr/>
                    <a:lstStyle/>
                    <a:p>
                      <a:r>
                        <a:rPr lang="en-US" sz="1500" dirty="0" smtClean="0">
                          <a:latin typeface="Segoe UI" panose="020B0502040204020203" pitchFamily="34" charset="0"/>
                          <a:cs typeface="Segoe UI" panose="020B0502040204020203" pitchFamily="34" charset="0"/>
                        </a:rPr>
                        <a:t>CURRENT_TIMESTAMP()</a:t>
                      </a:r>
                      <a:endParaRPr lang="en-US" sz="15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Segoe UI" panose="020B0502040204020203" pitchFamily="34" charset="0"/>
                          <a:cs typeface="Segoe UI" panose="020B0502040204020203" pitchFamily="34" charset="0"/>
                        </a:rPr>
                        <a:t>datetime</a:t>
                      </a:r>
                    </a:p>
                  </a:txBody>
                  <a:tcPr/>
                </a:tc>
                <a:tc>
                  <a:txBody>
                    <a:bodyPr/>
                    <a:lstStyle/>
                    <a:p>
                      <a:r>
                        <a:rPr lang="en-US" sz="1500" dirty="0" smtClean="0">
                          <a:latin typeface="Segoe UI" panose="020B0502040204020203" pitchFamily="34" charset="0"/>
                          <a:cs typeface="Segoe UI" panose="020B0502040204020203" pitchFamily="34" charset="0"/>
                        </a:rPr>
                        <a:t>Current</a:t>
                      </a:r>
                      <a:r>
                        <a:rPr lang="en-US" sz="1500" baseline="0" dirty="0" smtClean="0">
                          <a:latin typeface="Segoe UI" panose="020B0502040204020203" pitchFamily="34" charset="0"/>
                          <a:cs typeface="Segoe UI" panose="020B0502040204020203" pitchFamily="34" charset="0"/>
                        </a:rPr>
                        <a:t> date and time. </a:t>
                      </a:r>
                      <a:r>
                        <a:rPr lang="en-US" sz="1500" dirty="0" smtClean="0">
                          <a:latin typeface="Segoe UI" panose="020B0502040204020203" pitchFamily="34" charset="0"/>
                          <a:cs typeface="Segoe UI" panose="020B0502040204020203" pitchFamily="34" charset="0"/>
                        </a:rPr>
                        <a:t>No time zone offset. ANSI standard.</a:t>
                      </a:r>
                      <a:endParaRPr lang="en-US" sz="1500" dirty="0">
                        <a:latin typeface="Segoe UI" panose="020B0502040204020203" pitchFamily="34" charset="0"/>
                        <a:cs typeface="Segoe UI" panose="020B0502040204020203" pitchFamily="34" charset="0"/>
                      </a:endParaRPr>
                    </a:p>
                  </a:txBody>
                  <a:tcPr/>
                </a:tc>
              </a:tr>
              <a:tr h="370840">
                <a:tc>
                  <a:txBody>
                    <a:bodyPr/>
                    <a:lstStyle/>
                    <a:p>
                      <a:r>
                        <a:rPr lang="en-US" sz="1500" dirty="0" smtClean="0">
                          <a:latin typeface="Segoe UI" panose="020B0502040204020203" pitchFamily="34" charset="0"/>
                          <a:cs typeface="Segoe UI" panose="020B0502040204020203" pitchFamily="34" charset="0"/>
                        </a:rPr>
                        <a:t>SYSDATETIME()</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datetime2</a:t>
                      </a:r>
                      <a:endParaRPr lang="en-US" sz="15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Segoe UI" panose="020B0502040204020203" pitchFamily="34" charset="0"/>
                          <a:cs typeface="Segoe UI" panose="020B0502040204020203" pitchFamily="34" charset="0"/>
                        </a:rPr>
                        <a:t>Current</a:t>
                      </a:r>
                      <a:r>
                        <a:rPr lang="en-US" sz="1500" baseline="0" dirty="0" smtClean="0">
                          <a:latin typeface="Segoe UI" panose="020B0502040204020203" pitchFamily="34" charset="0"/>
                          <a:cs typeface="Segoe UI" panose="020B0502040204020203" pitchFamily="34" charset="0"/>
                        </a:rPr>
                        <a:t> date and time. </a:t>
                      </a:r>
                      <a:r>
                        <a:rPr lang="en-US" sz="1500" dirty="0" smtClean="0">
                          <a:latin typeface="Segoe UI" panose="020B0502040204020203" pitchFamily="34" charset="0"/>
                          <a:cs typeface="Segoe UI" panose="020B0502040204020203" pitchFamily="34" charset="0"/>
                        </a:rPr>
                        <a:t>No time zone offset.</a:t>
                      </a:r>
                    </a:p>
                  </a:txBody>
                  <a:tcPr/>
                </a:tc>
              </a:tr>
              <a:tr h="370840">
                <a:tc>
                  <a:txBody>
                    <a:bodyPr/>
                    <a:lstStyle/>
                    <a:p>
                      <a:r>
                        <a:rPr lang="en-US" sz="1500" dirty="0" smtClean="0">
                          <a:latin typeface="Segoe UI" panose="020B0502040204020203" pitchFamily="34" charset="0"/>
                          <a:cs typeface="Segoe UI" panose="020B0502040204020203" pitchFamily="34" charset="0"/>
                        </a:rPr>
                        <a:t>STSUTCDATETIME()</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datetime2</a:t>
                      </a:r>
                      <a:endParaRPr lang="en-US" sz="15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Segoe UI" panose="020B0502040204020203" pitchFamily="34" charset="0"/>
                          <a:cs typeface="Segoe UI" panose="020B0502040204020203" pitchFamily="34" charset="0"/>
                        </a:rPr>
                        <a:t>Current</a:t>
                      </a:r>
                      <a:r>
                        <a:rPr lang="en-US" sz="1500" baseline="0" dirty="0" smtClean="0">
                          <a:latin typeface="Segoe UI" panose="020B0502040204020203" pitchFamily="34" charset="0"/>
                          <a:cs typeface="Segoe UI" panose="020B0502040204020203" pitchFamily="34" charset="0"/>
                        </a:rPr>
                        <a:t> date and time in UTC.</a:t>
                      </a:r>
                      <a:endParaRPr lang="en-US" sz="1500" dirty="0" smtClean="0">
                        <a:latin typeface="Segoe UI" panose="020B0502040204020203" pitchFamily="34" charset="0"/>
                        <a:cs typeface="Segoe UI" panose="020B0502040204020203" pitchFamily="34" charset="0"/>
                      </a:endParaRPr>
                    </a:p>
                  </a:txBody>
                  <a:tcPr/>
                </a:tc>
              </a:tr>
              <a:tr h="370840">
                <a:tc>
                  <a:txBody>
                    <a:bodyPr/>
                    <a:lstStyle/>
                    <a:p>
                      <a:r>
                        <a:rPr lang="en-US" sz="1500" dirty="0" smtClean="0">
                          <a:latin typeface="Segoe UI" panose="020B0502040204020203" pitchFamily="34" charset="0"/>
                          <a:cs typeface="Segoe UI" panose="020B0502040204020203" pitchFamily="34" charset="0"/>
                        </a:rPr>
                        <a:t>SYSDATETIMEOFFSET()</a:t>
                      </a:r>
                      <a:endParaRPr lang="en-US" sz="1500" dirty="0">
                        <a:latin typeface="Segoe UI" panose="020B0502040204020203" pitchFamily="34" charset="0"/>
                        <a:cs typeface="Segoe UI" panose="020B0502040204020203" pitchFamily="34" charset="0"/>
                      </a:endParaRPr>
                    </a:p>
                  </a:txBody>
                  <a:tcPr/>
                </a:tc>
                <a:tc>
                  <a:txBody>
                    <a:bodyPr/>
                    <a:lstStyle/>
                    <a:p>
                      <a:r>
                        <a:rPr lang="en-US" sz="1500" dirty="0" smtClean="0">
                          <a:latin typeface="Segoe UI" panose="020B0502040204020203" pitchFamily="34" charset="0"/>
                          <a:cs typeface="Segoe UI" panose="020B0502040204020203" pitchFamily="34" charset="0"/>
                        </a:rPr>
                        <a:t>datetimeoffset</a:t>
                      </a:r>
                      <a:endParaRPr lang="en-US" sz="15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500" dirty="0" smtClean="0">
                          <a:latin typeface="Segoe UI" panose="020B0502040204020203" pitchFamily="34" charset="0"/>
                          <a:cs typeface="Segoe UI" panose="020B0502040204020203" pitchFamily="34" charset="0"/>
                        </a:rPr>
                        <a:t>Current</a:t>
                      </a:r>
                      <a:r>
                        <a:rPr lang="en-US" sz="1500" baseline="0" dirty="0" smtClean="0">
                          <a:latin typeface="Segoe UI" panose="020B0502040204020203" pitchFamily="34" charset="0"/>
                          <a:cs typeface="Segoe UI" panose="020B0502040204020203" pitchFamily="34" charset="0"/>
                        </a:rPr>
                        <a:t> date and time. </a:t>
                      </a:r>
                      <a:r>
                        <a:rPr lang="en-US" sz="1500" dirty="0" smtClean="0">
                          <a:latin typeface="Segoe UI" panose="020B0502040204020203" pitchFamily="34" charset="0"/>
                          <a:cs typeface="Segoe UI" panose="020B0502040204020203" pitchFamily="34" charset="0"/>
                        </a:rPr>
                        <a:t>Includes time zone</a:t>
                      </a:r>
                      <a:r>
                        <a:rPr lang="en-US" sz="1500" baseline="0" dirty="0" smtClean="0">
                          <a:latin typeface="Segoe UI" panose="020B0502040204020203" pitchFamily="34" charset="0"/>
                          <a:cs typeface="Segoe UI" panose="020B0502040204020203" pitchFamily="34" charset="0"/>
                        </a:rPr>
                        <a:t> </a:t>
                      </a:r>
                      <a:r>
                        <a:rPr lang="en-US" sz="1500" dirty="0" smtClean="0">
                          <a:latin typeface="Segoe UI" panose="020B0502040204020203" pitchFamily="34" charset="0"/>
                          <a:cs typeface="Segoe UI" panose="020B0502040204020203" pitchFamily="34" charset="0"/>
                        </a:rPr>
                        <a:t>offset.</a:t>
                      </a:r>
                    </a:p>
                  </a:txBody>
                  <a:tcPr/>
                </a:tc>
              </a:tr>
            </a:tbl>
          </a:graphicData>
        </a:graphic>
      </p:graphicFrame>
      <p:sp>
        <p:nvSpPr>
          <p:cNvPr id="7" name="AutoShape 3"/>
          <p:cNvSpPr>
            <a:spLocks noChangeArrowheads="1"/>
          </p:cNvSpPr>
          <p:nvPr/>
        </p:nvSpPr>
        <p:spPr bwMode="auto">
          <a:xfrm>
            <a:off x="875458" y="5246694"/>
            <a:ext cx="6256338" cy="679326"/>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a:t>
            </a:r>
            <a:r>
              <a:rPr lang="en-US" sz="2000" b="0" dirty="0" smtClean="0">
                <a:latin typeface="Lucida Sans Unicode" panose="020B0602030504020204" pitchFamily="34" charset="0"/>
                <a:cs typeface="Lucida Sans Unicode" panose="020B0602030504020204" pitchFamily="34" charset="0"/>
              </a:rPr>
              <a:t>CURRENT_TIMESTAMP();</a:t>
            </a:r>
          </a:p>
          <a:p>
            <a:pPr defTabSz="457200">
              <a:lnSpc>
                <a:spcPct val="90000"/>
              </a:lnSpc>
              <a:tabLst>
                <a:tab pos="457200" algn="l"/>
              </a:tabLst>
              <a:defRPr/>
            </a:pPr>
            <a:r>
              <a:rPr lang="en-US" sz="2000" b="0" dirty="0">
                <a:latin typeface="Lucida Sans Unicode" panose="020B0602030504020204" pitchFamily="34" charset="0"/>
                <a:cs typeface="Lucida Sans Unicode" panose="020B0602030504020204" pitchFamily="34" charset="0"/>
              </a:rPr>
              <a:t>SELECT </a:t>
            </a:r>
            <a:r>
              <a:rPr lang="en-US" sz="2000" b="0" dirty="0" smtClean="0">
                <a:latin typeface="Lucida Sans Unicode" panose="020B0602030504020204" pitchFamily="34" charset="0"/>
                <a:cs typeface="Lucida Sans Unicode" panose="020B0602030504020204" pitchFamily="34" charset="0"/>
              </a:rPr>
              <a:t>SYSUTCDATETIME();</a:t>
            </a:r>
            <a:endParaRPr lang="en-US" sz="2000" b="0" dirty="0">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348929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name="b0d931cd-d072-428c-a2fa-ba88844ba378">
    <p:spTree>
      <p:nvGrpSpPr>
        <p:cNvPr id="1" name=""/>
        <p:cNvGrpSpPr/>
        <p:nvPr/>
      </p:nvGrpSpPr>
      <p:grpSpPr>
        <a:xfrm>
          <a:off x="0" y="0"/>
          <a:ext cx="0" cy="0"/>
          <a:chOff x="0" y="0"/>
          <a:chExt cx="0" cy="0"/>
        </a:xfrm>
      </p:grpSpPr>
      <p:sp>
        <p:nvSpPr>
          <p:cNvPr id="2" name="Title 1"/>
          <p:cNvSpPr>
            <a:spLocks noGrp="1"/>
          </p:cNvSpPr>
          <p:nvPr>
            <p:ph type="title"/>
          </p:nvPr>
        </p:nvSpPr>
        <p:spPr>
          <a:xfrm>
            <a:off x="708024" y="-2"/>
            <a:ext cx="8245475" cy="740664"/>
          </a:xfrm>
        </p:spPr>
        <p:txBody>
          <a:bodyPr/>
          <a:lstStyle/>
          <a:p>
            <a:r>
              <a:rPr lang="en-GB" dirty="0" smtClean="0"/>
              <a:t>Demonstration: Working with Date and Time Data</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Query date and time values</a:t>
            </a:r>
          </a:p>
        </p:txBody>
      </p:sp>
    </p:spTree>
    <p:extLst>
      <p:ext uri="{BB962C8B-B14F-4D97-AF65-F5344CB8AC3E}">
        <p14:creationId xmlns:p14="http://schemas.microsoft.com/office/powerpoint/2010/main" val="223408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Working with SQL Server 2014 Data Types</a:t>
            </a:r>
            <a:endParaRPr lang="en-GB" dirty="0"/>
          </a:p>
        </p:txBody>
      </p:sp>
      <p:sp>
        <p:nvSpPr>
          <p:cNvPr id="3" name="Text Placeholder 2"/>
          <p:cNvSpPr>
            <a:spLocks noGrp="1"/>
          </p:cNvSpPr>
          <p:nvPr>
            <p:ph type="body" idx="1"/>
          </p:nvPr>
        </p:nvSpPr>
        <p:spPr>
          <a:xfrm>
            <a:off x="458788" y="754515"/>
            <a:ext cx="8119156" cy="5147356"/>
          </a:xfrm>
        </p:spPr>
        <p:txBody>
          <a:bodyPr/>
          <a:lstStyle/>
          <a:p>
            <a:r>
              <a:rPr lang="en-GB" dirty="0" smtClean="0"/>
              <a:t>Exercise 1: Writing Queries That Return Date and Time Data
Exercise 2: Writing Queries That Use Date and Time Functions
Exercise 3: Writing Queries That Return Character Data
Exercise 4: Writing Queries That Use Character Functions</a:t>
            </a:r>
            <a:endParaRPr lang="en-GB" dirty="0"/>
          </a:p>
        </p:txBody>
      </p:sp>
      <p:sp>
        <p:nvSpPr>
          <p:cNvPr id="4" name="TextBox 3"/>
          <p:cNvSpPr txBox="1"/>
          <p:nvPr/>
        </p:nvSpPr>
        <p:spPr>
          <a:xfrm>
            <a:off x="458788" y="4373791"/>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850041"/>
            <a:ext cx="6970050" cy="1384995"/>
          </a:xfrm>
          <a:prstGeom prst="rect">
            <a:avLst/>
          </a:prstGeom>
          <a:noFill/>
        </p:spPr>
        <p:txBody>
          <a:bodyPr vert="horz" wrap="none" rtlCol="0">
            <a:spAutoFit/>
          </a:bodyPr>
          <a:lstStyle/>
          <a:p>
            <a:r>
              <a:rPr lang="en-IN"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endParaRPr lang="en-IN" sz="2800" b="1"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IN"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IN" sz="2800" b="1" i="0" u="none" strike="noStrike" baseline="0" dirty="0" smtClean="0">
                <a:latin typeface="Segoe UI" panose="020B0502040204020203" pitchFamily="34" charset="0"/>
              </a:rPr>
              <a:t>Pa$$w0rd</a:t>
            </a:r>
          </a:p>
        </p:txBody>
      </p:sp>
      <p:sp>
        <p:nvSpPr>
          <p:cNvPr id="6" name="TextBox 5"/>
          <p:cNvSpPr txBox="1"/>
          <p:nvPr/>
        </p:nvSpPr>
        <p:spPr>
          <a:xfrm>
            <a:off x="458788" y="6315756"/>
            <a:ext cx="4542397"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3338157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You have been provided with a set of business requirements for data and will write T-SQL queries to retrieve the specified data from the databases. You will need to retrieve and convert character and temporal data into various formats.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5927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
Common Issues and Troubleshooting Tips</a:t>
            </a:r>
            <a:endParaRPr lang="en-GB" dirty="0"/>
          </a:p>
        </p:txBody>
      </p:sp>
    </p:spTree>
    <p:extLst>
      <p:ext uri="{BB962C8B-B14F-4D97-AF65-F5344CB8AC3E}">
        <p14:creationId xmlns:p14="http://schemas.microsoft.com/office/powerpoint/2010/main" val="4227640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a:xfrm>
            <a:off x="688975" y="-2"/>
            <a:ext cx="8007350" cy="740664"/>
          </a:xfrm>
        </p:spPr>
        <p:txBody>
          <a:bodyPr/>
          <a:lstStyle/>
          <a:p>
            <a:r>
              <a:rPr lang="en-GB" dirty="0" smtClean="0"/>
              <a:t>Lesson 1: Introducing SQL Server 2014 Data Types</a:t>
            </a:r>
            <a:endParaRPr lang="en-GB" dirty="0"/>
          </a:p>
        </p:txBody>
      </p:sp>
      <p:sp>
        <p:nvSpPr>
          <p:cNvPr id="3" name="Text Placeholder 2"/>
          <p:cNvSpPr>
            <a:spLocks noGrp="1"/>
          </p:cNvSpPr>
          <p:nvPr>
            <p:ph type="body" idx="1"/>
          </p:nvPr>
        </p:nvSpPr>
        <p:spPr/>
        <p:txBody>
          <a:bodyPr/>
          <a:lstStyle/>
          <a:p>
            <a:r>
              <a:rPr lang="en-GB" dirty="0" smtClean="0"/>
              <a:t>SQL Server Data Types
Numeric Data Types
Binary String Data Types
Other Data Types
Data Type Precedence
When Are Data Types Converted?
Demonstration: SQL Server Data Types</a:t>
            </a:r>
            <a:endParaRPr lang="en-GB" dirty="0"/>
          </a:p>
        </p:txBody>
      </p:sp>
    </p:spTree>
    <p:extLst>
      <p:ext uri="{BB962C8B-B14F-4D97-AF65-F5344CB8AC3E}">
        <p14:creationId xmlns:p14="http://schemas.microsoft.com/office/powerpoint/2010/main" val="2341570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Server Data Types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SQL Server associates columns, expressions, variables, and parameters with data types</a:t>
            </a:r>
          </a:p>
          <a:p>
            <a:pPr lvl="0"/>
            <a:r>
              <a:rPr lang="en-US" sz="2400" kern="0" dirty="0">
                <a:solidFill>
                  <a:srgbClr val="000000"/>
                </a:solidFill>
              </a:rPr>
              <a:t>Data types determine what kind of data can be held:</a:t>
            </a:r>
          </a:p>
          <a:p>
            <a:pPr lvl="1"/>
            <a:r>
              <a:rPr lang="en-US" sz="2000" kern="0" dirty="0">
                <a:solidFill>
                  <a:srgbClr val="000000"/>
                </a:solidFill>
              </a:rPr>
              <a:t>Integers, characters, dates, money, binary strings, etc.</a:t>
            </a:r>
          </a:p>
          <a:p>
            <a:pPr lvl="0"/>
            <a:r>
              <a:rPr lang="en-US" sz="2400" kern="0" dirty="0">
                <a:solidFill>
                  <a:srgbClr val="000000"/>
                </a:solidFill>
              </a:rPr>
              <a:t>SQL Server supplies built-in data types</a:t>
            </a:r>
          </a:p>
          <a:p>
            <a:pPr lvl="0"/>
            <a:r>
              <a:rPr lang="en-US" sz="2400" kern="0" dirty="0">
                <a:solidFill>
                  <a:srgbClr val="000000"/>
                </a:solidFill>
              </a:rPr>
              <a:t>Developers can also define custom types </a:t>
            </a:r>
          </a:p>
          <a:p>
            <a:pPr lvl="1"/>
            <a:r>
              <a:rPr lang="en-US" sz="2000" kern="0" dirty="0">
                <a:solidFill>
                  <a:srgbClr val="000000"/>
                </a:solidFill>
              </a:rPr>
              <a:t>Aliases in T-SQL</a:t>
            </a:r>
          </a:p>
          <a:p>
            <a:pPr lvl="1"/>
            <a:r>
              <a:rPr lang="en-US" sz="2000" kern="0" dirty="0">
                <a:solidFill>
                  <a:srgbClr val="000000"/>
                </a:solidFill>
              </a:rPr>
              <a:t>User-defined types in .NET code</a:t>
            </a:r>
          </a:p>
        </p:txBody>
      </p:sp>
      <p:graphicFrame>
        <p:nvGraphicFramePr>
          <p:cNvPr id="5" name="Table 4"/>
          <p:cNvGraphicFramePr>
            <a:graphicFrameLocks noGrp="1"/>
          </p:cNvGraphicFramePr>
          <p:nvPr>
            <p:extLst>
              <p:ext uri="{D42A27DB-BD31-4B8C-83A1-F6EECF244321}">
                <p14:modId xmlns:p14="http://schemas.microsoft.com/office/powerpoint/2010/main" val="1834183467"/>
              </p:ext>
            </p:extLst>
          </p:nvPr>
        </p:nvGraphicFramePr>
        <p:xfrm>
          <a:off x="1206760" y="4404049"/>
          <a:ext cx="6096000" cy="1981200"/>
        </p:xfrm>
        <a:graphic>
          <a:graphicData uri="http://schemas.openxmlformats.org/drawingml/2006/table">
            <a:tbl>
              <a:tblPr firstRow="1" bandRow="1">
                <a:tableStyleId>{9DCAF9ED-07DC-4A11-8D7F-57B35C25682E}</a:tableStyleId>
              </a:tblPr>
              <a:tblGrid>
                <a:gridCol w="3048000"/>
                <a:gridCol w="3048000"/>
              </a:tblGrid>
              <a:tr h="396240">
                <a:tc gridSpan="2">
                  <a:txBody>
                    <a:bodyPr/>
                    <a:lstStyle/>
                    <a:p>
                      <a:r>
                        <a:rPr lang="en-US" sz="2000" dirty="0" smtClean="0">
                          <a:ln>
                            <a:solidFill>
                              <a:schemeClr val="bg1"/>
                            </a:solidFill>
                          </a:ln>
                          <a:latin typeface="Segoe UI" panose="020B0502040204020203" pitchFamily="34" charset="0"/>
                          <a:cs typeface="Segoe UI" panose="020B0502040204020203" pitchFamily="34" charset="0"/>
                        </a:rPr>
                        <a:t>SQL</a:t>
                      </a:r>
                      <a:r>
                        <a:rPr lang="en-US" sz="2000" baseline="0" dirty="0" smtClean="0">
                          <a:ln>
                            <a:solidFill>
                              <a:schemeClr val="bg1"/>
                            </a:solidFill>
                          </a:ln>
                          <a:latin typeface="Segoe UI" panose="020B0502040204020203" pitchFamily="34" charset="0"/>
                          <a:cs typeface="Segoe UI" panose="020B0502040204020203" pitchFamily="34" charset="0"/>
                        </a:rPr>
                        <a:t> Server Data Type Categories</a:t>
                      </a:r>
                      <a:endParaRPr lang="en-US" sz="2000" b="0" dirty="0">
                        <a:ln>
                          <a:solidFill>
                            <a:schemeClr val="bg1"/>
                          </a:solidFill>
                        </a:ln>
                        <a:solidFill>
                          <a:schemeClr val="bg1"/>
                        </a:solidFill>
                        <a:latin typeface="Segoe UI" panose="020B0502040204020203" pitchFamily="34" charset="0"/>
                        <a:cs typeface="Segoe UI" panose="020B0502040204020203" pitchFamily="34" charset="0"/>
                      </a:endParaRPr>
                    </a:p>
                  </a:txBody>
                  <a:tcPr/>
                </a:tc>
                <a:tc hMerge="1">
                  <a:txBody>
                    <a:bodyPr/>
                    <a:lstStyle/>
                    <a:p>
                      <a:endParaRPr lang="en-US" b="0" dirty="0">
                        <a:ln>
                          <a:solidFill>
                            <a:schemeClr val="bg1"/>
                          </a:solidFill>
                        </a:ln>
                        <a:solidFill>
                          <a:schemeClr val="bg1"/>
                        </a:solidFill>
                      </a:endParaRPr>
                    </a:p>
                  </a:txBody>
                  <a:tcPr/>
                </a:tc>
              </a:tr>
              <a:tr h="396240">
                <a:tc>
                  <a:txBody>
                    <a:bodyPr/>
                    <a:lstStyle/>
                    <a:p>
                      <a:r>
                        <a:rPr lang="en-US" sz="2000" dirty="0" smtClean="0">
                          <a:latin typeface="Segoe UI" panose="020B0502040204020203" pitchFamily="34" charset="0"/>
                          <a:cs typeface="Segoe UI" panose="020B0502040204020203" pitchFamily="34" charset="0"/>
                        </a:rPr>
                        <a:t>Exact numeric</a:t>
                      </a:r>
                      <a:endParaRPr lang="en-US" sz="2000" b="0" dirty="0">
                        <a:solidFill>
                          <a:sysClr val="windowText" lastClr="000000"/>
                        </a:solidFill>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Unicode characters</a:t>
                      </a:r>
                      <a:endParaRPr lang="en-US" sz="2000" b="0" dirty="0">
                        <a:solidFill>
                          <a:sysClr val="windowText" lastClr="000000"/>
                        </a:solidFill>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Approximate numeric</a:t>
                      </a:r>
                      <a:endParaRPr lang="en-US" sz="2000" dirty="0">
                        <a:solidFill>
                          <a:sysClr val="windowText" lastClr="000000"/>
                        </a:solidFill>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Binary</a:t>
                      </a:r>
                      <a:r>
                        <a:rPr lang="en-US" sz="2000" baseline="0" dirty="0" smtClean="0">
                          <a:latin typeface="Segoe UI" panose="020B0502040204020203" pitchFamily="34" charset="0"/>
                          <a:cs typeface="Segoe UI" panose="020B0502040204020203" pitchFamily="34" charset="0"/>
                        </a:rPr>
                        <a:t> strings</a:t>
                      </a:r>
                      <a:endParaRPr lang="en-US" sz="2000" dirty="0">
                        <a:solidFill>
                          <a:sysClr val="windowText" lastClr="000000"/>
                        </a:solidFill>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Date</a:t>
                      </a:r>
                      <a:r>
                        <a:rPr lang="en-US" sz="2000" baseline="0" dirty="0" smtClean="0">
                          <a:latin typeface="Segoe UI" panose="020B0502040204020203" pitchFamily="34" charset="0"/>
                          <a:cs typeface="Segoe UI" panose="020B0502040204020203" pitchFamily="34" charset="0"/>
                        </a:rPr>
                        <a:t> and time</a:t>
                      </a:r>
                      <a:endParaRPr lang="en-US" sz="2000" dirty="0">
                        <a:solidFill>
                          <a:sysClr val="windowText" lastClr="000000"/>
                        </a:solidFill>
                        <a:latin typeface="Segoe UI" panose="020B0502040204020203" pitchFamily="34" charset="0"/>
                        <a:cs typeface="Segoe UI" panose="020B0502040204020203" pitchFamily="34" charset="0"/>
                      </a:endParaRPr>
                    </a:p>
                  </a:txBody>
                  <a:tcPr/>
                </a:tc>
                <a:tc>
                  <a:txBody>
                    <a:bodyPr/>
                    <a:lstStyle/>
                    <a:p>
                      <a:r>
                        <a:rPr lang="en-US" sz="2000" dirty="0" smtClean="0">
                          <a:latin typeface="Segoe UI" panose="020B0502040204020203" pitchFamily="34" charset="0"/>
                          <a:cs typeface="Segoe UI" panose="020B0502040204020203" pitchFamily="34" charset="0"/>
                        </a:rPr>
                        <a:t>Other</a:t>
                      </a:r>
                      <a:endParaRPr lang="en-US" sz="2000" dirty="0">
                        <a:solidFill>
                          <a:sysClr val="windowText" lastClr="000000"/>
                        </a:solidFill>
                        <a:latin typeface="Segoe UI" panose="020B0502040204020203" pitchFamily="34" charset="0"/>
                        <a:cs typeface="Segoe UI" panose="020B0502040204020203" pitchFamily="34" charset="0"/>
                      </a:endParaRPr>
                    </a:p>
                  </a:txBody>
                  <a:tcPr/>
                </a:tc>
              </a:tr>
              <a:tr h="370840">
                <a:tc>
                  <a:txBody>
                    <a:bodyPr/>
                    <a:lstStyle/>
                    <a:p>
                      <a:r>
                        <a:rPr lang="en-US" sz="2000" dirty="0" smtClean="0">
                          <a:latin typeface="Segoe UI" panose="020B0502040204020203" pitchFamily="34" charset="0"/>
                          <a:cs typeface="Segoe UI" panose="020B0502040204020203" pitchFamily="34" charset="0"/>
                        </a:rPr>
                        <a:t>Character</a:t>
                      </a:r>
                      <a:r>
                        <a:rPr lang="en-US" sz="2000" baseline="0" dirty="0" smtClean="0">
                          <a:latin typeface="Segoe UI" panose="020B0502040204020203" pitchFamily="34" charset="0"/>
                          <a:cs typeface="Segoe UI" panose="020B0502040204020203" pitchFamily="34" charset="0"/>
                        </a:rPr>
                        <a:t> strings</a:t>
                      </a:r>
                      <a:endParaRPr lang="en-US" sz="2000" dirty="0">
                        <a:solidFill>
                          <a:sysClr val="windowText" lastClr="000000"/>
                        </a:solidFill>
                        <a:latin typeface="Segoe UI" panose="020B0502040204020203" pitchFamily="34" charset="0"/>
                        <a:cs typeface="Segoe UI" panose="020B0502040204020203" pitchFamily="34" charset="0"/>
                      </a:endParaRPr>
                    </a:p>
                  </a:txBody>
                  <a:tcPr/>
                </a:tc>
                <a:tc>
                  <a:txBody>
                    <a:bodyPr/>
                    <a:lstStyle/>
                    <a:p>
                      <a:endParaRPr lang="en-US" sz="2000" dirty="0">
                        <a:solidFill>
                          <a:sysClr val="windowText" lastClr="000000"/>
                        </a:solidFill>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4110587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Numeric Data Types</a:t>
            </a:r>
            <a:endParaRPr lang="en-GB" dirty="0"/>
          </a:p>
        </p:txBody>
      </p:sp>
      <p:sp>
        <p:nvSpPr>
          <p:cNvPr id="4" name="Content Placeholder 2"/>
          <p:cNvSpPr txBox="1">
            <a:spLocks/>
          </p:cNvSpPr>
          <p:nvPr/>
        </p:nvSpPr>
        <p:spPr>
          <a:xfrm>
            <a:off x="458788" y="992188"/>
            <a:ext cx="7751762" cy="410232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Exact Numeric</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marL="0" lvl="0" indent="0">
              <a:buNone/>
            </a:pPr>
            <a:endParaRPr lang="en-US" kern="0" dirty="0">
              <a:solidFill>
                <a:srgbClr val="000000"/>
              </a:solidFill>
            </a:endParaRPr>
          </a:p>
          <a:p>
            <a:pPr lvl="0"/>
            <a:endParaRPr lang="en-US" kern="0" dirty="0">
              <a:solidFill>
                <a:srgbClr val="000000"/>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271631464"/>
              </p:ext>
            </p:extLst>
          </p:nvPr>
        </p:nvGraphicFramePr>
        <p:xfrm>
          <a:off x="1044362" y="1610215"/>
          <a:ext cx="7377405" cy="4170680"/>
        </p:xfrm>
        <a:graphic>
          <a:graphicData uri="http://schemas.openxmlformats.org/drawingml/2006/table">
            <a:tbl>
              <a:tblPr firstRow="1" bandRow="1">
                <a:tableStyleId>{9DCAF9ED-07DC-4A11-8D7F-57B35C25682E}</a:tableStyleId>
              </a:tblPr>
              <a:tblGrid>
                <a:gridCol w="2017494"/>
                <a:gridCol w="3421828"/>
                <a:gridCol w="1938083"/>
              </a:tblGrid>
              <a:tr h="370840">
                <a:tc>
                  <a:txBody>
                    <a:bodyPr/>
                    <a:lstStyle/>
                    <a:p>
                      <a:r>
                        <a:rPr lang="en-US" sz="1400" dirty="0" smtClean="0">
                          <a:latin typeface="Segoe UI" panose="020B0502040204020203" pitchFamily="34" charset="0"/>
                          <a:cs typeface="Segoe UI" panose="020B0502040204020203" pitchFamily="34" charset="0"/>
                        </a:rPr>
                        <a:t>Data type</a:t>
                      </a:r>
                      <a:endParaRPr lang="en-US" sz="1400" dirty="0">
                        <a:latin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cs typeface="Segoe UI" panose="020B0502040204020203" pitchFamily="34" charset="0"/>
                        </a:rPr>
                        <a:t>Range</a:t>
                      </a:r>
                      <a:endParaRPr lang="en-US" sz="1400" dirty="0">
                        <a:latin typeface="Segoe UI" panose="020B0502040204020203" pitchFamily="34" charset="0"/>
                        <a:cs typeface="Segoe UI" panose="020B0502040204020203" pitchFamily="34" charset="0"/>
                      </a:endParaRPr>
                    </a:p>
                  </a:txBody>
                  <a:tcPr/>
                </a:tc>
                <a:tc>
                  <a:txBody>
                    <a:bodyPr/>
                    <a:lstStyle/>
                    <a:p>
                      <a:r>
                        <a:rPr lang="en-US" sz="1400" dirty="0" smtClean="0">
                          <a:latin typeface="Segoe UI" panose="020B0502040204020203" pitchFamily="34" charset="0"/>
                          <a:cs typeface="Segoe UI" panose="020B0502040204020203" pitchFamily="34" charset="0"/>
                        </a:rPr>
                        <a:t>Storage (bytes)</a:t>
                      </a:r>
                      <a:endParaRPr lang="en-US" sz="14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tinyint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0 to 255</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1</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smallint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-32,768 to 32,768</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2</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int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2^31 (-2,147,483,648) to </a:t>
                      </a:r>
                      <a:br>
                        <a:rPr lang="en-US" sz="1600" dirty="0" smtClean="0">
                          <a:latin typeface="Segoe UI" panose="020B0502040204020203" pitchFamily="34" charset="0"/>
                          <a:cs typeface="Segoe UI" panose="020B0502040204020203" pitchFamily="34" charset="0"/>
                        </a:rPr>
                      </a:br>
                      <a:r>
                        <a:rPr lang="en-US" sz="1600" dirty="0" smtClean="0">
                          <a:latin typeface="Segoe UI" panose="020B0502040204020203" pitchFamily="34" charset="0"/>
                          <a:cs typeface="Segoe UI" panose="020B0502040204020203" pitchFamily="34" charset="0"/>
                        </a:rPr>
                        <a:t>2^31-1 (2,147,483,647)</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4</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Bigint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-2^63 - 2^63-1 </a:t>
                      </a:r>
                      <a:br>
                        <a:rPr lang="en-US" sz="1600" dirty="0" smtClean="0">
                          <a:latin typeface="Segoe UI" panose="020B0502040204020203" pitchFamily="34" charset="0"/>
                          <a:cs typeface="Segoe UI" panose="020B0502040204020203" pitchFamily="34" charset="0"/>
                        </a:rPr>
                      </a:br>
                      <a:r>
                        <a:rPr lang="en-US" sz="1600" dirty="0" smtClean="0">
                          <a:latin typeface="Segoe UI" panose="020B0502040204020203" pitchFamily="34" charset="0"/>
                          <a:cs typeface="Segoe UI" panose="020B0502040204020203" pitchFamily="34" charset="0"/>
                        </a:rPr>
                        <a:t>(+/- 9 quintillion)</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8</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bit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1, 0 or NULL</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1</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decimal/numeric</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- 10^38 +1 through 10^38 – 1 when maximum</a:t>
                      </a:r>
                      <a:r>
                        <a:rPr lang="en-US" sz="1600" baseline="0" dirty="0" smtClean="0">
                          <a:latin typeface="Segoe UI" panose="020B0502040204020203" pitchFamily="34" charset="0"/>
                          <a:cs typeface="Segoe UI" panose="020B0502040204020203" pitchFamily="34" charset="0"/>
                        </a:rPr>
                        <a:t> precision is used</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5-17</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money</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-922,337,203,685,477.5808 to 922,337,203,685,477.5807</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8</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smallmoney</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- 214,748.3648 to 214,748.3647</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4</a:t>
                      </a:r>
                      <a:endParaRPr lang="en-US" sz="16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4505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xEl>
                                              <p:pRg st="0" end="0"/>
                                            </p:txEl>
                                          </p:spTgt>
                                        </p:tgtEl>
                                      </p:cBhvr>
                                    </p:animEffect>
                                    <p:set>
                                      <p:cBhvr>
                                        <p:cTn id="7" dur="1" fill="hold">
                                          <p:stCondLst>
                                            <p:cond delay="499"/>
                                          </p:stCondLst>
                                        </p:cTn>
                                        <p:tgtEl>
                                          <p:spTgt spid="4">
                                            <p:txEl>
                                              <p:pRg st="0" end="0"/>
                                            </p:txEl>
                                          </p:spTgt>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Binary String Data Types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Binary Strings</a:t>
            </a:r>
          </a:p>
        </p:txBody>
      </p:sp>
      <p:graphicFrame>
        <p:nvGraphicFramePr>
          <p:cNvPr id="5" name="Table 4"/>
          <p:cNvGraphicFramePr>
            <a:graphicFrameLocks noGrp="1"/>
          </p:cNvGraphicFramePr>
          <p:nvPr>
            <p:extLst>
              <p:ext uri="{D42A27DB-BD31-4B8C-83A1-F6EECF244321}">
                <p14:modId xmlns:p14="http://schemas.microsoft.com/office/powerpoint/2010/main" val="201191539"/>
              </p:ext>
            </p:extLst>
          </p:nvPr>
        </p:nvGraphicFramePr>
        <p:xfrm>
          <a:off x="439928" y="1928664"/>
          <a:ext cx="8182947" cy="1689048"/>
        </p:xfrm>
        <a:graphic>
          <a:graphicData uri="http://schemas.openxmlformats.org/drawingml/2006/table">
            <a:tbl>
              <a:tblPr firstRow="1" bandRow="1">
                <a:tableStyleId>{72833802-FEF1-4C79-8D5D-14CF1EAF98D9}</a:tableStyleId>
              </a:tblPr>
              <a:tblGrid>
                <a:gridCol w="1996752"/>
                <a:gridCol w="3458546"/>
                <a:gridCol w="2727649"/>
              </a:tblGrid>
              <a:tr h="369976">
                <a:tc>
                  <a:txBody>
                    <a:bodyPr/>
                    <a:lstStyle/>
                    <a:p>
                      <a:r>
                        <a:rPr lang="en-US" sz="1600" dirty="0" smtClean="0">
                          <a:latin typeface="Segoe UI" panose="020B0502040204020203" pitchFamily="34" charset="0"/>
                          <a:cs typeface="Segoe UI" panose="020B0502040204020203" pitchFamily="34" charset="0"/>
                        </a:rPr>
                        <a:t>Data Type</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Range</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Storage (bytes)</a:t>
                      </a:r>
                      <a:endParaRPr lang="en-US" sz="1600" dirty="0">
                        <a:latin typeface="Segoe UI" panose="020B0502040204020203" pitchFamily="34" charset="0"/>
                        <a:cs typeface="Segoe UI" panose="020B0502040204020203" pitchFamily="34" charset="0"/>
                      </a:endParaRPr>
                    </a:p>
                  </a:txBody>
                  <a:tcPr/>
                </a:tc>
              </a:tr>
              <a:tr h="369976">
                <a:tc>
                  <a:txBody>
                    <a:bodyPr/>
                    <a:lstStyle/>
                    <a:p>
                      <a:r>
                        <a:rPr lang="en-US" sz="1600" dirty="0" smtClean="0">
                          <a:latin typeface="Segoe UI" panose="020B0502040204020203" pitchFamily="34" charset="0"/>
                          <a:cs typeface="Segoe UI" panose="020B0502040204020203" pitchFamily="34" charset="0"/>
                        </a:rPr>
                        <a:t>binary(n)</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1-8000 bytes</a:t>
                      </a:r>
                      <a:endParaRPr lang="en-US" sz="1600" dirty="0">
                        <a:latin typeface="Segoe UI" panose="020B0502040204020203" pitchFamily="34" charset="0"/>
                        <a:cs typeface="Segoe UI" panose="020B0502040204020203" pitchFamily="34" charset="0"/>
                      </a:endParaRPr>
                    </a:p>
                  </a:txBody>
                  <a:tcPr/>
                </a:tc>
                <a:tc>
                  <a:txBody>
                    <a:bodyPr/>
                    <a:lstStyle/>
                    <a:p>
                      <a:r>
                        <a:rPr lang="en-US" sz="1600" baseline="0" dirty="0" smtClean="0">
                          <a:latin typeface="Segoe UI" panose="020B0502040204020203" pitchFamily="34" charset="0"/>
                          <a:cs typeface="Segoe UI" panose="020B0502040204020203" pitchFamily="34" charset="0"/>
                        </a:rPr>
                        <a:t>n bytes</a:t>
                      </a:r>
                      <a:endParaRPr lang="en-US" sz="1600" dirty="0">
                        <a:latin typeface="Segoe UI" panose="020B0502040204020203" pitchFamily="34" charset="0"/>
                        <a:cs typeface="Segoe UI" panose="020B0502040204020203" pitchFamily="34" charset="0"/>
                      </a:endParaRPr>
                    </a:p>
                  </a:txBody>
                  <a:tcPr/>
                </a:tc>
              </a:tr>
              <a:tr h="369976">
                <a:tc>
                  <a:txBody>
                    <a:bodyPr/>
                    <a:lstStyle/>
                    <a:p>
                      <a:r>
                        <a:rPr lang="en-US" sz="1600" dirty="0" smtClean="0">
                          <a:latin typeface="Segoe UI" panose="020B0502040204020203" pitchFamily="34" charset="0"/>
                          <a:cs typeface="Segoe UI" panose="020B0502040204020203" pitchFamily="34" charset="0"/>
                        </a:rPr>
                        <a:t>varbinary(n)</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Segoe UI" panose="020B0502040204020203" pitchFamily="34" charset="0"/>
                          <a:cs typeface="Segoe UI" panose="020B0502040204020203" pitchFamily="34" charset="0"/>
                        </a:rPr>
                        <a:t>1-8000 bytes</a:t>
                      </a:r>
                    </a:p>
                  </a:txBody>
                  <a:tcPr anchor="ctr"/>
                </a:tc>
                <a:tc>
                  <a:txBody>
                    <a:bodyPr/>
                    <a:lstStyle/>
                    <a:p>
                      <a:r>
                        <a:rPr lang="en-US" sz="1600" dirty="0" smtClean="0">
                          <a:latin typeface="Segoe UI" panose="020B0502040204020203" pitchFamily="34" charset="0"/>
                          <a:cs typeface="Segoe UI" panose="020B0502040204020203" pitchFamily="34" charset="0"/>
                        </a:rPr>
                        <a:t>n bytes + 2</a:t>
                      </a:r>
                      <a:endParaRPr lang="en-US" sz="1600" dirty="0">
                        <a:latin typeface="Segoe UI" panose="020B0502040204020203" pitchFamily="34" charset="0"/>
                        <a:cs typeface="Segoe UI" panose="020B0502040204020203" pitchFamily="34" charset="0"/>
                      </a:endParaRPr>
                    </a:p>
                  </a:txBody>
                  <a:tcPr anchor="ctr"/>
                </a:tc>
              </a:tr>
              <a:tr h="369976">
                <a:tc>
                  <a:txBody>
                    <a:bodyPr/>
                    <a:lstStyle/>
                    <a:p>
                      <a:r>
                        <a:rPr lang="en-US" sz="1600" dirty="0" smtClean="0">
                          <a:latin typeface="Segoe UI" panose="020B0502040204020203" pitchFamily="34" charset="0"/>
                          <a:cs typeface="Segoe UI" panose="020B0502040204020203" pitchFamily="34" charset="0"/>
                        </a:rPr>
                        <a:t>varbinary(MAX)</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Segoe UI" panose="020B0502040204020203" pitchFamily="34" charset="0"/>
                          <a:cs typeface="Segoe UI" panose="020B0502040204020203" pitchFamily="34" charset="0"/>
                        </a:rPr>
                        <a:t>1-</a:t>
                      </a:r>
                      <a:r>
                        <a:rPr lang="en-US" sz="1600" baseline="0" dirty="0" smtClean="0">
                          <a:latin typeface="Segoe UI" panose="020B0502040204020203" pitchFamily="34" charset="0"/>
                          <a:cs typeface="Segoe UI" panose="020B0502040204020203" pitchFamily="34" charset="0"/>
                        </a:rPr>
                        <a:t>2.1 billion (approx) bytes</a:t>
                      </a:r>
                      <a:endParaRPr lang="en-US" sz="1600" dirty="0" smtClean="0">
                        <a:latin typeface="Segoe UI" panose="020B0502040204020203" pitchFamily="34" charset="0"/>
                        <a:cs typeface="Segoe UI" panose="020B0502040204020203"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dirty="0" smtClean="0">
                        <a:latin typeface="Segoe UI" panose="020B0502040204020203" pitchFamily="34" charset="0"/>
                        <a:cs typeface="Segoe UI" panose="020B0502040204020203"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Segoe UI" panose="020B0502040204020203" pitchFamily="34" charset="0"/>
                          <a:cs typeface="Segoe UI" panose="020B0502040204020203" pitchFamily="34" charset="0"/>
                        </a:rPr>
                        <a:t>actual length + 2</a:t>
                      </a:r>
                    </a:p>
                    <a:p>
                      <a:endParaRPr lang="en-US" sz="1600" dirty="0">
                        <a:latin typeface="Segoe UI" panose="020B0502040204020203" pitchFamily="34" charset="0"/>
                        <a:cs typeface="Segoe UI" panose="020B0502040204020203" pitchFamily="34" charset="0"/>
                      </a:endParaRPr>
                    </a:p>
                  </a:txBody>
                  <a:tcPr anchor="ctr"/>
                </a:tc>
              </a:tr>
            </a:tbl>
          </a:graphicData>
        </a:graphic>
      </p:graphicFrame>
    </p:spTree>
    <p:extLst>
      <p:ext uri="{BB962C8B-B14F-4D97-AF65-F5344CB8AC3E}">
        <p14:creationId xmlns:p14="http://schemas.microsoft.com/office/powerpoint/2010/main" val="3412754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065e91e-70a3-48c4-9413-52917055788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Other Data Types</a:t>
            </a:r>
            <a:endParaRPr lang="en-GB" dirty="0"/>
          </a:p>
        </p:txBody>
      </p:sp>
      <p:graphicFrame>
        <p:nvGraphicFramePr>
          <p:cNvPr id="4" name="Content Placeholder 3"/>
          <p:cNvGraphicFramePr>
            <a:graphicFrameLocks/>
          </p:cNvGraphicFramePr>
          <p:nvPr>
            <p:extLst>
              <p:ext uri="{D42A27DB-BD31-4B8C-83A1-F6EECF244321}">
                <p14:modId xmlns:p14="http://schemas.microsoft.com/office/powerpoint/2010/main" val="3971264116"/>
              </p:ext>
            </p:extLst>
          </p:nvPr>
        </p:nvGraphicFramePr>
        <p:xfrm>
          <a:off x="536609" y="1536938"/>
          <a:ext cx="7751764" cy="4668520"/>
        </p:xfrm>
        <a:graphic>
          <a:graphicData uri="http://schemas.openxmlformats.org/drawingml/2006/table">
            <a:tbl>
              <a:tblPr firstRow="1" bandRow="1">
                <a:tableStyleId>{72833802-FEF1-4C79-8D5D-14CF1EAF98D9}</a:tableStyleId>
              </a:tblPr>
              <a:tblGrid>
                <a:gridCol w="1976502"/>
                <a:gridCol w="1688841"/>
                <a:gridCol w="1359109"/>
                <a:gridCol w="2727312"/>
              </a:tblGrid>
              <a:tr h="370840">
                <a:tc>
                  <a:txBody>
                    <a:bodyPr/>
                    <a:lstStyle/>
                    <a:p>
                      <a:r>
                        <a:rPr lang="en-US" sz="1600" dirty="0" smtClean="0">
                          <a:latin typeface="Segoe UI" panose="020B0502040204020203" pitchFamily="34" charset="0"/>
                          <a:cs typeface="Segoe UI" panose="020B0502040204020203" pitchFamily="34" charset="0"/>
                        </a:rPr>
                        <a:t>Data Type</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Range</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Storage</a:t>
                      </a:r>
                      <a:br>
                        <a:rPr lang="en-US" sz="1600" dirty="0" smtClean="0">
                          <a:latin typeface="Segoe UI" panose="020B0502040204020203" pitchFamily="34" charset="0"/>
                          <a:cs typeface="Segoe UI" panose="020B0502040204020203" pitchFamily="34" charset="0"/>
                        </a:rPr>
                      </a:br>
                      <a:r>
                        <a:rPr lang="en-US" sz="1600" baseline="0" dirty="0" smtClean="0">
                          <a:latin typeface="Segoe UI" panose="020B0502040204020203" pitchFamily="34" charset="0"/>
                          <a:cs typeface="Segoe UI" panose="020B0502040204020203" pitchFamily="34" charset="0"/>
                        </a:rPr>
                        <a:t>(bytes)</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Remarks</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rowversion</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Auto-generated</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8</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Successor type to timestamp.</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uniqueidentifier</a:t>
                      </a:r>
                      <a:endParaRPr lang="en-US" sz="1600" dirty="0">
                        <a:latin typeface="Segoe UI" panose="020B0502040204020203" pitchFamily="34" charset="0"/>
                        <a:cs typeface="Segoe UI" panose="020B0502040204020203"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Segoe UI" panose="020B0502040204020203" pitchFamily="34" charset="0"/>
                          <a:cs typeface="Segoe UI" panose="020B0502040204020203" pitchFamily="34" charset="0"/>
                        </a:rPr>
                        <a:t>Auto-generated</a:t>
                      </a:r>
                    </a:p>
                  </a:txBody>
                  <a:tcPr/>
                </a:tc>
                <a:tc>
                  <a:txBody>
                    <a:bodyPr/>
                    <a:lstStyle/>
                    <a:p>
                      <a:r>
                        <a:rPr lang="en-US" sz="1600" dirty="0" smtClean="0">
                          <a:latin typeface="Segoe UI" panose="020B0502040204020203" pitchFamily="34" charset="0"/>
                          <a:cs typeface="Segoe UI" panose="020B0502040204020203" pitchFamily="34" charset="0"/>
                        </a:rPr>
                        <a:t>16</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Globally unique identifier (GUID).</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xml</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0-2 GB </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0-2 GB</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Stores XML</a:t>
                      </a:r>
                      <a:r>
                        <a:rPr lang="en-US" sz="1600" baseline="0" dirty="0" smtClean="0">
                          <a:latin typeface="Segoe UI" panose="020B0502040204020203" pitchFamily="34" charset="0"/>
                          <a:cs typeface="Segoe UI" panose="020B0502040204020203" pitchFamily="34" charset="0"/>
                        </a:rPr>
                        <a:t> in native hierarchical structure.</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cursor</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N/A</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N/A</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Not a storage</a:t>
                      </a:r>
                      <a:r>
                        <a:rPr lang="en-US" sz="1600" baseline="0" dirty="0" smtClean="0">
                          <a:latin typeface="Segoe UI" panose="020B0502040204020203" pitchFamily="34" charset="0"/>
                          <a:cs typeface="Segoe UI" panose="020B0502040204020203" pitchFamily="34" charset="0"/>
                        </a:rPr>
                        <a:t> data type.</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hierarchyid</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N/A</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Depends on content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Represents position</a:t>
                      </a:r>
                      <a:r>
                        <a:rPr lang="en-US" sz="1600" baseline="0" dirty="0" smtClean="0">
                          <a:latin typeface="Segoe UI" panose="020B0502040204020203" pitchFamily="34" charset="0"/>
                          <a:cs typeface="Segoe UI" panose="020B0502040204020203" pitchFamily="34" charset="0"/>
                        </a:rPr>
                        <a:t> in a hierarchy.</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sql_variant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0-8000</a:t>
                      </a:r>
                      <a:r>
                        <a:rPr lang="en-US" sz="1600" baseline="0" dirty="0" smtClean="0">
                          <a:latin typeface="Segoe UI" panose="020B0502040204020203" pitchFamily="34" charset="0"/>
                          <a:cs typeface="Segoe UI" panose="020B0502040204020203" pitchFamily="34" charset="0"/>
                        </a:rPr>
                        <a:t> bytes</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Depends</a:t>
                      </a:r>
                      <a:r>
                        <a:rPr lang="en-US" sz="1600" baseline="0" dirty="0" smtClean="0">
                          <a:latin typeface="Segoe UI" panose="020B0502040204020203" pitchFamily="34" charset="0"/>
                          <a:cs typeface="Segoe UI" panose="020B0502040204020203" pitchFamily="34" charset="0"/>
                        </a:rPr>
                        <a:t> on content</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Can store data of</a:t>
                      </a:r>
                      <a:r>
                        <a:rPr lang="en-US" sz="1600" baseline="0" dirty="0" smtClean="0">
                          <a:latin typeface="Segoe UI" panose="020B0502040204020203" pitchFamily="34" charset="0"/>
                          <a:cs typeface="Segoe UI" panose="020B0502040204020203" pitchFamily="34" charset="0"/>
                        </a:rPr>
                        <a:t> various data types.</a:t>
                      </a:r>
                      <a:endParaRPr lang="en-US" sz="1600" dirty="0">
                        <a:latin typeface="Segoe UI" panose="020B0502040204020203" pitchFamily="34" charset="0"/>
                        <a:cs typeface="Segoe UI" panose="020B0502040204020203" pitchFamily="34" charset="0"/>
                      </a:endParaRPr>
                    </a:p>
                  </a:txBody>
                  <a:tcPr/>
                </a:tc>
              </a:tr>
              <a:tr h="370840">
                <a:tc>
                  <a:txBody>
                    <a:bodyPr/>
                    <a:lstStyle/>
                    <a:p>
                      <a:r>
                        <a:rPr lang="en-US" sz="1600" dirty="0" smtClean="0">
                          <a:latin typeface="Segoe UI" panose="020B0502040204020203" pitchFamily="34" charset="0"/>
                          <a:cs typeface="Segoe UI" panose="020B0502040204020203" pitchFamily="34" charset="0"/>
                        </a:rPr>
                        <a:t>table</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N/A</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N/A</a:t>
                      </a:r>
                      <a:endParaRPr lang="en-US" sz="1600" dirty="0">
                        <a:latin typeface="Segoe UI" panose="020B0502040204020203" pitchFamily="34" charset="0"/>
                        <a:cs typeface="Segoe UI" panose="020B0502040204020203" pitchFamily="34" charset="0"/>
                      </a:endParaRPr>
                    </a:p>
                  </a:txBody>
                  <a:tcPr/>
                </a:tc>
                <a:tc>
                  <a:txBody>
                    <a:bodyPr/>
                    <a:lstStyle/>
                    <a:p>
                      <a:r>
                        <a:rPr lang="en-US" sz="1600" dirty="0" smtClean="0">
                          <a:latin typeface="Segoe UI" panose="020B0502040204020203" pitchFamily="34" charset="0"/>
                          <a:cs typeface="Segoe UI" panose="020B0502040204020203" pitchFamily="34" charset="0"/>
                        </a:rPr>
                        <a:t>Not a storage</a:t>
                      </a:r>
                      <a:r>
                        <a:rPr lang="en-US" sz="1600" baseline="0" dirty="0" smtClean="0">
                          <a:latin typeface="Segoe UI" panose="020B0502040204020203" pitchFamily="34" charset="0"/>
                          <a:cs typeface="Segoe UI" panose="020B0502040204020203" pitchFamily="34" charset="0"/>
                        </a:rPr>
                        <a:t> data type, used for query and programmatic operations.</a:t>
                      </a:r>
                      <a:endParaRPr lang="en-US" sz="1600" dirty="0">
                        <a:latin typeface="Segoe UI" panose="020B0502040204020203" pitchFamily="34" charset="0"/>
                        <a:cs typeface="Segoe UI" panose="020B0502040204020203" pitchFamily="34" charset="0"/>
                      </a:endParaRPr>
                    </a:p>
                  </a:txBody>
                  <a:tcPr/>
                </a:tc>
              </a:tr>
            </a:tbl>
          </a:graphicData>
        </a:graphic>
      </p:graphicFrame>
    </p:spTree>
    <p:extLst>
      <p:ext uri="{BB962C8B-B14F-4D97-AF65-F5344CB8AC3E}">
        <p14:creationId xmlns:p14="http://schemas.microsoft.com/office/powerpoint/2010/main" val="1301582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bc53809-765b-402e-99f5-e850e8595b0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Type Precedence</a:t>
            </a:r>
            <a:endParaRPr lang="en-GB" dirty="0"/>
          </a:p>
        </p:txBody>
      </p:sp>
      <p:sp>
        <p:nvSpPr>
          <p:cNvPr id="4" name="Content Placeholder 2"/>
          <p:cNvSpPr txBox="1">
            <a:spLocks/>
          </p:cNvSpPr>
          <p:nvPr/>
        </p:nvSpPr>
        <p:spPr>
          <a:xfrm>
            <a:off x="478243" y="1001915"/>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Data type precedence determines which data type will be chosen when expressions of different types are combined</a:t>
            </a:r>
          </a:p>
          <a:p>
            <a:pPr lvl="0"/>
            <a:r>
              <a:rPr lang="en-US" sz="2400" kern="0" dirty="0">
                <a:solidFill>
                  <a:srgbClr val="000000"/>
                </a:solidFill>
              </a:rPr>
              <a:t>Data type with the lower precedence is converted to the data type with the higher precedence</a:t>
            </a:r>
          </a:p>
          <a:p>
            <a:pPr lvl="0"/>
            <a:r>
              <a:rPr lang="en-US" sz="2400" kern="0" dirty="0">
                <a:solidFill>
                  <a:srgbClr val="000000"/>
                </a:solidFill>
              </a:rPr>
              <a:t>Important for understanding implicit conversions</a:t>
            </a:r>
          </a:p>
          <a:p>
            <a:pPr lvl="1"/>
            <a:r>
              <a:rPr lang="en-US" sz="2000" kern="0" dirty="0">
                <a:solidFill>
                  <a:srgbClr val="000000"/>
                </a:solidFill>
              </a:rPr>
              <a:t>Conversion to type of lower precedence must be made explicitly (with CAST function)</a:t>
            </a:r>
          </a:p>
          <a:p>
            <a:pPr lvl="0"/>
            <a:r>
              <a:rPr lang="en-US" sz="2400" kern="0" dirty="0">
                <a:solidFill>
                  <a:srgbClr val="000000"/>
                </a:solidFill>
              </a:rPr>
              <a:t>Example (low to high):</a:t>
            </a:r>
          </a:p>
          <a:p>
            <a:pPr lvl="1"/>
            <a:r>
              <a:rPr lang="en-US" sz="2000" kern="0" dirty="0">
                <a:solidFill>
                  <a:srgbClr val="000000"/>
                </a:solidFill>
              </a:rPr>
              <a:t>CHAR -&gt; VARCHAR -&gt; NVARCHAR -&gt; TINYINT -&gt; INT -&gt; DECIMAL -&gt; TIME -&gt; DATE -&gt; DATETIME2 -&gt; XML</a:t>
            </a:r>
          </a:p>
        </p:txBody>
      </p:sp>
    </p:spTree>
    <p:extLst>
      <p:ext uri="{BB962C8B-B14F-4D97-AF65-F5344CB8AC3E}">
        <p14:creationId xmlns:p14="http://schemas.microsoft.com/office/powerpoint/2010/main" val="958283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ee0a96f5-786b-490e-a3f8-9271d68846a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When Are Data Types Converted?</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Data type conversion scenarios</a:t>
            </a:r>
          </a:p>
          <a:p>
            <a:pPr lvl="1"/>
            <a:r>
              <a:rPr lang="en-US" kern="0" dirty="0">
                <a:solidFill>
                  <a:srgbClr val="000000"/>
                </a:solidFill>
              </a:rPr>
              <a:t>When data is moved, compared, or combined with other data</a:t>
            </a:r>
          </a:p>
          <a:p>
            <a:pPr lvl="1"/>
            <a:r>
              <a:rPr lang="en-US" kern="0" dirty="0">
                <a:solidFill>
                  <a:srgbClr val="000000"/>
                </a:solidFill>
              </a:rPr>
              <a:t>During variable assignment</a:t>
            </a:r>
          </a:p>
          <a:p>
            <a:pPr lvl="0"/>
            <a:r>
              <a:rPr lang="en-US" kern="0" dirty="0">
                <a:solidFill>
                  <a:srgbClr val="000000"/>
                </a:solidFill>
              </a:rPr>
              <a:t>Implicit conversion</a:t>
            </a:r>
          </a:p>
          <a:p>
            <a:pPr lvl="1"/>
            <a:r>
              <a:rPr lang="en-US" kern="0" dirty="0">
                <a:solidFill>
                  <a:srgbClr val="000000"/>
                </a:solidFill>
              </a:rPr>
              <a:t>When comparing data of one type to another</a:t>
            </a:r>
          </a:p>
          <a:p>
            <a:pPr lvl="1"/>
            <a:r>
              <a:rPr lang="en-US" kern="0" dirty="0">
                <a:solidFill>
                  <a:srgbClr val="000000"/>
                </a:solidFill>
              </a:rPr>
              <a:t>Transparent to user</a:t>
            </a:r>
          </a:p>
          <a:p>
            <a:pPr lvl="1"/>
            <a:endParaRPr lang="en-US" kern="0" dirty="0">
              <a:solidFill>
                <a:srgbClr val="000000"/>
              </a:solidFill>
            </a:endParaRPr>
          </a:p>
          <a:p>
            <a:pPr lvl="0"/>
            <a:r>
              <a:rPr lang="en-US" kern="0" dirty="0">
                <a:solidFill>
                  <a:srgbClr val="000000"/>
                </a:solidFill>
              </a:rPr>
              <a:t>Explicit conversion</a:t>
            </a:r>
          </a:p>
          <a:p>
            <a:pPr lvl="1"/>
            <a:r>
              <a:rPr lang="en-US" kern="0" dirty="0">
                <a:solidFill>
                  <a:srgbClr val="000000"/>
                </a:solidFill>
              </a:rPr>
              <a:t>Uses CAST or CONVERT functions</a:t>
            </a:r>
          </a:p>
          <a:p>
            <a:pPr lvl="1"/>
            <a:endParaRPr lang="en-US" kern="0" dirty="0">
              <a:solidFill>
                <a:srgbClr val="000000"/>
              </a:solidFill>
            </a:endParaRPr>
          </a:p>
          <a:p>
            <a:pPr lvl="0"/>
            <a:r>
              <a:rPr lang="en-US" kern="0" dirty="0">
                <a:solidFill>
                  <a:srgbClr val="000000"/>
                </a:solidFill>
              </a:rPr>
              <a:t>Not all conversions allowed by SQL Server</a:t>
            </a:r>
          </a:p>
        </p:txBody>
      </p:sp>
      <p:sp>
        <p:nvSpPr>
          <p:cNvPr id="5" name="AutoShape 3"/>
          <p:cNvSpPr>
            <a:spLocks noChangeArrowheads="1"/>
          </p:cNvSpPr>
          <p:nvPr/>
        </p:nvSpPr>
        <p:spPr bwMode="auto">
          <a:xfrm>
            <a:off x="798445" y="4132437"/>
            <a:ext cx="7720404" cy="36204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WHERE &lt;column of smallint type&gt; = &lt;value of int type&gt;</a:t>
            </a:r>
          </a:p>
        </p:txBody>
      </p:sp>
      <p:sp>
        <p:nvSpPr>
          <p:cNvPr id="6" name="AutoShape 3"/>
          <p:cNvSpPr>
            <a:spLocks noChangeArrowheads="1"/>
          </p:cNvSpPr>
          <p:nvPr/>
        </p:nvSpPr>
        <p:spPr bwMode="auto">
          <a:xfrm>
            <a:off x="798445" y="5557396"/>
            <a:ext cx="7720404" cy="35484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dirty="0">
                <a:solidFill>
                  <a:srgbClr val="000000"/>
                </a:solidFill>
                <a:latin typeface="Lucida Sans Unicode" panose="020B0602030504020204" pitchFamily="34" charset="0"/>
                <a:cs typeface="Lucida Sans Unicode" panose="020B0602030504020204" pitchFamily="34" charset="0"/>
              </a:rPr>
              <a:t>CAST(unitprice AS int)</a:t>
            </a:r>
          </a:p>
        </p:txBody>
      </p:sp>
    </p:spTree>
    <p:extLst>
      <p:ext uri="{BB962C8B-B14F-4D97-AF65-F5344CB8AC3E}">
        <p14:creationId xmlns:p14="http://schemas.microsoft.com/office/powerpoint/2010/main" val="1440030896"/>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2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2.xml><?xml version="1.0" encoding="utf-8"?>
<a:theme xmlns:a="http://schemas.openxmlformats.org/drawingml/2006/main" name="2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3.xml><?xml version="1.0" encoding="utf-8"?>
<a:theme xmlns:a="http://schemas.openxmlformats.org/drawingml/2006/main" name="2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4.xml><?xml version="1.0" encoding="utf-8"?>
<a:theme xmlns:a="http://schemas.openxmlformats.org/drawingml/2006/main" name="2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5.xml><?xml version="1.0" encoding="utf-8"?>
<a:theme xmlns:a="http://schemas.openxmlformats.org/drawingml/2006/main" name="2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6.xml><?xml version="1.0" encoding="utf-8"?>
<a:theme xmlns:a="http://schemas.openxmlformats.org/drawingml/2006/main" name="2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7.xml><?xml version="1.0" encoding="utf-8"?>
<a:theme xmlns:a="http://schemas.openxmlformats.org/drawingml/2006/main" name="2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108</TotalTime>
  <Words>3231</Words>
  <Application>Microsoft Office PowerPoint</Application>
  <PresentationFormat>On-screen Show (4:3)</PresentationFormat>
  <Paragraphs>503</Paragraphs>
  <Slides>27</Slides>
  <Notes>27</Notes>
  <HiddenSlides>0</HiddenSlides>
  <MMClips>0</MMClips>
  <ScaleCrop>false</ScaleCrop>
  <HeadingPairs>
    <vt:vector size="6" baseType="variant">
      <vt:variant>
        <vt:lpstr>Fonts Used</vt:lpstr>
      </vt:variant>
      <vt:variant>
        <vt:i4>7</vt:i4>
      </vt:variant>
      <vt:variant>
        <vt:lpstr>Theme</vt:lpstr>
      </vt:variant>
      <vt:variant>
        <vt:i4>27</vt:i4>
      </vt:variant>
      <vt:variant>
        <vt:lpstr>Slide Titles</vt:lpstr>
      </vt:variant>
      <vt:variant>
        <vt:i4>27</vt:i4>
      </vt:variant>
    </vt:vector>
  </HeadingPairs>
  <TitlesOfParts>
    <vt:vector size="61"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20_NG_MOC_Core_ModuleNew2</vt:lpstr>
      <vt:lpstr>21_NG_MOC_Core_ModuleNew2</vt:lpstr>
      <vt:lpstr>22_NG_MOC_Core_ModuleNew2</vt:lpstr>
      <vt:lpstr>23_NG_MOC_Core_ModuleNew2</vt:lpstr>
      <vt:lpstr>24_NG_MOC_Core_ModuleNew2</vt:lpstr>
      <vt:lpstr>25_NG_MOC_Core_ModuleNew2</vt:lpstr>
      <vt:lpstr>26_NG_MOC_Core_ModuleNew2</vt:lpstr>
      <vt:lpstr>Module 6</vt:lpstr>
      <vt:lpstr>Module Overview</vt:lpstr>
      <vt:lpstr>Lesson 1: Introducing SQL Server 2014 Data Types</vt:lpstr>
      <vt:lpstr>SQL Server Data Types</vt:lpstr>
      <vt:lpstr>Numeric Data Types</vt:lpstr>
      <vt:lpstr>Binary String Data Types</vt:lpstr>
      <vt:lpstr>Other Data Types</vt:lpstr>
      <vt:lpstr>Data Type Precedence</vt:lpstr>
      <vt:lpstr>When Are Data Types Converted?</vt:lpstr>
      <vt:lpstr>Demonstration: SQL Server Data Types</vt:lpstr>
      <vt:lpstr>Lesson 2: Working with Character Data</vt:lpstr>
      <vt:lpstr>Character Data Types</vt:lpstr>
      <vt:lpstr>Collation</vt:lpstr>
      <vt:lpstr>String Concatenation</vt:lpstr>
      <vt:lpstr>Character String Functions</vt:lpstr>
      <vt:lpstr>The LIKE Predicate</vt:lpstr>
      <vt:lpstr>Demonstration: Working with Character Data</vt:lpstr>
      <vt:lpstr>Lesson 3: Working with Date and Time Data</vt:lpstr>
      <vt:lpstr>Date and Time Data Types</vt:lpstr>
      <vt:lpstr>Date and Time Data Types: Literals</vt:lpstr>
      <vt:lpstr>Working with Date and Time Separately</vt:lpstr>
      <vt:lpstr>Querying Date and Time Values</vt:lpstr>
      <vt:lpstr>Date and Time Functions</vt:lpstr>
      <vt:lpstr>Demonstration: Working with Date and Time Data</vt:lpstr>
      <vt:lpstr>Lab: Working with SQL Server 2014 Data Types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6</dc:title>
  <dc:creator>Christopher Bartlett</dc:creator>
  <cp:lastModifiedBy>Richard Strange</cp:lastModifiedBy>
  <cp:revision>6</cp:revision>
  <dcterms:created xsi:type="dcterms:W3CDTF">2014-08-04T13:00:32Z</dcterms:created>
  <dcterms:modified xsi:type="dcterms:W3CDTF">2014-08-06T08:27:07Z</dcterms:modified>
</cp:coreProperties>
</file>