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theme/theme3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Lst>
  <p:notesMasterIdLst>
    <p:notesMasterId r:id="rId59"/>
  </p:notes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2" r:id="rId46"/>
    <p:sldId id="273" r:id="rId47"/>
    <p:sldId id="274" r:id="rId48"/>
    <p:sldId id="275" r:id="rId49"/>
    <p:sldId id="276" r:id="rId50"/>
    <p:sldId id="277" r:id="rId51"/>
    <p:sldId id="278" r:id="rId52"/>
    <p:sldId id="279" r:id="rId53"/>
    <p:sldId id="280" r:id="rId54"/>
    <p:sldId id="281" r:id="rId55"/>
    <p:sldId id="282" r:id="rId56"/>
    <p:sldId id="283" r:id="rId57"/>
    <p:sldId id="284" r:id="rId58"/>
  </p:sldIdLst>
  <p:sldSz cx="9144000" cy="6858000" type="screen4x3"/>
  <p:notesSz cx="6858000" cy="9144000"/>
  <p:embeddedFontLst>
    <p:embeddedFont>
      <p:font typeface="Segoe UI" panose="020B0502040204020203" pitchFamily="34" charset="0"/>
      <p:regular r:id="rId60"/>
      <p:bold r:id="rId61"/>
      <p:italic r:id="rId62"/>
      <p:boldItalic r:id="rId63"/>
    </p:embeddedFont>
    <p:embeddedFont>
      <p:font typeface="Lucida Sans Unicode" panose="020B0602030504020204" pitchFamily="34" charset="0"/>
      <p:regular r:id="rId64"/>
    </p:embeddedFont>
    <p:embeddedFont>
      <p:font typeface="Lucida Sans Typewriter" panose="020B0509030504030204" pitchFamily="49" charset="0"/>
      <p:regular r:id="rId65"/>
      <p:bold r:id="rId66"/>
      <p:italic r:id="rId67"/>
      <p:boldItalic r:id="rId68"/>
    </p:embeddedFont>
    <p:embeddedFont>
      <p:font typeface="Calibri" panose="020F0502020204030204" pitchFamily="34" charset="0"/>
      <p:regular r:id="rId69"/>
      <p:bold r:id="rId70"/>
      <p:italic r:id="rId71"/>
      <p:boldItalic r:id="rId72"/>
    </p:embeddedFont>
    <p:embeddedFont>
      <p:font typeface="Verdana" panose="020B0604030504040204" pitchFamily="34" charset="0"/>
      <p:regular r:id="rId73"/>
      <p:bold r:id="rId74"/>
      <p:italic r:id="rId75"/>
      <p:boldItalic r:id="rId7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57" y="-134"/>
      </p:cViewPr>
      <p:guideLst>
        <p:guide orient="horz" pos="2160"/>
        <p:guide pos="2880"/>
      </p:guideLst>
    </p:cSldViewPr>
  </p:slideViewPr>
  <p:notesTextViewPr>
    <p:cViewPr>
      <p:scale>
        <a:sx n="1" d="1"/>
        <a:sy n="1" d="1"/>
      </p:scale>
      <p:origin x="0" y="0"/>
    </p:cViewPr>
  </p:notesTextViewPr>
  <p:notesViewPr>
    <p:cSldViewPr snapToGrid="0">
      <p:cViewPr>
        <p:scale>
          <a:sx n="70" d="100"/>
          <a:sy n="70" d="100"/>
        </p:scale>
        <p:origin x="-2971" y="-19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0.xml"/><Relationship Id="rId21" Type="http://schemas.openxmlformats.org/officeDocument/2006/relationships/slideMaster" Target="slideMasters/slideMaster21.xml"/><Relationship Id="rId34" Type="http://schemas.openxmlformats.org/officeDocument/2006/relationships/slide" Target="slides/slide5.xml"/><Relationship Id="rId42" Type="http://schemas.openxmlformats.org/officeDocument/2006/relationships/slide" Target="slides/slide13.xml"/><Relationship Id="rId47" Type="http://schemas.openxmlformats.org/officeDocument/2006/relationships/slide" Target="slides/slide18.xml"/><Relationship Id="rId50" Type="http://schemas.openxmlformats.org/officeDocument/2006/relationships/slide" Target="slides/slide21.xml"/><Relationship Id="rId55" Type="http://schemas.openxmlformats.org/officeDocument/2006/relationships/slide" Target="slides/slide26.xml"/><Relationship Id="rId63" Type="http://schemas.openxmlformats.org/officeDocument/2006/relationships/font" Target="fonts/font4.fntdata"/><Relationship Id="rId68" Type="http://schemas.openxmlformats.org/officeDocument/2006/relationships/font" Target="fonts/font9.fntdata"/><Relationship Id="rId76" Type="http://schemas.openxmlformats.org/officeDocument/2006/relationships/font" Target="fonts/font17.fntdata"/><Relationship Id="rId7" Type="http://schemas.openxmlformats.org/officeDocument/2006/relationships/slideMaster" Target="slideMasters/slideMaster7.xml"/><Relationship Id="rId71"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3.xml"/><Relationship Id="rId37" Type="http://schemas.openxmlformats.org/officeDocument/2006/relationships/slide" Target="slides/slide8.xml"/><Relationship Id="rId40" Type="http://schemas.openxmlformats.org/officeDocument/2006/relationships/slide" Target="slides/slide11.xml"/><Relationship Id="rId45" Type="http://schemas.openxmlformats.org/officeDocument/2006/relationships/slide" Target="slides/slide16.xml"/><Relationship Id="rId53" Type="http://schemas.openxmlformats.org/officeDocument/2006/relationships/slide" Target="slides/slide24.xml"/><Relationship Id="rId58" Type="http://schemas.openxmlformats.org/officeDocument/2006/relationships/slide" Target="slides/slide29.xml"/><Relationship Id="rId66" Type="http://schemas.openxmlformats.org/officeDocument/2006/relationships/font" Target="fonts/font7.fntdata"/><Relationship Id="rId74" Type="http://schemas.openxmlformats.org/officeDocument/2006/relationships/font" Target="fonts/font15.fntdata"/><Relationship Id="rId79"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font" Target="fonts/font2.fntdata"/><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2.xml"/><Relationship Id="rId44" Type="http://schemas.openxmlformats.org/officeDocument/2006/relationships/slide" Target="slides/slide15.xml"/><Relationship Id="rId52" Type="http://schemas.openxmlformats.org/officeDocument/2006/relationships/slide" Target="slides/slide23.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1.xml"/><Relationship Id="rId35" Type="http://schemas.openxmlformats.org/officeDocument/2006/relationships/slide" Target="slides/slide6.xml"/><Relationship Id="rId43" Type="http://schemas.openxmlformats.org/officeDocument/2006/relationships/slide" Target="slides/slide14.xml"/><Relationship Id="rId48" Type="http://schemas.openxmlformats.org/officeDocument/2006/relationships/slide" Target="slides/slide19.xml"/><Relationship Id="rId56" Type="http://schemas.openxmlformats.org/officeDocument/2006/relationships/slide" Target="slides/slide27.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22.xml"/><Relationship Id="rId72" Type="http://schemas.openxmlformats.org/officeDocument/2006/relationships/font" Target="fonts/font13.fntdata"/><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4.xml"/><Relationship Id="rId38" Type="http://schemas.openxmlformats.org/officeDocument/2006/relationships/slide" Target="slides/slide9.xml"/><Relationship Id="rId46" Type="http://schemas.openxmlformats.org/officeDocument/2006/relationships/slide" Target="slides/slide17.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Master" Target="slideMasters/slideMaster20.xml"/><Relationship Id="rId41" Type="http://schemas.openxmlformats.org/officeDocument/2006/relationships/slide" Target="slides/slide12.xml"/><Relationship Id="rId54" Type="http://schemas.openxmlformats.org/officeDocument/2006/relationships/slide" Target="slides/slide25.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7.xml"/><Relationship Id="rId49" Type="http://schemas.openxmlformats.org/officeDocument/2006/relationships/slide" Target="slides/slide20.xml"/><Relationship Id="rId57"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A47A3-272B-412E-966B-A0DD8CEDCE6E}" type="datetimeFigureOut">
              <a:rPr lang="en-GB" smtClean="0"/>
              <a:t>06/08/2014</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29855-E612-477F-A853-8C1147ECC615}" type="slidenum">
              <a:rPr lang="en-GB" smtClean="0"/>
              <a:t>‹#›</a:t>
            </a:fld>
            <a:endParaRPr lang="en-GB" dirty="0"/>
          </a:p>
        </p:txBody>
      </p:sp>
    </p:spTree>
    <p:extLst>
      <p:ext uri="{BB962C8B-B14F-4D97-AF65-F5344CB8AC3E}">
        <p14:creationId xmlns:p14="http://schemas.microsoft.com/office/powerpoint/2010/main" val="313209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37281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67035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92148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The use of conversion functions in the WHERE clause may prevent the query optimizer from considering indexes and may degrade performance.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Recommend to the students that they use CAST as it is standards-based (and has simpler syntax).</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0202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The style code of 112 used in the example specifies the yyyymmdd ISO standard, including century. A style of 12 would return yymmdd.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97561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Note: The USING clause for a culture is optional and, if omitted, the current session’s language settings will be used.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9446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17834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D:\Demofiles\Mod08\Setup.cmd as an administrator.Demonstration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Functions to Convert Data</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D:\Demofiles\Mod08\Setup.cmd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D:\Demofiles\Mod08\Demo folder.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21 – Demonstration B.sql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21360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26093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 How might you use ISNUMERIC when testing data quality? The ideal answer for this should be in the instructor notes. </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Answers will vary, but may include logic to replace invalid data with a substitute.</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demonstration for this lesson contains code similar to the code on the slide.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33723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Note: This function, like CHOOSE in the next topic, is designed to support migration from Access and similar environments.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demonstration for this lesson contains code similar to the code on the slide.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9045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3990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CHOOSE returns the item at the specified index from a list of values.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demonstration for this lesson contains code similar to the code on the slide.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29408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cs typeface="Arial" panose="020B0604020202020204" pitchFamily="34" charset="0"/>
              </a:rPr>
              <a:t>Complete the previous demonstration in this module. Alternatively, start the 20461C-MIA-DC and 20461C-MIA-SQL virtual machines, log on to 20461C-MIA-SQL as ADVENTUREWORKS\Student with the password Pa$$w0rd, and run D:\Demofiles\Mod08\Setup.cmd as an administrator.</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Logical Functions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D:\Demofiles\Mod08\Setup.cmd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D:\Demofiles\Mod08\Demo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31 – Demonstration C.sql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02118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92445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Note: If necessary, the replacement value is implicitly converted to the data type of the expression checked.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08706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Note that COALESCE outputs a data type of the returned value, unlike NULLIF.</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324708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Note: The example query cannot be run in the sample database. Code to build the example is in the demonstration script file.</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to the students that by adding a test for NULL in the WHERE clause of the example query, rows with matching goal and actual values could be filtered out.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Technically, Books Online lists NULLIF as an expression rather than a function.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37791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D:\Demofiles\Mod08\Setup.cmd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Functions to Work with NULL</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D:\Demofiles\Mod08\Setup.cmd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D:\Demofiles\Mod08\Demo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41 – Demonstration D.sql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Close SQL Server Management Studio without saving any files.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35482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Aft>
                <a:spcPts val="600"/>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Important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In addition, the answer outputs include abbreviated results.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Writing Queries That Use Conversion Functions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to prepare a couple of reports for the business users and the IT department.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Writing Queries That Use Logical Functions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sales department would like to have different reports regarding the segmentation of customers and specific order lines. You will add a new calculated column to show the target group for the segmentation.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Writing Queries That Test for Nullability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sales department would like to have additional segmentation of customers. Some columns that you should retrieve contain missing values, and you will have to change the NULL to some more meaningful information for the business users.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42070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04629855-E612-477F-A853-8C1147ECC615}"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946521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function should you use to convert from an int to a nchar(8)?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function will return a NULL, rather than an error message, if it cannot convert a string to a date?</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is the name for a function that returns a single value?</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lvl="0">
              <a:lnSpc>
                <a:spcPct val="115000"/>
              </a:lnSpc>
              <a:spcAft>
                <a:spcPts val="995"/>
              </a:spcAft>
            </a:pP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Best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Practice: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When possible, use standards-based functions such as CAST or COALESCE rather than SQL Server-specific functions like NULLIF or CONVERT.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Consider the impact of functions in a WHERE clause on query performance.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86041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35623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Note that only scalar functions are covered beyond an introductory mention in this module. Grouped aggregates and window functions will be covered in later modules, and rowset functions are beyond the scope of this course.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31242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The CAST and ABS examples need no database context as written. (Note that CAST will be covered in Lesson 2 of this module).</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Scalar functions can have multiple inputs, for example, DATEADD. They can also have no inputs, for example, GETDATE.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Only some common scalar functions will be covered in this course.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Briefly define deterministic (always return the same result any time they are called by using a specific set of input values) versus nondeterministic (could return different results every time they are called, even with the same specific set of input values).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For more information on determinism, consult your local philosophy professor, clergy or Books Online at: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Deterministic and Nondeterministic Functions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http://go.microsoft.com/fwlink/?LinkID=402745</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22520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Aggregate functions will be covered in a later module, along with the GROUP BY clause.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SQL Server 2012 introduced new analytic functions, which compute an aggregate value based on a window of rows. Unlike grouped aggregate functions, analytic functions can return multiple rows for each group. You can use analytic functions to compute moving averages, running totals, percentages, or top-N results within a group.</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81574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This example calculates a ranking based on the unitprice, with the highest price ranked at 1, the next highest ranked 2, and so on. Tell the students that this is provided for illustration only. The OVER clause and ranking functions will be covered in a later module.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75030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28508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20461C-MIA-DC and 20461C-MIA-SQL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Built-in Scalar Functions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20461C-MIA-DC and 20461C-MIA-SQL virtual machines are both running, and then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D:\Demofiles\Mod08\Setup.cmd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D:\Demofiles\Mod08\Demo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the Solution Explorer pane is not visible, on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View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menu,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Solution Explorer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11 – Demonstration 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04629855-E612-477F-A853-8C1147ECC615}"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8: Using Built-In Functions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43706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20222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776758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01553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9194903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0380896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08008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877582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3180602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546289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255262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0751164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68129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358552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467439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7744826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353643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868786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0247356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363359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353949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03099121"/>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021091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8882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4559768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2570194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6465752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018555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6255763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688595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32399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9110865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939669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9749212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81783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079099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082510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713949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5364334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6771681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929841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2654916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892527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3765783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2176792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8874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304196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4564273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9035334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902555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780154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3833566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6778284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270083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1998835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246937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3757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0214369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2762597"/>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469874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3473594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0764431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825696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20412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1698988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3595900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085115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01190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940140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155555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202205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4401880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04418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0651794"/>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4995863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252835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816283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5008128"/>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89328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380450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459312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9980893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090561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364367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1990739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806656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770647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4462194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429428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27977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1952036"/>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0371796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2587990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1116578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1475154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446219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6537644"/>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3849967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564620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4169561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21825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38918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0376857"/>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320278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7021208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42824520"/>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2220887"/>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49545543"/>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816994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610578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4011483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1313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67990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2106318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4365301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9744513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328496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9539019"/>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92805366"/>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66570056"/>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2621709"/>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04676434"/>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662795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95128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0911186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853878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445995"/>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16227871"/>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33981844"/>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1947136"/>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0475211"/>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55766311"/>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8535469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25689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10400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8510489"/>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637725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5410573"/>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5313949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62598"/>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7070367"/>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0300848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4611778"/>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1968680"/>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5650045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527398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5542162"/>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321936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37063011"/>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8343662"/>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3113832"/>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02919403"/>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453808"/>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0255046"/>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6424339"/>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4582159"/>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35935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71552581"/>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6747611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78398950"/>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0489554"/>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14417580"/>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7357659"/>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9778475"/>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6994203"/>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4127240"/>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26597702"/>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514235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81722221"/>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7213721"/>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6515908"/>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62057045"/>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27855218"/>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4149309"/>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91928514"/>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5633643"/>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0612130"/>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7267236"/>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95140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2715521"/>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812366"/>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16950733"/>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7302522"/>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7401687"/>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46659590"/>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29483554"/>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9912621"/>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73038838"/>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6341708"/>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51652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13952325"/>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2166265"/>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3732534"/>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53410000"/>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23609940"/>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1410120"/>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8039848"/>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03473014"/>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13775814"/>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0336720"/>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114387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4890422"/>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2149313"/>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11911012"/>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23614026"/>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2675276"/>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61495114"/>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2521452"/>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4202509"/>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6620718"/>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01303472"/>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955513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2377189"/>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9124169"/>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27082047"/>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0037897"/>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501131"/>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6058307"/>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6950146"/>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10412794"/>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46999715"/>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584722"/>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4534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013005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21288357"/>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63198030"/>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53663947"/>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6919873"/>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14699631"/>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83612389"/>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91085"/>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7739397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9936703"/>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86895161"/>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579222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9561026"/>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7811233"/>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819737"/>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00152677"/>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65439854"/>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5250299"/>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67619195"/>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7553976"/>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4654300"/>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13409624"/>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60642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81360264"/>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53502716"/>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24740672"/>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1802544"/>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23970177"/>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65796643"/>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86921472"/>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8569132"/>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39153248"/>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4885856"/>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00392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23189249"/>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6988664"/>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2718130"/>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0211879"/>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688511"/>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4842922"/>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0984689"/>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291221118"/>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52198494"/>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4134735"/>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706699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2314705"/>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0494938"/>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4159848"/>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72853686"/>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547817"/>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52521340"/>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73295552"/>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8619065"/>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296381"/>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573875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34368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632780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86852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79428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7011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38723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558031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6505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019771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63641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42016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661964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21488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14136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353579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70636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022177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4499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971478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77571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951672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132372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65598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241572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376902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181688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9986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766186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3944381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2416224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563029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1965844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190745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28793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562228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864385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263872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6681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118762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219998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51847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88478501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472948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791541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017640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303618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163796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3727490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7986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1366133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6672633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5240478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228045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8455976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2051886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633620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713697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7801582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029230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32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3164606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980265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684053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4367329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3274868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6050535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650783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1726648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6226904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86230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5691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78683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725229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03770464"/>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9246412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1320699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2148649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09235271"/>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6993857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0614368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55866041"/>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2560125"/>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8821724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58425346"/>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63651367"/>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92262754"/>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19472041"/>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28141462"/>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67717379"/>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85685218"/>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35946573"/>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53504535"/>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0612315"/>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9814174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3546253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18822048"/>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5428796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5060395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7184625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39219582"/>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8</a:t>
            </a:r>
            <a:endParaRPr lang="en-GB" dirty="0"/>
          </a:p>
        </p:txBody>
      </p:sp>
      <p:sp>
        <p:nvSpPr>
          <p:cNvPr id="3" name="Subtitle 2"/>
          <p:cNvSpPr>
            <a:spLocks noGrp="1"/>
          </p:cNvSpPr>
          <p:nvPr>
            <p:ph type="subTitle" sz="quarter" idx="1"/>
          </p:nvPr>
        </p:nvSpPr>
        <p:spPr/>
        <p:txBody>
          <a:bodyPr/>
          <a:lstStyle/>
          <a:p>
            <a:r>
              <a:rPr lang="en-GB" dirty="0" smtClean="0"/>
              <a:t>Using Built-In Functions
</a:t>
            </a:r>
            <a:endParaRPr lang="en-GB" dirty="0"/>
          </a:p>
        </p:txBody>
      </p:sp>
    </p:spTree>
    <p:extLst>
      <p:ext uri="{BB962C8B-B14F-4D97-AF65-F5344CB8AC3E}">
        <p14:creationId xmlns:p14="http://schemas.microsoft.com/office/powerpoint/2010/main" val="992324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Using Conversion Functions</a:t>
            </a:r>
            <a:endParaRPr lang="en-GB" dirty="0"/>
          </a:p>
        </p:txBody>
      </p:sp>
      <p:sp>
        <p:nvSpPr>
          <p:cNvPr id="3" name="Text Placeholder 2"/>
          <p:cNvSpPr>
            <a:spLocks noGrp="1"/>
          </p:cNvSpPr>
          <p:nvPr>
            <p:ph type="body" idx="1"/>
          </p:nvPr>
        </p:nvSpPr>
        <p:spPr/>
        <p:txBody>
          <a:bodyPr/>
          <a:lstStyle/>
          <a:p>
            <a:r>
              <a:rPr lang="en-GB" dirty="0" smtClean="0"/>
              <a:t>Implicit and Explicit Data Type Conversions
Converting with CAST
Converting with CONVERT
Converting Strings with PARSE
Converting with TRY_PARSE and TRY_CONVERT
Demonstration: Using Conversion Functions</a:t>
            </a:r>
            <a:endParaRPr lang="en-GB" dirty="0"/>
          </a:p>
        </p:txBody>
      </p:sp>
    </p:spTree>
    <p:extLst>
      <p:ext uri="{BB962C8B-B14F-4D97-AF65-F5344CB8AC3E}">
        <p14:creationId xmlns:p14="http://schemas.microsoft.com/office/powerpoint/2010/main" val="2518383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Implicit and Explicit Data Type Conversions</a:t>
            </a:r>
            <a:endParaRPr lang="en-GB" dirty="0"/>
          </a:p>
        </p:txBody>
      </p:sp>
      <p:sp>
        <p:nvSpPr>
          <p:cNvPr id="4" name="Content Placeholder 2"/>
          <p:cNvSpPr txBox="1">
            <a:spLocks/>
          </p:cNvSpPr>
          <p:nvPr/>
        </p:nvSpPr>
        <p:spPr>
          <a:xfrm>
            <a:off x="458788" y="924092"/>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Implicit conversion occurs automatically</a:t>
            </a:r>
          </a:p>
          <a:p>
            <a:pPr lvl="1"/>
            <a:r>
              <a:rPr lang="en-US" kern="0" dirty="0">
                <a:solidFill>
                  <a:srgbClr val="000000"/>
                </a:solidFill>
              </a:rPr>
              <a:t>Follows data type precedence rules</a:t>
            </a:r>
          </a:p>
          <a:p>
            <a:pPr lvl="0"/>
            <a:r>
              <a:rPr lang="en-US" kern="0" dirty="0">
                <a:solidFill>
                  <a:srgbClr val="000000"/>
                </a:solidFill>
              </a:rPr>
              <a:t>Use explicit conversion</a:t>
            </a:r>
          </a:p>
          <a:p>
            <a:pPr lvl="1"/>
            <a:r>
              <a:rPr lang="en-US" kern="0" dirty="0">
                <a:solidFill>
                  <a:srgbClr val="000000"/>
                </a:solidFill>
              </a:rPr>
              <a:t>When implicit would fail or is not permitted</a:t>
            </a:r>
          </a:p>
          <a:p>
            <a:pPr lvl="1"/>
            <a:r>
              <a:rPr lang="en-US" kern="0" dirty="0">
                <a:solidFill>
                  <a:srgbClr val="000000"/>
                </a:solidFill>
              </a:rPr>
              <a:t>To override data type precedence</a:t>
            </a:r>
          </a:p>
          <a:p>
            <a:pPr lvl="0"/>
            <a:r>
              <a:rPr lang="en-US" kern="0" dirty="0">
                <a:solidFill>
                  <a:srgbClr val="000000"/>
                </a:solidFill>
              </a:rPr>
              <a:t>Explicitly convert between types with CAST </a:t>
            </a:r>
            <a:r>
              <a:rPr lang="en-US" kern="0" dirty="0" smtClean="0">
                <a:solidFill>
                  <a:srgbClr val="000000"/>
                </a:solidFill>
              </a:rPr>
              <a:t>or </a:t>
            </a:r>
            <a:r>
              <a:rPr lang="en-US" kern="0" dirty="0">
                <a:solidFill>
                  <a:srgbClr val="000000"/>
                </a:solidFill>
              </a:rPr>
              <a:t>CONVERT functions</a:t>
            </a:r>
          </a:p>
          <a:p>
            <a:pPr lvl="0"/>
            <a:r>
              <a:rPr lang="en-US" kern="0" dirty="0">
                <a:solidFill>
                  <a:srgbClr val="000000"/>
                </a:solidFill>
              </a:rPr>
              <a:t>Watch for truncation</a:t>
            </a:r>
          </a:p>
        </p:txBody>
      </p:sp>
    </p:spTree>
    <p:extLst>
      <p:ext uri="{BB962C8B-B14F-4D97-AF65-F5344CB8AC3E}">
        <p14:creationId xmlns:p14="http://schemas.microsoft.com/office/powerpoint/2010/main" val="3275913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with CAST</a:t>
            </a:r>
            <a:endParaRPr lang="en-GB" dirty="0"/>
          </a:p>
        </p:txBody>
      </p:sp>
      <p:sp>
        <p:nvSpPr>
          <p:cNvPr id="4" name="Content Placeholder 2"/>
          <p:cNvSpPr txBox="1">
            <a:spLocks/>
          </p:cNvSpPr>
          <p:nvPr/>
        </p:nvSpPr>
        <p:spPr>
          <a:xfrm>
            <a:off x="458788" y="671167"/>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Converts a value from one data type to another</a:t>
            </a:r>
          </a:p>
          <a:p>
            <a:pPr lvl="1"/>
            <a:r>
              <a:rPr lang="en-US" kern="0" dirty="0">
                <a:solidFill>
                  <a:srgbClr val="000000"/>
                </a:solidFill>
              </a:rPr>
              <a:t>Can be used in SELECT and WHERE clauses</a:t>
            </a:r>
          </a:p>
          <a:p>
            <a:pPr lvl="1"/>
            <a:r>
              <a:rPr lang="en-US" kern="0" dirty="0">
                <a:solidFill>
                  <a:srgbClr val="000000"/>
                </a:solidFill>
              </a:rPr>
              <a:t>ANSI standard</a:t>
            </a:r>
          </a:p>
          <a:p>
            <a:pPr marL="0" lvl="0" indent="0">
              <a:buNone/>
            </a:pPr>
            <a:r>
              <a:rPr lang="en-US" kern="0" dirty="0">
                <a:solidFill>
                  <a:srgbClr val="000000"/>
                </a:solidFill>
              </a:rPr>
              <a:t>CAST Syntax:</a:t>
            </a:r>
          </a:p>
          <a:p>
            <a:pPr marL="0" lvl="0" indent="0">
              <a:buNone/>
            </a:pPr>
            <a:endParaRPr lang="en-US" kern="0" dirty="0">
              <a:solidFill>
                <a:srgbClr val="000000"/>
              </a:solidFill>
            </a:endParaRPr>
          </a:p>
          <a:p>
            <a:pPr marL="0" lvl="0" indent="0">
              <a:buNone/>
            </a:pPr>
            <a:r>
              <a:rPr lang="en-US" kern="0" dirty="0">
                <a:solidFill>
                  <a:srgbClr val="000000"/>
                </a:solidFill>
              </a:rPr>
              <a:t>CAST Example:</a:t>
            </a:r>
          </a:p>
          <a:p>
            <a:pPr lvl="0"/>
            <a:endParaRPr lang="en-US" kern="0" dirty="0">
              <a:solidFill>
                <a:srgbClr val="000000"/>
              </a:solidFill>
            </a:endParaRPr>
          </a:p>
          <a:p>
            <a:pPr lvl="0"/>
            <a:r>
              <a:rPr lang="en-US" kern="0" dirty="0">
                <a:solidFill>
                  <a:srgbClr val="000000"/>
                </a:solidFill>
              </a:rPr>
              <a:t>Returns an error if data types are incompatible:</a:t>
            </a:r>
          </a:p>
          <a:p>
            <a:pPr lvl="0"/>
            <a:endParaRPr lang="en-US" kern="0" dirty="0">
              <a:solidFill>
                <a:srgbClr val="000000"/>
              </a:solidFill>
            </a:endParaRPr>
          </a:p>
        </p:txBody>
      </p:sp>
      <p:sp>
        <p:nvSpPr>
          <p:cNvPr id="5" name="AutoShape 3"/>
          <p:cNvSpPr>
            <a:spLocks noChangeArrowheads="1"/>
          </p:cNvSpPr>
          <p:nvPr/>
        </p:nvSpPr>
        <p:spPr bwMode="auto">
          <a:xfrm>
            <a:off x="598311" y="4074390"/>
            <a:ext cx="7023630" cy="39161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CAST(SYSDATETIME() AS date);</a:t>
            </a:r>
          </a:p>
        </p:txBody>
      </p:sp>
      <p:sp>
        <p:nvSpPr>
          <p:cNvPr id="6" name="AutoShape 3"/>
          <p:cNvSpPr>
            <a:spLocks noChangeArrowheads="1"/>
          </p:cNvSpPr>
          <p:nvPr/>
        </p:nvSpPr>
        <p:spPr bwMode="auto">
          <a:xfrm>
            <a:off x="598311" y="5084042"/>
            <a:ext cx="7023630" cy="67932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--attempt to convert datetime2 to int</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CAST(SYSDATETIME() AS int);</a:t>
            </a:r>
          </a:p>
        </p:txBody>
      </p:sp>
      <p:sp>
        <p:nvSpPr>
          <p:cNvPr id="7" name="AutoShape 3"/>
          <p:cNvSpPr>
            <a:spLocks noChangeArrowheads="1"/>
          </p:cNvSpPr>
          <p:nvPr/>
        </p:nvSpPr>
        <p:spPr bwMode="auto">
          <a:xfrm>
            <a:off x="598311" y="5998385"/>
            <a:ext cx="7023630" cy="56264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Msg 529, Level 16, State 2, Line 1</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Explicit conversion from data type datetime2 to int is not allowed.</a:t>
            </a:r>
          </a:p>
        </p:txBody>
      </p:sp>
      <p:sp>
        <p:nvSpPr>
          <p:cNvPr id="8" name="AutoShape 3"/>
          <p:cNvSpPr>
            <a:spLocks noChangeArrowheads="1"/>
          </p:cNvSpPr>
          <p:nvPr/>
        </p:nvSpPr>
        <p:spPr bwMode="auto">
          <a:xfrm>
            <a:off x="598311" y="3068670"/>
            <a:ext cx="7023630" cy="3836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CAST(&lt;value&gt; AS &lt;datatype&gt;)</a:t>
            </a:r>
          </a:p>
        </p:txBody>
      </p:sp>
    </p:spTree>
    <p:extLst>
      <p:ext uri="{BB962C8B-B14F-4D97-AF65-F5344CB8AC3E}">
        <p14:creationId xmlns:p14="http://schemas.microsoft.com/office/powerpoint/2010/main" val="3632430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with CONVERT</a:t>
            </a:r>
            <a:endParaRPr lang="en-GB" dirty="0"/>
          </a:p>
        </p:txBody>
      </p:sp>
      <p:sp>
        <p:nvSpPr>
          <p:cNvPr id="4" name="Content Placeholder 2"/>
          <p:cNvSpPr txBox="1">
            <a:spLocks/>
          </p:cNvSpPr>
          <p:nvPr/>
        </p:nvSpPr>
        <p:spPr>
          <a:xfrm>
            <a:off x="458788" y="719817"/>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Converts a value from one data type to another</a:t>
            </a:r>
          </a:p>
          <a:p>
            <a:pPr lvl="1"/>
            <a:r>
              <a:rPr lang="en-US" kern="0" dirty="0">
                <a:solidFill>
                  <a:srgbClr val="000000"/>
                </a:solidFill>
              </a:rPr>
              <a:t>Can be used in SELECT and WHERE clauses</a:t>
            </a:r>
          </a:p>
          <a:p>
            <a:pPr lvl="1"/>
            <a:r>
              <a:rPr lang="en-US" kern="0" dirty="0">
                <a:solidFill>
                  <a:srgbClr val="000000"/>
                </a:solidFill>
              </a:rPr>
              <a:t>CONVERT is specific to SQL Server, not standards-based</a:t>
            </a:r>
          </a:p>
          <a:p>
            <a:pPr lvl="0"/>
            <a:r>
              <a:rPr lang="en-US" kern="0" dirty="0">
                <a:solidFill>
                  <a:srgbClr val="000000"/>
                </a:solidFill>
              </a:rPr>
              <a:t>Style specifies how input value is converted:</a:t>
            </a:r>
          </a:p>
          <a:p>
            <a:pPr lvl="1"/>
            <a:r>
              <a:rPr lang="en-US" kern="0" dirty="0">
                <a:solidFill>
                  <a:srgbClr val="000000"/>
                </a:solidFill>
              </a:rPr>
              <a:t>Date, time, numeric, XML, and so on</a:t>
            </a:r>
          </a:p>
          <a:p>
            <a:pPr marL="0" lvl="0" indent="0">
              <a:buNone/>
            </a:pPr>
            <a:r>
              <a:rPr lang="en-US" kern="0" dirty="0">
                <a:solidFill>
                  <a:srgbClr val="000000"/>
                </a:solidFill>
              </a:rPr>
              <a:t>Syntax:</a:t>
            </a:r>
          </a:p>
          <a:p>
            <a:pPr marL="0" lvl="0" indent="0">
              <a:buNone/>
            </a:pPr>
            <a:endParaRPr lang="en-US" kern="0" dirty="0">
              <a:solidFill>
                <a:srgbClr val="000000"/>
              </a:solidFill>
            </a:endParaRPr>
          </a:p>
          <a:p>
            <a:pPr marL="0" lvl="0" indent="0">
              <a:buNone/>
            </a:pPr>
            <a:r>
              <a:rPr lang="en-US" kern="0" dirty="0">
                <a:solidFill>
                  <a:srgbClr val="000000"/>
                </a:solidFill>
              </a:rPr>
              <a:t>Example:</a:t>
            </a:r>
          </a:p>
          <a:p>
            <a:pPr lvl="0"/>
            <a:endParaRPr lang="en-US" sz="2000" kern="0" dirty="0">
              <a:solidFill>
                <a:srgbClr val="000000"/>
              </a:solidFill>
              <a:latin typeface="Verdana"/>
              <a:ea typeface="+mn-ea"/>
            </a:endParaRPr>
          </a:p>
          <a:p>
            <a:pPr lvl="0"/>
            <a:endParaRPr lang="en-US" kern="0" dirty="0">
              <a:solidFill>
                <a:srgbClr val="000000"/>
              </a:solidFill>
            </a:endParaRPr>
          </a:p>
        </p:txBody>
      </p:sp>
      <p:sp>
        <p:nvSpPr>
          <p:cNvPr id="5" name="AutoShape 3"/>
          <p:cNvSpPr>
            <a:spLocks noChangeArrowheads="1"/>
          </p:cNvSpPr>
          <p:nvPr/>
        </p:nvSpPr>
        <p:spPr bwMode="auto">
          <a:xfrm>
            <a:off x="485419" y="5431370"/>
            <a:ext cx="7778045" cy="32607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Typewriter" pitchFamily="49" charset="0"/>
                <a:cs typeface="Arial" charset="0"/>
              </a:rPr>
              <a:t>CONVERT(CHAR(8), CURRENT_TIMESTAMP,112) AS ISO_style;</a:t>
            </a:r>
          </a:p>
        </p:txBody>
      </p:sp>
      <p:sp>
        <p:nvSpPr>
          <p:cNvPr id="6" name="AutoShape 3"/>
          <p:cNvSpPr>
            <a:spLocks noChangeArrowheads="1"/>
          </p:cNvSpPr>
          <p:nvPr/>
        </p:nvSpPr>
        <p:spPr bwMode="auto">
          <a:xfrm>
            <a:off x="485418" y="5909657"/>
            <a:ext cx="1659471" cy="7864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Typewriter" pitchFamily="49" charset="0"/>
                <a:cs typeface="Arial" charset="0"/>
              </a:rPr>
              <a:t>ISO_style</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Typewriter" pitchFamily="49" charset="0"/>
                <a:cs typeface="Arial" charset="0"/>
              </a:rPr>
              <a:t>---------</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Typewriter" pitchFamily="49" charset="0"/>
                <a:cs typeface="Arial" charset="0"/>
              </a:rPr>
              <a:t>20120212</a:t>
            </a:r>
          </a:p>
        </p:txBody>
      </p:sp>
      <p:sp>
        <p:nvSpPr>
          <p:cNvPr id="7" name="AutoShape 3"/>
          <p:cNvSpPr>
            <a:spLocks noChangeArrowheads="1"/>
          </p:cNvSpPr>
          <p:nvPr/>
        </p:nvSpPr>
        <p:spPr bwMode="auto">
          <a:xfrm>
            <a:off x="520491" y="4467444"/>
            <a:ext cx="7023630" cy="32607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Typewriter" pitchFamily="49" charset="0"/>
                <a:cs typeface="Arial" charset="0"/>
              </a:rPr>
              <a:t>CONVERT (&lt;datatype&gt;, &lt;value&gt;, &lt;optional style no.&gt;)</a:t>
            </a:r>
          </a:p>
        </p:txBody>
      </p:sp>
    </p:spTree>
    <p:extLst>
      <p:ext uri="{BB962C8B-B14F-4D97-AF65-F5344CB8AC3E}">
        <p14:creationId xmlns:p14="http://schemas.microsoft.com/office/powerpoint/2010/main" val="2479708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09a59f1d-1054-4579-9f36-8319704be2f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Strings with PARSE</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PARSE is a new function in SQL Server 2012</a:t>
            </a:r>
          </a:p>
          <a:p>
            <a:pPr lvl="0"/>
            <a:r>
              <a:rPr lang="en-US" kern="0" dirty="0">
                <a:solidFill>
                  <a:srgbClr val="000000"/>
                </a:solidFill>
              </a:rPr>
              <a:t>Converts strings to date, time, and number types</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PARSE  example:</a:t>
            </a:r>
          </a:p>
        </p:txBody>
      </p:sp>
      <p:graphicFrame>
        <p:nvGraphicFramePr>
          <p:cNvPr id="5" name="Table 4"/>
          <p:cNvGraphicFramePr>
            <a:graphicFrameLocks noGrp="1"/>
          </p:cNvGraphicFramePr>
          <p:nvPr>
            <p:extLst>
              <p:ext uri="{D42A27DB-BD31-4B8C-83A1-F6EECF244321}">
                <p14:modId xmlns:p14="http://schemas.microsoft.com/office/powerpoint/2010/main" val="2412830604"/>
              </p:ext>
            </p:extLst>
          </p:nvPr>
        </p:nvGraphicFramePr>
        <p:xfrm>
          <a:off x="655958" y="2568156"/>
          <a:ext cx="6920089" cy="1889760"/>
        </p:xfrm>
        <a:graphic>
          <a:graphicData uri="http://schemas.openxmlformats.org/drawingml/2006/table">
            <a:tbl>
              <a:tblPr firstRow="1" bandRow="1">
                <a:tableStyleId>{9DCAF9ED-07DC-4A11-8D7F-57B35C25682E}</a:tableStyleId>
              </a:tblPr>
              <a:tblGrid>
                <a:gridCol w="2443092"/>
                <a:gridCol w="4476997"/>
              </a:tblGrid>
              <a:tr h="370840">
                <a:tc>
                  <a:txBody>
                    <a:bodyPr/>
                    <a:lstStyle/>
                    <a:p>
                      <a:r>
                        <a:rPr lang="en-US" sz="2000" dirty="0" smtClean="0">
                          <a:latin typeface="Segoe UI" panose="020B0502040204020203" pitchFamily="34" charset="0"/>
                          <a:cs typeface="Segoe UI" panose="020B0502040204020203" pitchFamily="34" charset="0"/>
                        </a:rPr>
                        <a:t>PARSE element</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Comment</a:t>
                      </a:r>
                      <a:endParaRPr lang="en-US" sz="2000" dirty="0">
                        <a:latin typeface="Segoe UI" panose="020B0502040204020203" pitchFamily="34" charset="0"/>
                        <a:cs typeface="Segoe UI" panose="020B0502040204020203"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anose="020B0502040204020203" pitchFamily="34" charset="0"/>
                          <a:cs typeface="Segoe UI" panose="020B0502040204020203" pitchFamily="34" charset="0"/>
                        </a:rPr>
                        <a:t>String_value</a:t>
                      </a:r>
                    </a:p>
                  </a:txBody>
                  <a:tcPr/>
                </a:tc>
                <a:tc>
                  <a:txBody>
                    <a:bodyPr/>
                    <a:lstStyle/>
                    <a:p>
                      <a:r>
                        <a:rPr lang="en-US" sz="2000" dirty="0" smtClean="0">
                          <a:latin typeface="Segoe UI" panose="020B0502040204020203" pitchFamily="34" charset="0"/>
                          <a:cs typeface="Segoe UI" panose="020B0502040204020203" pitchFamily="34" charset="0"/>
                        </a:rPr>
                        <a:t>Formatted nvarchar(4000)</a:t>
                      </a:r>
                      <a:r>
                        <a:rPr lang="en-US" sz="2000" baseline="0" dirty="0" smtClean="0">
                          <a:latin typeface="Segoe UI" panose="020B0502040204020203" pitchFamily="34" charset="0"/>
                          <a:cs typeface="Segoe UI" panose="020B0502040204020203" pitchFamily="34" charset="0"/>
                        </a:rPr>
                        <a:t> input</a:t>
                      </a:r>
                      <a:endParaRPr lang="en-US" sz="2000" dirty="0">
                        <a:latin typeface="Segoe UI" panose="020B0502040204020203" pitchFamily="34" charset="0"/>
                        <a:cs typeface="Segoe UI" panose="020B0502040204020203"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anose="020B0502040204020203" pitchFamily="34" charset="0"/>
                          <a:cs typeface="Segoe UI" panose="020B0502040204020203" pitchFamily="34" charset="0"/>
                        </a:rPr>
                        <a:t>Data_type</a:t>
                      </a:r>
                    </a:p>
                  </a:txBody>
                  <a:tcPr/>
                </a:tc>
                <a:tc>
                  <a:txBody>
                    <a:bodyPr/>
                    <a:lstStyle/>
                    <a:p>
                      <a:r>
                        <a:rPr lang="en-US" sz="2000" dirty="0" smtClean="0">
                          <a:latin typeface="Segoe UI" panose="020B0502040204020203" pitchFamily="34" charset="0"/>
                          <a:cs typeface="Segoe UI" panose="020B0502040204020203" pitchFamily="34" charset="0"/>
                        </a:rPr>
                        <a:t>Requested data type ouput</a:t>
                      </a:r>
                      <a:endParaRPr lang="en-US" sz="2000" dirty="0">
                        <a:latin typeface="Segoe UI" panose="020B0502040204020203" pitchFamily="34" charset="0"/>
                        <a:cs typeface="Segoe UI" panose="020B0502040204020203"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anose="020B0502040204020203" pitchFamily="34" charset="0"/>
                          <a:cs typeface="Segoe UI" panose="020B0502040204020203" pitchFamily="34" charset="0"/>
                        </a:rPr>
                        <a:t>Culture</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Optional string in</a:t>
                      </a:r>
                      <a:r>
                        <a:rPr lang="en-US" sz="2000" baseline="0" dirty="0" smtClean="0">
                          <a:latin typeface="Segoe UI" panose="020B0502040204020203" pitchFamily="34" charset="0"/>
                          <a:cs typeface="Segoe UI" panose="020B0502040204020203" pitchFamily="34" charset="0"/>
                        </a:rPr>
                        <a:t> .NET culture form:</a:t>
                      </a:r>
                      <a:br>
                        <a:rPr lang="en-US" sz="2000" baseline="0" dirty="0" smtClean="0">
                          <a:latin typeface="Segoe UI" panose="020B0502040204020203" pitchFamily="34" charset="0"/>
                          <a:cs typeface="Segoe UI" panose="020B0502040204020203" pitchFamily="34" charset="0"/>
                        </a:rPr>
                      </a:br>
                      <a:r>
                        <a:rPr lang="en-US" sz="2000" baseline="0" dirty="0" smtClean="0">
                          <a:latin typeface="Segoe UI" panose="020B0502040204020203" pitchFamily="34" charset="0"/>
                          <a:cs typeface="Segoe UI" panose="020B0502040204020203" pitchFamily="34" charset="0"/>
                        </a:rPr>
                        <a:t>en-US, es-ES, ar-SA, and so on </a:t>
                      </a:r>
                      <a:endParaRPr lang="en-US" sz="2000" dirty="0">
                        <a:latin typeface="Segoe UI" panose="020B0502040204020203" pitchFamily="34" charset="0"/>
                        <a:cs typeface="Segoe UI" panose="020B0502040204020203" pitchFamily="34" charset="0"/>
                      </a:endParaRPr>
                    </a:p>
                  </a:txBody>
                  <a:tcPr/>
                </a:tc>
              </a:tr>
            </a:tbl>
          </a:graphicData>
        </a:graphic>
      </p:graphicFrame>
      <p:sp>
        <p:nvSpPr>
          <p:cNvPr id="6" name="AutoShape 3"/>
          <p:cNvSpPr>
            <a:spLocks noChangeArrowheads="1"/>
          </p:cNvSpPr>
          <p:nvPr/>
        </p:nvSpPr>
        <p:spPr bwMode="auto">
          <a:xfrm>
            <a:off x="647792" y="5589354"/>
            <a:ext cx="7023630" cy="56264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SELECT PARSE('02/12/2012' AS datetime2 USING 'en-US') AS parse_result; </a:t>
            </a:r>
          </a:p>
        </p:txBody>
      </p:sp>
    </p:spTree>
    <p:extLst>
      <p:ext uri="{BB962C8B-B14F-4D97-AF65-F5344CB8AC3E}">
        <p14:creationId xmlns:p14="http://schemas.microsoft.com/office/powerpoint/2010/main" val="2924159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d4eee27f-7bbe-4015-be54-4c4b673aa7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with TRY_PARSE and TRY_CONVERT</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TRY_PARSE and TRY_CONVERT:</a:t>
            </a:r>
          </a:p>
          <a:p>
            <a:pPr lvl="1"/>
            <a:r>
              <a:rPr lang="en-US" kern="0" dirty="0">
                <a:solidFill>
                  <a:srgbClr val="000000"/>
                </a:solidFill>
              </a:rPr>
              <a:t>New in SQL Server 2012</a:t>
            </a:r>
          </a:p>
          <a:p>
            <a:pPr lvl="1"/>
            <a:r>
              <a:rPr lang="en-US" kern="0" dirty="0">
                <a:solidFill>
                  <a:srgbClr val="000000"/>
                </a:solidFill>
              </a:rPr>
              <a:t>Return the results of a data type conversion</a:t>
            </a:r>
          </a:p>
          <a:p>
            <a:pPr lvl="2"/>
            <a:r>
              <a:rPr lang="en-US" kern="0" dirty="0">
                <a:solidFill>
                  <a:srgbClr val="000000"/>
                </a:solidFill>
              </a:rPr>
              <a:t>Like PARSE and CONVERT, they convert strings to date, time and numeric types</a:t>
            </a:r>
          </a:p>
          <a:p>
            <a:pPr lvl="2"/>
            <a:r>
              <a:rPr lang="en-US" kern="0" dirty="0">
                <a:solidFill>
                  <a:srgbClr val="000000"/>
                </a:solidFill>
              </a:rPr>
              <a:t>Unlike PARSE and CONVERT, they return a NULL if the conversion fails</a:t>
            </a:r>
          </a:p>
          <a:p>
            <a:pPr marL="0" lvl="0" indent="0">
              <a:buNone/>
            </a:pPr>
            <a:r>
              <a:rPr lang="en-US" kern="0" dirty="0">
                <a:solidFill>
                  <a:srgbClr val="000000"/>
                </a:solidFill>
              </a:rPr>
              <a:t>TRY_PARSE Example:</a:t>
            </a:r>
          </a:p>
          <a:p>
            <a:pPr marL="0" lvl="0" indent="0">
              <a:buNone/>
            </a:pPr>
            <a:endParaRPr lang="en-US" kern="0" dirty="0">
              <a:solidFill>
                <a:srgbClr val="000000"/>
              </a:solidFill>
            </a:endParaRPr>
          </a:p>
        </p:txBody>
      </p:sp>
      <p:sp>
        <p:nvSpPr>
          <p:cNvPr id="5" name="AutoShape 3"/>
          <p:cNvSpPr>
            <a:spLocks noChangeArrowheads="1"/>
          </p:cNvSpPr>
          <p:nvPr/>
        </p:nvSpPr>
        <p:spPr bwMode="auto">
          <a:xfrm>
            <a:off x="725612" y="4337023"/>
            <a:ext cx="7023630" cy="50430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SELECT TRY_PARSE(‘SQLServer' AS datetime2 USING 'en-US') AS try_parse_result; </a:t>
            </a:r>
          </a:p>
        </p:txBody>
      </p:sp>
      <p:sp>
        <p:nvSpPr>
          <p:cNvPr id="6" name="AutoShape 3"/>
          <p:cNvSpPr>
            <a:spLocks noChangeArrowheads="1"/>
          </p:cNvSpPr>
          <p:nvPr/>
        </p:nvSpPr>
        <p:spPr bwMode="auto">
          <a:xfrm>
            <a:off x="725612" y="4996161"/>
            <a:ext cx="7023630" cy="70570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try_parse_result</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NULL</a:t>
            </a:r>
          </a:p>
        </p:txBody>
      </p:sp>
    </p:spTree>
    <p:extLst>
      <p:ext uri="{BB962C8B-B14F-4D97-AF65-F5344CB8AC3E}">
        <p14:creationId xmlns:p14="http://schemas.microsoft.com/office/powerpoint/2010/main" val="2606434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ecc5dd16-40f6-4c39-ac6b-6056e20504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Conversion Functions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Use functions to convert data</a:t>
            </a:r>
          </a:p>
        </p:txBody>
      </p:sp>
    </p:spTree>
    <p:extLst>
      <p:ext uri="{BB962C8B-B14F-4D97-AF65-F5344CB8AC3E}">
        <p14:creationId xmlns:p14="http://schemas.microsoft.com/office/powerpoint/2010/main" val="869581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Using Logical Functions</a:t>
            </a:r>
            <a:endParaRPr lang="en-GB" dirty="0"/>
          </a:p>
        </p:txBody>
      </p:sp>
      <p:sp>
        <p:nvSpPr>
          <p:cNvPr id="3" name="Text Placeholder 2"/>
          <p:cNvSpPr>
            <a:spLocks noGrp="1"/>
          </p:cNvSpPr>
          <p:nvPr>
            <p:ph type="body" idx="1"/>
          </p:nvPr>
        </p:nvSpPr>
        <p:spPr/>
        <p:txBody>
          <a:bodyPr/>
          <a:lstStyle/>
          <a:p>
            <a:r>
              <a:rPr lang="en-GB" dirty="0" smtClean="0"/>
              <a:t>Writing Logical Tests with Functions
Performing Conditional Tests with IIF
Selecting Items from a List with CHOOSE
Demonstration: Using Logical Functions</a:t>
            </a:r>
            <a:endParaRPr lang="en-GB" dirty="0"/>
          </a:p>
        </p:txBody>
      </p:sp>
    </p:spTree>
    <p:extLst>
      <p:ext uri="{BB962C8B-B14F-4D97-AF65-F5344CB8AC3E}">
        <p14:creationId xmlns:p14="http://schemas.microsoft.com/office/powerpoint/2010/main" val="818478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Logical Tests with Functions</a:t>
            </a:r>
            <a:endParaRPr lang="en-GB" dirty="0"/>
          </a:p>
        </p:txBody>
      </p:sp>
      <p:sp>
        <p:nvSpPr>
          <p:cNvPr id="4" name="Content Placeholder 2"/>
          <p:cNvSpPr txBox="1">
            <a:spLocks/>
          </p:cNvSpPr>
          <p:nvPr/>
        </p:nvSpPr>
        <p:spPr>
          <a:xfrm>
            <a:off x="458788" y="885181"/>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ISNUMERIC tests whether an input expression is a valid numeric data type</a:t>
            </a:r>
          </a:p>
          <a:p>
            <a:pPr lvl="1"/>
            <a:r>
              <a:rPr lang="en-US" kern="0" dirty="0">
                <a:solidFill>
                  <a:srgbClr val="000000"/>
                </a:solidFill>
              </a:rPr>
              <a:t>Returns a 1 when the input evaluates to any valid numeric type, including FLOAT and MONEY</a:t>
            </a:r>
          </a:p>
          <a:p>
            <a:pPr lvl="1"/>
            <a:r>
              <a:rPr lang="en-US" kern="0" dirty="0">
                <a:solidFill>
                  <a:srgbClr val="000000"/>
                </a:solidFill>
              </a:rPr>
              <a:t>Returns 0 otherwise</a:t>
            </a:r>
          </a:p>
          <a:p>
            <a:pPr lvl="0"/>
            <a:endParaRPr lang="en-US" kern="0" dirty="0">
              <a:solidFill>
                <a:srgbClr val="000000"/>
              </a:solidFill>
            </a:endParaRPr>
          </a:p>
        </p:txBody>
      </p:sp>
      <p:sp>
        <p:nvSpPr>
          <p:cNvPr id="5" name="AutoShape 3"/>
          <p:cNvSpPr>
            <a:spLocks noChangeArrowheads="1"/>
          </p:cNvSpPr>
          <p:nvPr/>
        </p:nvSpPr>
        <p:spPr bwMode="auto">
          <a:xfrm>
            <a:off x="541867" y="3202649"/>
            <a:ext cx="7902222" cy="29730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SELECT ISNUMERIC('SQL') AS isnmumeric_result;</a:t>
            </a:r>
          </a:p>
        </p:txBody>
      </p:sp>
      <p:sp>
        <p:nvSpPr>
          <p:cNvPr id="6" name="AutoShape 3"/>
          <p:cNvSpPr>
            <a:spLocks noChangeArrowheads="1"/>
          </p:cNvSpPr>
          <p:nvPr/>
        </p:nvSpPr>
        <p:spPr bwMode="auto">
          <a:xfrm>
            <a:off x="541867" y="3641041"/>
            <a:ext cx="7902222" cy="70570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isnmumeric_result</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0</a:t>
            </a:r>
          </a:p>
        </p:txBody>
      </p:sp>
      <p:sp>
        <p:nvSpPr>
          <p:cNvPr id="7" name="AutoShape 3"/>
          <p:cNvSpPr>
            <a:spLocks noChangeArrowheads="1"/>
          </p:cNvSpPr>
          <p:nvPr/>
        </p:nvSpPr>
        <p:spPr bwMode="auto">
          <a:xfrm>
            <a:off x="541867" y="4448067"/>
            <a:ext cx="7902222" cy="30289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SELECT ISNUMERIC(‘101.99') AS isnmumeric_result;</a:t>
            </a:r>
          </a:p>
        </p:txBody>
      </p:sp>
      <p:sp>
        <p:nvSpPr>
          <p:cNvPr id="8" name="AutoShape 3"/>
          <p:cNvSpPr>
            <a:spLocks noChangeArrowheads="1"/>
          </p:cNvSpPr>
          <p:nvPr/>
        </p:nvSpPr>
        <p:spPr bwMode="auto">
          <a:xfrm>
            <a:off x="541867" y="4889256"/>
            <a:ext cx="7902222" cy="70570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isnmumeric_result</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1</a:t>
            </a:r>
          </a:p>
        </p:txBody>
      </p:sp>
    </p:spTree>
    <p:extLst>
      <p:ext uri="{BB962C8B-B14F-4D97-AF65-F5344CB8AC3E}">
        <p14:creationId xmlns:p14="http://schemas.microsoft.com/office/powerpoint/2010/main" val="1456411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Performing Conditional Tests with IIF</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IIF returns one of two values, depending on a logical test</a:t>
            </a:r>
          </a:p>
          <a:p>
            <a:pPr lvl="0"/>
            <a:r>
              <a:rPr lang="en-US" kern="0" dirty="0">
                <a:solidFill>
                  <a:srgbClr val="000000"/>
                </a:solidFill>
              </a:rPr>
              <a:t>Shorthand for a two-outcome CASE expression</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marL="0" lvl="0" indent="0">
              <a:buNone/>
            </a:pPr>
            <a:r>
              <a:rPr lang="en-US" kern="0" dirty="0">
                <a:solidFill>
                  <a:srgbClr val="000000"/>
                </a:solidFill>
              </a:rPr>
              <a:t> </a:t>
            </a:r>
          </a:p>
        </p:txBody>
      </p:sp>
      <p:graphicFrame>
        <p:nvGraphicFramePr>
          <p:cNvPr id="5" name="Table 4"/>
          <p:cNvGraphicFramePr>
            <a:graphicFrameLocks noGrp="1"/>
          </p:cNvGraphicFramePr>
          <p:nvPr>
            <p:extLst>
              <p:ext uri="{D42A27DB-BD31-4B8C-83A1-F6EECF244321}">
                <p14:modId xmlns:p14="http://schemas.microsoft.com/office/powerpoint/2010/main" val="1483702473"/>
              </p:ext>
            </p:extLst>
          </p:nvPr>
        </p:nvGraphicFramePr>
        <p:xfrm>
          <a:off x="643466" y="2604661"/>
          <a:ext cx="7924800" cy="2499360"/>
        </p:xfrm>
        <a:graphic>
          <a:graphicData uri="http://schemas.openxmlformats.org/drawingml/2006/table">
            <a:tbl>
              <a:tblPr firstRow="1" bandRow="1">
                <a:tableStyleId>{9DCAF9ED-07DC-4A11-8D7F-57B35C25682E}</a:tableStyleId>
              </a:tblPr>
              <a:tblGrid>
                <a:gridCol w="2822223"/>
                <a:gridCol w="5102577"/>
              </a:tblGrid>
              <a:tr h="370840">
                <a:tc>
                  <a:txBody>
                    <a:bodyPr/>
                    <a:lstStyle/>
                    <a:p>
                      <a:r>
                        <a:rPr lang="en-US" sz="2000" dirty="0" smtClean="0">
                          <a:latin typeface="Segoe UI" panose="020B0502040204020203" pitchFamily="34" charset="0"/>
                          <a:cs typeface="Segoe UI" panose="020B0502040204020203" pitchFamily="34" charset="0"/>
                        </a:rPr>
                        <a:t>IIF</a:t>
                      </a:r>
                      <a:r>
                        <a:rPr lang="en-US" sz="2000" baseline="0" dirty="0" smtClean="0">
                          <a:latin typeface="Segoe UI" panose="020B0502040204020203" pitchFamily="34" charset="0"/>
                          <a:cs typeface="Segoe UI" panose="020B0502040204020203" pitchFamily="34" charset="0"/>
                        </a:rPr>
                        <a:t> Element</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Comments</a:t>
                      </a:r>
                      <a:endParaRPr lang="en-US" sz="2000" dirty="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Boolean_expression</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Logical test evaluating</a:t>
                      </a:r>
                      <a:r>
                        <a:rPr lang="en-US" sz="2000" baseline="0" dirty="0" smtClean="0">
                          <a:latin typeface="Segoe UI" panose="020B0502040204020203" pitchFamily="34" charset="0"/>
                          <a:cs typeface="Segoe UI" panose="020B0502040204020203" pitchFamily="34" charset="0"/>
                        </a:rPr>
                        <a:t> to TRUE, FALSE, or UNKNOWN</a:t>
                      </a:r>
                      <a:endParaRPr lang="en-US" sz="2000" dirty="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True_value</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Value returned if expression</a:t>
                      </a:r>
                      <a:r>
                        <a:rPr lang="en-US" sz="2000" baseline="0" dirty="0" smtClean="0">
                          <a:latin typeface="Segoe UI" panose="020B0502040204020203" pitchFamily="34" charset="0"/>
                          <a:cs typeface="Segoe UI" panose="020B0502040204020203" pitchFamily="34" charset="0"/>
                        </a:rPr>
                        <a:t> evaluates to TRUE</a:t>
                      </a:r>
                      <a:endParaRPr lang="en-US" sz="2000" dirty="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False_value</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Value returned if expression</a:t>
                      </a:r>
                      <a:r>
                        <a:rPr lang="en-US" sz="2000" baseline="0" dirty="0" smtClean="0">
                          <a:latin typeface="Segoe UI" panose="020B0502040204020203" pitchFamily="34" charset="0"/>
                          <a:cs typeface="Segoe UI" panose="020B0502040204020203" pitchFamily="34" charset="0"/>
                        </a:rPr>
                        <a:t> evaluates to FALSE or UNKNOWN</a:t>
                      </a:r>
                      <a:endParaRPr lang="en-US" sz="2000" dirty="0">
                        <a:latin typeface="Segoe UI" panose="020B0502040204020203" pitchFamily="34" charset="0"/>
                        <a:cs typeface="Segoe UI" panose="020B0502040204020203" pitchFamily="34" charset="0"/>
                      </a:endParaRPr>
                    </a:p>
                  </a:txBody>
                  <a:tcPr/>
                </a:tc>
              </a:tr>
            </a:tbl>
          </a:graphicData>
        </a:graphic>
      </p:graphicFrame>
      <p:sp>
        <p:nvSpPr>
          <p:cNvPr id="6" name="AutoShape 3"/>
          <p:cNvSpPr>
            <a:spLocks noChangeArrowheads="1"/>
          </p:cNvSpPr>
          <p:nvPr/>
        </p:nvSpPr>
        <p:spPr bwMode="auto">
          <a:xfrm>
            <a:off x="654756" y="5441479"/>
            <a:ext cx="7902222" cy="70010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SELECT 	productid, unitprice, </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			IIF(unitprice &gt; 50, 'high','low') AS pricepoint</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FROM Production.Products;</a:t>
            </a:r>
          </a:p>
        </p:txBody>
      </p:sp>
    </p:spTree>
    <p:extLst>
      <p:ext uri="{BB962C8B-B14F-4D97-AF65-F5344CB8AC3E}">
        <p14:creationId xmlns:p14="http://schemas.microsoft.com/office/powerpoint/2010/main" val="690907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Writing Queries with Built-In Functions
Using Conversion Functions
Using Logical Functions
Using Functions to Work with NULL</a:t>
            </a:r>
            <a:endParaRPr lang="en-GB" dirty="0"/>
          </a:p>
        </p:txBody>
      </p:sp>
    </p:spTree>
    <p:extLst>
      <p:ext uri="{BB962C8B-B14F-4D97-AF65-F5344CB8AC3E}">
        <p14:creationId xmlns:p14="http://schemas.microsoft.com/office/powerpoint/2010/main" val="1770024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Selecting Items from a List with CHOOSE</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CHOOSE returns an item from a list as specified by an index value</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CHOOSE example:</a:t>
            </a:r>
          </a:p>
        </p:txBody>
      </p:sp>
      <p:graphicFrame>
        <p:nvGraphicFramePr>
          <p:cNvPr id="5" name="Table 4"/>
          <p:cNvGraphicFramePr>
            <a:graphicFrameLocks noGrp="1"/>
          </p:cNvGraphicFramePr>
          <p:nvPr>
            <p:extLst>
              <p:ext uri="{D42A27DB-BD31-4B8C-83A1-F6EECF244321}">
                <p14:modId xmlns:p14="http://schemas.microsoft.com/office/powerpoint/2010/main" val="1646971313"/>
              </p:ext>
            </p:extLst>
          </p:nvPr>
        </p:nvGraphicFramePr>
        <p:xfrm>
          <a:off x="643466" y="2196106"/>
          <a:ext cx="7924800" cy="1188720"/>
        </p:xfrm>
        <a:graphic>
          <a:graphicData uri="http://schemas.openxmlformats.org/drawingml/2006/table">
            <a:tbl>
              <a:tblPr firstRow="1" bandRow="1">
                <a:tableStyleId>{9DCAF9ED-07DC-4A11-8D7F-57B35C25682E}</a:tableStyleId>
              </a:tblPr>
              <a:tblGrid>
                <a:gridCol w="2472267"/>
                <a:gridCol w="5452533"/>
              </a:tblGrid>
              <a:tr h="370840">
                <a:tc>
                  <a:txBody>
                    <a:bodyPr/>
                    <a:lstStyle/>
                    <a:p>
                      <a:r>
                        <a:rPr lang="en-US" sz="2000" dirty="0" smtClean="0">
                          <a:latin typeface="Segoe UI" panose="020B0502040204020203" pitchFamily="34" charset="0"/>
                          <a:cs typeface="Segoe UI" panose="020B0502040204020203" pitchFamily="34" charset="0"/>
                        </a:rPr>
                        <a:t>CHOOSE</a:t>
                      </a:r>
                      <a:r>
                        <a:rPr lang="en-US" sz="2000" baseline="0" dirty="0" smtClean="0">
                          <a:latin typeface="Segoe UI" panose="020B0502040204020203" pitchFamily="34" charset="0"/>
                          <a:cs typeface="Segoe UI" panose="020B0502040204020203" pitchFamily="34" charset="0"/>
                        </a:rPr>
                        <a:t> Element</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Comments</a:t>
                      </a:r>
                      <a:endParaRPr lang="en-US" sz="2000" dirty="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Index</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Integer that represents</a:t>
                      </a:r>
                      <a:r>
                        <a:rPr lang="en-US" sz="2000" baseline="0" dirty="0" smtClean="0">
                          <a:latin typeface="Segoe UI" panose="020B0502040204020203" pitchFamily="34" charset="0"/>
                          <a:cs typeface="Segoe UI" panose="020B0502040204020203" pitchFamily="34" charset="0"/>
                        </a:rPr>
                        <a:t> position in list</a:t>
                      </a:r>
                      <a:endParaRPr lang="en-US" sz="2000" dirty="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Value_list</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List</a:t>
                      </a:r>
                      <a:r>
                        <a:rPr lang="en-US" sz="2000" baseline="0" dirty="0" smtClean="0">
                          <a:latin typeface="Segoe UI" panose="020B0502040204020203" pitchFamily="34" charset="0"/>
                          <a:cs typeface="Segoe UI" panose="020B0502040204020203" pitchFamily="34" charset="0"/>
                        </a:rPr>
                        <a:t> of v</a:t>
                      </a:r>
                      <a:r>
                        <a:rPr lang="en-US" sz="2000" dirty="0" smtClean="0">
                          <a:latin typeface="Segoe UI" panose="020B0502040204020203" pitchFamily="34" charset="0"/>
                          <a:cs typeface="Segoe UI" panose="020B0502040204020203" pitchFamily="34" charset="0"/>
                        </a:rPr>
                        <a:t>alues of any data type to be returned</a:t>
                      </a:r>
                      <a:endParaRPr lang="en-US" sz="2000" dirty="0">
                        <a:latin typeface="Segoe UI" panose="020B0502040204020203" pitchFamily="34" charset="0"/>
                        <a:cs typeface="Segoe UI" panose="020B0502040204020203" pitchFamily="34" charset="0"/>
                      </a:endParaRPr>
                    </a:p>
                  </a:txBody>
                  <a:tcPr/>
                </a:tc>
              </a:tr>
            </a:tbl>
          </a:graphicData>
        </a:graphic>
      </p:graphicFrame>
      <p:sp>
        <p:nvSpPr>
          <p:cNvPr id="6" name="AutoShape 3"/>
          <p:cNvSpPr>
            <a:spLocks noChangeArrowheads="1"/>
          </p:cNvSpPr>
          <p:nvPr/>
        </p:nvSpPr>
        <p:spPr bwMode="auto">
          <a:xfrm>
            <a:off x="654756" y="4664970"/>
            <a:ext cx="7902222" cy="29730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SELECT CHOOSE (3, 'Beverages', 'Condiments', 'Confections') AS choose_result;</a:t>
            </a:r>
          </a:p>
        </p:txBody>
      </p:sp>
      <p:sp>
        <p:nvSpPr>
          <p:cNvPr id="7" name="AutoShape 3"/>
          <p:cNvSpPr>
            <a:spLocks noChangeArrowheads="1"/>
          </p:cNvSpPr>
          <p:nvPr/>
        </p:nvSpPr>
        <p:spPr bwMode="auto">
          <a:xfrm>
            <a:off x="654756" y="5360233"/>
            <a:ext cx="7902222" cy="70570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choose_result</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Confections</a:t>
            </a:r>
          </a:p>
        </p:txBody>
      </p:sp>
    </p:spTree>
    <p:extLst>
      <p:ext uri="{BB962C8B-B14F-4D97-AF65-F5344CB8AC3E}">
        <p14:creationId xmlns:p14="http://schemas.microsoft.com/office/powerpoint/2010/main" val="4128408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a3cc1f8-bdff-4ac3-875d-ddfed239cd7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Logical Functions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Use logical functions</a:t>
            </a:r>
          </a:p>
        </p:txBody>
      </p:sp>
    </p:spTree>
    <p:extLst>
      <p:ext uri="{BB962C8B-B14F-4D97-AF65-F5344CB8AC3E}">
        <p14:creationId xmlns:p14="http://schemas.microsoft.com/office/powerpoint/2010/main" val="1559038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7d281412-328e-409f-8c9b-76d6dc51a2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Using Functions to Work with NULL</a:t>
            </a:r>
            <a:endParaRPr lang="en-GB" dirty="0"/>
          </a:p>
        </p:txBody>
      </p:sp>
      <p:sp>
        <p:nvSpPr>
          <p:cNvPr id="3" name="Text Placeholder 2"/>
          <p:cNvSpPr>
            <a:spLocks noGrp="1"/>
          </p:cNvSpPr>
          <p:nvPr>
            <p:ph type="body" idx="1"/>
          </p:nvPr>
        </p:nvSpPr>
        <p:spPr/>
        <p:txBody>
          <a:bodyPr/>
          <a:lstStyle/>
          <a:p>
            <a:r>
              <a:rPr lang="en-GB" dirty="0" smtClean="0"/>
              <a:t>Converting NULL with ISNULL
Using COALESCE to Return Non-NULL Values
Using NULLIF to Return NULL If Values Match
Demonstration: Using Functions to Work with NULL</a:t>
            </a:r>
            <a:endParaRPr lang="en-GB" dirty="0"/>
          </a:p>
        </p:txBody>
      </p:sp>
    </p:spTree>
    <p:extLst>
      <p:ext uri="{BB962C8B-B14F-4D97-AF65-F5344CB8AC3E}">
        <p14:creationId xmlns:p14="http://schemas.microsoft.com/office/powerpoint/2010/main" val="41724092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8333d43e-1766-4283-824f-6834d5665b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NULL with ISNULL</a:t>
            </a:r>
            <a:endParaRPr lang="en-GB" dirty="0"/>
          </a:p>
        </p:txBody>
      </p:sp>
      <p:sp>
        <p:nvSpPr>
          <p:cNvPr id="4" name="Content Placeholder 2"/>
          <p:cNvSpPr txBox="1">
            <a:spLocks/>
          </p:cNvSpPr>
          <p:nvPr/>
        </p:nvSpPr>
        <p:spPr>
          <a:xfrm>
            <a:off x="458788" y="836543"/>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ISNULL replaces NULL with a specified value</a:t>
            </a:r>
          </a:p>
          <a:p>
            <a:pPr lvl="0"/>
            <a:r>
              <a:rPr lang="en-US" kern="0" dirty="0">
                <a:solidFill>
                  <a:srgbClr val="000000"/>
                </a:solidFill>
              </a:rPr>
              <a:t>Not standard; use COALESCE instead</a:t>
            </a:r>
          </a:p>
          <a:p>
            <a:pPr lvl="0"/>
            <a:r>
              <a:rPr lang="en-US" kern="0" dirty="0">
                <a:solidFill>
                  <a:srgbClr val="000000"/>
                </a:solidFill>
              </a:rPr>
              <a:t>Syntax:</a:t>
            </a:r>
          </a:p>
        </p:txBody>
      </p:sp>
      <p:sp>
        <p:nvSpPr>
          <p:cNvPr id="5" name="AutoShape 3"/>
          <p:cNvSpPr>
            <a:spLocks noChangeArrowheads="1"/>
          </p:cNvSpPr>
          <p:nvPr/>
        </p:nvSpPr>
        <p:spPr bwMode="auto">
          <a:xfrm>
            <a:off x="541867" y="4345853"/>
            <a:ext cx="7902222" cy="50430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SELECT custid, city, ISNULL(region, 'N/A') AS region, country</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FROM Sales.Customers;</a:t>
            </a:r>
          </a:p>
        </p:txBody>
      </p:sp>
      <p:sp>
        <p:nvSpPr>
          <p:cNvPr id="6" name="AutoShape 3"/>
          <p:cNvSpPr>
            <a:spLocks noChangeArrowheads="1"/>
          </p:cNvSpPr>
          <p:nvPr/>
        </p:nvSpPr>
        <p:spPr bwMode="auto">
          <a:xfrm>
            <a:off x="541867" y="4975061"/>
            <a:ext cx="7902222" cy="150570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custid      city            region          country</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 --------------- --------------- ---------------</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7           Strasbourg      N/A             France</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9           Marseille       N/A             France</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32          Eugene          OR              USA</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43          Walla Walla     WA              USA</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45          San Francisco   CA              USA</a:t>
            </a:r>
          </a:p>
        </p:txBody>
      </p:sp>
      <p:graphicFrame>
        <p:nvGraphicFramePr>
          <p:cNvPr id="7" name="Table 6"/>
          <p:cNvGraphicFramePr>
            <a:graphicFrameLocks noGrp="1"/>
          </p:cNvGraphicFramePr>
          <p:nvPr>
            <p:extLst>
              <p:ext uri="{D42A27DB-BD31-4B8C-83A1-F6EECF244321}">
                <p14:modId xmlns:p14="http://schemas.microsoft.com/office/powerpoint/2010/main" val="697613704"/>
              </p:ext>
            </p:extLst>
          </p:nvPr>
        </p:nvGraphicFramePr>
        <p:xfrm>
          <a:off x="982825" y="2463080"/>
          <a:ext cx="6096000" cy="1651000"/>
        </p:xfrm>
        <a:graphic>
          <a:graphicData uri="http://schemas.openxmlformats.org/drawingml/2006/table">
            <a:tbl>
              <a:tblPr firstRow="1" bandRow="1">
                <a:tableStyleId>{9DCAF9ED-07DC-4A11-8D7F-57B35C25682E}</a:tableStyleId>
              </a:tblPr>
              <a:tblGrid>
                <a:gridCol w="3048000"/>
                <a:gridCol w="3048000"/>
              </a:tblGrid>
              <a:tr h="370840">
                <a:tc>
                  <a:txBody>
                    <a:bodyPr/>
                    <a:lstStyle/>
                    <a:p>
                      <a:r>
                        <a:rPr lang="en-US" sz="1800" dirty="0" smtClean="0">
                          <a:latin typeface="Segoe UI" panose="020B0502040204020203" pitchFamily="34" charset="0"/>
                          <a:cs typeface="Segoe UI" panose="020B0502040204020203" pitchFamily="34" charset="0"/>
                        </a:rPr>
                        <a:t>ISNULL Element</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Comment</a:t>
                      </a:r>
                      <a:endParaRPr lang="en-US" sz="1800" dirty="0">
                        <a:latin typeface="Segoe UI" panose="020B0502040204020203" pitchFamily="34" charset="0"/>
                        <a:cs typeface="Segoe UI" panose="020B0502040204020203" pitchFamily="34" charset="0"/>
                      </a:endParaRPr>
                    </a:p>
                  </a:txBody>
                  <a:tcPr/>
                </a:tc>
              </a:tr>
              <a:tr h="370840">
                <a:tc>
                  <a:txBody>
                    <a:bodyPr/>
                    <a:lstStyle/>
                    <a:p>
                      <a:r>
                        <a:rPr lang="en-US" sz="1800" dirty="0" smtClean="0">
                          <a:latin typeface="Segoe UI" panose="020B0502040204020203" pitchFamily="34" charset="0"/>
                          <a:cs typeface="Segoe UI" panose="020B0502040204020203" pitchFamily="34" charset="0"/>
                        </a:rPr>
                        <a:t>expression_to_check</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Return expression</a:t>
                      </a:r>
                      <a:r>
                        <a:rPr lang="en-US" sz="1800" baseline="0" dirty="0" smtClean="0">
                          <a:latin typeface="Segoe UI" panose="020B0502040204020203" pitchFamily="34" charset="0"/>
                          <a:cs typeface="Segoe UI" panose="020B0502040204020203" pitchFamily="34" charset="0"/>
                        </a:rPr>
                        <a:t> itself if not NULL</a:t>
                      </a:r>
                      <a:endParaRPr lang="en-US" sz="1800" dirty="0">
                        <a:latin typeface="Segoe UI" panose="020B0502040204020203" pitchFamily="34" charset="0"/>
                        <a:cs typeface="Segoe UI" panose="020B0502040204020203" pitchFamily="34" charset="0"/>
                      </a:endParaRPr>
                    </a:p>
                  </a:txBody>
                  <a:tcPr/>
                </a:tc>
              </a:tr>
              <a:tr h="370840">
                <a:tc>
                  <a:txBody>
                    <a:bodyPr/>
                    <a:lstStyle/>
                    <a:p>
                      <a:r>
                        <a:rPr lang="en-US" sz="1800" dirty="0" smtClean="0">
                          <a:latin typeface="Segoe UI" panose="020B0502040204020203" pitchFamily="34" charset="0"/>
                          <a:cs typeface="Segoe UI" panose="020B0502040204020203" pitchFamily="34" charset="0"/>
                        </a:rPr>
                        <a:t>replacement_value</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Returned</a:t>
                      </a:r>
                      <a:r>
                        <a:rPr lang="en-US" sz="1800" baseline="0" dirty="0" smtClean="0">
                          <a:latin typeface="Segoe UI" panose="020B0502040204020203" pitchFamily="34" charset="0"/>
                          <a:cs typeface="Segoe UI" panose="020B0502040204020203" pitchFamily="34" charset="0"/>
                        </a:rPr>
                        <a:t> if expression evaluates to NULL</a:t>
                      </a:r>
                      <a:endParaRPr lang="en-US" sz="1800" dirty="0">
                        <a:latin typeface="Segoe UI" panose="020B0502040204020203" pitchFamily="34" charset="0"/>
                        <a:cs typeface="Segoe UI" panose="020B0502040204020203" pitchFamily="34" charset="0"/>
                      </a:endParaRPr>
                    </a:p>
                  </a:txBody>
                  <a:tcPr/>
                </a:tc>
              </a:tr>
            </a:tbl>
          </a:graphicData>
        </a:graphic>
      </p:graphicFrame>
    </p:spTree>
    <p:extLst>
      <p:ext uri="{BB962C8B-B14F-4D97-AF65-F5344CB8AC3E}">
        <p14:creationId xmlns:p14="http://schemas.microsoft.com/office/powerpoint/2010/main" val="3993455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2d85722a-6fea-4582-9fd2-b1aa8d721d6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COALESCE to Return Non-NULL Values</a:t>
            </a:r>
            <a:endParaRPr lang="en-GB" dirty="0"/>
          </a:p>
        </p:txBody>
      </p:sp>
      <p:sp>
        <p:nvSpPr>
          <p:cNvPr id="4" name="Content Placeholder 2"/>
          <p:cNvSpPr txBox="1">
            <a:spLocks/>
          </p:cNvSpPr>
          <p:nvPr/>
        </p:nvSpPr>
        <p:spPr>
          <a:xfrm>
            <a:off x="458788" y="94354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COALESCE returns the first non-NULL value in a list</a:t>
            </a:r>
          </a:p>
          <a:p>
            <a:pPr lvl="1"/>
            <a:r>
              <a:rPr lang="en-US" sz="2000" kern="0" dirty="0">
                <a:solidFill>
                  <a:srgbClr val="000000"/>
                </a:solidFill>
              </a:rPr>
              <a:t>With only two arguments, COALESCE behaves like ISNULL</a:t>
            </a:r>
          </a:p>
          <a:p>
            <a:pPr lvl="1"/>
            <a:r>
              <a:rPr lang="en-US" sz="2000" kern="0" dirty="0">
                <a:solidFill>
                  <a:srgbClr val="000000"/>
                </a:solidFill>
              </a:rPr>
              <a:t>If all arguments are NULL, COALESCE returns NULL</a:t>
            </a:r>
          </a:p>
          <a:p>
            <a:pPr lvl="0"/>
            <a:r>
              <a:rPr lang="en-US" sz="2400" kern="0" dirty="0">
                <a:solidFill>
                  <a:srgbClr val="000000"/>
                </a:solidFill>
              </a:rPr>
              <a:t>COALESCE is standards-based</a:t>
            </a:r>
          </a:p>
          <a:p>
            <a:pPr lvl="0"/>
            <a:r>
              <a:rPr lang="en-US" sz="2400" kern="0" dirty="0">
                <a:solidFill>
                  <a:srgbClr val="000000"/>
                </a:solidFill>
              </a:rPr>
              <a:t>Example:</a:t>
            </a:r>
          </a:p>
          <a:p>
            <a:pPr lvl="0"/>
            <a:endParaRPr lang="en-US" sz="2400" kern="0" dirty="0">
              <a:solidFill>
                <a:srgbClr val="000000"/>
              </a:solidFill>
            </a:endParaRPr>
          </a:p>
          <a:p>
            <a:pPr lvl="0"/>
            <a:endParaRPr lang="en-US" sz="2400" kern="0" dirty="0">
              <a:solidFill>
                <a:srgbClr val="000000"/>
              </a:solidFill>
            </a:endParaRPr>
          </a:p>
          <a:p>
            <a:pPr lvl="0"/>
            <a:r>
              <a:rPr lang="en-US" sz="2400" kern="0" dirty="0">
                <a:solidFill>
                  <a:srgbClr val="000000"/>
                </a:solidFill>
              </a:rPr>
              <a:t>Results:</a:t>
            </a:r>
          </a:p>
        </p:txBody>
      </p:sp>
      <p:sp>
        <p:nvSpPr>
          <p:cNvPr id="5" name="AutoShape 3"/>
          <p:cNvSpPr>
            <a:spLocks noChangeArrowheads="1"/>
          </p:cNvSpPr>
          <p:nvPr/>
        </p:nvSpPr>
        <p:spPr bwMode="auto">
          <a:xfrm>
            <a:off x="541867" y="3154001"/>
            <a:ext cx="7902222" cy="70010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SELECT	custid, country, region, city, </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			country + ',' + COALESCE(region, ' ') + ', ' + city as location</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FROM Sales.Customers;</a:t>
            </a:r>
          </a:p>
        </p:txBody>
      </p:sp>
      <p:sp>
        <p:nvSpPr>
          <p:cNvPr id="6" name="AutoShape 3"/>
          <p:cNvSpPr>
            <a:spLocks noChangeArrowheads="1"/>
          </p:cNvSpPr>
          <p:nvPr/>
        </p:nvSpPr>
        <p:spPr bwMode="auto">
          <a:xfrm>
            <a:off x="541867" y="4395690"/>
            <a:ext cx="7902222" cy="130430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custid country region city        location</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 ------- ------ ----------- ----------------------</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17     Germany  NULL  Aachen      Germany, , Aachen</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65     USA      NM    Albuquerque USA,NM, Albuquerque</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55     USA      AK    Anchorage   USA,AK, Anchorage</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83     Denmark  NULL  Århus       Denmark, , Århus</a:t>
            </a:r>
          </a:p>
        </p:txBody>
      </p:sp>
    </p:spTree>
    <p:extLst>
      <p:ext uri="{BB962C8B-B14F-4D97-AF65-F5344CB8AC3E}">
        <p14:creationId xmlns:p14="http://schemas.microsoft.com/office/powerpoint/2010/main" val="2541264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05cf9d17-abc8-4b10-8a93-cbdbf733ed5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NULLIF to Return NULL If Values Match</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NULLIF compares two expressions</a:t>
            </a:r>
          </a:p>
          <a:p>
            <a:pPr lvl="1"/>
            <a:r>
              <a:rPr lang="en-US" sz="2000" kern="0" dirty="0">
                <a:solidFill>
                  <a:srgbClr val="000000"/>
                </a:solidFill>
              </a:rPr>
              <a:t>Returns NULL if both arguments are equal</a:t>
            </a:r>
          </a:p>
          <a:p>
            <a:pPr lvl="1"/>
            <a:r>
              <a:rPr lang="en-US" sz="2000" kern="0" dirty="0">
                <a:solidFill>
                  <a:srgbClr val="000000"/>
                </a:solidFill>
              </a:rPr>
              <a:t>Returns the first argument if the two arguments are not equal</a:t>
            </a:r>
          </a:p>
          <a:p>
            <a:pPr lvl="0"/>
            <a:endParaRPr lang="en-US" sz="2400" kern="0" dirty="0">
              <a:solidFill>
                <a:srgbClr val="000000"/>
              </a:solidFill>
            </a:endParaRPr>
          </a:p>
          <a:p>
            <a:pPr lvl="0"/>
            <a:endParaRPr lang="en-US" sz="2400" kern="0" dirty="0">
              <a:solidFill>
                <a:srgbClr val="000000"/>
              </a:solidFill>
            </a:endParaRPr>
          </a:p>
          <a:p>
            <a:pPr lvl="0"/>
            <a:endParaRPr lang="en-US" sz="2400" kern="0" dirty="0">
              <a:solidFill>
                <a:srgbClr val="000000"/>
              </a:solidFill>
            </a:endParaRPr>
          </a:p>
          <a:p>
            <a:pPr lvl="0"/>
            <a:endParaRPr lang="en-US" sz="2400" kern="0" dirty="0">
              <a:solidFill>
                <a:srgbClr val="000000"/>
              </a:solidFill>
            </a:endParaRPr>
          </a:p>
          <a:p>
            <a:pPr lvl="0"/>
            <a:endParaRPr lang="en-US" sz="2400"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108222656"/>
              </p:ext>
            </p:extLst>
          </p:nvPr>
        </p:nvGraphicFramePr>
        <p:xfrm>
          <a:off x="925687" y="2428130"/>
          <a:ext cx="6096000" cy="1854200"/>
        </p:xfrm>
        <a:graphic>
          <a:graphicData uri="http://schemas.openxmlformats.org/drawingml/2006/table">
            <a:tbl>
              <a:tblPr firstRow="1" bandRow="1">
                <a:tableStyleId>{9DCAF9ED-07DC-4A11-8D7F-57B35C25682E}</a:tableStyleId>
              </a:tblPr>
              <a:tblGrid>
                <a:gridCol w="2032000"/>
                <a:gridCol w="2032000"/>
                <a:gridCol w="2032000"/>
              </a:tblGrid>
              <a:tr h="370840">
                <a:tc>
                  <a:txBody>
                    <a:bodyPr/>
                    <a:lstStyle/>
                    <a:p>
                      <a:r>
                        <a:rPr lang="en-US" sz="1800" dirty="0" smtClean="0">
                          <a:latin typeface="Segoe UI" panose="020B0502040204020203" pitchFamily="34" charset="0"/>
                          <a:cs typeface="Segoe UI" panose="020B0502040204020203" pitchFamily="34" charset="0"/>
                        </a:rPr>
                        <a:t>emp_id</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goal</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actual</a:t>
                      </a:r>
                      <a:endParaRPr lang="en-US" sz="1800" dirty="0">
                        <a:latin typeface="Segoe UI" panose="020B0502040204020203" pitchFamily="34" charset="0"/>
                        <a:cs typeface="Segoe UI" panose="020B0502040204020203" pitchFamily="34" charset="0"/>
                      </a:endParaRPr>
                    </a:p>
                  </a:txBody>
                  <a:tcPr/>
                </a:tc>
              </a:tr>
              <a:tr h="370840">
                <a:tc>
                  <a:txBody>
                    <a:bodyPr/>
                    <a:lstStyle/>
                    <a:p>
                      <a:r>
                        <a:rPr lang="en-US" sz="1800" dirty="0" smtClean="0">
                          <a:latin typeface="Segoe UI" panose="020B0502040204020203" pitchFamily="34" charset="0"/>
                          <a:cs typeface="Segoe UI" panose="020B0502040204020203" pitchFamily="34" charset="0"/>
                        </a:rPr>
                        <a:t>1</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100</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110</a:t>
                      </a:r>
                      <a:endParaRPr lang="en-US" sz="1800" dirty="0">
                        <a:latin typeface="Segoe UI" panose="020B0502040204020203" pitchFamily="34" charset="0"/>
                        <a:cs typeface="Segoe UI" panose="020B0502040204020203" pitchFamily="34" charset="0"/>
                      </a:endParaRPr>
                    </a:p>
                  </a:txBody>
                  <a:tcPr/>
                </a:tc>
              </a:tr>
              <a:tr h="370840">
                <a:tc>
                  <a:txBody>
                    <a:bodyPr/>
                    <a:lstStyle/>
                    <a:p>
                      <a:r>
                        <a:rPr lang="en-US" sz="1800" dirty="0" smtClean="0">
                          <a:latin typeface="Segoe UI" panose="020B0502040204020203" pitchFamily="34" charset="0"/>
                          <a:cs typeface="Segoe UI" panose="020B0502040204020203" pitchFamily="34" charset="0"/>
                        </a:rPr>
                        <a:t>2</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90</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90</a:t>
                      </a:r>
                      <a:endParaRPr lang="en-US" sz="1800" dirty="0">
                        <a:latin typeface="Segoe UI" panose="020B0502040204020203" pitchFamily="34" charset="0"/>
                        <a:cs typeface="Segoe UI" panose="020B0502040204020203" pitchFamily="34" charset="0"/>
                      </a:endParaRPr>
                    </a:p>
                  </a:txBody>
                  <a:tcPr/>
                </a:tc>
              </a:tr>
              <a:tr h="370840">
                <a:tc>
                  <a:txBody>
                    <a:bodyPr/>
                    <a:lstStyle/>
                    <a:p>
                      <a:r>
                        <a:rPr lang="en-US" sz="1800" dirty="0" smtClean="0">
                          <a:latin typeface="Segoe UI" panose="020B0502040204020203" pitchFamily="34" charset="0"/>
                          <a:cs typeface="Segoe UI" panose="020B0502040204020203" pitchFamily="34" charset="0"/>
                        </a:rPr>
                        <a:t>3</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100</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90</a:t>
                      </a:r>
                      <a:endParaRPr lang="en-US" sz="1800" dirty="0">
                        <a:latin typeface="Segoe UI" panose="020B0502040204020203" pitchFamily="34" charset="0"/>
                        <a:cs typeface="Segoe UI" panose="020B0502040204020203" pitchFamily="34" charset="0"/>
                      </a:endParaRPr>
                    </a:p>
                  </a:txBody>
                  <a:tcPr/>
                </a:tc>
              </a:tr>
              <a:tr h="370840">
                <a:tc>
                  <a:txBody>
                    <a:bodyPr/>
                    <a:lstStyle/>
                    <a:p>
                      <a:r>
                        <a:rPr lang="en-US" sz="1800" dirty="0" smtClean="0">
                          <a:latin typeface="Segoe UI" panose="020B0502040204020203" pitchFamily="34" charset="0"/>
                          <a:cs typeface="Segoe UI" panose="020B0502040204020203" pitchFamily="34" charset="0"/>
                        </a:rPr>
                        <a:t>4</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100</a:t>
                      </a:r>
                      <a:endParaRPr lang="en-US" sz="1800" dirty="0">
                        <a:latin typeface="Segoe UI" panose="020B0502040204020203" pitchFamily="34" charset="0"/>
                        <a:cs typeface="Segoe UI" panose="020B0502040204020203" pitchFamily="34" charset="0"/>
                      </a:endParaRPr>
                    </a:p>
                  </a:txBody>
                  <a:tcPr/>
                </a:tc>
                <a:tc>
                  <a:txBody>
                    <a:bodyPr/>
                    <a:lstStyle/>
                    <a:p>
                      <a:r>
                        <a:rPr lang="en-US" sz="1800" dirty="0" smtClean="0">
                          <a:latin typeface="Segoe UI" panose="020B0502040204020203" pitchFamily="34" charset="0"/>
                          <a:cs typeface="Segoe UI" panose="020B0502040204020203" pitchFamily="34" charset="0"/>
                        </a:rPr>
                        <a:t>80</a:t>
                      </a:r>
                      <a:endParaRPr lang="en-US" sz="1800" dirty="0">
                        <a:latin typeface="Segoe UI" panose="020B0502040204020203" pitchFamily="34" charset="0"/>
                        <a:cs typeface="Segoe UI" panose="020B0502040204020203" pitchFamily="34" charset="0"/>
                      </a:endParaRPr>
                    </a:p>
                  </a:txBody>
                  <a:tcPr/>
                </a:tc>
              </a:tr>
            </a:tbl>
          </a:graphicData>
        </a:graphic>
      </p:graphicFrame>
      <p:sp>
        <p:nvSpPr>
          <p:cNvPr id="6" name="AutoShape 3"/>
          <p:cNvSpPr>
            <a:spLocks noChangeArrowheads="1"/>
          </p:cNvSpPr>
          <p:nvPr/>
        </p:nvSpPr>
        <p:spPr bwMode="auto">
          <a:xfrm>
            <a:off x="541867" y="4554245"/>
            <a:ext cx="7902222" cy="50430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SELECT emp_id, NULLIF(actual,goal) AS actual_if_different</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FROM dbo.employee_goals; </a:t>
            </a:r>
          </a:p>
        </p:txBody>
      </p:sp>
      <p:sp>
        <p:nvSpPr>
          <p:cNvPr id="7" name="AutoShape 3"/>
          <p:cNvSpPr>
            <a:spLocks noChangeArrowheads="1"/>
          </p:cNvSpPr>
          <p:nvPr/>
        </p:nvSpPr>
        <p:spPr bwMode="auto">
          <a:xfrm>
            <a:off x="541867" y="5204213"/>
            <a:ext cx="7902222" cy="130430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emp_id      actual_if_different</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 -------------------</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1           110</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2           NULL</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3           90</a:t>
            </a:r>
          </a:p>
          <a:p>
            <a:pPr lvl="0" defTabSz="457200" fontAlgn="base">
              <a:lnSpc>
                <a:spcPct val="90000"/>
              </a:lnSpc>
              <a:spcBef>
                <a:spcPct val="0"/>
              </a:spcBef>
              <a:spcAft>
                <a:spcPct val="0"/>
              </a:spcAft>
              <a:tabLst>
                <a:tab pos="457200" algn="l"/>
              </a:tabLst>
              <a:defRPr/>
            </a:pPr>
            <a:r>
              <a:rPr lang="en-US" sz="1400" dirty="0">
                <a:solidFill>
                  <a:srgbClr val="000000"/>
                </a:solidFill>
                <a:latin typeface="Lucida Sans Unicode" panose="020B0602030504020204" pitchFamily="34" charset="0"/>
                <a:cs typeface="Lucida Sans Unicode" panose="020B0602030504020204" pitchFamily="34" charset="0"/>
              </a:rPr>
              <a:t>4           80</a:t>
            </a:r>
          </a:p>
        </p:txBody>
      </p:sp>
    </p:spTree>
    <p:extLst>
      <p:ext uri="{BB962C8B-B14F-4D97-AF65-F5344CB8AC3E}">
        <p14:creationId xmlns:p14="http://schemas.microsoft.com/office/powerpoint/2010/main" val="560044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0b4e6048-a8e2-4124-b8a8-cb3693e9a99d">
    <p:spTree>
      <p:nvGrpSpPr>
        <p:cNvPr id="1" name=""/>
        <p:cNvGrpSpPr/>
        <p:nvPr/>
      </p:nvGrpSpPr>
      <p:grpSpPr>
        <a:xfrm>
          <a:off x="0" y="0"/>
          <a:ext cx="0" cy="0"/>
          <a:chOff x="0" y="0"/>
          <a:chExt cx="0" cy="0"/>
        </a:xfrm>
      </p:grpSpPr>
      <p:sp>
        <p:nvSpPr>
          <p:cNvPr id="2" name="Title 1"/>
          <p:cNvSpPr>
            <a:spLocks noGrp="1"/>
          </p:cNvSpPr>
          <p:nvPr>
            <p:ph type="title"/>
          </p:nvPr>
        </p:nvSpPr>
        <p:spPr>
          <a:xfrm>
            <a:off x="518742" y="-2"/>
            <a:ext cx="8401523" cy="740664"/>
          </a:xfrm>
        </p:spPr>
        <p:txBody>
          <a:bodyPr/>
          <a:lstStyle/>
          <a:p>
            <a:r>
              <a:rPr lang="en-GB" dirty="0" smtClean="0"/>
              <a:t>Demonstration: Using Functions to Work with NULL</a:t>
            </a:r>
            <a:endParaRPr lang="en-GB" dirty="0"/>
          </a:p>
        </p:txBody>
      </p:sp>
      <p:sp>
        <p:nvSpPr>
          <p:cNvPr id="4" name="Content Placeholder 2"/>
          <p:cNvSpPr txBox="1">
            <a:spLocks/>
          </p:cNvSpPr>
          <p:nvPr/>
        </p:nvSpPr>
        <p:spPr>
          <a:xfrm>
            <a:off x="458788" y="992188"/>
            <a:ext cx="7641416"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Use functions to work with NULL</a:t>
            </a:r>
          </a:p>
        </p:txBody>
      </p:sp>
    </p:spTree>
    <p:extLst>
      <p:ext uri="{BB962C8B-B14F-4D97-AF65-F5344CB8AC3E}">
        <p14:creationId xmlns:p14="http://schemas.microsoft.com/office/powerpoint/2010/main" val="1058599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Using Built-In Functions</a:t>
            </a:r>
            <a:endParaRPr lang="en-GB" dirty="0"/>
          </a:p>
        </p:txBody>
      </p:sp>
      <p:sp>
        <p:nvSpPr>
          <p:cNvPr id="3" name="Text Placeholder 2"/>
          <p:cNvSpPr>
            <a:spLocks noGrp="1"/>
          </p:cNvSpPr>
          <p:nvPr>
            <p:ph type="body" idx="1"/>
          </p:nvPr>
        </p:nvSpPr>
        <p:spPr/>
        <p:txBody>
          <a:bodyPr/>
          <a:lstStyle/>
          <a:p>
            <a:r>
              <a:rPr lang="en-GB" dirty="0" smtClean="0"/>
              <a:t>Exercise 1: Writing Queries That Use Conversion Functions
Exercise 2: Writing Queries That Use Logical Functions
Exercise 3: Writing Queries That Test for Nullability</a:t>
            </a:r>
            <a:endParaRPr lang="en-GB" dirty="0"/>
          </a:p>
        </p:txBody>
      </p:sp>
      <p:sp>
        <p:nvSpPr>
          <p:cNvPr id="4" name="TextBox 3"/>
          <p:cNvSpPr txBox="1"/>
          <p:nvPr/>
        </p:nvSpPr>
        <p:spPr>
          <a:xfrm>
            <a:off x="458788" y="3686773"/>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IN"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20461C-MIA-SQL</a:t>
            </a:r>
          </a:p>
          <a:p>
            <a:r>
              <a:rPr lang="en-GB" sz="2800" b="0" i="0" u="none" strike="noStrike" baseline="0" dirty="0" smtClean="0">
                <a:latin typeface="Segoe UI" panose="020B0502040204020203" pitchFamily="34" charset="0"/>
              </a:rPr>
              <a:t>User name: </a:t>
            </a:r>
            <a:r>
              <a:rPr lang="en-IN" sz="2800" b="1" i="0" u="none" strike="noStrike" baseline="0" dirty="0" smtClean="0">
                <a:latin typeface="Segoe UI" panose="020B0502040204020203" pitchFamily="34" charset="0"/>
              </a:rPr>
              <a:t>ADVENTUREWORKS\Student</a:t>
            </a:r>
          </a:p>
          <a:p>
            <a:r>
              <a:rPr lang="en-GB" sz="2800" b="0" i="0" u="none" strike="noStrike" baseline="0" dirty="0" smtClean="0">
                <a:latin typeface="Segoe UI" panose="020B0502040204020203" pitchFamily="34" charset="0"/>
              </a:rPr>
              <a:t>Password: </a:t>
            </a:r>
            <a:r>
              <a:rPr lang="en-IN" sz="2800" b="1" i="0" u="none" strike="noStrike" baseline="0" dirty="0" smtClean="0">
                <a:latin typeface="Segoe UI" panose="020B0502040204020203" pitchFamily="34" charset="0"/>
              </a:rPr>
              <a:t>Pa$$w0rd</a:t>
            </a:r>
          </a:p>
        </p:txBody>
      </p:sp>
      <p:sp>
        <p:nvSpPr>
          <p:cNvPr id="6" name="TextBox 5"/>
          <p:cNvSpPr txBox="1"/>
          <p:nvPr/>
        </p:nvSpPr>
        <p:spPr>
          <a:xfrm>
            <a:off x="458788" y="5832615"/>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40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81079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You are a business analyst for Adventure Works, who will be writing reports using corporate databases stored in SQL Server. You have been provided with a set of business requirements for data and you will write T-SQL queries to retrieve the specified data from the databases. You will need to retrieve the data, convert it, and then check for missing values.</a:t>
            </a:r>
            <a:endParaRPr lang="en-GB" sz="2800" dirty="0">
              <a:latin typeface="Segoe UI" panose="020B0502040204020203" pitchFamily="34" charset="0"/>
            </a:endParaRPr>
          </a:p>
        </p:txBody>
      </p:sp>
    </p:spTree>
    <p:extLst>
      <p:ext uri="{BB962C8B-B14F-4D97-AF65-F5344CB8AC3E}">
        <p14:creationId xmlns:p14="http://schemas.microsoft.com/office/powerpoint/2010/main" val="3305417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
Best Practice</a:t>
            </a:r>
            <a:endParaRPr lang="en-GB" dirty="0"/>
          </a:p>
        </p:txBody>
      </p:sp>
    </p:spTree>
    <p:extLst>
      <p:ext uri="{BB962C8B-B14F-4D97-AF65-F5344CB8AC3E}">
        <p14:creationId xmlns:p14="http://schemas.microsoft.com/office/powerpoint/2010/main" val="111002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Writing Queries with Built-In Functions</a:t>
            </a:r>
            <a:endParaRPr lang="en-GB" dirty="0"/>
          </a:p>
        </p:txBody>
      </p:sp>
      <p:sp>
        <p:nvSpPr>
          <p:cNvPr id="3" name="Text Placeholder 2"/>
          <p:cNvSpPr>
            <a:spLocks noGrp="1"/>
          </p:cNvSpPr>
          <p:nvPr>
            <p:ph type="body" idx="1"/>
          </p:nvPr>
        </p:nvSpPr>
        <p:spPr/>
        <p:txBody>
          <a:bodyPr/>
          <a:lstStyle/>
          <a:p>
            <a:r>
              <a:rPr lang="en-GB" dirty="0" smtClean="0"/>
              <a:t>SQL Server Built-In Function Types
Scalar Functions
Aggregate Functions
Window Functions
Rowset Functions
Demonstration: Writing Queries Using Built-In Functions</a:t>
            </a:r>
            <a:endParaRPr lang="en-GB" dirty="0"/>
          </a:p>
        </p:txBody>
      </p:sp>
    </p:spTree>
    <p:extLst>
      <p:ext uri="{BB962C8B-B14F-4D97-AF65-F5344CB8AC3E}">
        <p14:creationId xmlns:p14="http://schemas.microsoft.com/office/powerpoint/2010/main" val="37333977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Built-In Function Types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SQL Server functions can be categorized by scope of input and type of output:</a:t>
            </a:r>
          </a:p>
        </p:txBody>
      </p:sp>
      <p:graphicFrame>
        <p:nvGraphicFramePr>
          <p:cNvPr id="5" name="Table 4"/>
          <p:cNvGraphicFramePr>
            <a:graphicFrameLocks noGrp="1"/>
          </p:cNvGraphicFramePr>
          <p:nvPr>
            <p:extLst>
              <p:ext uri="{D42A27DB-BD31-4B8C-83A1-F6EECF244321}">
                <p14:modId xmlns:p14="http://schemas.microsoft.com/office/powerpoint/2010/main" val="4002911027"/>
              </p:ext>
            </p:extLst>
          </p:nvPr>
        </p:nvGraphicFramePr>
        <p:xfrm>
          <a:off x="1008435" y="2094609"/>
          <a:ext cx="6096000" cy="4114800"/>
        </p:xfrm>
        <a:graphic>
          <a:graphicData uri="http://schemas.openxmlformats.org/drawingml/2006/table">
            <a:tbl>
              <a:tblPr firstRow="1" bandRow="1">
                <a:tableStyleId>{9DCAF9ED-07DC-4A11-8D7F-57B35C25682E}</a:tableStyleId>
              </a:tblPr>
              <a:tblGrid>
                <a:gridCol w="3048000"/>
                <a:gridCol w="3048000"/>
              </a:tblGrid>
              <a:tr h="370840">
                <a:tc>
                  <a:txBody>
                    <a:bodyPr/>
                    <a:lstStyle/>
                    <a:p>
                      <a:r>
                        <a:rPr lang="en-US" sz="2000" dirty="0" smtClean="0">
                          <a:latin typeface="Segoe UI" panose="020B0502040204020203" pitchFamily="34" charset="0"/>
                          <a:cs typeface="Segoe UI" panose="020B0502040204020203" pitchFamily="34" charset="0"/>
                        </a:rPr>
                        <a:t>Function Category</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Description</a:t>
                      </a:r>
                      <a:endParaRPr lang="en-US" sz="2000" dirty="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Scalar</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Operate</a:t>
                      </a:r>
                      <a:r>
                        <a:rPr lang="en-US" sz="2000" baseline="0" dirty="0" smtClean="0">
                          <a:latin typeface="Segoe UI" panose="020B0502040204020203" pitchFamily="34" charset="0"/>
                          <a:cs typeface="Segoe UI" panose="020B0502040204020203" pitchFamily="34" charset="0"/>
                        </a:rPr>
                        <a:t> on a single row, return a single value</a:t>
                      </a:r>
                      <a:endParaRPr lang="en-US" sz="2000" dirty="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Grouped Aggregate</a:t>
                      </a:r>
                      <a:endParaRPr lang="en-US" sz="2000" dirty="0">
                        <a:latin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anose="020B0502040204020203" pitchFamily="34" charset="0"/>
                          <a:cs typeface="Segoe UI" panose="020B0502040204020203" pitchFamily="34" charset="0"/>
                        </a:rPr>
                        <a:t>Take one or more values but return a single, summarizing value </a:t>
                      </a:r>
                      <a:endParaRPr lang="en-US" sz="2000" i="0" dirty="0" smtClean="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Window</a:t>
                      </a:r>
                      <a:endParaRPr lang="en-US" sz="2000" dirty="0">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Operate</a:t>
                      </a:r>
                      <a:r>
                        <a:rPr lang="en-US" sz="2000" baseline="0" dirty="0" smtClean="0">
                          <a:latin typeface="Segoe UI" panose="020B0502040204020203" pitchFamily="34" charset="0"/>
                          <a:cs typeface="Segoe UI" panose="020B0502040204020203" pitchFamily="34" charset="0"/>
                        </a:rPr>
                        <a:t> on a window (set) of rows</a:t>
                      </a:r>
                      <a:endParaRPr lang="en-US" sz="2000" dirty="0">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Rowset</a:t>
                      </a:r>
                      <a:endParaRPr lang="en-US" sz="2000" dirty="0">
                        <a:latin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panose="020B0502040204020203" pitchFamily="34" charset="0"/>
                          <a:cs typeface="Segoe UI" panose="020B0502040204020203" pitchFamily="34" charset="0"/>
                        </a:rPr>
                        <a:t>Return a virtual table that can be used subsequently in a T-SQL statement</a:t>
                      </a:r>
                      <a:endParaRPr lang="en-US" sz="2000" i="0" dirty="0" smtClean="0">
                        <a:latin typeface="Segoe UI" panose="020B0502040204020203" pitchFamily="34" charset="0"/>
                        <a:cs typeface="Segoe UI" panose="020B0502040204020203" pitchFamily="34" charset="0"/>
                      </a:endParaRPr>
                    </a:p>
                  </a:txBody>
                  <a:tcPr/>
                </a:tc>
              </a:tr>
            </a:tbl>
          </a:graphicData>
        </a:graphic>
      </p:graphicFrame>
    </p:spTree>
    <p:extLst>
      <p:ext uri="{BB962C8B-B14F-4D97-AF65-F5344CB8AC3E}">
        <p14:creationId xmlns:p14="http://schemas.microsoft.com/office/powerpoint/2010/main" val="224421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Scalar Functions</a:t>
            </a:r>
            <a:endParaRPr lang="en-GB" dirty="0"/>
          </a:p>
        </p:txBody>
      </p:sp>
      <p:grpSp>
        <p:nvGrpSpPr>
          <p:cNvPr id="4" name="Group 3"/>
          <p:cNvGrpSpPr/>
          <p:nvPr/>
        </p:nvGrpSpPr>
        <p:grpSpPr>
          <a:xfrm>
            <a:off x="6091058" y="1587614"/>
            <a:ext cx="2714173" cy="4313838"/>
            <a:chOff x="924958" y="1151133"/>
            <a:chExt cx="2714173" cy="4313838"/>
          </a:xfrm>
        </p:grpSpPr>
        <p:grpSp>
          <p:nvGrpSpPr>
            <p:cNvPr id="5" name="Group 4"/>
            <p:cNvGrpSpPr/>
            <p:nvPr/>
          </p:nvGrpSpPr>
          <p:grpSpPr>
            <a:xfrm>
              <a:off x="924958" y="1151133"/>
              <a:ext cx="2714173" cy="4313838"/>
              <a:chOff x="924958" y="1151133"/>
              <a:chExt cx="2714173" cy="4313838"/>
            </a:xfrm>
          </p:grpSpPr>
          <p:sp>
            <p:nvSpPr>
              <p:cNvPr id="7" name="TextBox 6"/>
              <p:cNvSpPr txBox="1"/>
              <p:nvPr/>
            </p:nvSpPr>
            <p:spPr>
              <a:xfrm>
                <a:off x="3454400" y="1748631"/>
                <a:ext cx="184731" cy="369332"/>
              </a:xfrm>
              <a:prstGeom prst="rect">
                <a:avLst/>
              </a:prstGeom>
              <a:noFill/>
            </p:spPr>
            <p:txBody>
              <a:bodyPr wrap="none" rtlCol="0">
                <a:spAutoFit/>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 name="AutoShape 22"/>
              <p:cNvSpPr>
                <a:spLocks noChangeArrowheads="1"/>
              </p:cNvSpPr>
              <p:nvPr/>
            </p:nvSpPr>
            <p:spPr bwMode="auto">
              <a:xfrm>
                <a:off x="924958" y="1581946"/>
                <a:ext cx="2709863" cy="3883025"/>
              </a:xfrm>
              <a:prstGeom prst="roundRect">
                <a:avLst>
                  <a:gd name="adj" fmla="val 4167"/>
                </a:avLst>
              </a:prstGeom>
              <a:solidFill>
                <a:srgbClr val="BBCDE3"/>
              </a:solidFill>
              <a:ln w="9525" algn="ctr">
                <a:solidFill>
                  <a:srgbClr val="4D4D4D"/>
                </a:solidFill>
                <a:round/>
                <a:headEnd/>
                <a:tailEnd/>
              </a:ln>
              <a:effectLst/>
            </p:spPr>
            <p:txBody>
              <a:bodyPr wrap="none"/>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indent="109538" algn="ctr">
                  <a:defRPr/>
                </a:pPr>
                <a:endParaRPr lang="en-US" b="0" dirty="0">
                  <a:solidFill>
                    <a:srgbClr val="000000"/>
                  </a:solidFill>
                </a:endParaRPr>
              </a:p>
            </p:txBody>
          </p:sp>
          <p:sp>
            <p:nvSpPr>
              <p:cNvPr id="9" name="Text Box 99"/>
              <p:cNvSpPr txBox="1">
                <a:spLocks noChangeArrowheads="1"/>
              </p:cNvSpPr>
              <p:nvPr/>
            </p:nvSpPr>
            <p:spPr bwMode="auto">
              <a:xfrm>
                <a:off x="924958" y="1151133"/>
                <a:ext cx="2709863" cy="688975"/>
              </a:xfrm>
              <a:prstGeom prst="roundRect">
                <a:avLst/>
              </a:prstGeom>
              <a:gradFill rotWithShape="1">
                <a:gsLst>
                  <a:gs pos="0">
                    <a:srgbClr val="EEEFD7"/>
                  </a:gs>
                  <a:gs pos="100000">
                    <a:srgbClr val="D5D69C"/>
                  </a:gs>
                </a:gsLst>
                <a:lin ang="5400000" scaled="1"/>
              </a:gradFill>
              <a:ln w="9525" algn="ctr">
                <a:solidFill>
                  <a:schemeClr val="tx1"/>
                </a:solidFill>
                <a:round/>
                <a:headEnd/>
                <a:tailEnd/>
              </a:ln>
            </p:spPr>
            <p:txBody>
              <a:bodyPr lIns="274320" tIns="109728"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eaLnBrk="0" hangingPunct="0">
                  <a:lnSpc>
                    <a:spcPct val="90000"/>
                  </a:lnSpc>
                  <a:spcBef>
                    <a:spcPct val="60000"/>
                  </a:spcBef>
                  <a:buClr>
                    <a:srgbClr val="8DACD0"/>
                  </a:buClr>
                  <a:buSzPct val="70000"/>
                </a:pPr>
                <a:r>
                  <a:rPr lang="en-US" sz="2000" b="0" dirty="0">
                    <a:solidFill>
                      <a:srgbClr val="000000"/>
                    </a:solidFill>
                    <a:latin typeface="Segoe UI" panose="020B0502040204020203" pitchFamily="34" charset="0"/>
                    <a:cs typeface="Segoe UI" panose="020B0502040204020203" pitchFamily="34" charset="0"/>
                  </a:rPr>
                  <a:t>Scalar Function Categories</a:t>
                </a:r>
              </a:p>
            </p:txBody>
          </p:sp>
        </p:grpSp>
        <p:sp>
          <p:nvSpPr>
            <p:cNvPr id="6" name="Rectangle 5"/>
            <p:cNvSpPr/>
            <p:nvPr/>
          </p:nvSpPr>
          <p:spPr>
            <a:xfrm>
              <a:off x="1044575" y="1956762"/>
              <a:ext cx="2409825" cy="3360738"/>
            </a:xfrm>
            <a:prstGeom prst="rect">
              <a:avLst/>
            </a:prstGeom>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Configuration</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Conversion</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Cursor</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Date and Time</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Logical</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Mathematical</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Metadata</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Security</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String</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System</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System Statistical</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Text and Image</a:t>
              </a:r>
            </a:p>
          </p:txBody>
        </p:sp>
      </p:grpSp>
      <p:sp>
        <p:nvSpPr>
          <p:cNvPr id="10" name="Content Placeholder 21"/>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Operate on elements from a single</a:t>
            </a:r>
            <a:br>
              <a:rPr lang="en-US" kern="0" dirty="0">
                <a:solidFill>
                  <a:srgbClr val="000000"/>
                </a:solidFill>
              </a:rPr>
            </a:br>
            <a:r>
              <a:rPr lang="en-US" kern="0" dirty="0">
                <a:solidFill>
                  <a:srgbClr val="000000"/>
                </a:solidFill>
              </a:rPr>
              <a:t>row as inputs, return a single </a:t>
            </a:r>
            <a:br>
              <a:rPr lang="en-US" kern="0" dirty="0">
                <a:solidFill>
                  <a:srgbClr val="000000"/>
                </a:solidFill>
              </a:rPr>
            </a:br>
            <a:r>
              <a:rPr lang="en-US" kern="0" dirty="0">
                <a:solidFill>
                  <a:srgbClr val="000000"/>
                </a:solidFill>
              </a:rPr>
              <a:t>value as output </a:t>
            </a:r>
          </a:p>
          <a:p>
            <a:pPr lvl="0"/>
            <a:r>
              <a:rPr lang="en-US" kern="0" dirty="0">
                <a:solidFill>
                  <a:srgbClr val="000000"/>
                </a:solidFill>
              </a:rPr>
              <a:t>Return a single (scalar) value</a:t>
            </a:r>
          </a:p>
          <a:p>
            <a:pPr lvl="0"/>
            <a:r>
              <a:rPr lang="en-US" kern="0" dirty="0">
                <a:solidFill>
                  <a:srgbClr val="000000"/>
                </a:solidFill>
              </a:rPr>
              <a:t>Can be used like an expression</a:t>
            </a:r>
            <a:br>
              <a:rPr lang="en-US" kern="0" dirty="0">
                <a:solidFill>
                  <a:srgbClr val="000000"/>
                </a:solidFill>
              </a:rPr>
            </a:br>
            <a:r>
              <a:rPr lang="en-US" kern="0" dirty="0">
                <a:solidFill>
                  <a:srgbClr val="000000"/>
                </a:solidFill>
              </a:rPr>
              <a:t>in queries</a:t>
            </a:r>
          </a:p>
          <a:p>
            <a:pPr lvl="0"/>
            <a:r>
              <a:rPr lang="en-US" kern="0" dirty="0">
                <a:solidFill>
                  <a:srgbClr val="000000"/>
                </a:solidFill>
              </a:rPr>
              <a:t>May be deterministic or</a:t>
            </a:r>
            <a:br>
              <a:rPr lang="en-US" kern="0" dirty="0">
                <a:solidFill>
                  <a:srgbClr val="000000"/>
                </a:solidFill>
              </a:rPr>
            </a:br>
            <a:r>
              <a:rPr lang="en-US" kern="0" dirty="0">
                <a:solidFill>
                  <a:srgbClr val="000000"/>
                </a:solidFill>
              </a:rPr>
              <a:t>non-deterministic</a:t>
            </a:r>
          </a:p>
          <a:p>
            <a:pPr lvl="0"/>
            <a:r>
              <a:rPr lang="en-US" kern="0" dirty="0">
                <a:solidFill>
                  <a:srgbClr val="000000"/>
                </a:solidFill>
              </a:rPr>
              <a:t>Collation depends on input value</a:t>
            </a:r>
            <a:br>
              <a:rPr lang="en-US" kern="0" dirty="0">
                <a:solidFill>
                  <a:srgbClr val="000000"/>
                </a:solidFill>
              </a:rPr>
            </a:br>
            <a:r>
              <a:rPr lang="en-US" kern="0" dirty="0">
                <a:solidFill>
                  <a:srgbClr val="000000"/>
                </a:solidFill>
              </a:rPr>
              <a:t>or default collation of database</a:t>
            </a:r>
          </a:p>
        </p:txBody>
      </p:sp>
    </p:spTree>
    <p:extLst>
      <p:ext uri="{BB962C8B-B14F-4D97-AF65-F5344CB8AC3E}">
        <p14:creationId xmlns:p14="http://schemas.microsoft.com/office/powerpoint/2010/main" val="300701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0">
                                            <p:txEl>
                                              <p:pRg st="0" end="0"/>
                                            </p:txEl>
                                          </p:spTgt>
                                        </p:tgtEl>
                                      </p:cBhvr>
                                    </p:animEffect>
                                    <p:set>
                                      <p:cBhvr>
                                        <p:cTn id="10" dur="1" fill="hold">
                                          <p:stCondLst>
                                            <p:cond delay="499"/>
                                          </p:stCondLst>
                                        </p:cTn>
                                        <p:tgtEl>
                                          <p:spTgt spid="10">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0">
                                            <p:txEl>
                                              <p:pRg st="1" end="1"/>
                                            </p:txEl>
                                          </p:spTgt>
                                        </p:tgtEl>
                                      </p:cBhvr>
                                    </p:animEffect>
                                    <p:set>
                                      <p:cBhvr>
                                        <p:cTn id="13" dur="1" fill="hold">
                                          <p:stCondLst>
                                            <p:cond delay="499"/>
                                          </p:stCondLst>
                                        </p:cTn>
                                        <p:tgtEl>
                                          <p:spTgt spid="10">
                                            <p:txEl>
                                              <p:pRg st="1" end="1"/>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0">
                                            <p:txEl>
                                              <p:pRg st="2" end="2"/>
                                            </p:txEl>
                                          </p:spTgt>
                                        </p:tgtEl>
                                      </p:cBhvr>
                                    </p:animEffect>
                                    <p:set>
                                      <p:cBhvr>
                                        <p:cTn id="16" dur="1" fill="hold">
                                          <p:stCondLst>
                                            <p:cond delay="499"/>
                                          </p:stCondLst>
                                        </p:cTn>
                                        <p:tgtEl>
                                          <p:spTgt spid="10">
                                            <p:txEl>
                                              <p:pRg st="2" end="2"/>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0">
                                            <p:txEl>
                                              <p:pRg st="3" end="3"/>
                                            </p:txEl>
                                          </p:spTgt>
                                        </p:tgtEl>
                                      </p:cBhvr>
                                    </p:animEffect>
                                    <p:set>
                                      <p:cBhvr>
                                        <p:cTn id="19" dur="1" fill="hold">
                                          <p:stCondLst>
                                            <p:cond delay="499"/>
                                          </p:stCondLst>
                                        </p:cTn>
                                        <p:tgtEl>
                                          <p:spTgt spid="10">
                                            <p:txEl>
                                              <p:pRg st="3" end="3"/>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0">
                                            <p:txEl>
                                              <p:pRg st="4" end="4"/>
                                            </p:txEl>
                                          </p:spTgt>
                                        </p:tgtEl>
                                      </p:cBhvr>
                                    </p:animEffect>
                                    <p:set>
                                      <p:cBhvr>
                                        <p:cTn id="22" dur="1" fill="hold">
                                          <p:stCondLst>
                                            <p:cond delay="499"/>
                                          </p:stCondLst>
                                        </p:cTn>
                                        <p:tgtEl>
                                          <p:spTgt spid="10">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Aggregate Functions</a:t>
            </a:r>
            <a:endParaRPr lang="en-GB" dirty="0"/>
          </a:p>
        </p:txBody>
      </p:sp>
      <p:sp>
        <p:nvSpPr>
          <p:cNvPr id="4" name="Content Placeholder 2"/>
          <p:cNvSpPr txBox="1">
            <a:spLocks/>
          </p:cNvSpPr>
          <p:nvPr/>
        </p:nvSpPr>
        <p:spPr>
          <a:xfrm>
            <a:off x="458788" y="836541"/>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Functions that operate on sets, or rows of data</a:t>
            </a:r>
          </a:p>
          <a:p>
            <a:pPr lvl="0"/>
            <a:r>
              <a:rPr lang="en-US" kern="0" dirty="0">
                <a:solidFill>
                  <a:srgbClr val="000000"/>
                </a:solidFill>
              </a:rPr>
              <a:t>Summarize input rows</a:t>
            </a:r>
          </a:p>
          <a:p>
            <a:pPr lvl="0"/>
            <a:r>
              <a:rPr lang="en-US" kern="0" dirty="0">
                <a:solidFill>
                  <a:srgbClr val="000000"/>
                </a:solidFill>
              </a:rPr>
              <a:t>Without GROUP BY clause, all rows are arranged as one group</a:t>
            </a:r>
          </a:p>
          <a:p>
            <a:pPr lvl="0"/>
            <a:r>
              <a:rPr lang="en-US" kern="0" dirty="0">
                <a:solidFill>
                  <a:srgbClr val="000000"/>
                </a:solidFill>
              </a:rPr>
              <a:t>Will be covered later in the course</a:t>
            </a:r>
          </a:p>
        </p:txBody>
      </p:sp>
      <p:sp>
        <p:nvSpPr>
          <p:cNvPr id="5" name="AutoShape 3"/>
          <p:cNvSpPr>
            <a:spLocks noChangeArrowheads="1"/>
          </p:cNvSpPr>
          <p:nvPr/>
        </p:nvSpPr>
        <p:spPr bwMode="auto">
          <a:xfrm>
            <a:off x="1151113" y="3378695"/>
            <a:ext cx="6256338" cy="96704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COUNT(*) AS numorderlines, 			SUM(qty*unitprice) AS totalsales</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FROM	Sales.OrderDetails;</a:t>
            </a:r>
          </a:p>
        </p:txBody>
      </p:sp>
      <p:sp>
        <p:nvSpPr>
          <p:cNvPr id="6" name="AutoShape 3"/>
          <p:cNvSpPr>
            <a:spLocks noChangeArrowheads="1"/>
          </p:cNvSpPr>
          <p:nvPr/>
        </p:nvSpPr>
        <p:spPr bwMode="auto">
          <a:xfrm>
            <a:off x="1151113" y="4683213"/>
            <a:ext cx="6256338" cy="96704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numorderlines totalsales</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2155          56500.91</a:t>
            </a:r>
          </a:p>
        </p:txBody>
      </p:sp>
    </p:spTree>
    <p:extLst>
      <p:ext uri="{BB962C8B-B14F-4D97-AF65-F5344CB8AC3E}">
        <p14:creationId xmlns:p14="http://schemas.microsoft.com/office/powerpoint/2010/main" val="2064946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05296f30-fa48-4b9d-b317-e268e45b4c8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Window Functions</a:t>
            </a:r>
            <a:endParaRPr lang="en-GB" dirty="0"/>
          </a:p>
        </p:txBody>
      </p:sp>
      <p:sp>
        <p:nvSpPr>
          <p:cNvPr id="4" name="Content Placeholder 2"/>
          <p:cNvSpPr txBox="1">
            <a:spLocks/>
          </p:cNvSpPr>
          <p:nvPr/>
        </p:nvSpPr>
        <p:spPr>
          <a:xfrm>
            <a:off x="458788" y="855997"/>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Functions applied to a window, or set of rows</a:t>
            </a:r>
          </a:p>
          <a:p>
            <a:pPr lvl="0"/>
            <a:r>
              <a:rPr lang="en-US" kern="0" dirty="0">
                <a:solidFill>
                  <a:srgbClr val="000000"/>
                </a:solidFill>
              </a:rPr>
              <a:t>Include ranking, offset, aggregate and distribution functions</a:t>
            </a:r>
          </a:p>
          <a:p>
            <a:pPr lvl="0"/>
            <a:r>
              <a:rPr lang="en-US" kern="0" dirty="0">
                <a:solidFill>
                  <a:srgbClr val="000000"/>
                </a:solidFill>
              </a:rPr>
              <a:t>Will be covered later in the course</a:t>
            </a:r>
          </a:p>
        </p:txBody>
      </p:sp>
      <p:sp>
        <p:nvSpPr>
          <p:cNvPr id="5" name="AutoShape 3"/>
          <p:cNvSpPr>
            <a:spLocks noChangeArrowheads="1"/>
          </p:cNvSpPr>
          <p:nvPr/>
        </p:nvSpPr>
        <p:spPr bwMode="auto">
          <a:xfrm>
            <a:off x="588224" y="2928281"/>
            <a:ext cx="7936089" cy="15344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TOP(5) productid, productname, unitprice,</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RANK() OVER(ORDER BY unitprice DESC) AS 		rankbyprice</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FROM Production.Products</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ORDER BY rankbyprice;</a:t>
            </a:r>
          </a:p>
        </p:txBody>
      </p:sp>
      <p:sp>
        <p:nvSpPr>
          <p:cNvPr id="6" name="AutoShape 3"/>
          <p:cNvSpPr>
            <a:spLocks noChangeArrowheads="1"/>
          </p:cNvSpPr>
          <p:nvPr/>
        </p:nvSpPr>
        <p:spPr bwMode="auto">
          <a:xfrm>
            <a:off x="588224" y="4725915"/>
            <a:ext cx="7447522" cy="17358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productid productname   unitprice rankbyprice</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 ------------- --------- -----------</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8         Product QDOMO 263.50    1</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29        Product VJXYN 123.79    2</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9         Product AOZBW 97.00     3</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20        Product QHFFP 81.00     4</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18        Product CKEDC 62.50     5</a:t>
            </a:r>
          </a:p>
        </p:txBody>
      </p:sp>
    </p:spTree>
    <p:extLst>
      <p:ext uri="{BB962C8B-B14F-4D97-AF65-F5344CB8AC3E}">
        <p14:creationId xmlns:p14="http://schemas.microsoft.com/office/powerpoint/2010/main" val="3609461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6b6535a3-bfae-4aaf-a88c-8aa95d4d78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Rowset Functions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Return an object that can be used like a table in a T-SQL statement</a:t>
            </a:r>
          </a:p>
          <a:p>
            <a:pPr lvl="0"/>
            <a:r>
              <a:rPr lang="en-US" kern="0" dirty="0">
                <a:solidFill>
                  <a:srgbClr val="000000"/>
                </a:solidFill>
              </a:rPr>
              <a:t>Include OPENDATASOURCE, OPENQUERY, OPENROWSET, and OPENXML</a:t>
            </a:r>
          </a:p>
          <a:p>
            <a:pPr lvl="0"/>
            <a:r>
              <a:rPr lang="en-US" kern="0" dirty="0">
                <a:solidFill>
                  <a:srgbClr val="000000"/>
                </a:solidFill>
              </a:rPr>
              <a:t>Beyond the scope of this course</a:t>
            </a:r>
          </a:p>
        </p:txBody>
      </p:sp>
    </p:spTree>
    <p:extLst>
      <p:ext uri="{BB962C8B-B14F-4D97-AF65-F5344CB8AC3E}">
        <p14:creationId xmlns:p14="http://schemas.microsoft.com/office/powerpoint/2010/main" val="176016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38ecacd-4bfd-4aac-8200-ac83804ad7e8">
    <p:spTree>
      <p:nvGrpSpPr>
        <p:cNvPr id="1" name=""/>
        <p:cNvGrpSpPr/>
        <p:nvPr/>
      </p:nvGrpSpPr>
      <p:grpSpPr>
        <a:xfrm>
          <a:off x="0" y="0"/>
          <a:ext cx="0" cy="0"/>
          <a:chOff x="0" y="0"/>
          <a:chExt cx="0" cy="0"/>
        </a:xfrm>
      </p:grpSpPr>
      <p:sp>
        <p:nvSpPr>
          <p:cNvPr id="2" name="Title 1"/>
          <p:cNvSpPr>
            <a:spLocks noGrp="1"/>
          </p:cNvSpPr>
          <p:nvPr>
            <p:ph type="title"/>
          </p:nvPr>
        </p:nvSpPr>
        <p:spPr>
          <a:xfrm>
            <a:off x="178268" y="-2"/>
            <a:ext cx="9072731" cy="740664"/>
          </a:xfrm>
        </p:spPr>
        <p:txBody>
          <a:bodyPr/>
          <a:lstStyle/>
          <a:p>
            <a:r>
              <a:rPr lang="en-GB" dirty="0" smtClean="0"/>
              <a:t>Demonstration: Writing Queries Using Built-In Functions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Use built-in scalar functions</a:t>
            </a:r>
          </a:p>
        </p:txBody>
      </p:sp>
    </p:spTree>
    <p:extLst>
      <p:ext uri="{BB962C8B-B14F-4D97-AF65-F5344CB8AC3E}">
        <p14:creationId xmlns:p14="http://schemas.microsoft.com/office/powerpoint/2010/main" val="331201701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90</TotalTime>
  <Words>2982</Words>
  <Application>Microsoft Office PowerPoint</Application>
  <PresentationFormat>On-screen Show (4:3)</PresentationFormat>
  <Paragraphs>456</Paragraphs>
  <Slides>29</Slides>
  <Notes>29</Notes>
  <HiddenSlides>0</HiddenSlides>
  <MMClips>0</MMClips>
  <ScaleCrop>false</ScaleCrop>
  <HeadingPairs>
    <vt:vector size="6" baseType="variant">
      <vt:variant>
        <vt:lpstr>Fonts Used</vt:lpstr>
      </vt:variant>
      <vt:variant>
        <vt:i4>8</vt:i4>
      </vt:variant>
      <vt:variant>
        <vt:lpstr>Theme</vt:lpstr>
      </vt:variant>
      <vt:variant>
        <vt:i4>29</vt:i4>
      </vt:variant>
      <vt:variant>
        <vt:lpstr>Slide Titles</vt:lpstr>
      </vt:variant>
      <vt:variant>
        <vt:i4>29</vt:i4>
      </vt:variant>
    </vt:vector>
  </HeadingPairs>
  <TitlesOfParts>
    <vt:vector size="66" baseType="lpstr">
      <vt:lpstr>Arial</vt:lpstr>
      <vt:lpstr>Segoe UI</vt:lpstr>
      <vt:lpstr>Times New Roman</vt:lpstr>
      <vt:lpstr>Lucida Sans Unicode</vt:lpstr>
      <vt:lpstr>Lucida Sans Typewriter</vt:lpstr>
      <vt:lpstr>Wingdings</vt:lpstr>
      <vt:lpstr>Calibri</vt:lpstr>
      <vt:lpstr>Verdana</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Module 8</vt:lpstr>
      <vt:lpstr>Module Overview</vt:lpstr>
      <vt:lpstr>Lesson 1: Writing Queries with Built-In Functions</vt:lpstr>
      <vt:lpstr>SQL Server Built-In Function Types</vt:lpstr>
      <vt:lpstr>Scalar Functions</vt:lpstr>
      <vt:lpstr>Aggregate Functions</vt:lpstr>
      <vt:lpstr>Window Functions</vt:lpstr>
      <vt:lpstr>Rowset Functions</vt:lpstr>
      <vt:lpstr>Demonstration: Writing Queries Using Built-In Functions</vt:lpstr>
      <vt:lpstr>Lesson 2: Using Conversion Functions</vt:lpstr>
      <vt:lpstr>Implicit and Explicit Data Type Conversions</vt:lpstr>
      <vt:lpstr>Converting with CAST</vt:lpstr>
      <vt:lpstr>Converting with CONVERT</vt:lpstr>
      <vt:lpstr>Converting Strings with PARSE</vt:lpstr>
      <vt:lpstr>Converting with TRY_PARSE and TRY_CONVERT</vt:lpstr>
      <vt:lpstr>Demonstration: Using Conversion Functions</vt:lpstr>
      <vt:lpstr>Lesson 3: Using Logical Functions</vt:lpstr>
      <vt:lpstr>Writing Logical Tests with Functions</vt:lpstr>
      <vt:lpstr>Performing Conditional Tests with IIF</vt:lpstr>
      <vt:lpstr>Selecting Items from a List with CHOOSE</vt:lpstr>
      <vt:lpstr>Demonstration: Using Logical Functions</vt:lpstr>
      <vt:lpstr>Lesson 4: Using Functions to Work with NULL</vt:lpstr>
      <vt:lpstr>Converting NULL with ISNULL</vt:lpstr>
      <vt:lpstr>Using COALESCE to Return Non-NULL Values</vt:lpstr>
      <vt:lpstr>Using NULLIF to Return NULL If Values Match</vt:lpstr>
      <vt:lpstr>Demonstration: Using Functions to Work with NULL</vt:lpstr>
      <vt:lpstr>Lab: Using Built-In Functions</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dc:title>
  <dc:creator>Christopher Bartlett</dc:creator>
  <cp:lastModifiedBy>Richard Strange</cp:lastModifiedBy>
  <cp:revision>8</cp:revision>
  <dcterms:created xsi:type="dcterms:W3CDTF">2014-08-04T15:58:08Z</dcterms:created>
  <dcterms:modified xsi:type="dcterms:W3CDTF">2014-08-06T08:29:18Z</dcterms:modified>
</cp:coreProperties>
</file>