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Lst>
  <p:notesMasterIdLst>
    <p:notesMasterId r:id="rId43"/>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Lucida Sans Unicode" panose="020B0602030504020204" pitchFamily="34" charset="0"/>
      <p:regular r:id="rId48"/>
    </p:embeddedFont>
    <p:embeddedFont>
      <p:font typeface="Calibri" panose="020F050202020403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43C37-F653-4199-B3E9-9887C40E404A}"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56CC7-1C3D-4D81-9983-116993FC4D61}" type="slidenum">
              <a:rPr lang="en-GB" smtClean="0"/>
              <a:t>‹#›</a:t>
            </a:fld>
            <a:endParaRPr lang="en-GB" dirty="0"/>
          </a:p>
        </p:txBody>
      </p:sp>
    </p:spTree>
    <p:extLst>
      <p:ext uri="{BB962C8B-B14F-4D97-AF65-F5344CB8AC3E}">
        <p14:creationId xmlns:p14="http://schemas.microsoft.com/office/powerpoint/2010/main" val="271105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694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next topic will review the logical order of operations and expand on the last bullet.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2624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Columns referenced in clauses processed subsequent to the GROUP BY clause must either be specified in a GROUP BY list or in an aggregate function. This is because the output of the GROUP BY clause is a new set (derived from but separate from the set returned by the FROM/WHERE clauses).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144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slide images flow clockwise from upper right to lower center, illustrating the phases of the query being processed.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For illustration purposes, the SELECT phase is included, and is depicted as the final query output. The result of the GROUP BY isn't yet a row per group – that's the result of the SELECT. The result of the GROUP BY is that the rows returned from the previous phase (the WHERE) are now associated with their respective groups.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the students that, since the final query result will have only one row per group, the expressions moving forward are restricted to aggregates and columns used in the GROUP BY.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Source queries: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orderid, empid, custid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Sales.Orders;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orderid, empid, custid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Sales.Orders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CUSTID &lt;&gt;3;</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empid, COUNT(*)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Sales.Orders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CUSTID &lt;&gt;3</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GROUP BY empid;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7433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Columns referenced in clauses (HAVING, SELECT) processed subsequent to GROUP BY clause must either be specified in a GROUP BY list or an aggregate function. This is because the output of the GROUP BY clause is a new set (derived from but separate from the set returned by the FROM/WHERE clauses).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6365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D:\Demofiles\Mod09\Setup.cmd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GROUP BY Clause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D:\Demofiles\Mod09\Setup.cmd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D:\Demofiles\Mod09\Demo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3754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486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may wish to remind students of the definitions of terms such as predicate, filter, and search condition provided earlier in the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6566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full text of these queries appears in Demonstration_C.sql.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9237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D:\Demofiles\Mod09\Setup.cmd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Filter Grouped Data Using the HAVING Clause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D:\Demofiles\Mod09\Setup.cmd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D:\Demofiles\Mod09\Demo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0491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the GROUP BY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create additional upsell opportunities from existing customers. The staff need to analyze different groups of customers and product categories, depending on several business rules. Based on these rules, you will write the SELECT statements to retrieve the needed rows from the Sales.Customers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Aggregate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marketing department would like to launch a new campaign, so the staff need to gain a better insight into the existing customers’ buying behavior. You will have to create different sales reports based on the total and average sales amount per year and per customer.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Distinct Aggregate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marketing department would like to have some additional reports that display the number of customers who made any order in the specific period of time and the number of customers based on the first letter in the contact 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4: Writing Queries That Filter Groups with the HAVING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and marketing departments were satisfied with the reports you provided to analyze customers’ behavior. Now they would like to have the results filtered, based on the total sales amount and number of orders. So, in the final exercise, you will learn how to filter the result based on aggregated functions and learn when to use the WHERE and HAVING clauses.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025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94052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D356CC7-1C3D-4D81-9983-116993FC4D6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3827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is the difference between the COUNT function and the COUNT_BIG function?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COUNT returns an int; COUNT_BIG returns a big_int.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GROUP BY clause include more than one column?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 separated by commas.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WHERE clause and a HAVING clause in a query filter on the same column?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2256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114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using aggregate functions in a SELECT clause will implicitly create a single group of all rows. Point out that the example on the slide lacks a GROUP BY clause, so column 1 returns the average of all rows, column 2 the min of all rows, and so 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See the topic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Using Aggregate Functions with NULL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later in this lesson to expand on NULL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GROUP BY is covered in the next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COUNT(&lt;column&gt;) counts all values in the column, COUNT(*) counts the number of total rows.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2164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common functions work on character and date data as well as numeric. You will show this in the demonstration for this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the students that common aggregates ignore NULL, except for COUNT, when used with a * instead of a column 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SQL CLR provides a mechanism for creating user-define aggregates beyond this list.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3057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point out the use of the GROUP BY clause in this example – without it, we couldn’t see summaries by employee id and year since they’re not inputs to aggregate expressions. GROUP BY is covered in the next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9621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demonstration for this lesson, you will show the students an example aggregate function operating on a set containing NULLs and point out the resulting message: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Warning: Null value is eliminated by an aggregate or other SET operation.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use of the COALESCE function to replace NULL with 0 before calculating the average weight. Note that this may skew the results differently than simply ignoring NULLs!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 example provided is based on a table that does not exist in the sample TSQL database. A script to create the table can be found in Demonstration_A.sql.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7786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Built-in Aggregate Functions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D:\Demofiles\Mod09\Setup.cmd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D:\Demofiles\Mod09\Demo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968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D356CC7-1C3D-4D81-9983-116993FC4D6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Grouping and Aggregating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2965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4185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34657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2541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64370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29969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6118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849285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26848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91622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7850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789941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14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81289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3860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161078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070629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671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79498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88669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22718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37977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92169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274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72264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879318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5148186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97036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4234067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07167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87254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28733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1561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503901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608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0247210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463543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7860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7831922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826028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10157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92537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700303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77894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483852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4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502460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398081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32424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3870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2125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46334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6981176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173461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148045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10374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88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57912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261902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98655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969787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436095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675030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397888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3010436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984401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1398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0008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689021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8218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300416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85593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42774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15399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220292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61568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318595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332077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2274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16963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005356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6087152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5407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010363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157321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51936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761204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877894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878315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387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178149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685729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970515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975895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6935205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20138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78304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826057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848883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832969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7158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3900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021489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800246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999633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28213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751086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285030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12193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004867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236120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43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7963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275366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43124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899624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25557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859106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026682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15311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066452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758876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37397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9552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630334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125679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97891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593501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870031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873659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42796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2982953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920223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626169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0333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927739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285118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569652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055349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51692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485233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093588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348740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583264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529702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64402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66540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387397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86195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391811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08972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692263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00104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507043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357511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883193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8877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4147440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520039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0845564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341639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3490846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037225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38304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250179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6201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417887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8812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3301182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422810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716626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29210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4232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8786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0780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252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68009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141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4971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733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180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4095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7556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6528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9639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72458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417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4122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19085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7748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4499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350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19551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123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96263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7931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893905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7340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21838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33852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33831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80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95318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3386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2912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45624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45757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310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661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72806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75089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606157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8133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98230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1104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4621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6308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6069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88584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106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2659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55903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1136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92257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79541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20746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9605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57873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9579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14773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3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43974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95087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20051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36005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09616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270993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17439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41414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85298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2218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550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84616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48176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3970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49559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83452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42395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5404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415844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0585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58995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4346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10979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400729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103842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987695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6129958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604893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168821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126921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37682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6230664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1990627"/>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05584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479967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852233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7029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8614730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298928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32292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772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9363051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0987524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9</a:t>
            </a:r>
            <a:endParaRPr lang="en-GB" dirty="0"/>
          </a:p>
        </p:txBody>
      </p:sp>
      <p:sp>
        <p:nvSpPr>
          <p:cNvPr id="3" name="Subtitle 2"/>
          <p:cNvSpPr>
            <a:spLocks noGrp="1"/>
          </p:cNvSpPr>
          <p:nvPr>
            <p:ph type="subTitle" sz="quarter" idx="1"/>
          </p:nvPr>
        </p:nvSpPr>
        <p:spPr/>
        <p:txBody>
          <a:bodyPr/>
          <a:lstStyle/>
          <a:p>
            <a:r>
              <a:rPr lang="en-GB" dirty="0" smtClean="0"/>
              <a:t>Grouping and Aggregating Data
</a:t>
            </a:r>
            <a:endParaRPr lang="en-GB" dirty="0"/>
          </a:p>
        </p:txBody>
      </p:sp>
    </p:spTree>
    <p:extLst>
      <p:ext uri="{BB962C8B-B14F-4D97-AF65-F5344CB8AC3E}">
        <p14:creationId xmlns:p14="http://schemas.microsoft.com/office/powerpoint/2010/main" val="424187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GROUP BY Clause</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GROUP BY creates groups for output rows, according to a unique combination of values specified in the GROUP BY clause</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GROUP BY calculates a summary value for aggregate functions in subsequent phases</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Detail rows are “lost” after GROUP BY clause is processed</a:t>
            </a:r>
          </a:p>
          <a:p>
            <a:pPr marL="0" lvl="0" indent="0">
              <a:buNone/>
            </a:pPr>
            <a:endParaRPr lang="en-US" sz="2400" kern="0" dirty="0">
              <a:solidFill>
                <a:srgbClr val="000000"/>
              </a:solidFill>
            </a:endParaRPr>
          </a:p>
        </p:txBody>
      </p:sp>
      <p:sp>
        <p:nvSpPr>
          <p:cNvPr id="5" name="AutoShape 3"/>
          <p:cNvSpPr>
            <a:spLocks noChangeArrowheads="1"/>
          </p:cNvSpPr>
          <p:nvPr/>
        </p:nvSpPr>
        <p:spPr bwMode="auto">
          <a:xfrm>
            <a:off x="1143684" y="2193066"/>
            <a:ext cx="6256338"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&lt;select_list&gt;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&lt;table_source&gt;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&lt;search_condition&gt;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GROUP BY &lt;group_by_list&gt;;</a:t>
            </a:r>
          </a:p>
        </p:txBody>
      </p:sp>
      <p:sp>
        <p:nvSpPr>
          <p:cNvPr id="6" name="AutoShape 3"/>
          <p:cNvSpPr>
            <a:spLocks noChangeArrowheads="1"/>
          </p:cNvSpPr>
          <p:nvPr/>
        </p:nvSpPr>
        <p:spPr bwMode="auto">
          <a:xfrm>
            <a:off x="1143684" y="4449915"/>
            <a:ext cx="6256338"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empid, COUNT(*) AS cnt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GROUP BY empid;</a:t>
            </a:r>
          </a:p>
        </p:txBody>
      </p:sp>
    </p:spTree>
    <p:extLst>
      <p:ext uri="{BB962C8B-B14F-4D97-AF65-F5344CB8AC3E}">
        <p14:creationId xmlns:p14="http://schemas.microsoft.com/office/powerpoint/2010/main" val="237696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 and the Logical Order of Operations</a:t>
            </a:r>
            <a:endParaRPr lang="en-GB" dirty="0"/>
          </a:p>
        </p:txBody>
      </p:sp>
      <p:sp>
        <p:nvSpPr>
          <p:cNvPr id="4" name="Content Placeholder 2"/>
          <p:cNvSpPr txBox="1">
            <a:spLocks/>
          </p:cNvSpPr>
          <p:nvPr/>
        </p:nvSpPr>
        <p:spPr>
          <a:xfrm>
            <a:off x="458788" y="7635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sz="2400" kern="0" dirty="0">
                <a:solidFill>
                  <a:srgbClr val="000000"/>
                </a:solidFill>
              </a:rPr>
              <a:t>If a query uses GROUP BY, all subsequent phases operate on the groups, not source rows</a:t>
            </a:r>
          </a:p>
          <a:p>
            <a:pPr lvl="0"/>
            <a:r>
              <a:rPr lang="en-US" sz="2400" kern="0" dirty="0">
                <a:solidFill>
                  <a:srgbClr val="000000"/>
                </a:solidFill>
              </a:rPr>
              <a:t>HAVING, SELECT, and ORDER BY must return a single value per group</a:t>
            </a:r>
          </a:p>
          <a:p>
            <a:pPr lvl="0"/>
            <a:r>
              <a:rPr lang="en-US" sz="2400" kern="0" dirty="0">
                <a:solidFill>
                  <a:srgbClr val="000000"/>
                </a:solidFill>
              </a:rPr>
              <a:t>All columns in SELECT, HAVING, and ORDER BY must appear in GROUP BY clause or be inputs to aggregate expressions</a:t>
            </a:r>
          </a:p>
        </p:txBody>
      </p:sp>
      <p:graphicFrame>
        <p:nvGraphicFramePr>
          <p:cNvPr id="6" name="Content Placeholder 3"/>
          <p:cNvGraphicFramePr>
            <a:graphicFrameLocks/>
          </p:cNvGraphicFramePr>
          <p:nvPr>
            <p:extLst>
              <p:ext uri="{D42A27DB-BD31-4B8C-83A1-F6EECF244321}">
                <p14:modId xmlns:p14="http://schemas.microsoft.com/office/powerpoint/2010/main" val="415389213"/>
              </p:ext>
            </p:extLst>
          </p:nvPr>
        </p:nvGraphicFramePr>
        <p:xfrm>
          <a:off x="735013" y="877888"/>
          <a:ext cx="7751763" cy="2773680"/>
        </p:xfrm>
        <a:graphic>
          <a:graphicData uri="http://schemas.openxmlformats.org/drawingml/2006/table">
            <a:tbl>
              <a:tblPr firstRow="1" bandRow="1">
                <a:tableStyleId>{9DCAF9ED-07DC-4A11-8D7F-57B35C25682E}</a:tableStyleId>
              </a:tblPr>
              <a:tblGrid>
                <a:gridCol w="1995163"/>
                <a:gridCol w="1651518"/>
                <a:gridCol w="4105082"/>
              </a:tblGrid>
              <a:tr h="370840">
                <a:tc>
                  <a:txBody>
                    <a:bodyPr/>
                    <a:lstStyle/>
                    <a:p>
                      <a:r>
                        <a:rPr lang="en-US" sz="2000" dirty="0" smtClean="0">
                          <a:latin typeface="Segoe UI" panose="020B0502040204020203" pitchFamily="34" charset="0"/>
                          <a:cs typeface="Segoe UI" panose="020B0502040204020203" pitchFamily="34" charset="0"/>
                        </a:rPr>
                        <a:t>Logical Order</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Phase</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Comments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5</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SELECT</a:t>
                      </a:r>
                      <a:endParaRPr lang="en-US" sz="2000" dirty="0">
                        <a:latin typeface="Segoe UI" panose="020B0502040204020203" pitchFamily="34" charset="0"/>
                        <a:cs typeface="Segoe UI" panose="020B0502040204020203" pitchFamily="34" charset="0"/>
                      </a:endParaRPr>
                    </a:p>
                  </a:txBody>
                  <a:tcPr/>
                </a:tc>
                <a:tc>
                  <a:txBody>
                    <a:bodyPr/>
                    <a:lstStyle/>
                    <a:p>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1</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FROM</a:t>
                      </a:r>
                      <a:endParaRPr lang="en-US" sz="2000" dirty="0">
                        <a:latin typeface="Segoe UI" panose="020B0502040204020203" pitchFamily="34" charset="0"/>
                        <a:cs typeface="Segoe UI" panose="020B0502040204020203" pitchFamily="34" charset="0"/>
                      </a:endParaRPr>
                    </a:p>
                  </a:txBody>
                  <a:tcPr/>
                </a:tc>
                <a:tc>
                  <a:txBody>
                    <a:bodyPr/>
                    <a:lstStyle/>
                    <a:p>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2</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WHERE</a:t>
                      </a:r>
                      <a:endParaRPr lang="en-US" sz="2000" dirty="0">
                        <a:latin typeface="Segoe UI" panose="020B0502040204020203" pitchFamily="34" charset="0"/>
                        <a:cs typeface="Segoe UI" panose="020B0502040204020203" pitchFamily="34" charset="0"/>
                      </a:endParaRPr>
                    </a:p>
                  </a:txBody>
                  <a:tcPr/>
                </a:tc>
                <a:tc>
                  <a:txBody>
                    <a:bodyPr/>
                    <a:lstStyle/>
                    <a:p>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3</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GROUP</a:t>
                      </a:r>
                      <a:r>
                        <a:rPr lang="en-US" sz="2000" baseline="0" dirty="0" smtClean="0">
                          <a:latin typeface="Segoe UI" panose="020B0502040204020203" pitchFamily="34" charset="0"/>
                          <a:cs typeface="Segoe UI" panose="020B0502040204020203" pitchFamily="34" charset="0"/>
                        </a:rPr>
                        <a:t> BY</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Creates groups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4</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HAVING</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Operates on groups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6</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ORDER BY</a:t>
                      </a:r>
                      <a:endParaRPr lang="en-US" sz="2000" dirty="0">
                        <a:latin typeface="Segoe UI" panose="020B0502040204020203" pitchFamily="34" charset="0"/>
                        <a:cs typeface="Segoe UI" panose="020B0502040204020203" pitchFamily="34" charset="0"/>
                      </a:endParaRPr>
                    </a:p>
                  </a:txBody>
                  <a:tcPr/>
                </a:tc>
                <a:tc>
                  <a:txBody>
                    <a:bodyPr/>
                    <a:lstStyle/>
                    <a:p>
                      <a:endParaRPr lang="en-US" sz="20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175640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 Workflow</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62575680"/>
              </p:ext>
            </p:extLst>
          </p:nvPr>
        </p:nvGraphicFramePr>
        <p:xfrm>
          <a:off x="170921" y="1956685"/>
          <a:ext cx="3140598" cy="2546046"/>
        </p:xfrm>
        <a:graphic>
          <a:graphicData uri="http://schemas.openxmlformats.org/drawingml/2006/table">
            <a:tbl>
              <a:tblPr firstRow="1" bandRow="1">
                <a:tableStyleId>{9DCAF9ED-07DC-4A11-8D7F-57B35C25682E}</a:tableStyleId>
              </a:tblPr>
              <a:tblGrid>
                <a:gridCol w="1046866"/>
                <a:gridCol w="1046866"/>
                <a:gridCol w="1046866"/>
              </a:tblGrid>
              <a:tr h="424341">
                <a:tc>
                  <a:txBody>
                    <a:bodyPr/>
                    <a:lstStyle/>
                    <a:p>
                      <a:r>
                        <a:rPr lang="en-US" sz="1800" dirty="0" smtClean="0">
                          <a:latin typeface="Segoe UI" panose="020B0502040204020203" pitchFamily="34" charset="0"/>
                          <a:cs typeface="Segoe UI" panose="020B0502040204020203" pitchFamily="34" charset="0"/>
                        </a:rPr>
                        <a:t>orderid</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empid</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custid</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10643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6</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10692</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4</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10926</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4</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2</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10625</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2</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10365</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3</a:t>
                      </a:r>
                      <a:endParaRPr lang="en-US" sz="1800" dirty="0">
                        <a:latin typeface="Segoe UI" panose="020B0502040204020203" pitchFamily="34" charset="0"/>
                        <a:cs typeface="Segoe UI" panose="020B0502040204020203"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69976437"/>
              </p:ext>
            </p:extLst>
          </p:nvPr>
        </p:nvGraphicFramePr>
        <p:xfrm>
          <a:off x="5484473" y="1381950"/>
          <a:ext cx="3140598" cy="2121705"/>
        </p:xfrm>
        <a:graphic>
          <a:graphicData uri="http://schemas.openxmlformats.org/drawingml/2006/table">
            <a:tbl>
              <a:tblPr firstRow="1" bandRow="1">
                <a:tableStyleId>{9DCAF9ED-07DC-4A11-8D7F-57B35C25682E}</a:tableStyleId>
              </a:tblPr>
              <a:tblGrid>
                <a:gridCol w="1046866"/>
                <a:gridCol w="1046866"/>
                <a:gridCol w="1046866"/>
              </a:tblGrid>
              <a:tr h="424341">
                <a:tc>
                  <a:txBody>
                    <a:bodyPr/>
                    <a:lstStyle/>
                    <a:p>
                      <a:r>
                        <a:rPr lang="en-US" sz="1800" dirty="0" smtClean="0">
                          <a:latin typeface="Segoe UI" panose="020B0502040204020203" pitchFamily="34" charset="0"/>
                          <a:cs typeface="Segoe UI" panose="020B0502040204020203" pitchFamily="34" charset="0"/>
                        </a:rPr>
                        <a:t>orderid</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empid</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custid</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10643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6</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10692</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4</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10926</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4</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2</a:t>
                      </a:r>
                      <a:endParaRPr lang="en-US" sz="1800" dirty="0">
                        <a:latin typeface="Segoe UI" panose="020B0502040204020203" pitchFamily="34" charset="0"/>
                        <a:cs typeface="Segoe UI" panose="020B0502040204020203" pitchFamily="34" charset="0"/>
                      </a:endParaRPr>
                    </a:p>
                  </a:txBody>
                  <a:tcPr/>
                </a:tc>
              </a:tr>
              <a:tr h="424341">
                <a:tc>
                  <a:txBody>
                    <a:bodyPr/>
                    <a:lstStyle/>
                    <a:p>
                      <a:r>
                        <a:rPr lang="en-US" sz="1800" dirty="0" smtClean="0">
                          <a:latin typeface="Segoe UI" panose="020B0502040204020203" pitchFamily="34" charset="0"/>
                          <a:cs typeface="Segoe UI" panose="020B0502040204020203" pitchFamily="34" charset="0"/>
                        </a:rPr>
                        <a:t>10625</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2</a:t>
                      </a:r>
                      <a:endParaRPr lang="en-US" sz="1800" dirty="0">
                        <a:latin typeface="Segoe UI" panose="020B0502040204020203" pitchFamily="34" charset="0"/>
                        <a:cs typeface="Segoe UI" panose="020B0502040204020203" pitchFamily="34" charset="0"/>
                      </a:endParaRPr>
                    </a:p>
                  </a:txBody>
                  <a:tcPr/>
                </a:tc>
              </a:tr>
            </a:tbl>
          </a:graphicData>
        </a:graphic>
      </p:graphicFrame>
      <p:sp>
        <p:nvSpPr>
          <p:cNvPr id="6" name="Right Arrow 5"/>
          <p:cNvSpPr/>
          <p:nvPr/>
        </p:nvSpPr>
        <p:spPr bwMode="auto">
          <a:xfrm>
            <a:off x="3863201" y="1683359"/>
            <a:ext cx="1244578" cy="703817"/>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7" name="Picture 3" descr="D:\Dropbox\10774A\_New MSL Graphic Library\fil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7931" y="2524336"/>
            <a:ext cx="1151973" cy="1068257"/>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7848661" y="3704803"/>
            <a:ext cx="891251" cy="1177142"/>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356928063"/>
              </p:ext>
            </p:extLst>
          </p:nvPr>
        </p:nvGraphicFramePr>
        <p:xfrm>
          <a:off x="2037787" y="5056341"/>
          <a:ext cx="4064000" cy="1483360"/>
        </p:xfrm>
        <a:graphic>
          <a:graphicData uri="http://schemas.openxmlformats.org/drawingml/2006/table">
            <a:tbl>
              <a:tblPr firstRow="1" bandRow="1">
                <a:tableStyleId>{9DCAF9ED-07DC-4A11-8D7F-57B35C25682E}</a:tableStyleId>
              </a:tblPr>
              <a:tblGrid>
                <a:gridCol w="2032000"/>
                <a:gridCol w="2032000"/>
              </a:tblGrid>
              <a:tr h="370840">
                <a:tc>
                  <a:txBody>
                    <a:bodyPr/>
                    <a:lstStyle/>
                    <a:p>
                      <a:r>
                        <a:rPr lang="en-US" sz="1800" dirty="0" smtClean="0">
                          <a:latin typeface="Segoe UI" panose="020B0502040204020203" pitchFamily="34" charset="0"/>
                          <a:cs typeface="Segoe UI" panose="020B0502040204020203" pitchFamily="34" charset="0"/>
                        </a:rPr>
                        <a:t>empid</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COUNT(*)</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6</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4</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2</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r>
            </a:tbl>
          </a:graphicData>
        </a:graphic>
      </p:graphicFrame>
      <p:sp>
        <p:nvSpPr>
          <p:cNvPr id="10" name="TextBox 9"/>
          <p:cNvSpPr txBox="1"/>
          <p:nvPr/>
        </p:nvSpPr>
        <p:spPr>
          <a:xfrm>
            <a:off x="5379056" y="4392479"/>
            <a:ext cx="2092239"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GROUP BY empid</a:t>
            </a:r>
          </a:p>
        </p:txBody>
      </p:sp>
      <p:pic>
        <p:nvPicPr>
          <p:cNvPr id="11" name="Picture 6" descr="D:\Aeshen\Images and templates\MSL Image Library\arrow01_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516861" y="4961908"/>
            <a:ext cx="1401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D:\Aeshen\Images and templates\MSL Image Library\arrow01_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516861" y="5314333"/>
            <a:ext cx="203953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D:\Aeshen\Images and templates\MSL Image Library\arrow01_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516861" y="5664853"/>
            <a:ext cx="203953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385524" y="3844237"/>
            <a:ext cx="2339102"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WHERE custid IN(1,2)</a:t>
            </a:r>
          </a:p>
        </p:txBody>
      </p:sp>
      <p:sp>
        <p:nvSpPr>
          <p:cNvPr id="15" name="AutoShape 3"/>
          <p:cNvSpPr>
            <a:spLocks noChangeArrowheads="1"/>
          </p:cNvSpPr>
          <p:nvPr/>
        </p:nvSpPr>
        <p:spPr bwMode="auto">
          <a:xfrm>
            <a:off x="154470" y="1170091"/>
            <a:ext cx="3861945"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orderid, empid, custid</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Sales.Orders;</a:t>
            </a:r>
          </a:p>
        </p:txBody>
      </p:sp>
    </p:spTree>
    <p:extLst>
      <p:ext uri="{BB962C8B-B14F-4D97-AF65-F5344CB8AC3E}">
        <p14:creationId xmlns:p14="http://schemas.microsoft.com/office/powerpoint/2010/main" val="284355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3833a4d-0875-40d3-b940-d8b4319346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GROUP BY with Aggregate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Aggregate functions are commonly used in SELECT clause, summarize per group:</a:t>
            </a:r>
          </a:p>
          <a:p>
            <a:endParaRPr lang="en-US" kern="0" dirty="0" smtClean="0"/>
          </a:p>
          <a:p>
            <a:endParaRPr lang="en-US" kern="0" dirty="0" smtClean="0"/>
          </a:p>
          <a:p>
            <a:endParaRPr lang="en-US" kern="0" dirty="0" smtClean="0"/>
          </a:p>
          <a:p>
            <a:r>
              <a:rPr lang="en-US" kern="0" dirty="0" smtClean="0"/>
              <a:t>Aggregate functions may refer to any columns, not just those in GROUP BY clause</a:t>
            </a:r>
          </a:p>
          <a:p>
            <a:endParaRPr lang="en-US" kern="0" dirty="0"/>
          </a:p>
        </p:txBody>
      </p:sp>
      <p:sp>
        <p:nvSpPr>
          <p:cNvPr id="5" name="AutoShape 3"/>
          <p:cNvSpPr>
            <a:spLocks noChangeArrowheads="1"/>
          </p:cNvSpPr>
          <p:nvPr/>
        </p:nvSpPr>
        <p:spPr bwMode="auto">
          <a:xfrm>
            <a:off x="811763" y="4542452"/>
            <a:ext cx="7063273"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productid, MAX(qty) AS largest_order</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Sales.OrderDetails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GROUP BY productid;</a:t>
            </a:r>
          </a:p>
        </p:txBody>
      </p:sp>
      <p:sp>
        <p:nvSpPr>
          <p:cNvPr id="6" name="AutoShape 3"/>
          <p:cNvSpPr>
            <a:spLocks noChangeArrowheads="1"/>
          </p:cNvSpPr>
          <p:nvPr/>
        </p:nvSpPr>
        <p:spPr bwMode="auto">
          <a:xfrm>
            <a:off x="811761" y="2252443"/>
            <a:ext cx="7063273"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custid, COUNT(*) AS cnt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GROUP BY custid;</a:t>
            </a:r>
          </a:p>
        </p:txBody>
      </p:sp>
    </p:spTree>
    <p:extLst>
      <p:ext uri="{BB962C8B-B14F-4D97-AF65-F5344CB8AC3E}">
        <p14:creationId xmlns:p14="http://schemas.microsoft.com/office/powerpoint/2010/main" val="207883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b426779-448c-4057-90fe-e86dcd4737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GROUP BY</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the GROUP BY clause</a:t>
            </a:r>
          </a:p>
        </p:txBody>
      </p:sp>
    </p:spTree>
    <p:extLst>
      <p:ext uri="{BB962C8B-B14F-4D97-AF65-F5344CB8AC3E}">
        <p14:creationId xmlns:p14="http://schemas.microsoft.com/office/powerpoint/2010/main" val="2563340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Filtering Groups with HAVING</a:t>
            </a:r>
            <a:endParaRPr lang="en-GB" dirty="0"/>
          </a:p>
        </p:txBody>
      </p:sp>
      <p:sp>
        <p:nvSpPr>
          <p:cNvPr id="3" name="Text Placeholder 2"/>
          <p:cNvSpPr>
            <a:spLocks noGrp="1"/>
          </p:cNvSpPr>
          <p:nvPr>
            <p:ph type="body" idx="1"/>
          </p:nvPr>
        </p:nvSpPr>
        <p:spPr/>
        <p:txBody>
          <a:bodyPr/>
          <a:lstStyle/>
          <a:p>
            <a:r>
              <a:rPr lang="en-GB" dirty="0" smtClean="0"/>
              <a:t>Filtering Grouped Data Using the HAVING Clause
Compare HAVING to WHERE
Demonstration: Filtering Groups with HAVING</a:t>
            </a:r>
            <a:endParaRPr lang="en-GB" dirty="0"/>
          </a:p>
        </p:txBody>
      </p:sp>
    </p:spTree>
    <p:extLst>
      <p:ext uri="{BB962C8B-B14F-4D97-AF65-F5344CB8AC3E}">
        <p14:creationId xmlns:p14="http://schemas.microsoft.com/office/powerpoint/2010/main" val="158924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a:xfrm>
            <a:off x="688975" y="-2"/>
            <a:ext cx="8140700" cy="740664"/>
          </a:xfrm>
        </p:spPr>
        <p:txBody>
          <a:bodyPr/>
          <a:lstStyle/>
          <a:p>
            <a:r>
              <a:rPr lang="en-GB" dirty="0" smtClean="0"/>
              <a:t>Filtering Grouped Data Using the HAVING Clause</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HAVING clause provides a search condition that each group must satisfy</a:t>
            </a:r>
          </a:p>
          <a:p>
            <a:pPr lvl="0"/>
            <a:r>
              <a:rPr lang="en-US" kern="0" dirty="0">
                <a:solidFill>
                  <a:srgbClr val="000000"/>
                </a:solidFill>
              </a:rPr>
              <a:t>HAVING clause is processed after GROUP BY</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rrowheads="1"/>
          </p:cNvSpPr>
          <p:nvPr/>
        </p:nvSpPr>
        <p:spPr bwMode="auto">
          <a:xfrm>
            <a:off x="1051086" y="2575779"/>
            <a:ext cx="6256338" cy="1247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custid, COUNT(*) AS count_orders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GROUP BY custid</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HAVING COUNT(*) &gt; 10;</a:t>
            </a:r>
          </a:p>
        </p:txBody>
      </p:sp>
    </p:spTree>
    <p:extLst>
      <p:ext uri="{BB962C8B-B14F-4D97-AF65-F5344CB8AC3E}">
        <p14:creationId xmlns:p14="http://schemas.microsoft.com/office/powerpoint/2010/main" val="1154055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Compare HAVING to WHERE</a:t>
            </a:r>
            <a:endParaRPr lang="en-GB" dirty="0"/>
          </a:p>
        </p:txBody>
      </p:sp>
      <p:sp>
        <p:nvSpPr>
          <p:cNvPr id="5" name="AutoShape 3"/>
          <p:cNvSpPr>
            <a:spLocks noChangeArrowheads="1"/>
          </p:cNvSpPr>
          <p:nvPr/>
        </p:nvSpPr>
        <p:spPr bwMode="auto">
          <a:xfrm>
            <a:off x="811763" y="2506517"/>
            <a:ext cx="7063273"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c.custid, COUNT(*) AS cnt</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Sales.Customers AS c </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JOIN Sales.Orders AS o ON c.custid = o.custid</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GROUP BY c.custid</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HAVING COUNT(*) &gt; 1;</a:t>
            </a:r>
          </a:p>
        </p:txBody>
      </p:sp>
      <p:sp>
        <p:nvSpPr>
          <p:cNvPr id="6" name="AutoShape 3"/>
          <p:cNvSpPr>
            <a:spLocks noChangeArrowheads="1"/>
          </p:cNvSpPr>
          <p:nvPr/>
        </p:nvSpPr>
        <p:spPr bwMode="auto">
          <a:xfrm>
            <a:off x="834542" y="4432768"/>
            <a:ext cx="7063273"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p.productid, COUNT(*) AS cnt</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Production.Products AS p JOIN Sales.OrderDetails AS od ON p.productid = od.productid</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GROUP BY p.productid</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HAVING COUNT(*) &gt;= 10;</a:t>
            </a:r>
          </a:p>
        </p:txBody>
      </p:sp>
      <p:sp>
        <p:nvSpPr>
          <p:cNvPr id="7" name="Content Placeholder 2"/>
          <p:cNvSpPr txBox="1">
            <a:spLocks/>
          </p:cNvSpPr>
          <p:nvPr/>
        </p:nvSpPr>
        <p:spPr bwMode="auto">
          <a:xfrm>
            <a:off x="334963" y="936767"/>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b="0" dirty="0" smtClean="0">
                <a:latin typeface="Segoe UI" panose="020B0502040204020203" pitchFamily="34" charset="0"/>
                <a:cs typeface="Segoe UI" panose="020B0502040204020203" pitchFamily="34" charset="0"/>
              </a:rPr>
              <a:t>Using a COUNT(*) expression in HAVING clause is useful to solve common business problems:</a:t>
            </a:r>
          </a:p>
          <a:p>
            <a:r>
              <a:rPr lang="en-US" sz="2200" b="0" dirty="0" smtClean="0">
                <a:latin typeface="Segoe UI" panose="020B0502040204020203" pitchFamily="34" charset="0"/>
                <a:cs typeface="Segoe UI" panose="020B0502040204020203" pitchFamily="34" charset="0"/>
              </a:rPr>
              <a:t>Show only customers that have placed more than one order:</a:t>
            </a:r>
          </a:p>
          <a:p>
            <a:endParaRPr lang="en-US" sz="2200" b="0" dirty="0" smtClean="0"/>
          </a:p>
          <a:p>
            <a:endParaRPr lang="en-US" sz="2200" b="0" dirty="0" smtClean="0"/>
          </a:p>
          <a:p>
            <a:pPr marL="0" indent="0">
              <a:buNone/>
            </a:pPr>
            <a:endParaRPr lang="en-US" sz="2200" b="0" dirty="0" smtClean="0"/>
          </a:p>
          <a:p>
            <a:r>
              <a:rPr lang="en-US" sz="2200" b="0" dirty="0" smtClean="0">
                <a:latin typeface="Segoe UI" panose="020B0502040204020203" pitchFamily="34" charset="0"/>
                <a:cs typeface="Segoe UI" panose="020B0502040204020203" pitchFamily="34" charset="0"/>
              </a:rPr>
              <a:t>Show only products that appear on 10 or more orders:</a:t>
            </a:r>
            <a:endParaRPr lang="en-US" sz="22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524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name="a37d50f8-dc3d-4322-b059-cde47e8b0a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Filtering Groups with HAVING</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ea typeface="+mn-ea"/>
              </a:rPr>
              <a:t>In this demonstration, you will see how to:</a:t>
            </a:r>
          </a:p>
          <a:p>
            <a:r>
              <a:rPr lang="en-US" kern="0" dirty="0" smtClean="0">
                <a:ea typeface="+mn-ea"/>
              </a:rPr>
              <a:t>Filter grouped data using the HAVING clause</a:t>
            </a:r>
          </a:p>
        </p:txBody>
      </p:sp>
    </p:spTree>
    <p:extLst>
      <p:ext uri="{BB962C8B-B14F-4D97-AF65-F5344CB8AC3E}">
        <p14:creationId xmlns:p14="http://schemas.microsoft.com/office/powerpoint/2010/main" val="180793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Grouping and Aggregating Data</a:t>
            </a:r>
            <a:endParaRPr lang="en-GB" dirty="0"/>
          </a:p>
        </p:txBody>
      </p:sp>
      <p:sp>
        <p:nvSpPr>
          <p:cNvPr id="3" name="Text Placeholder 2"/>
          <p:cNvSpPr>
            <a:spLocks noGrp="1"/>
          </p:cNvSpPr>
          <p:nvPr>
            <p:ph type="body" idx="1"/>
          </p:nvPr>
        </p:nvSpPr>
        <p:spPr>
          <a:xfrm>
            <a:off x="458788" y="830715"/>
            <a:ext cx="8119156" cy="5147356"/>
          </a:xfrm>
        </p:spPr>
        <p:txBody>
          <a:bodyPr/>
          <a:lstStyle/>
          <a:p>
            <a:r>
              <a:rPr lang="en-GB" sz="2400" dirty="0" smtClean="0"/>
              <a:t>Exercise 1: Writing Queries That Use the GROUP BY Clause
Exercise 2: Writing Queries That Use Aggregate Functions
Exercise 3: Writing Queries That Use Distinct Aggregate Functions
Exercise 4: Writing Queries That Filter Groups with the HAVING Clause</a:t>
            </a:r>
            <a:endParaRPr lang="en-GB" sz="2400" dirty="0"/>
          </a:p>
        </p:txBody>
      </p:sp>
      <p:sp>
        <p:nvSpPr>
          <p:cNvPr id="4" name="TextBox 3"/>
          <p:cNvSpPr txBox="1"/>
          <p:nvPr/>
        </p:nvSpPr>
        <p:spPr>
          <a:xfrm>
            <a:off x="458788" y="3583216"/>
            <a:ext cx="2729658" cy="461665"/>
          </a:xfrm>
          <a:prstGeom prst="rect">
            <a:avLst/>
          </a:prstGeom>
          <a:noFill/>
        </p:spPr>
        <p:txBody>
          <a:bodyPr vert="horz" wrap="none" rtlCol="0">
            <a:spAutoFit/>
          </a:bodyPr>
          <a:lstStyle/>
          <a:p>
            <a:r>
              <a:rPr lang="en-GB" sz="2400" dirty="0" smtClean="0">
                <a:latin typeface="Segoe UI" panose="020B0502040204020203" pitchFamily="34" charset="0"/>
              </a:rPr>
              <a:t>Logon Information</a:t>
            </a:r>
            <a:endParaRPr lang="en-GB" sz="2400" dirty="0">
              <a:latin typeface="Segoe UI" panose="020B0502040204020203" pitchFamily="34" charset="0"/>
            </a:endParaRPr>
          </a:p>
        </p:txBody>
      </p:sp>
      <p:sp>
        <p:nvSpPr>
          <p:cNvPr id="5" name="TextBox 4"/>
          <p:cNvSpPr txBox="1"/>
          <p:nvPr/>
        </p:nvSpPr>
        <p:spPr>
          <a:xfrm>
            <a:off x="458788" y="4011841"/>
            <a:ext cx="6005234" cy="1200329"/>
          </a:xfrm>
          <a:prstGeom prst="rect">
            <a:avLst/>
          </a:prstGeom>
          <a:noFill/>
        </p:spPr>
        <p:txBody>
          <a:bodyPr vert="horz" wrap="none" rtlCol="0">
            <a:spAutoFit/>
          </a:bodyPr>
          <a:lstStyle/>
          <a:p>
            <a:r>
              <a:rPr lang="en-GB" sz="2400" b="0" i="0" u="none" strike="noStrike" baseline="0" dirty="0" smtClean="0">
                <a:latin typeface="Segoe UI" panose="020B0502040204020203" pitchFamily="34" charset="0"/>
              </a:rPr>
              <a:t>Virtual machine: </a:t>
            </a:r>
            <a:r>
              <a:rPr lang="en-GB" sz="2400" b="1" i="0" u="none" strike="noStrike" baseline="0" dirty="0" smtClean="0">
                <a:latin typeface="Segoe UI" panose="020B0502040204020203" pitchFamily="34" charset="0"/>
              </a:rPr>
              <a:t>20461C-MIA-SQL</a:t>
            </a:r>
          </a:p>
          <a:p>
            <a:r>
              <a:rPr lang="en-GB" sz="2400" b="0" i="0" u="none" strike="noStrike" baseline="0" dirty="0" smtClean="0">
                <a:latin typeface="Segoe UI" panose="020B0502040204020203" pitchFamily="34" charset="0"/>
              </a:rPr>
              <a:t>User name: </a:t>
            </a:r>
            <a:r>
              <a:rPr lang="en-GB" sz="2400" b="1" i="0" u="none" strike="noStrike" baseline="0" dirty="0" smtClean="0">
                <a:latin typeface="Segoe UI" panose="020B0502040204020203" pitchFamily="34" charset="0"/>
              </a:rPr>
              <a:t>ADVENTUREWORKS\Student</a:t>
            </a:r>
          </a:p>
          <a:p>
            <a:r>
              <a:rPr lang="en-GB" sz="2400" b="0" i="0" u="none" strike="noStrike" baseline="0" dirty="0" smtClean="0">
                <a:latin typeface="Segoe UI" panose="020B0502040204020203" pitchFamily="34" charset="0"/>
              </a:rPr>
              <a:t>Password: </a:t>
            </a:r>
            <a:r>
              <a:rPr lang="en-GB" sz="2400" b="1" i="0" u="none" strike="noStrike" baseline="0" dirty="0" smtClean="0">
                <a:latin typeface="Segoe UI" panose="020B0502040204020203" pitchFamily="34" charset="0"/>
              </a:rPr>
              <a:t>Pa$$w0rd</a:t>
            </a:r>
          </a:p>
        </p:txBody>
      </p:sp>
      <p:sp>
        <p:nvSpPr>
          <p:cNvPr id="6" name="TextBox 5"/>
          <p:cNvSpPr txBox="1"/>
          <p:nvPr/>
        </p:nvSpPr>
        <p:spPr>
          <a:xfrm>
            <a:off x="458788" y="5477556"/>
            <a:ext cx="3924408" cy="461665"/>
          </a:xfrm>
          <a:prstGeom prst="rect">
            <a:avLst/>
          </a:prstGeom>
          <a:noFill/>
        </p:spPr>
        <p:txBody>
          <a:bodyPr vert="horz" wrap="none" rtlCol="0">
            <a:spAutoFit/>
          </a:bodyPr>
          <a:lstStyle/>
          <a:p>
            <a:r>
              <a:rPr lang="en-GB" sz="2400" dirty="0" smtClean="0">
                <a:latin typeface="Segoe UI" panose="020B0502040204020203" pitchFamily="34" charset="0"/>
              </a:rPr>
              <a:t>Estimated Time: 60 Minutes</a:t>
            </a:r>
            <a:endParaRPr lang="en-GB" sz="2400" dirty="0">
              <a:latin typeface="Segoe UI" panose="020B0502040204020203" pitchFamily="34" charset="0"/>
            </a:endParaRPr>
          </a:p>
        </p:txBody>
      </p:sp>
    </p:spTree>
    <p:extLst>
      <p:ext uri="{BB962C8B-B14F-4D97-AF65-F5344CB8AC3E}">
        <p14:creationId xmlns:p14="http://schemas.microsoft.com/office/powerpoint/2010/main" val="229243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Using Aggregate Functions
Using the GROUP BY Clause
Filtering Groups with HAVING</a:t>
            </a:r>
            <a:endParaRPr lang="en-GB" dirty="0"/>
          </a:p>
        </p:txBody>
      </p:sp>
    </p:spTree>
    <p:extLst>
      <p:ext uri="{BB962C8B-B14F-4D97-AF65-F5344CB8AC3E}">
        <p14:creationId xmlns:p14="http://schemas.microsoft.com/office/powerpoint/2010/main" val="336058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You have been provided with a set of business requirements for data and you will write T-SQL queries to retrieve it from the databases. You will need to perform calculations upon groups of data and filter according to the results.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7137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94724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Aggregate Functions</a:t>
            </a:r>
            <a:endParaRPr lang="en-GB" dirty="0"/>
          </a:p>
        </p:txBody>
      </p:sp>
      <p:sp>
        <p:nvSpPr>
          <p:cNvPr id="3" name="Text Placeholder 2"/>
          <p:cNvSpPr>
            <a:spLocks noGrp="1"/>
          </p:cNvSpPr>
          <p:nvPr>
            <p:ph type="body" idx="1"/>
          </p:nvPr>
        </p:nvSpPr>
        <p:spPr/>
        <p:txBody>
          <a:bodyPr/>
          <a:lstStyle/>
          <a:p>
            <a:r>
              <a:rPr lang="en-GB" dirty="0" smtClean="0"/>
              <a:t>Working with Aggregate Functions
Built-In Aggregate Functions
Using DISTINCT with Aggregate Functions
Using Aggregate Functions with NULL
Demonstration: Using Aggregate Functions</a:t>
            </a:r>
            <a:endParaRPr lang="en-GB" dirty="0"/>
          </a:p>
        </p:txBody>
      </p:sp>
    </p:spTree>
    <p:extLst>
      <p:ext uri="{BB962C8B-B14F-4D97-AF65-F5344CB8AC3E}">
        <p14:creationId xmlns:p14="http://schemas.microsoft.com/office/powerpoint/2010/main" val="257894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5140e2b-40dc-48b7-8644-eb1e082ee1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Aggregate Functions</a:t>
            </a:r>
            <a:endParaRPr lang="en-GB" dirty="0"/>
          </a:p>
        </p:txBody>
      </p:sp>
      <p:sp>
        <p:nvSpPr>
          <p:cNvPr id="4" name="Content Placeholder 2"/>
          <p:cNvSpPr txBox="1">
            <a:spLocks/>
          </p:cNvSpPr>
          <p:nvPr/>
        </p:nvSpPr>
        <p:spPr>
          <a:xfrm>
            <a:off x="458788" y="90646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Aggregate functions:</a:t>
            </a:r>
          </a:p>
          <a:p>
            <a:pPr lvl="1"/>
            <a:r>
              <a:rPr lang="en-US" kern="0" dirty="0">
                <a:solidFill>
                  <a:srgbClr val="000000"/>
                </a:solidFill>
              </a:rPr>
              <a:t>Return a scalar value (with no column name)</a:t>
            </a:r>
          </a:p>
          <a:p>
            <a:pPr lvl="1"/>
            <a:r>
              <a:rPr lang="en-US" kern="0" dirty="0">
                <a:solidFill>
                  <a:srgbClr val="000000"/>
                </a:solidFill>
              </a:rPr>
              <a:t>Ignore NULLs except in COUNT(*)</a:t>
            </a:r>
          </a:p>
          <a:p>
            <a:pPr lvl="1"/>
            <a:r>
              <a:rPr lang="en-US" kern="0" dirty="0">
                <a:solidFill>
                  <a:srgbClr val="000000"/>
                </a:solidFill>
              </a:rPr>
              <a:t>Can be used in </a:t>
            </a:r>
          </a:p>
          <a:p>
            <a:pPr lvl="2"/>
            <a:r>
              <a:rPr lang="en-US" kern="0" dirty="0">
                <a:solidFill>
                  <a:srgbClr val="000000"/>
                </a:solidFill>
              </a:rPr>
              <a:t>SELECT, HAVING, and ORDER BY clauses</a:t>
            </a:r>
          </a:p>
          <a:p>
            <a:pPr lvl="1"/>
            <a:r>
              <a:rPr lang="en-US" kern="0" dirty="0">
                <a:solidFill>
                  <a:srgbClr val="000000"/>
                </a:solidFill>
              </a:rPr>
              <a:t>Frequently  used with GROUP BY clause</a:t>
            </a:r>
          </a:p>
        </p:txBody>
      </p:sp>
      <p:sp>
        <p:nvSpPr>
          <p:cNvPr id="5" name="AutoShape 3"/>
          <p:cNvSpPr>
            <a:spLocks noChangeArrowheads="1"/>
          </p:cNvSpPr>
          <p:nvPr/>
        </p:nvSpPr>
        <p:spPr bwMode="auto">
          <a:xfrm>
            <a:off x="995423" y="3664421"/>
            <a:ext cx="6547155" cy="10229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AVG(unitprice) AS avg_price, </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MIN(qty)AS min_qty, </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MAX(discount) AS max_discount</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Sales.OrderDetails;</a:t>
            </a:r>
          </a:p>
        </p:txBody>
      </p:sp>
      <p:sp>
        <p:nvSpPr>
          <p:cNvPr id="6" name="AutoShape 3"/>
          <p:cNvSpPr>
            <a:spLocks noChangeArrowheads="1"/>
          </p:cNvSpPr>
          <p:nvPr/>
        </p:nvSpPr>
        <p:spPr bwMode="auto">
          <a:xfrm>
            <a:off x="995422" y="4814779"/>
            <a:ext cx="6547155"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avg_price min_qty max_discount</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 ------------</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26.2185   1         0.250</a:t>
            </a:r>
          </a:p>
        </p:txBody>
      </p:sp>
    </p:spTree>
    <p:extLst>
      <p:ext uri="{BB962C8B-B14F-4D97-AF65-F5344CB8AC3E}">
        <p14:creationId xmlns:p14="http://schemas.microsoft.com/office/powerpoint/2010/main" val="373794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Built-In Aggregate Functions</a:t>
            </a:r>
            <a:endParaRPr lang="en-GB" dirty="0"/>
          </a:p>
        </p:txBody>
      </p:sp>
      <p:sp>
        <p:nvSpPr>
          <p:cNvPr id="5" name="AutoShape 22"/>
          <p:cNvSpPr>
            <a:spLocks noChangeArrowheads="1"/>
          </p:cNvSpPr>
          <p:nvPr/>
        </p:nvSpPr>
        <p:spPr bwMode="auto">
          <a:xfrm>
            <a:off x="6100763" y="1783377"/>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6" name="AutoShape 22"/>
          <p:cNvSpPr>
            <a:spLocks noChangeArrowheads="1"/>
          </p:cNvSpPr>
          <p:nvPr/>
        </p:nvSpPr>
        <p:spPr bwMode="auto">
          <a:xfrm>
            <a:off x="3219450"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lvl="0" indent="-285750"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STDEV</a:t>
            </a:r>
          </a:p>
          <a:p>
            <a:pPr marL="285750" lvl="0" indent="-285750"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STDEVP</a:t>
            </a:r>
          </a:p>
          <a:p>
            <a:pPr marL="285750" lvl="0" indent="-285750"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VAR</a:t>
            </a:r>
          </a:p>
          <a:p>
            <a:pPr marL="285750" lvl="0" indent="-285750"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VARP</a:t>
            </a:r>
          </a:p>
          <a:p>
            <a:pPr marL="285750" lvl="0" indent="-285750" fontAlgn="base">
              <a:spcBef>
                <a:spcPct val="0"/>
              </a:spcBef>
              <a:spcAft>
                <a:spcPct val="0"/>
              </a:spcAft>
              <a:buFont typeface="Arial" pitchFamily="34" charset="0"/>
              <a:buChar char="•"/>
              <a:defRPr/>
            </a:pPr>
            <a:endParaRPr lang="en-US" dirty="0">
              <a:solidFill>
                <a:srgbClr val="000000"/>
              </a:solidFill>
              <a:latin typeface="Segoe UI" panose="020B0502040204020203" pitchFamily="34" charset="0"/>
              <a:cs typeface="Segoe UI" panose="020B0502040204020203" pitchFamily="34" charset="0"/>
            </a:endParaRPr>
          </a:p>
        </p:txBody>
      </p:sp>
      <p:sp>
        <p:nvSpPr>
          <p:cNvPr id="7" name="AutoShape 22"/>
          <p:cNvSpPr>
            <a:spLocks noChangeArrowheads="1"/>
          </p:cNvSpPr>
          <p:nvPr/>
        </p:nvSpPr>
        <p:spPr bwMode="auto">
          <a:xfrm>
            <a:off x="276225"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dirty="0">
              <a:solidFill>
                <a:srgbClr val="000000"/>
              </a:solidFill>
              <a:latin typeface="Verdana" pitchFamily="34" charset="0"/>
              <a:cs typeface="Arial" charset="0"/>
            </a:endParaRPr>
          </a:p>
        </p:txBody>
      </p:sp>
      <p:sp>
        <p:nvSpPr>
          <p:cNvPr id="8" name="Rectangle 7"/>
          <p:cNvSpPr/>
          <p:nvPr/>
        </p:nvSpPr>
        <p:spPr>
          <a:xfrm>
            <a:off x="450850" y="1876425"/>
            <a:ext cx="2409825" cy="2722871"/>
          </a:xfrm>
          <a:prstGeom prst="rect">
            <a:avLst/>
          </a:prstGeom>
        </p:spPr>
        <p:txBody>
          <a:bodyPr lIns="0" tIns="0" rIns="0" bIns="0"/>
          <a:lstStyle/>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SUM</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MIN</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MAX</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AVG</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COUNT</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COUNT_BIG</a:t>
            </a:r>
          </a:p>
        </p:txBody>
      </p:sp>
      <p:sp>
        <p:nvSpPr>
          <p:cNvPr id="9" name="Rectangle 30"/>
          <p:cNvSpPr>
            <a:spLocks noChangeArrowheads="1"/>
          </p:cNvSpPr>
          <p:nvPr/>
        </p:nvSpPr>
        <p:spPr bwMode="auto">
          <a:xfrm>
            <a:off x="6271123" y="1889125"/>
            <a:ext cx="2625725" cy="2710171"/>
          </a:xfrm>
          <a:prstGeom prst="rect">
            <a:avLst/>
          </a:prstGeom>
          <a:noFill/>
          <a:ln w="9525">
            <a:noFill/>
            <a:miter lim="800000"/>
            <a:headEnd/>
            <a:tailEnd/>
          </a:ln>
        </p:spPr>
        <p:txBody>
          <a:bodyPr lIns="0" tIns="0" rIns="0" bIns="0"/>
          <a:lstStyle/>
          <a:p>
            <a:pPr marL="166688" lvl="0" indent="-166688" fontAlgn="base">
              <a:spcBef>
                <a:spcPct val="0"/>
              </a:spcBef>
              <a:spcAft>
                <a:spcPct val="0"/>
              </a:spcAft>
              <a:buFont typeface="Arial" charset="0"/>
              <a:buChar char="•"/>
            </a:pPr>
            <a:r>
              <a:rPr lang="en-US" sz="2000" dirty="0">
                <a:solidFill>
                  <a:srgbClr val="000000"/>
                </a:solidFill>
                <a:latin typeface="Segoe UI" panose="020B0502040204020203" pitchFamily="34" charset="0"/>
                <a:cs typeface="Segoe UI" panose="020B0502040204020203" pitchFamily="34" charset="0"/>
              </a:rPr>
              <a:t>CHECKSUM_AGG</a:t>
            </a:r>
          </a:p>
          <a:p>
            <a:pPr marL="166688" lvl="0" indent="-166688" fontAlgn="base">
              <a:spcBef>
                <a:spcPct val="0"/>
              </a:spcBef>
              <a:spcAft>
                <a:spcPct val="0"/>
              </a:spcAft>
              <a:buFont typeface="Arial" charset="0"/>
              <a:buChar char="•"/>
            </a:pPr>
            <a:r>
              <a:rPr lang="en-US" sz="2000" dirty="0">
                <a:solidFill>
                  <a:srgbClr val="000000"/>
                </a:solidFill>
                <a:latin typeface="Segoe UI" panose="020B0502040204020203" pitchFamily="34" charset="0"/>
                <a:cs typeface="Segoe UI" panose="020B0502040204020203" pitchFamily="34" charset="0"/>
              </a:rPr>
              <a:t>GROUPING</a:t>
            </a:r>
          </a:p>
          <a:p>
            <a:pPr marL="166688" lvl="0" indent="-166688" fontAlgn="base">
              <a:spcBef>
                <a:spcPct val="0"/>
              </a:spcBef>
              <a:spcAft>
                <a:spcPct val="0"/>
              </a:spcAft>
              <a:buFont typeface="Arial" charset="0"/>
              <a:buChar char="•"/>
            </a:pPr>
            <a:r>
              <a:rPr lang="en-US" sz="2000" dirty="0">
                <a:solidFill>
                  <a:srgbClr val="000000"/>
                </a:solidFill>
                <a:latin typeface="Segoe UI" panose="020B0502040204020203" pitchFamily="34" charset="0"/>
                <a:cs typeface="Segoe UI" panose="020B0502040204020203" pitchFamily="34" charset="0"/>
              </a:rPr>
              <a:t>GROUPING_ID</a:t>
            </a:r>
          </a:p>
          <a:p>
            <a:pPr lvl="0" fontAlgn="base">
              <a:spcBef>
                <a:spcPct val="0"/>
              </a:spcBef>
              <a:spcAft>
                <a:spcPct val="0"/>
              </a:spcAft>
            </a:pPr>
            <a:endParaRPr lang="en-US" dirty="0">
              <a:solidFill>
                <a:srgbClr val="000000"/>
              </a:solidFill>
              <a:latin typeface="Segoe UI" panose="020B0502040204020203" pitchFamily="34" charset="0"/>
              <a:cs typeface="Segoe UI" panose="020B0502040204020203" pitchFamily="34" charset="0"/>
            </a:endParaRPr>
          </a:p>
        </p:txBody>
      </p:sp>
      <p:sp>
        <p:nvSpPr>
          <p:cNvPr id="10" name="Text Box 99"/>
          <p:cNvSpPr txBox="1">
            <a:spLocks noChangeArrowheads="1"/>
          </p:cNvSpPr>
          <p:nvPr/>
        </p:nvSpPr>
        <p:spPr bwMode="auto">
          <a:xfrm>
            <a:off x="274638" y="1069975"/>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Common</a:t>
            </a:r>
          </a:p>
        </p:txBody>
      </p:sp>
      <p:sp>
        <p:nvSpPr>
          <p:cNvPr id="11"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Statistical</a:t>
            </a:r>
          </a:p>
        </p:txBody>
      </p:sp>
      <p:sp>
        <p:nvSpPr>
          <p:cNvPr id="13" name="Text Box 99"/>
          <p:cNvSpPr txBox="1">
            <a:spLocks noChangeArrowheads="1"/>
          </p:cNvSpPr>
          <p:nvPr/>
        </p:nvSpPr>
        <p:spPr bwMode="auto">
          <a:xfrm>
            <a:off x="6076950" y="1069976"/>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b="1" dirty="0" smtClean="0">
                <a:latin typeface="Segoe UI" panose="020B0502040204020203" pitchFamily="34" charset="0"/>
                <a:cs typeface="Segoe UI" panose="020B0502040204020203" pitchFamily="34" charset="0"/>
              </a:rPr>
              <a:t>Other</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526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DISTINCT with Aggregate Functions</a:t>
            </a:r>
            <a:endParaRPr lang="en-GB" dirty="0"/>
          </a:p>
        </p:txBody>
      </p:sp>
      <p:sp>
        <p:nvSpPr>
          <p:cNvPr id="4" name="Content Placeholder 2"/>
          <p:cNvSpPr txBox="1">
            <a:spLocks/>
          </p:cNvSpPr>
          <p:nvPr/>
        </p:nvSpPr>
        <p:spPr>
          <a:xfrm>
            <a:off x="458788" y="8493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DISTINCT with aggregate functions to summarize only unique values</a:t>
            </a:r>
          </a:p>
          <a:p>
            <a:pPr lvl="0"/>
            <a:r>
              <a:rPr lang="en-US" kern="0" dirty="0">
                <a:solidFill>
                  <a:srgbClr val="000000"/>
                </a:solidFill>
              </a:rPr>
              <a:t>DISTINCT aggregates eliminate duplicate values, not rows (unlike SELECT DISTINCT)</a:t>
            </a:r>
          </a:p>
          <a:p>
            <a:pPr lvl="0"/>
            <a:r>
              <a:rPr lang="en-US" kern="0" dirty="0">
                <a:solidFill>
                  <a:srgbClr val="000000"/>
                </a:solidFill>
              </a:rPr>
              <a:t>Compare (with partial results):</a:t>
            </a:r>
          </a:p>
          <a:p>
            <a:pPr lvl="0"/>
            <a:endParaRPr lang="en-US" kern="0" dirty="0">
              <a:solidFill>
                <a:srgbClr val="000000"/>
              </a:solidFill>
            </a:endParaRPr>
          </a:p>
        </p:txBody>
      </p:sp>
      <p:sp>
        <p:nvSpPr>
          <p:cNvPr id="5" name="AutoShape 3"/>
          <p:cNvSpPr>
            <a:spLocks noChangeArrowheads="1"/>
          </p:cNvSpPr>
          <p:nvPr/>
        </p:nvSpPr>
        <p:spPr bwMode="auto">
          <a:xfrm>
            <a:off x="754284" y="3335247"/>
            <a:ext cx="7172188"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empid, YEAR(orderdate) AS orderyear,</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COUNT(custid) AS all_custs,</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COUNT(DISTINCT custid) AS unique_custs</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GROUP BY empid, YEAR(orderdate);</a:t>
            </a:r>
          </a:p>
        </p:txBody>
      </p:sp>
      <p:sp>
        <p:nvSpPr>
          <p:cNvPr id="6" name="AutoShape 3"/>
          <p:cNvSpPr>
            <a:spLocks noChangeArrowheads="1"/>
          </p:cNvSpPr>
          <p:nvPr/>
        </p:nvSpPr>
        <p:spPr bwMode="auto">
          <a:xfrm>
            <a:off x="772731" y="4844682"/>
            <a:ext cx="7172188"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empid       orderyear   all_custs   unique_custs</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 ----------- ----------- ------------</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1           2006        26          22</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1           2007        55          40</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1           2008        42          32</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2           2006        16          15</a:t>
            </a:r>
          </a:p>
        </p:txBody>
      </p:sp>
    </p:spTree>
    <p:extLst>
      <p:ext uri="{BB962C8B-B14F-4D97-AF65-F5344CB8AC3E}">
        <p14:creationId xmlns:p14="http://schemas.microsoft.com/office/powerpoint/2010/main" val="386889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Aggregate Functions with NULL</a:t>
            </a:r>
            <a:endParaRPr lang="en-GB" dirty="0"/>
          </a:p>
        </p:txBody>
      </p:sp>
      <p:sp>
        <p:nvSpPr>
          <p:cNvPr id="4" name="Content Placeholder 2"/>
          <p:cNvSpPr txBox="1">
            <a:spLocks/>
          </p:cNvSpPr>
          <p:nvPr/>
        </p:nvSpPr>
        <p:spPr>
          <a:xfrm>
            <a:off x="458788" y="8588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Most aggregate functions ignore NULL</a:t>
            </a:r>
          </a:p>
          <a:p>
            <a:pPr lvl="1"/>
            <a:r>
              <a:rPr lang="en-US" kern="0" dirty="0">
                <a:solidFill>
                  <a:srgbClr val="000000"/>
                </a:solidFill>
              </a:rPr>
              <a:t>COUNT(&lt;column&gt;) ignores NULL</a:t>
            </a:r>
          </a:p>
          <a:p>
            <a:pPr lvl="1"/>
            <a:r>
              <a:rPr lang="en-US" kern="0" dirty="0">
                <a:solidFill>
                  <a:srgbClr val="000000"/>
                </a:solidFill>
              </a:rPr>
              <a:t>COUNT(*) counts all rows</a:t>
            </a:r>
          </a:p>
          <a:p>
            <a:pPr lvl="0"/>
            <a:r>
              <a:rPr lang="en-US" kern="0" dirty="0">
                <a:solidFill>
                  <a:srgbClr val="000000"/>
                </a:solidFill>
              </a:rPr>
              <a:t>NULL may produce incorrect results (such as use of AVG)</a:t>
            </a:r>
          </a:p>
          <a:p>
            <a:pPr lvl="0"/>
            <a:r>
              <a:rPr lang="en-US" kern="0" dirty="0">
                <a:solidFill>
                  <a:srgbClr val="000000"/>
                </a:solidFill>
              </a:rPr>
              <a:t>Use ISNULL or COALESCE to replace NULLs before aggregating</a:t>
            </a:r>
          </a:p>
        </p:txBody>
      </p:sp>
      <p:sp>
        <p:nvSpPr>
          <p:cNvPr id="5" name="AutoShape 3"/>
          <p:cNvSpPr>
            <a:spLocks noChangeArrowheads="1"/>
          </p:cNvSpPr>
          <p:nvPr/>
        </p:nvSpPr>
        <p:spPr bwMode="auto">
          <a:xfrm>
            <a:off x="706056" y="4444721"/>
            <a:ext cx="7172188" cy="125475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AVG(c2) AS AvgWithNULLs,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AVG(COALESCE(c2,0)) AS AvgWithNULLReplace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dbo.t2;</a:t>
            </a:r>
          </a:p>
        </p:txBody>
      </p:sp>
    </p:spTree>
    <p:extLst>
      <p:ext uri="{BB962C8B-B14F-4D97-AF65-F5344CB8AC3E}">
        <p14:creationId xmlns:p14="http://schemas.microsoft.com/office/powerpoint/2010/main" val="340445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3578a07-b5a7-4ae1-87e6-1042c2b217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Aggregate Functions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a:t>U</a:t>
            </a:r>
            <a:r>
              <a:rPr lang="en-US" b="0" kern="0" dirty="0" smtClean="0"/>
              <a:t>se built-in aggregate functions</a:t>
            </a:r>
          </a:p>
          <a:p>
            <a:endParaRPr lang="en-US" b="0" kern="0" dirty="0" smtClean="0"/>
          </a:p>
        </p:txBody>
      </p:sp>
    </p:spTree>
    <p:extLst>
      <p:ext uri="{BB962C8B-B14F-4D97-AF65-F5344CB8AC3E}">
        <p14:creationId xmlns:p14="http://schemas.microsoft.com/office/powerpoint/2010/main" val="313590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the GROUP BY Clause</a:t>
            </a:r>
            <a:endParaRPr lang="en-GB" dirty="0"/>
          </a:p>
        </p:txBody>
      </p:sp>
      <p:sp>
        <p:nvSpPr>
          <p:cNvPr id="3" name="Text Placeholder 2"/>
          <p:cNvSpPr>
            <a:spLocks noGrp="1"/>
          </p:cNvSpPr>
          <p:nvPr>
            <p:ph type="body" idx="1"/>
          </p:nvPr>
        </p:nvSpPr>
        <p:spPr/>
        <p:txBody>
          <a:bodyPr/>
          <a:lstStyle/>
          <a:p>
            <a:r>
              <a:rPr lang="en-GB" dirty="0" smtClean="0"/>
              <a:t>Using the GROUP BY Clause
GROUP BY and the Logical Order of Operations
GROUP BY Workflow
Using GROUP BY with Aggregate Functions
Demonstration: Using GROUP BY</a:t>
            </a:r>
            <a:endParaRPr lang="en-GB" dirty="0"/>
          </a:p>
        </p:txBody>
      </p:sp>
    </p:spTree>
    <p:extLst>
      <p:ext uri="{BB962C8B-B14F-4D97-AF65-F5344CB8AC3E}">
        <p14:creationId xmlns:p14="http://schemas.microsoft.com/office/powerpoint/2010/main" val="270535850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24</TotalTime>
  <Words>2491</Words>
  <Application>Microsoft Office PowerPoint</Application>
  <PresentationFormat>On-screen Show (4:3)</PresentationFormat>
  <Paragraphs>363</Paragraphs>
  <Slides>21</Slides>
  <Notes>21</Notes>
  <HiddenSlides>0</HiddenSlides>
  <MMClips>0</MMClips>
  <ScaleCrop>false</ScaleCrop>
  <HeadingPairs>
    <vt:vector size="6" baseType="variant">
      <vt:variant>
        <vt:lpstr>Fonts Used</vt:lpstr>
      </vt:variant>
      <vt:variant>
        <vt:i4>7</vt:i4>
      </vt:variant>
      <vt:variant>
        <vt:lpstr>Theme</vt:lpstr>
      </vt:variant>
      <vt:variant>
        <vt:i4>21</vt:i4>
      </vt:variant>
      <vt:variant>
        <vt:lpstr>Slide Titles</vt:lpstr>
      </vt:variant>
      <vt:variant>
        <vt:i4>21</vt:i4>
      </vt:variant>
    </vt:vector>
  </HeadingPairs>
  <TitlesOfParts>
    <vt:vector size="49" baseType="lpstr">
      <vt:lpstr>Arial</vt:lpstr>
      <vt:lpstr>Segoe UI</vt:lpstr>
      <vt:lpstr>Times New Roman</vt:lpstr>
      <vt:lpstr>Lucida Sans Unicode</vt:lpstr>
      <vt:lpstr>Wingdings</vt:lpstr>
      <vt:lpstr>Calibri</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Module 9</vt:lpstr>
      <vt:lpstr>Module Overview</vt:lpstr>
      <vt:lpstr>Lesson 1: Using Aggregate Functions</vt:lpstr>
      <vt:lpstr>Working with Aggregate Functions</vt:lpstr>
      <vt:lpstr>Built-In Aggregate Functions</vt:lpstr>
      <vt:lpstr>Using DISTINCT with Aggregate Functions</vt:lpstr>
      <vt:lpstr>Using Aggregate Functions with NULL</vt:lpstr>
      <vt:lpstr>Demonstration: Using Aggregate Functions</vt:lpstr>
      <vt:lpstr>Lesson 2: Using the GROUP BY Clause</vt:lpstr>
      <vt:lpstr>Using the GROUP BY Clause</vt:lpstr>
      <vt:lpstr>GROUP BY and the Logical Order of Operations</vt:lpstr>
      <vt:lpstr>GROUP BY Workflow</vt:lpstr>
      <vt:lpstr>Using GROUP BY with Aggregate Functions</vt:lpstr>
      <vt:lpstr>Demonstration: Using GROUP BY</vt:lpstr>
      <vt:lpstr>Lesson 3: Filtering Groups with HAVING</vt:lpstr>
      <vt:lpstr>Filtering Grouped Data Using the HAVING Clause</vt:lpstr>
      <vt:lpstr>Compare HAVING to WHERE</vt:lpstr>
      <vt:lpstr>Demonstration: Filtering Groups with HAVING</vt:lpstr>
      <vt:lpstr>Lab: Grouping and Aggregating Data</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Christopher Bartlett</dc:creator>
  <cp:lastModifiedBy>Richard Strange</cp:lastModifiedBy>
  <cp:revision>4</cp:revision>
  <dcterms:created xsi:type="dcterms:W3CDTF">2014-08-05T09:14:38Z</dcterms:created>
  <dcterms:modified xsi:type="dcterms:W3CDTF">2014-08-06T08:30:03Z</dcterms:modified>
</cp:coreProperties>
</file>