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theme/theme1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Lst>
  <p:notesMasterIdLst>
    <p:notesMasterId r:id="rId37"/>
  </p:notes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Lst>
  <p:sldSz cx="9144000" cy="6858000" type="screen4x3"/>
  <p:notesSz cx="6858000" cy="9144000"/>
  <p:embeddedFontLst>
    <p:embeddedFont>
      <p:font typeface="Segoe UI" panose="020B0502040204020203" pitchFamily="34" charset="0"/>
      <p:regular r:id="rId38"/>
      <p:bold r:id="rId39"/>
      <p:italic r:id="rId40"/>
      <p:boldItalic r:id="rId41"/>
    </p:embeddedFont>
    <p:embeddedFont>
      <p:font typeface="Lucida Sans Unicode" panose="020B0602030504020204" pitchFamily="34" charset="0"/>
      <p:regular r:id="rId42"/>
    </p:embeddedFont>
    <p:embeddedFont>
      <p:font typeface="Verdana" panose="020B0604030504040204" pitchFamily="34" charset="0"/>
      <p:regular r:id="rId43"/>
      <p:bold r:id="rId44"/>
      <p:italic r:id="rId45"/>
      <p:boldItalic r:id="rId46"/>
    </p:embeddedFont>
    <p:embeddedFont>
      <p:font typeface="Calibri" panose="020F050202020403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8.xml"/><Relationship Id="rId39" Type="http://schemas.openxmlformats.org/officeDocument/2006/relationships/font" Target="fonts/font2.fntdata"/><Relationship Id="rId3" Type="http://schemas.openxmlformats.org/officeDocument/2006/relationships/slideMaster" Target="slideMasters/slideMaster3.xml"/><Relationship Id="rId21" Type="http://schemas.openxmlformats.org/officeDocument/2006/relationships/slide" Target="slides/slide3.xml"/><Relationship Id="rId34" Type="http://schemas.openxmlformats.org/officeDocument/2006/relationships/slide" Target="slides/slide16.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font" Target="fonts/font1.fntdata"/><Relationship Id="rId46" Type="http://schemas.openxmlformats.org/officeDocument/2006/relationships/font" Target="fonts/font9.fntdata"/><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 Target="slides/slide2.xml"/><Relationship Id="rId29" Type="http://schemas.openxmlformats.org/officeDocument/2006/relationships/slide" Target="slides/slide11.xml"/><Relationship Id="rId41" Type="http://schemas.openxmlformats.org/officeDocument/2006/relationships/font" Target="fonts/font4.fntdata"/><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6.xml"/><Relationship Id="rId32" Type="http://schemas.openxmlformats.org/officeDocument/2006/relationships/slide" Target="slides/slide14.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font" Target="fonts/font12.fntdata"/><Relationship Id="rId10" Type="http://schemas.openxmlformats.org/officeDocument/2006/relationships/slideMaster" Target="slideMasters/slideMaster10.xml"/><Relationship Id="rId19" Type="http://schemas.openxmlformats.org/officeDocument/2006/relationships/slide" Target="slides/slide1.xml"/><Relationship Id="rId31" Type="http://schemas.openxmlformats.org/officeDocument/2006/relationships/slide" Target="slides/slide13.xml"/><Relationship Id="rId44" Type="http://schemas.openxmlformats.org/officeDocument/2006/relationships/font" Target="fonts/font7.fntdata"/><Relationship Id="rId52"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4.xml"/><Relationship Id="rId27" Type="http://schemas.openxmlformats.org/officeDocument/2006/relationships/slide" Target="slides/slide9.xml"/><Relationship Id="rId30" Type="http://schemas.openxmlformats.org/officeDocument/2006/relationships/slide" Target="slides/slide12.xml"/><Relationship Id="rId35" Type="http://schemas.openxmlformats.org/officeDocument/2006/relationships/slide" Target="slides/slide17.xml"/><Relationship Id="rId43" Type="http://schemas.openxmlformats.org/officeDocument/2006/relationships/font" Target="fonts/font6.fntdata"/><Relationship Id="rId48" Type="http://schemas.openxmlformats.org/officeDocument/2006/relationships/font" Target="fonts/font11.fntdata"/><Relationship Id="rId8" Type="http://schemas.openxmlformats.org/officeDocument/2006/relationships/slideMaster" Target="slideMasters/slideMaster8.xml"/><Relationship Id="rId5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DDD1C0-39DC-4EC8-8CA6-1080AF04DB69}"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71762B-5AC6-48E1-A5D6-E2C50DD1624C}" type="slidenum">
              <a:rPr lang="en-GB" smtClean="0"/>
              <a:t>‹#›</a:t>
            </a:fld>
            <a:endParaRPr lang="en-GB" dirty="0"/>
          </a:p>
        </p:txBody>
      </p:sp>
    </p:spTree>
    <p:extLst>
      <p:ext uri="{BB962C8B-B14F-4D97-AF65-F5344CB8AC3E}">
        <p14:creationId xmlns:p14="http://schemas.microsoft.com/office/powerpoint/2010/main" val="8869659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33867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example evaluates each row in Sales.Orders, takes the current row’s customer id, and passes it to the inner query to find the most recent order for that customer id.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5006929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Complete the previous demonstration in this module. Alternatively, start the 20461C-MIA-DC and 20461C-MIA-SQL virtual machines, log on to 20461C-MIA-SQL as ADVENTUREWORKS\Student with the password Pa$$w0rd, and run D:\Demofiles\Mod10\Setup.cmd as an administrator.</a:t>
            </a:r>
            <a:endParaRPr lang="en-GB" sz="1000" dirty="0">
              <a:latin typeface="Arial" panose="020B0604020202020204" pitchFamily="34" charset="0"/>
              <a:cs typeface="Arial" panose="020B0604020202020204" pitchFamily="34"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Write a Correlated Subquery</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D:\Demofiles\Mod10\Setup.cmd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D:\Demofiles\Mod10\Demo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583419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15174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 to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Subqueries with EXISTS</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 Books Online at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Subqueries with EXISTS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http://go.microsoft.com/fwlink/?LinkID=402771</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2325689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The SELECT list typically only uses an asterisk since no data will be returned. The inner query tests to see if there are any rows in its results. It will not return the rows themselves.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53288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000" dirty="0">
                <a:latin typeface="Arial" panose="020B0604020202020204" pitchFamily="34" charset="0"/>
                <a:cs typeface="Arial" panose="020B0604020202020204" pitchFamily="34" charset="0"/>
              </a:rPr>
              <a:t>Complete the previous demonstration in this module. Alternatively, start the 20461C-MIA-DC and 20461C-MIA-SQL virtual machines, log on to 20461C-MIA-SQL as ADVENTUREWORKS\Student with the password Pa$$w0rd, and run D:\Demofiles\Mod10\Setup.cmd as an administrator.</a:t>
            </a:r>
            <a:endParaRPr lang="en-GB" sz="1000" dirty="0">
              <a:latin typeface="Arial" panose="020B0604020202020204" pitchFamily="34" charset="0"/>
              <a:cs typeface="Arial" panose="020B0604020202020204" pitchFamily="34"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Write Queries Using EXISTS and NOT EXISTS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D:\Demofiles\Mod10\Setup.cmd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D:\Demofiles\Mod10\Demo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31 – Demonstration C.sql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0120456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Important</a:t>
            </a: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 When comparing your results with the provided sample outputs, the column ordering and total number of affected rows should always match. However, remember that the order of the rows in the output of a query without an ORDER BY clause is not guaranteed. Therefore, the order of the rows in the sample outputs may be different to yours. Also, the answer outputs include abbreviated results.</a:t>
            </a:r>
          </a:p>
          <a:p>
            <a:pPr>
              <a:lnSpc>
                <a:spcPct val="107000"/>
              </a:lnSpc>
              <a:spcAft>
                <a:spcPts val="800"/>
              </a:spcAft>
            </a:pPr>
            <a:r>
              <a:rPr lang="en-GB" sz="1000" dirty="0" smtClean="0">
                <a:effectLst/>
                <a:latin typeface="Arial" panose="020B0604020202020204" pitchFamily="34" charset="0"/>
                <a:ea typeface="Times New Roman" panose="02020603050405020304" pitchFamily="18" charset="0"/>
                <a:cs typeface="Times New Roman" panose="02020603050405020304" pitchFamily="18" charset="0"/>
              </a:rPr>
              <a:t>Exercise 1: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Writing Queries That Use Self-Contained Subqueries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department needs some advanced reports to analyze sales orders. You will write different SELECT statements that use self-contained subqueries.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Writing Queries That Use Scalar and Multi-Result Subqueries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marketing department would like to prepare materials for different groups of products and customers, based on historic sales information. You have to prepare different SELECT statements that use a subquery in the WHERE clause.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3: Writing Queries That Use Correlated Subqueries and an EXISTS Predicate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sales department would like to have some additional reports to display different analyses of existing customers. Because the requests are complex, you will need to use correlated subqueries.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3391606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F371762B-5AC6-48E1-A5D6-E2C50DD1624C}"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78926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Can a correlated subquery return a multi-valued set?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type of subquery may be rewritten as a JOIN?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Correlated subqueries.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Which columns should appear in the SELECT list of a subquery following the EXISTS predicate?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Only a * needs to be specified. No actual columns will be retrieved.</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647732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607475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86430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Note that self-contained subqueries are easier to test, separate from the outer query.</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38864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example returns details about the most recent order.</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is the error returned if the inner query is not scalar and the outer is written to expect a single value: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Msg 512, Level 16, State 1, Line 1</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Subquery returned more than 1 value. This is not permitted when the subquery follows =, !=, &lt;, &lt;= , &gt;, &gt;= or when it is used as an expression.</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53768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example returns information about orders placed by customers in Mexico. This may be rewritten as a JOIN:</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SELECT c.custid, o.orderid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FROM Sales.Customers AS c JOIN Sales.Orders AS 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ON c.custid = o.custid</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WHERE c.country = 'Mexico‘</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Point out to the students that sometimes it’s easier to write and test a query one piece at a time, in which case a subquery may be more accessible.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567927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Write a Nested Subquery</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D:\Demofiles\Mod10\Setup.cmd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D:\Demofiles\Mod10\Demo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980488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09156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example above appears in the workbook, broken down step by step. Walk the students through it using the workbook notes.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Why can't a correlated subquery be executed separately from the outer query?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subquery depends on input from the outer query for its values.</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371762B-5AC6-48E1-A5D6-E2C50DD1624C}"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10: Using Subqueries</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431305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006424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5675"/>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6491515"/>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50805577"/>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64757854"/>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4218295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12339651"/>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5339423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75156198"/>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0444049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91665824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953712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1953898"/>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2143495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65650718"/>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74731696"/>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6770663"/>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82573223"/>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2849280"/>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50291467"/>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77075817"/>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6464380"/>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273197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1408215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79727792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050360731"/>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7273656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02649973"/>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36847505"/>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7767409"/>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46510903"/>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61579195"/>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98609231"/>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3679456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26377175"/>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93664874"/>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00338358"/>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176012968"/>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867125349"/>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9332975"/>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060579637"/>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22959873"/>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99551114"/>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932376142"/>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7480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4981051"/>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69651232"/>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00608966"/>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4894891"/>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7781393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75386801"/>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728310152"/>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7318289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992069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36546421"/>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716530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56066500"/>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2235625"/>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8725999"/>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870027"/>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44548951"/>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77223937"/>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28130045"/>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54121100"/>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789969983"/>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7676100"/>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05850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5302634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92034413"/>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96129800"/>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736805927"/>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7441627"/>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3342049"/>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2814220"/>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1659629"/>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1679974"/>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57135305"/>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251508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036721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9368953"/>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28345435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26378099"/>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36005493"/>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918481516"/>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1446718"/>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3636267"/>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27112703"/>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3765879"/>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498249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321841435"/>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508671605"/>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08541300"/>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7216343"/>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73567451"/>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7058848"/>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429623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36105733"/>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7025385"/>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000974781"/>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586888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9464624"/>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3215985"/>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03979749"/>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261023578"/>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05753772"/>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41948450"/>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23573077"/>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29935336"/>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950732"/>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59203144"/>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313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028784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87044106"/>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44062379"/>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47003181"/>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9279442"/>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10513529"/>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206080536"/>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60717306"/>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635029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990054197"/>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4908357"/>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601323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50922010"/>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13591354"/>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4254962"/>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83037081"/>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44270425"/>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66838229"/>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20258836"/>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638223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522567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891017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600463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436806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126153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29489573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218838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6996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4281869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54386634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25506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78746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665478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3516068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17355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1637424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9772362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623734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658550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754524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7219434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865127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745337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1853059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351451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2157021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8641663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8437670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743090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311691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271137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3646892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5683620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5758395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645934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9459092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64766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758006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5849032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8838327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913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78538518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33389286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87779872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7205870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10327588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4455440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236993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2743505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48333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97132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5884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47716148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708800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932717462"/>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67964961"/>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08407564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1357531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44551232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293304"/>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9415717"/>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50576073"/>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19248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693937854"/>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849300004"/>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6875906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9619276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8396350"/>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13621592"/>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50243106"/>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504927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24975342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4893618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77858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93940044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960987081"/>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865382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8166996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93577285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635774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1422128"/>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39780862"/>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52913868"/>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75885751"/>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1490468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8384449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5852105"/>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9492930"/>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1482490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171507694"/>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54171610"/>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01793004"/>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982169756"/>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57874346"/>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48563711"/>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20474088"/>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98594531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3910444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68847475"/>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66178882"/>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45844679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34265093"/>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19619559"/>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2.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10</a:t>
            </a:r>
            <a:endParaRPr lang="en-GB" dirty="0"/>
          </a:p>
        </p:txBody>
      </p:sp>
      <p:sp>
        <p:nvSpPr>
          <p:cNvPr id="3" name="Subtitle 2"/>
          <p:cNvSpPr>
            <a:spLocks noGrp="1"/>
          </p:cNvSpPr>
          <p:nvPr>
            <p:ph type="subTitle" sz="quarter" idx="1"/>
          </p:nvPr>
        </p:nvSpPr>
        <p:spPr/>
        <p:txBody>
          <a:bodyPr/>
          <a:lstStyle/>
          <a:p>
            <a:r>
              <a:rPr lang="en-GB" dirty="0" smtClean="0"/>
              <a:t>Using Subqueries
</a:t>
            </a:r>
            <a:endParaRPr lang="en-GB" dirty="0"/>
          </a:p>
        </p:txBody>
      </p:sp>
    </p:spTree>
    <p:extLst>
      <p:ext uri="{BB962C8B-B14F-4D97-AF65-F5344CB8AC3E}">
        <p14:creationId xmlns:p14="http://schemas.microsoft.com/office/powerpoint/2010/main" val="1281525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Correlated Subqueries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Write inner query to accept input value from outer query</a:t>
            </a:r>
          </a:p>
          <a:p>
            <a:pPr lvl="0"/>
            <a:r>
              <a:rPr lang="en-US" kern="0" dirty="0">
                <a:solidFill>
                  <a:srgbClr val="000000"/>
                </a:solidFill>
              </a:rPr>
              <a:t>Write outer query to accept appropriate return result (scalar or multi-valued)</a:t>
            </a:r>
          </a:p>
          <a:p>
            <a:pPr lvl="0"/>
            <a:r>
              <a:rPr lang="en-US" kern="0" dirty="0">
                <a:solidFill>
                  <a:srgbClr val="000000"/>
                </a:solidFill>
              </a:rPr>
              <a:t>Correlate queries by passing value from outer query to match argument in inner query</a:t>
            </a:r>
          </a:p>
        </p:txBody>
      </p:sp>
      <p:sp>
        <p:nvSpPr>
          <p:cNvPr id="5" name="AutoShape 3"/>
          <p:cNvSpPr>
            <a:spLocks noChangeArrowheads="1"/>
          </p:cNvSpPr>
          <p:nvPr/>
        </p:nvSpPr>
        <p:spPr bwMode="auto">
          <a:xfrm>
            <a:off x="557213" y="3885536"/>
            <a:ext cx="7843838" cy="21099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custid</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orderid</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orderdate</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Orders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outerorders</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WHERE</a:t>
            </a:r>
            <a:r>
              <a:rPr lang="en-US" b="1" dirty="0">
                <a:solidFill>
                  <a:prstClr val="black"/>
                </a:solidFill>
                <a:latin typeface="Lucida Sans Unicode" panose="020B0602030504020204" pitchFamily="34" charset="0"/>
                <a:cs typeface="Lucida Sans Unicode" panose="020B0602030504020204" pitchFamily="34" charset="0"/>
              </a:rPr>
              <a:t> orderdate </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MAX</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orderdate</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Orders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innerorders</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WHERE</a:t>
            </a:r>
            <a:r>
              <a:rPr lang="en-US" b="1" dirty="0">
                <a:solidFill>
                  <a:prstClr val="black"/>
                </a:solidFill>
                <a:latin typeface="Lucida Sans Unicode" panose="020B0602030504020204" pitchFamily="34" charset="0"/>
                <a:cs typeface="Lucida Sans Unicode" panose="020B0602030504020204" pitchFamily="34" charset="0"/>
              </a:rPr>
              <a:t> innerorders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custid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outerorders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custid</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ORDER</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BY</a:t>
            </a:r>
            <a:r>
              <a:rPr lang="en-US" b="1" dirty="0">
                <a:solidFill>
                  <a:prstClr val="black"/>
                </a:solidFill>
                <a:latin typeface="Lucida Sans Unicode" panose="020B0602030504020204" pitchFamily="34" charset="0"/>
                <a:cs typeface="Lucida Sans Unicode" panose="020B0602030504020204" pitchFamily="34" charset="0"/>
              </a:rPr>
              <a:t> custid</a:t>
            </a:r>
            <a:r>
              <a:rPr lang="en-US"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1457997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532f3c42-dee5-4e14-a16e-7926418318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Writing Correlated Subqueries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Write a correlated subquery</a:t>
            </a:r>
          </a:p>
          <a:p>
            <a:pPr lvl="0"/>
            <a:endParaRPr lang="en-US" kern="0" dirty="0">
              <a:solidFill>
                <a:srgbClr val="000000"/>
              </a:solidFill>
            </a:endParaRPr>
          </a:p>
        </p:txBody>
      </p:sp>
    </p:spTree>
    <p:extLst>
      <p:ext uri="{BB962C8B-B14F-4D97-AF65-F5344CB8AC3E}">
        <p14:creationId xmlns:p14="http://schemas.microsoft.com/office/powerpoint/2010/main" val="3402489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a:xfrm>
            <a:off x="431799" y="-2"/>
            <a:ext cx="8512175" cy="740664"/>
          </a:xfrm>
        </p:spPr>
        <p:txBody>
          <a:bodyPr/>
          <a:lstStyle/>
          <a:p>
            <a:r>
              <a:rPr lang="en-GB" dirty="0" smtClean="0"/>
              <a:t>Lesson 3: Using the EXISTS Predicate with Subqueries</a:t>
            </a:r>
            <a:endParaRPr lang="en-GB" dirty="0"/>
          </a:p>
        </p:txBody>
      </p:sp>
      <p:sp>
        <p:nvSpPr>
          <p:cNvPr id="3" name="Text Placeholder 2"/>
          <p:cNvSpPr>
            <a:spLocks noGrp="1"/>
          </p:cNvSpPr>
          <p:nvPr>
            <p:ph type="body" idx="1"/>
          </p:nvPr>
        </p:nvSpPr>
        <p:spPr/>
        <p:txBody>
          <a:bodyPr/>
          <a:lstStyle/>
          <a:p>
            <a:r>
              <a:rPr lang="en-GB" dirty="0" smtClean="0"/>
              <a:t>Working with EXISTS
Writing Queries Using EXISTS with Subqueries
Demonstration: Writing Subqueries Using EXISTS</a:t>
            </a:r>
            <a:endParaRPr lang="en-GB" dirty="0"/>
          </a:p>
        </p:txBody>
      </p:sp>
    </p:spTree>
    <p:extLst>
      <p:ext uri="{BB962C8B-B14F-4D97-AF65-F5344CB8AC3E}">
        <p14:creationId xmlns:p14="http://schemas.microsoft.com/office/powerpoint/2010/main" val="5595184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EXISTS</a:t>
            </a:r>
            <a:endParaRPr lang="en-GB" dirty="0"/>
          </a:p>
        </p:txBody>
      </p:sp>
      <p:sp>
        <p:nvSpPr>
          <p:cNvPr id="5" name="AutoShape 3"/>
          <p:cNvSpPr>
            <a:spLocks noChangeArrowheads="1"/>
          </p:cNvSpPr>
          <p:nvPr/>
        </p:nvSpPr>
        <p:spPr bwMode="auto">
          <a:xfrm>
            <a:off x="698500" y="5432819"/>
            <a:ext cx="7272338" cy="391611"/>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WHERE [NOT] EXISTS (subquery) </a:t>
            </a:r>
          </a:p>
        </p:txBody>
      </p:sp>
      <p:sp>
        <p:nvSpPr>
          <p:cNvPr id="6" name="Rectangle 3"/>
          <p:cNvSpPr txBox="1">
            <a:spLocks noChangeArrowheads="1"/>
          </p:cNvSpPr>
          <p:nvPr/>
        </p:nvSpPr>
        <p:spPr bwMode="auto">
          <a:xfrm>
            <a:off x="458788" y="826387"/>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When a subquery is used with the keyword EXISTS, it functions as an existence test</a:t>
            </a:r>
          </a:p>
          <a:p>
            <a:pPr lvl="1"/>
            <a:r>
              <a:rPr lang="en-US" b="0" kern="0" dirty="0" smtClean="0"/>
              <a:t>True or false only - no rows passed back to outer query</a:t>
            </a:r>
          </a:p>
          <a:p>
            <a:r>
              <a:rPr lang="en-US" b="0" kern="0" dirty="0" smtClean="0"/>
              <a:t>EXISTS evaluates to TRUE or FALSE (not UNKNOWN)</a:t>
            </a:r>
          </a:p>
          <a:p>
            <a:pPr lvl="1"/>
            <a:r>
              <a:rPr lang="en-US" b="0" kern="0" dirty="0" smtClean="0"/>
              <a:t>If any rows are returned by the subquery, EXISTS returns TRUE</a:t>
            </a:r>
          </a:p>
          <a:p>
            <a:pPr lvl="1"/>
            <a:r>
              <a:rPr lang="en-US" b="0" kern="0" dirty="0" smtClean="0"/>
              <a:t>If no rows are returned, EXISTS returns FALSE</a:t>
            </a:r>
          </a:p>
          <a:p>
            <a:r>
              <a:rPr lang="en-US" b="0" kern="0" dirty="0" smtClean="0"/>
              <a:t>Syntax:</a:t>
            </a:r>
          </a:p>
          <a:p>
            <a:endParaRPr lang="en-US" b="0" kern="0" dirty="0" smtClean="0"/>
          </a:p>
        </p:txBody>
      </p:sp>
    </p:spTree>
    <p:extLst>
      <p:ext uri="{BB962C8B-B14F-4D97-AF65-F5344CB8AC3E}">
        <p14:creationId xmlns:p14="http://schemas.microsoft.com/office/powerpoint/2010/main" val="26069869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Queries Using EXISTS with Subqueries</a:t>
            </a:r>
            <a:endParaRPr lang="en-GB" dirty="0"/>
          </a:p>
        </p:txBody>
      </p:sp>
      <p:sp>
        <p:nvSpPr>
          <p:cNvPr id="4" name="Content Placeholder 2"/>
          <p:cNvSpPr txBox="1">
            <a:spLocks/>
          </p:cNvSpPr>
          <p:nvPr/>
        </p:nvSpPr>
        <p:spPr>
          <a:xfrm>
            <a:off x="458788" y="901700"/>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The keyword EXISTS does not follow a column name or other expression.</a:t>
            </a:r>
          </a:p>
          <a:p>
            <a:pPr lvl="0"/>
            <a:r>
              <a:rPr lang="en-US" kern="0" dirty="0">
                <a:solidFill>
                  <a:srgbClr val="000000"/>
                </a:solidFill>
              </a:rPr>
              <a:t>The SELECT list of a subquery introduced by EXISTS typically only uses an asterisk (*). </a:t>
            </a:r>
          </a:p>
          <a:p>
            <a:pPr lvl="0"/>
            <a:endParaRPr lang="en-US" kern="0" dirty="0">
              <a:solidFill>
                <a:srgbClr val="000000"/>
              </a:solidFill>
            </a:endParaRPr>
          </a:p>
          <a:p>
            <a:pPr lvl="0"/>
            <a:endParaRPr lang="en-US" kern="0" dirty="0">
              <a:solidFill>
                <a:srgbClr val="000000"/>
              </a:solidFill>
            </a:endParaRPr>
          </a:p>
        </p:txBody>
      </p:sp>
      <p:sp>
        <p:nvSpPr>
          <p:cNvPr id="5" name="AutoShape 3"/>
          <p:cNvSpPr>
            <a:spLocks noChangeArrowheads="1"/>
          </p:cNvSpPr>
          <p:nvPr/>
        </p:nvSpPr>
        <p:spPr bwMode="auto">
          <a:xfrm>
            <a:off x="714375" y="2899945"/>
            <a:ext cx="7272338" cy="182219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custid, companyname</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Sales.Customers AS c</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WHERE EXISTS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SELECT *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FROM Sales.Orders AS o</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WHERE c.custid=o.custid);</a:t>
            </a:r>
          </a:p>
        </p:txBody>
      </p:sp>
      <p:sp>
        <p:nvSpPr>
          <p:cNvPr id="6" name="AutoShape 3"/>
          <p:cNvSpPr>
            <a:spLocks noChangeArrowheads="1"/>
          </p:cNvSpPr>
          <p:nvPr/>
        </p:nvSpPr>
        <p:spPr bwMode="auto">
          <a:xfrm>
            <a:off x="714375" y="4833195"/>
            <a:ext cx="7272338" cy="182219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custid, companyname</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Sales.Customers AS c</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WHERE NOT EXISTS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SELECT *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FROM Sales.Orders AS o</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WHERE c.custid=o.custid);</a:t>
            </a:r>
          </a:p>
        </p:txBody>
      </p:sp>
    </p:spTree>
    <p:extLst>
      <p:ext uri="{BB962C8B-B14F-4D97-AF65-F5344CB8AC3E}">
        <p14:creationId xmlns:p14="http://schemas.microsoft.com/office/powerpoint/2010/main" val="12315124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769f9afa-be2d-47d4-9d5a-13eb2d12f93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Writing Subqueries Using EXISTS</a:t>
            </a:r>
            <a:endParaRPr lang="en-GB" dirty="0"/>
          </a:p>
        </p:txBody>
      </p:sp>
      <p:sp>
        <p:nvSpPr>
          <p:cNvPr id="5" name="Rectangle 24"/>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b="0" kern="0" dirty="0" smtClean="0"/>
              <a:t>In this demonstration, you will see how to:</a:t>
            </a:r>
          </a:p>
          <a:p>
            <a:r>
              <a:rPr lang="en-US" b="0" kern="0" dirty="0" smtClean="0"/>
              <a:t>Write queries using EXISTS and NOT EXISTS</a:t>
            </a:r>
          </a:p>
        </p:txBody>
      </p:sp>
    </p:spTree>
    <p:extLst>
      <p:ext uri="{BB962C8B-B14F-4D97-AF65-F5344CB8AC3E}">
        <p14:creationId xmlns:p14="http://schemas.microsoft.com/office/powerpoint/2010/main" val="142126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Subqueries</a:t>
            </a:r>
            <a:endParaRPr lang="en-GB" dirty="0"/>
          </a:p>
        </p:txBody>
      </p:sp>
      <p:sp>
        <p:nvSpPr>
          <p:cNvPr id="3" name="Text Placeholder 2"/>
          <p:cNvSpPr>
            <a:spLocks noGrp="1"/>
          </p:cNvSpPr>
          <p:nvPr>
            <p:ph type="body" idx="1"/>
          </p:nvPr>
        </p:nvSpPr>
        <p:spPr>
          <a:xfrm>
            <a:off x="458788" y="935490"/>
            <a:ext cx="8119156" cy="5147356"/>
          </a:xfrm>
        </p:spPr>
        <p:txBody>
          <a:bodyPr/>
          <a:lstStyle/>
          <a:p>
            <a:r>
              <a:rPr lang="en-GB" dirty="0" smtClean="0"/>
              <a:t>Exercise 1: Writing Queries That Use Self-Contained Subqueries
Exercise 2: Writing Queries That Use Scalar and Multi-Result Subqueries
Exercise 3: Writing Queries That Use Correlated Subqueries and an EXISTS Predicate</a:t>
            </a:r>
            <a:endParaRPr lang="en-GB" dirty="0"/>
          </a:p>
        </p:txBody>
      </p:sp>
      <p:sp>
        <p:nvSpPr>
          <p:cNvPr id="4" name="TextBox 3"/>
          <p:cNvSpPr txBox="1"/>
          <p:nvPr/>
        </p:nvSpPr>
        <p:spPr>
          <a:xfrm>
            <a:off x="458788" y="3926116"/>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364266"/>
            <a:ext cx="6379247"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20461C-MIA-SQL</a:t>
            </a:r>
            <a:endParaRPr lang="en-GB" sz="2800" dirty="0">
              <a:solidFill>
                <a:srgbClr val="000000"/>
              </a:solidFill>
              <a:latin typeface="Segoe UI" panose="020B0502040204020203" pitchFamily="34" charset="0"/>
            </a:endParaRP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endParaRPr lang="en-GB" sz="2800" b="0" i="0" u="none" strike="noStrike" baseline="0" dirty="0" smtClean="0">
              <a:latin typeface="Segoe UI" panose="020B0502040204020203" pitchFamily="34" charset="0"/>
            </a:endParaRP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p>
        </p:txBody>
      </p:sp>
      <p:sp>
        <p:nvSpPr>
          <p:cNvPr id="6" name="TextBox 5"/>
          <p:cNvSpPr txBox="1"/>
          <p:nvPr/>
        </p:nvSpPr>
        <p:spPr>
          <a:xfrm>
            <a:off x="458788" y="6039531"/>
            <a:ext cx="4529573"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3024358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business analyst for Adventure Works, who will be writing reports using corporate databases stored in SQL Server. You have been handed a set of business requirements for data and you will write T-SQL queries to retrieve the specified data from the databases. Due to the complexity of some of the requests, you will need to embed subqueries into your queries to return results in a single query.</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6405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1799019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Writing Self-Contained Subqueries
Writing Correlated Subqueries
Using the EXISTS Predicate with Subqueries</a:t>
            </a:r>
            <a:endParaRPr lang="en-GB" dirty="0"/>
          </a:p>
        </p:txBody>
      </p:sp>
    </p:spTree>
    <p:extLst>
      <p:ext uri="{BB962C8B-B14F-4D97-AF65-F5344CB8AC3E}">
        <p14:creationId xmlns:p14="http://schemas.microsoft.com/office/powerpoint/2010/main" val="3341493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Writing Self-Contained Subqueries</a:t>
            </a:r>
            <a:endParaRPr lang="en-GB" dirty="0"/>
          </a:p>
        </p:txBody>
      </p:sp>
      <p:sp>
        <p:nvSpPr>
          <p:cNvPr id="3" name="Text Placeholder 2"/>
          <p:cNvSpPr>
            <a:spLocks noGrp="1"/>
          </p:cNvSpPr>
          <p:nvPr>
            <p:ph type="body" idx="1"/>
          </p:nvPr>
        </p:nvSpPr>
        <p:spPr/>
        <p:txBody>
          <a:bodyPr/>
          <a:lstStyle/>
          <a:p>
            <a:r>
              <a:rPr lang="en-GB" dirty="0" smtClean="0"/>
              <a:t>Working with Subqueries
Writing Scalar Subqueries
Writing Multi-Valued Subqueries
Demonstration: Writing Self-Contained Subqueries</a:t>
            </a:r>
            <a:endParaRPr lang="en-GB" dirty="0"/>
          </a:p>
        </p:txBody>
      </p:sp>
    </p:spTree>
    <p:extLst>
      <p:ext uri="{BB962C8B-B14F-4D97-AF65-F5344CB8AC3E}">
        <p14:creationId xmlns:p14="http://schemas.microsoft.com/office/powerpoint/2010/main" val="3060353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Subqueries</a:t>
            </a:r>
            <a:endParaRPr lang="en-GB" dirty="0"/>
          </a:p>
        </p:txBody>
      </p:sp>
      <p:sp>
        <p:nvSpPr>
          <p:cNvPr id="4" name="Content Placeholder 2"/>
          <p:cNvSpPr txBox="1">
            <a:spLocks/>
          </p:cNvSpPr>
          <p:nvPr/>
        </p:nvSpPr>
        <p:spPr>
          <a:xfrm>
            <a:off x="458788" y="1005836"/>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Subqueries are nested queries: queries within queries</a:t>
            </a:r>
          </a:p>
          <a:p>
            <a:pPr lvl="0"/>
            <a:r>
              <a:rPr lang="en-US" kern="0" dirty="0">
                <a:solidFill>
                  <a:srgbClr val="000000"/>
                </a:solidFill>
              </a:rPr>
              <a:t>Results of inner query passed to outer query</a:t>
            </a:r>
          </a:p>
          <a:p>
            <a:pPr lvl="1"/>
            <a:r>
              <a:rPr lang="en-US" kern="0" dirty="0">
                <a:solidFill>
                  <a:srgbClr val="000000"/>
                </a:solidFill>
              </a:rPr>
              <a:t>Inner query acts like an expression from perspective of outer query</a:t>
            </a:r>
          </a:p>
          <a:p>
            <a:pPr lvl="0"/>
            <a:r>
              <a:rPr lang="en-US" kern="0" dirty="0">
                <a:solidFill>
                  <a:srgbClr val="000000"/>
                </a:solidFill>
              </a:rPr>
              <a:t>Subqueries can be self-contained or correlated</a:t>
            </a:r>
          </a:p>
          <a:p>
            <a:pPr lvl="1"/>
            <a:r>
              <a:rPr lang="en-US" kern="0" dirty="0">
                <a:solidFill>
                  <a:srgbClr val="000000"/>
                </a:solidFill>
              </a:rPr>
              <a:t>Self-contained subqueries have no dependency on outer query</a:t>
            </a:r>
          </a:p>
          <a:p>
            <a:pPr lvl="1"/>
            <a:r>
              <a:rPr lang="en-US" kern="0" dirty="0">
                <a:solidFill>
                  <a:srgbClr val="000000"/>
                </a:solidFill>
              </a:rPr>
              <a:t>Correlated subqueries depend on values from outer query</a:t>
            </a:r>
          </a:p>
          <a:p>
            <a:pPr lvl="0"/>
            <a:r>
              <a:rPr lang="en-US" kern="0" dirty="0">
                <a:solidFill>
                  <a:srgbClr val="000000"/>
                </a:solidFill>
              </a:rPr>
              <a:t>Subqueries can be scalar, multi-valued, or table-valued</a:t>
            </a:r>
          </a:p>
        </p:txBody>
      </p:sp>
    </p:spTree>
    <p:extLst>
      <p:ext uri="{BB962C8B-B14F-4D97-AF65-F5344CB8AC3E}">
        <p14:creationId xmlns:p14="http://schemas.microsoft.com/office/powerpoint/2010/main" val="2273733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Scalar Subqueries</a:t>
            </a:r>
            <a:endParaRPr lang="en-GB" dirty="0"/>
          </a:p>
        </p:txBody>
      </p:sp>
      <p:sp>
        <p:nvSpPr>
          <p:cNvPr id="4" name="Content Placeholder 2"/>
          <p:cNvSpPr txBox="1">
            <a:spLocks/>
          </p:cNvSpPr>
          <p:nvPr/>
        </p:nvSpPr>
        <p:spPr>
          <a:xfrm>
            <a:off x="458788" y="93503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Scalar subquery returns single value to outer query</a:t>
            </a:r>
          </a:p>
          <a:p>
            <a:pPr lvl="0"/>
            <a:r>
              <a:rPr lang="en-US" kern="0" dirty="0">
                <a:solidFill>
                  <a:srgbClr val="000000"/>
                </a:solidFill>
              </a:rPr>
              <a:t>Can be used anywhere single-valued expression is used: SELECT, WHERE, and so on</a:t>
            </a: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If inner query returns an empty set, result is converted to NULL</a:t>
            </a:r>
          </a:p>
          <a:p>
            <a:pPr lvl="0"/>
            <a:r>
              <a:rPr lang="en-US" kern="0" dirty="0">
                <a:solidFill>
                  <a:srgbClr val="000000"/>
                </a:solidFill>
              </a:rPr>
              <a:t>Construction of outer query determines whether inner query must return a single value</a:t>
            </a:r>
          </a:p>
        </p:txBody>
      </p:sp>
      <p:sp>
        <p:nvSpPr>
          <p:cNvPr id="5" name="AutoShape 3"/>
          <p:cNvSpPr>
            <a:spLocks noChangeArrowheads="1"/>
          </p:cNvSpPr>
          <p:nvPr/>
        </p:nvSpPr>
        <p:spPr bwMode="auto">
          <a:xfrm>
            <a:off x="636555" y="3017349"/>
            <a:ext cx="7272338" cy="153447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orderid, productid, unitprice, qty</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Sales.OrderDetails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WHERE orderid =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(SELECT MAX(orderid) AS lastorder</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FROM Sales.Orders);</a:t>
            </a:r>
          </a:p>
        </p:txBody>
      </p:sp>
    </p:spTree>
    <p:extLst>
      <p:ext uri="{BB962C8B-B14F-4D97-AF65-F5344CB8AC3E}">
        <p14:creationId xmlns:p14="http://schemas.microsoft.com/office/powerpoint/2010/main" val="150280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Writing Multi-Valued Subqueries</a:t>
            </a:r>
            <a:endParaRPr lang="en-GB" dirty="0"/>
          </a:p>
        </p:txBody>
      </p:sp>
      <p:sp>
        <p:nvSpPr>
          <p:cNvPr id="4" name="Content Placeholder 2"/>
          <p:cNvSpPr txBox="1">
            <a:spLocks/>
          </p:cNvSpPr>
          <p:nvPr/>
        </p:nvSpPr>
        <p:spPr>
          <a:xfrm>
            <a:off x="458788" y="925513"/>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Multi-valued subquery returns multiple values as a single column set to the outer query</a:t>
            </a:r>
          </a:p>
          <a:p>
            <a:pPr lvl="0"/>
            <a:r>
              <a:rPr lang="en-US" kern="0" dirty="0">
                <a:solidFill>
                  <a:srgbClr val="000000"/>
                </a:solidFill>
              </a:rPr>
              <a:t>Used with IN predicate</a:t>
            </a:r>
          </a:p>
          <a:p>
            <a:pPr lvl="1"/>
            <a:r>
              <a:rPr lang="en-US" kern="0" dirty="0">
                <a:solidFill>
                  <a:srgbClr val="000000"/>
                </a:solidFill>
              </a:rPr>
              <a:t>If any value in the subquery result matches IN predicate expression, the predicate returns TRUE</a:t>
            </a:r>
          </a:p>
          <a:p>
            <a:pPr lvl="1"/>
            <a:endParaRPr lang="en-US" kern="0" dirty="0">
              <a:solidFill>
                <a:srgbClr val="000000"/>
              </a:solidFill>
            </a:endParaRPr>
          </a:p>
          <a:p>
            <a:pPr lvl="1"/>
            <a:endParaRPr lang="en-US" kern="0" dirty="0">
              <a:solidFill>
                <a:srgbClr val="000000"/>
              </a:solidFill>
            </a:endParaRPr>
          </a:p>
          <a:p>
            <a:pPr lvl="0"/>
            <a:endParaRPr lang="en-US" kern="0" dirty="0">
              <a:solidFill>
                <a:srgbClr val="000000"/>
              </a:solidFill>
            </a:endParaRPr>
          </a:p>
          <a:p>
            <a:pPr lvl="0"/>
            <a:endParaRPr lang="en-US" kern="0" dirty="0">
              <a:solidFill>
                <a:srgbClr val="000000"/>
              </a:solidFill>
            </a:endParaRPr>
          </a:p>
          <a:p>
            <a:pPr lvl="0"/>
            <a:r>
              <a:rPr lang="en-US" kern="0" dirty="0">
                <a:solidFill>
                  <a:srgbClr val="000000"/>
                </a:solidFill>
              </a:rPr>
              <a:t>May also be expressed as a JOIN (test both for performance)</a:t>
            </a:r>
          </a:p>
        </p:txBody>
      </p:sp>
      <p:sp>
        <p:nvSpPr>
          <p:cNvPr id="5" name="AutoShape 3"/>
          <p:cNvSpPr>
            <a:spLocks noChangeArrowheads="1"/>
          </p:cNvSpPr>
          <p:nvPr/>
        </p:nvSpPr>
        <p:spPr bwMode="auto">
          <a:xfrm>
            <a:off x="714375" y="3227349"/>
            <a:ext cx="7272338" cy="182219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SELECT custid, orderid</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FROM Sales.orders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WHERE custid IN (</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SELECT custid</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FROM Sales.Customers</a:t>
            </a:r>
          </a:p>
          <a:p>
            <a:pPr lvl="0" defTabSz="457200" fontAlgn="base">
              <a:lnSpc>
                <a:spcPct val="90000"/>
              </a:lnSpc>
              <a:spcBef>
                <a:spcPct val="0"/>
              </a:spcBef>
              <a:spcAft>
                <a:spcPct val="0"/>
              </a:spcAft>
              <a:tabLst>
                <a:tab pos="457200" algn="l"/>
              </a:tabLst>
              <a:defRPr/>
            </a:pPr>
            <a:r>
              <a:rPr lang="en-US" sz="2000" dirty="0">
                <a:solidFill>
                  <a:srgbClr val="000000"/>
                </a:solidFill>
                <a:latin typeface="Lucida Sans Unicode" panose="020B0602030504020204" pitchFamily="34" charset="0"/>
                <a:cs typeface="Lucida Sans Unicode" panose="020B0602030504020204" pitchFamily="34" charset="0"/>
              </a:rPr>
              <a:t>	WHERE country = N'Mexico');</a:t>
            </a:r>
          </a:p>
        </p:txBody>
      </p:sp>
    </p:spTree>
    <p:extLst>
      <p:ext uri="{BB962C8B-B14F-4D97-AF65-F5344CB8AC3E}">
        <p14:creationId xmlns:p14="http://schemas.microsoft.com/office/powerpoint/2010/main" val="2520187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9c63176d-2edc-4e6d-a3cd-4b5aad2bffa2">
    <p:spTree>
      <p:nvGrpSpPr>
        <p:cNvPr id="1" name=""/>
        <p:cNvGrpSpPr/>
        <p:nvPr/>
      </p:nvGrpSpPr>
      <p:grpSpPr>
        <a:xfrm>
          <a:off x="0" y="0"/>
          <a:ext cx="0" cy="0"/>
          <a:chOff x="0" y="0"/>
          <a:chExt cx="0" cy="0"/>
        </a:xfrm>
      </p:grpSpPr>
      <p:sp>
        <p:nvSpPr>
          <p:cNvPr id="2" name="Title 1"/>
          <p:cNvSpPr>
            <a:spLocks noGrp="1"/>
          </p:cNvSpPr>
          <p:nvPr>
            <p:ph type="title"/>
          </p:nvPr>
        </p:nvSpPr>
        <p:spPr>
          <a:xfrm>
            <a:off x="593725" y="-2"/>
            <a:ext cx="8464550" cy="740664"/>
          </a:xfrm>
        </p:spPr>
        <p:txBody>
          <a:bodyPr/>
          <a:lstStyle/>
          <a:p>
            <a:r>
              <a:rPr lang="en-GB" dirty="0" smtClean="0"/>
              <a:t>Demonstration: Writing Self-Contained Subqueries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Write a nested subquery</a:t>
            </a:r>
          </a:p>
          <a:p>
            <a:pPr lvl="0"/>
            <a:endParaRPr lang="en-US" kern="0" dirty="0">
              <a:solidFill>
                <a:srgbClr val="000000"/>
              </a:solidFill>
            </a:endParaRPr>
          </a:p>
        </p:txBody>
      </p:sp>
    </p:spTree>
    <p:extLst>
      <p:ext uri="{BB962C8B-B14F-4D97-AF65-F5344CB8AC3E}">
        <p14:creationId xmlns:p14="http://schemas.microsoft.com/office/powerpoint/2010/main" val="2269239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Writing Correlated Subqueries</a:t>
            </a:r>
            <a:endParaRPr lang="en-GB" dirty="0"/>
          </a:p>
        </p:txBody>
      </p:sp>
      <p:sp>
        <p:nvSpPr>
          <p:cNvPr id="3" name="Text Placeholder 2"/>
          <p:cNvSpPr>
            <a:spLocks noGrp="1"/>
          </p:cNvSpPr>
          <p:nvPr>
            <p:ph type="body" idx="1"/>
          </p:nvPr>
        </p:nvSpPr>
        <p:spPr/>
        <p:txBody>
          <a:bodyPr/>
          <a:lstStyle/>
          <a:p>
            <a:r>
              <a:rPr lang="en-GB" dirty="0" smtClean="0"/>
              <a:t>Working with Correlated Subqueries
Writing Correlated Subqueries
Demonstration: Writing Correlated Subqueries</a:t>
            </a:r>
            <a:endParaRPr lang="en-GB" dirty="0"/>
          </a:p>
        </p:txBody>
      </p:sp>
    </p:spTree>
    <p:extLst>
      <p:ext uri="{BB962C8B-B14F-4D97-AF65-F5344CB8AC3E}">
        <p14:creationId xmlns:p14="http://schemas.microsoft.com/office/powerpoint/2010/main" val="185564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Correlated Subqueries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Correlated subqueries refer to elements of tables used in outer query</a:t>
            </a:r>
          </a:p>
          <a:p>
            <a:pPr lvl="0"/>
            <a:r>
              <a:rPr lang="en-US" sz="2400" kern="0" dirty="0">
                <a:solidFill>
                  <a:srgbClr val="000000"/>
                </a:solidFill>
              </a:rPr>
              <a:t>Dependent on outer query, cannot be executed separately</a:t>
            </a:r>
          </a:p>
          <a:p>
            <a:pPr lvl="1"/>
            <a:r>
              <a:rPr lang="en-US" sz="2000" kern="0" dirty="0">
                <a:solidFill>
                  <a:srgbClr val="000000"/>
                </a:solidFill>
              </a:rPr>
              <a:t>Harder to test than self-contained subqueries</a:t>
            </a:r>
          </a:p>
          <a:p>
            <a:pPr lvl="0"/>
            <a:r>
              <a:rPr lang="en-US" sz="2400" kern="0" dirty="0">
                <a:solidFill>
                  <a:srgbClr val="000000"/>
                </a:solidFill>
              </a:rPr>
              <a:t>Behaves as if inner query is executed once per outer row</a:t>
            </a:r>
          </a:p>
          <a:p>
            <a:pPr lvl="0"/>
            <a:r>
              <a:rPr lang="en-US" sz="2400" kern="0" dirty="0">
                <a:solidFill>
                  <a:srgbClr val="000000"/>
                </a:solidFill>
              </a:rPr>
              <a:t>May return scalar value or multiple values</a:t>
            </a:r>
          </a:p>
        </p:txBody>
      </p:sp>
      <p:sp>
        <p:nvSpPr>
          <p:cNvPr id="5" name="AutoShape 3"/>
          <p:cNvSpPr>
            <a:spLocks noChangeArrowheads="1"/>
          </p:cNvSpPr>
          <p:nvPr/>
        </p:nvSpPr>
        <p:spPr bwMode="auto">
          <a:xfrm>
            <a:off x="557213" y="4365653"/>
            <a:ext cx="7843838" cy="210990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orderid</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empid</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orderdate</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Orders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O1</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WHERE</a:t>
            </a:r>
            <a:r>
              <a:rPr lang="en-US" b="1" dirty="0">
                <a:solidFill>
                  <a:prstClr val="black"/>
                </a:solidFill>
                <a:latin typeface="Lucida Sans Unicode" panose="020B0602030504020204" pitchFamily="34" charset="0"/>
                <a:cs typeface="Lucida Sans Unicode" panose="020B0602030504020204" pitchFamily="34" charset="0"/>
              </a:rPr>
              <a:t> orderdate </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srgbClr val="0000FF"/>
                </a:solidFill>
                <a:latin typeface="Lucida Sans Unicode" panose="020B0602030504020204" pitchFamily="34" charset="0"/>
                <a:cs typeface="Lucida Sans Unicode" panose="020B0602030504020204" pitchFamily="34" charset="0"/>
              </a:rPr>
              <a:t>SELECT</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FF00FF"/>
                </a:solidFill>
                <a:latin typeface="Lucida Sans Unicode" panose="020B0602030504020204" pitchFamily="34" charset="0"/>
                <a:cs typeface="Lucida Sans Unicode" panose="020B0602030504020204" pitchFamily="34" charset="0"/>
              </a:rPr>
              <a:t>MAX</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orderdate</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FROM</a:t>
            </a:r>
            <a:r>
              <a:rPr lang="en-US" b="1" dirty="0">
                <a:solidFill>
                  <a:prstClr val="black"/>
                </a:solidFill>
                <a:latin typeface="Lucida Sans Unicode" panose="020B0602030504020204" pitchFamily="34" charset="0"/>
                <a:cs typeface="Lucida Sans Unicode" panose="020B0602030504020204" pitchFamily="34" charset="0"/>
              </a:rPr>
              <a:t> Sales</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Orders </a:t>
            </a:r>
            <a:r>
              <a:rPr lang="en-US" b="1" dirty="0">
                <a:solidFill>
                  <a:srgbClr val="0000FF"/>
                </a:solidFill>
                <a:latin typeface="Lucida Sans Unicode" panose="020B0602030504020204" pitchFamily="34" charset="0"/>
                <a:cs typeface="Lucida Sans Unicode" panose="020B0602030504020204" pitchFamily="34" charset="0"/>
              </a:rPr>
              <a:t>AS</a:t>
            </a:r>
            <a:r>
              <a:rPr lang="en-US" b="1" dirty="0">
                <a:solidFill>
                  <a:prstClr val="black"/>
                </a:solidFill>
                <a:latin typeface="Lucida Sans Unicode" panose="020B0602030504020204" pitchFamily="34" charset="0"/>
                <a:cs typeface="Lucida Sans Unicode" panose="020B0602030504020204" pitchFamily="34" charset="0"/>
              </a:rPr>
              <a:t> O2</a:t>
            </a:r>
          </a:p>
          <a:p>
            <a:pPr lvl="0" fontAlgn="base">
              <a:spcBef>
                <a:spcPct val="0"/>
              </a:spcBef>
              <a:spcAft>
                <a:spcPct val="0"/>
              </a:spcAft>
            </a:pP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WHERE</a:t>
            </a:r>
            <a:r>
              <a:rPr lang="en-US" b="1" dirty="0">
                <a:solidFill>
                  <a:prstClr val="black"/>
                </a:solidFill>
                <a:latin typeface="Lucida Sans Unicode" panose="020B0602030504020204" pitchFamily="34" charset="0"/>
                <a:cs typeface="Lucida Sans Unicode" panose="020B0602030504020204" pitchFamily="34" charset="0"/>
              </a:rPr>
              <a:t> O2</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empid </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O1</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empid</a:t>
            </a:r>
            <a:r>
              <a:rPr lang="en-US"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b="1" dirty="0">
                <a:solidFill>
                  <a:srgbClr val="0000FF"/>
                </a:solidFill>
                <a:latin typeface="Lucida Sans Unicode" panose="020B0602030504020204" pitchFamily="34" charset="0"/>
                <a:cs typeface="Lucida Sans Unicode" panose="020B0602030504020204" pitchFamily="34" charset="0"/>
              </a:rPr>
              <a:t>ORDER</a:t>
            </a:r>
            <a:r>
              <a:rPr lang="en-US" b="1" dirty="0">
                <a:solidFill>
                  <a:prstClr val="black"/>
                </a:solidFill>
                <a:latin typeface="Lucida Sans Unicode" panose="020B0602030504020204" pitchFamily="34" charset="0"/>
                <a:cs typeface="Lucida Sans Unicode" panose="020B0602030504020204" pitchFamily="34" charset="0"/>
              </a:rPr>
              <a:t> </a:t>
            </a:r>
            <a:r>
              <a:rPr lang="en-US" b="1" dirty="0">
                <a:solidFill>
                  <a:srgbClr val="0000FF"/>
                </a:solidFill>
                <a:latin typeface="Lucida Sans Unicode" panose="020B0602030504020204" pitchFamily="34" charset="0"/>
                <a:cs typeface="Lucida Sans Unicode" panose="020B0602030504020204" pitchFamily="34" charset="0"/>
              </a:rPr>
              <a:t>BY</a:t>
            </a:r>
            <a:r>
              <a:rPr lang="en-US" b="1" dirty="0">
                <a:solidFill>
                  <a:prstClr val="black"/>
                </a:solidFill>
                <a:latin typeface="Lucida Sans Unicode" panose="020B0602030504020204" pitchFamily="34" charset="0"/>
                <a:cs typeface="Lucida Sans Unicode" panose="020B0602030504020204" pitchFamily="34" charset="0"/>
              </a:rPr>
              <a:t> empid</a:t>
            </a:r>
            <a:r>
              <a:rPr lang="en-US" b="1" dirty="0">
                <a:solidFill>
                  <a:srgbClr val="808080"/>
                </a:solidFill>
                <a:latin typeface="Lucida Sans Unicode" panose="020B0602030504020204" pitchFamily="34" charset="0"/>
                <a:cs typeface="Lucida Sans Unicode" panose="020B0602030504020204" pitchFamily="34" charset="0"/>
              </a:rPr>
              <a:t>,</a:t>
            </a:r>
            <a:r>
              <a:rPr lang="en-US" b="1" dirty="0">
                <a:solidFill>
                  <a:prstClr val="black"/>
                </a:solidFill>
                <a:latin typeface="Lucida Sans Unicode" panose="020B0602030504020204" pitchFamily="34" charset="0"/>
                <a:cs typeface="Lucida Sans Unicode" panose="020B0602030504020204" pitchFamily="34" charset="0"/>
              </a:rPr>
              <a:t> orderdate</a:t>
            </a:r>
            <a:r>
              <a:rPr lang="en-US"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752560933"/>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16</TotalTime>
  <Words>1789</Words>
  <Application>Microsoft Office PowerPoint</Application>
  <PresentationFormat>On-screen Show (4:3)</PresentationFormat>
  <Paragraphs>242</Paragraphs>
  <Slides>18</Slides>
  <Notes>18</Notes>
  <HiddenSlides>0</HiddenSlides>
  <MMClips>0</MMClips>
  <ScaleCrop>false</ScaleCrop>
  <HeadingPairs>
    <vt:vector size="6" baseType="variant">
      <vt:variant>
        <vt:lpstr>Fonts Used</vt:lpstr>
      </vt:variant>
      <vt:variant>
        <vt:i4>7</vt:i4>
      </vt:variant>
      <vt:variant>
        <vt:lpstr>Theme</vt:lpstr>
      </vt:variant>
      <vt:variant>
        <vt:i4>18</vt:i4>
      </vt:variant>
      <vt:variant>
        <vt:lpstr>Slide Titles</vt:lpstr>
      </vt:variant>
      <vt:variant>
        <vt:i4>18</vt:i4>
      </vt:variant>
    </vt:vector>
  </HeadingPairs>
  <TitlesOfParts>
    <vt:vector size="43" baseType="lpstr">
      <vt:lpstr>Arial</vt:lpstr>
      <vt:lpstr>Segoe UI</vt:lpstr>
      <vt:lpstr>Times New Roman</vt:lpstr>
      <vt:lpstr>Lucida Sans Unicode</vt:lpstr>
      <vt:lpstr>Wingdings</vt:lpstr>
      <vt:lpstr>Verdana</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Module 10</vt:lpstr>
      <vt:lpstr>Module Overview</vt:lpstr>
      <vt:lpstr>Lesson 1: Writing Self-Contained Subqueries</vt:lpstr>
      <vt:lpstr>Working with Subqueries</vt:lpstr>
      <vt:lpstr>Writing Scalar Subqueries</vt:lpstr>
      <vt:lpstr>Writing Multi-Valued Subqueries</vt:lpstr>
      <vt:lpstr>Demonstration: Writing Self-Contained Subqueries</vt:lpstr>
      <vt:lpstr>Lesson 2: Writing Correlated Subqueries</vt:lpstr>
      <vt:lpstr>Working with Correlated Subqueries</vt:lpstr>
      <vt:lpstr>Writing Correlated Subqueries</vt:lpstr>
      <vt:lpstr>Demonstration: Writing Correlated Subqueries</vt:lpstr>
      <vt:lpstr>Lesson 3: Using the EXISTS Predicate with Subqueries</vt:lpstr>
      <vt:lpstr>Working with EXISTS</vt:lpstr>
      <vt:lpstr>Writing Queries Using EXISTS with Subqueries</vt:lpstr>
      <vt:lpstr>Demonstration: Writing Subqueries Using EXISTS</vt:lpstr>
      <vt:lpstr>Lab: Using Subqueries</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10</dc:title>
  <dc:creator>Christopher Bartlett</dc:creator>
  <cp:lastModifiedBy>Richard Strange</cp:lastModifiedBy>
  <cp:revision>3</cp:revision>
  <dcterms:created xsi:type="dcterms:W3CDTF">2014-08-05T10:26:20Z</dcterms:created>
  <dcterms:modified xsi:type="dcterms:W3CDTF">2014-08-06T08:30:45Z</dcterms:modified>
</cp:coreProperties>
</file>