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Lst>
  <p:notesMasterIdLst>
    <p:notesMasterId r:id="rId51"/>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Lst>
  <p:sldSz cx="9144000" cy="6858000" type="screen4x3"/>
  <p:notesSz cx="6858000" cy="9144000"/>
  <p:embeddedFontLst>
    <p:embeddedFont>
      <p:font typeface="Segoe UI" panose="020B0502040204020203" pitchFamily="34" charset="0"/>
      <p:regular r:id="rId52"/>
      <p:bold r:id="rId53"/>
      <p:italic r:id="rId54"/>
      <p:boldItalic r:id="rId55"/>
    </p:embeddedFont>
    <p:embeddedFont>
      <p:font typeface="Lucida Sans Unicode" panose="020B0602030504020204" pitchFamily="34" charset="0"/>
      <p:regular r:id="rId56"/>
    </p:embeddedFont>
    <p:embeddedFont>
      <p:font typeface="Calibri" panose="020F0502020204030204" pitchFamily="34" charset="0"/>
      <p:regular r:id="rId57"/>
      <p:bold r:id="rId58"/>
      <p:italic r:id="rId59"/>
      <p:boldItalic r:id="rId60"/>
    </p:embeddedFont>
    <p:embeddedFont>
      <p:font typeface="Verdana" panose="020B0604030504040204"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font" Target="fonts/font5.fntdata"/><Relationship Id="rId64"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font" Target="fonts/font8.fntdata"/><Relationship Id="rId67"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font" Target="fonts/font3.fntdata"/><Relationship Id="rId6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03AE6-E18A-460D-B1B9-AF9787C2162D}"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CA085-6554-4A27-9F88-AE17A0EF6874}" type="slidenum">
              <a:rPr lang="en-GB" smtClean="0"/>
              <a:t>‹#›</a:t>
            </a:fld>
            <a:endParaRPr lang="en-GB" dirty="0"/>
          </a:p>
        </p:txBody>
      </p:sp>
    </p:spTree>
    <p:extLst>
      <p:ext uri="{BB962C8B-B14F-4D97-AF65-F5344CB8AC3E}">
        <p14:creationId xmlns:p14="http://schemas.microsoft.com/office/powerpoint/2010/main" val="1918532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While the handling of user objects such as views and inline table-valued functions will be covered, their creation will only be covered at a very high level, leaving a thorough treatment for course 20464C.</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767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Point out to students that it is a best practice to assign a table alias to the TVF, even though it is not required.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1111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D:\Demofiles\Mod11\Setup.cmd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Inline TVFs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D:\Demofiles\Mod11\Setup.cmd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D:\Demofiles\Mod11\Demo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Keep SQL Server Management Studio open for the next demonstration.</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5600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this lesson discusses using variables to pass arguments to derived tables before the course itself covers variables. Provide "just enough" information on variables to support their use, and let the students know this will be covered thoroughly later in the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3571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derived tables allow a query to work around T-SQL restrictions on the use of column aliases in query phases which logically execute before the SELECT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lifetime of the derived table is the outer query. When the outer query finishes, the derived table no longer exists.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Because the derived table definition is unpacked and processed at runtime against the underlying objects, there are no performance benefits nor specific performance costs to using them.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1911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00037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example uses the same query logic (return the number of distinct customers per year) to contrast the use of internal and external column aliases. Note that the outer query refers to columns defined in the inner derived table.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tabLst>
                <a:tab pos="457200" algn="l"/>
              </a:tabLs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first example, the aliases are defined inline in the SELECT clause. </a:t>
            </a:r>
          </a:p>
          <a:p>
            <a:pPr marL="342900" lvl="0" indent="-342900">
              <a:lnSpc>
                <a:spcPct val="115000"/>
              </a:lnSpc>
              <a:spcAft>
                <a:spcPts val="995"/>
              </a:spcAft>
              <a:buFont typeface="+mj-lt"/>
              <a:buAutoNum type="arabicPeriod"/>
              <a:tabLst>
                <a:tab pos="457200" algn="l"/>
              </a:tabLs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second example, the columns are defined externally to the SELECT statement, with the derived table's alias.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external method may cause testing and code maintenance issues.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25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the use of variables and parameters will be covered more thoroughly later in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0488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One possible answer to the question: “How could you rewrite the previous example to eliminate one level of nesting?” is provided in the demonstration script.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9148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D:\Demofiles\Mod11\Setup.cmd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that Create Derived Tables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D:\Demofiles\Mod11\Setup.cmd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D:\Demofiles\Mod11\Demo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Keep SQL Server Management Studio open for the next demonstration.</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3934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86394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5484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Since a CTE is defined before it is used, it may be referred to more flexibly than a derived table.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creating recursive CTEs is beyond the scope of the class. To support questions that may come up, an example of a recursive CTE is included in the demonstration script for this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9761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example uses the same logical query (return the number of distinct customers per year) as the derived table example in the previous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9276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D:\Demofiles\Mod11\Setup.cmd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that Create CTEs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D:\Demofiles\Mod11\Setup.cmd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D:\Demofiles\Mod11\Demo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Close SQL Server Management Studio without saving any files.</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7392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Views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last 10 modules, you had to prepare many different T-SQL statements to support different business requirements. Because some of them used a similar table and column structure, you would like to have them reusable. You will learn how to use one of two persistent table expressions—a view.</a:t>
            </a: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Instructor Note: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Derived Tables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compare the sales amounts between the ordered year and the previous year to calculate the growth percentage. To prepare such a report, you will learn how to use derived tables inside T-SQL statements. Exercise 3: Writing Queries That Use CTEs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needs an additional report showing the sales growth over the years for each customer. You could use your existing knowledge of derived tables and views, but instead you will practice how to use a CTE.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Writing Queries That Use Inline TVFs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learned how to write a SELECT statement against a view. However, since a view does not support parameters, you will now use an inline TVF to retrieve data as a relational table based on an input parameter.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627666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29CA085-6554-4A27-9F88-AE17A0EF6874}"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9011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would you use a CTE rather than a derived table for a query?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CTEs may be written once, referenced multiple times in a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table expressions allow variables to be passed in as parameters to the expression?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Table-valued functions.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54705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8676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database security, see the course 20462C: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Administering a SQL Server Database</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comment on next page.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2373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column aliases, encryption and schema binding in a view definition are beyond the scope of this class.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lesson covers the basics of creating views for the purposes of discussion about querying them only. For more information on views and view options, see the course 20464C: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Developing Microsoft SQL Server Databases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Keep this discussion very high level.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2841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Views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D:\Demofiles\Mod11\Setup.cmd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D:\Demofiles\Mod11\Demo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Keep SQL Server Management Studio open for the next demonstration.</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80536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442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multi-statement TVFs are beyond the scope of this course. For more information, see course 20464C or Books Online: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Table-Valued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http://go.microsoft.com/fwlink/?LinkID=394806</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Many dynamic management views (DMVs) are actually dynamic management functions (DMFs). Since students are likely to need to do metadata and system catalog querying, there is good justification for including the use of TVFs at this point.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487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content is included to comply with the objective domain for the course. Refer to course 10776 for more information.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Though the use of GO was omitted for clarity, remember that CREATE FUNCTION (like CREATE VIEW) must be the only statement in the batch.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9CA085-6554-4A27-9F88-AE17A0EF6874}"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Using Table Expressions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7496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59095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31041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204469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07919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45016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1043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872076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989443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9391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34677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043524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9741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36108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107458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969162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50152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48914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056937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9431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190966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06440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67596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042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6175743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1718034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02916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53753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450969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11452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1289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87067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92600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20597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774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724059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84600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655406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37344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851907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34726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582596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1824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181414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75830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319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083775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04409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54261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468354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750365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6602540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31647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041716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951061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32687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7092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7409646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4073283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016589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650727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020007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582094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609794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1311713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6634706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6833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8082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600203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67720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878921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650514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870739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027222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6862289"/>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097811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855026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8250741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65868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91523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775802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52720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40603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52047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559988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268898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67258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833357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038691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003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09201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9674206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1283358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02554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65011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804641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498704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787797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55333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198914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4226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36807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32999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7225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8183526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9276278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027836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355436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121051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46821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709012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357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23418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326976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450608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592564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607359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42822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9355040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66722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822711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641522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12985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8043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915892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54443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14325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957067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644239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0730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9682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6767262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7470781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502281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6563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858302"/>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097485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50663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673417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706055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869997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435002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077632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8431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3792750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31281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01315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19023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0364650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265876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57741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5134653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81475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293200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824323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0373261"/>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639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027144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3642076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6605300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830835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235302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23916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839192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159647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91371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98037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0674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612720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52697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57779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343549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7225344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2445"/>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10265033"/>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9961314"/>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565450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919241"/>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4507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120068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2621051"/>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99542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395443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270902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558140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9952625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195611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8507886"/>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595494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11192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3504444"/>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934866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534636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759204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142383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752020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033337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4065836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551634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5893026"/>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94473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297437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918929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685777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256035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47250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289068"/>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80062100"/>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438193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72473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5831900"/>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425941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909361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1578224"/>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3016368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24058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393508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6841619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20015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733885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047837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196852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4286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10817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3089136"/>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289136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80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42015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11450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4137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48477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4408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13672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213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5924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26090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3579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7152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67124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4807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590125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55796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19951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26295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618361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5677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25312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3819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41797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96103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788382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120131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644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11602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57423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70129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34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07142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561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343225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25158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254255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50065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48754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90649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5585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06998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551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9920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944086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16889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43015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15146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06159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60742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99156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0029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45290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62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38824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85277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21494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704368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27281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9902358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904999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389362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52047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6279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796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51548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96889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63732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664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54612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283268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76710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817839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669696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373942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0540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02635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2440258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773497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731851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10622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859021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1781263"/>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683316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2301315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701585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125901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46012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5904226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6913466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121344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734106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226443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60945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819455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754201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1932555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3456992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582565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524605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147709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Using Table Expressions
</a:t>
            </a:r>
            <a:endParaRPr lang="en-GB" dirty="0"/>
          </a:p>
        </p:txBody>
      </p:sp>
    </p:spTree>
    <p:extLst>
      <p:ext uri="{BB962C8B-B14F-4D97-AF65-F5344CB8AC3E}">
        <p14:creationId xmlns:p14="http://schemas.microsoft.com/office/powerpoint/2010/main" val="81781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from Inline TVFs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SELECT from function</a:t>
            </a:r>
          </a:p>
          <a:p>
            <a:pPr lvl="0"/>
            <a:r>
              <a:rPr lang="en-US" kern="0" dirty="0">
                <a:solidFill>
                  <a:srgbClr val="000000"/>
                </a:solidFill>
              </a:rPr>
              <a:t>Use two-part name</a:t>
            </a:r>
          </a:p>
          <a:p>
            <a:pPr lvl="0"/>
            <a:r>
              <a:rPr lang="en-US" kern="0" dirty="0">
                <a:solidFill>
                  <a:srgbClr val="000000"/>
                </a:solidFill>
              </a:rPr>
              <a:t>Pass in parameters</a:t>
            </a:r>
          </a:p>
        </p:txBody>
      </p:sp>
      <p:graphicFrame>
        <p:nvGraphicFramePr>
          <p:cNvPr id="5" name="Content Placeholder 5"/>
          <p:cNvGraphicFramePr>
            <a:graphicFrameLocks/>
          </p:cNvGraphicFramePr>
          <p:nvPr>
            <p:extLst>
              <p:ext uri="{D42A27DB-BD31-4B8C-83A1-F6EECF244321}">
                <p14:modId xmlns:p14="http://schemas.microsoft.com/office/powerpoint/2010/main" val="1759969183"/>
              </p:ext>
            </p:extLst>
          </p:nvPr>
        </p:nvGraphicFramePr>
        <p:xfrm>
          <a:off x="481914" y="4379387"/>
          <a:ext cx="8377881" cy="1584960"/>
        </p:xfrm>
        <a:graphic>
          <a:graphicData uri="http://schemas.openxmlformats.org/drawingml/2006/table">
            <a:tbl>
              <a:tblPr firstRow="1" bandRow="1">
                <a:tableStyleId>{9DCAF9ED-07DC-4A11-8D7F-57B35C25682E}</a:tableStyleId>
              </a:tblPr>
              <a:tblGrid>
                <a:gridCol w="1241999"/>
                <a:gridCol w="1550628"/>
                <a:gridCol w="1667885"/>
                <a:gridCol w="921483"/>
                <a:gridCol w="1389508"/>
                <a:gridCol w="1606378"/>
              </a:tblGrid>
              <a:tr h="0">
                <a:tc>
                  <a:txBody>
                    <a:bodyPr/>
                    <a:lstStyle/>
                    <a:p>
                      <a:r>
                        <a:rPr lang="en-US" sz="2000" dirty="0" smtClean="0">
                          <a:latin typeface="Segoe UI" panose="020B0502040204020203" pitchFamily="34" charset="0"/>
                          <a:cs typeface="Segoe UI" panose="020B0502040204020203" pitchFamily="34" charset="0"/>
                        </a:rPr>
                        <a:t>orderid</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productid</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unitprice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qty</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discount</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line_total</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10252</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20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64.80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40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0.05</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2462.40</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10252</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33</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2.00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25</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0.05</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47.50</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10252</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60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27.20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40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0.00</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1088.00</a:t>
                      </a:r>
                      <a:endParaRPr lang="en-US" sz="2000" dirty="0">
                        <a:latin typeface="Segoe UI" panose="020B0502040204020203" pitchFamily="34" charset="0"/>
                        <a:cs typeface="Segoe UI" panose="020B0502040204020203" pitchFamily="34" charset="0"/>
                      </a:endParaRPr>
                    </a:p>
                  </a:txBody>
                  <a:tcPr/>
                </a:tc>
              </a:tr>
            </a:tbl>
          </a:graphicData>
        </a:graphic>
      </p:graphicFrame>
      <p:sp>
        <p:nvSpPr>
          <p:cNvPr id="6" name="AutoShape 3"/>
          <p:cNvSpPr>
            <a:spLocks noChangeArrowheads="1"/>
          </p:cNvSpPr>
          <p:nvPr/>
        </p:nvSpPr>
        <p:spPr bwMode="auto">
          <a:xfrm>
            <a:off x="481914" y="2668251"/>
            <a:ext cx="7747686"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productid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unitprice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qty</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discount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line_total</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fn_LineTotal</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10252</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LT</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884608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b2c7a08-707c-452a-9b2a-85f2e187db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Inline TVFs</a:t>
            </a:r>
            <a:endParaRPr lang="en-GB" dirty="0"/>
          </a:p>
        </p:txBody>
      </p:sp>
      <p:sp>
        <p:nvSpPr>
          <p:cNvPr id="4" name="Rectangle 2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inline TVFs</a:t>
            </a:r>
          </a:p>
        </p:txBody>
      </p:sp>
    </p:spTree>
    <p:extLst>
      <p:ext uri="{BB962C8B-B14F-4D97-AF65-F5344CB8AC3E}">
        <p14:creationId xmlns:p14="http://schemas.microsoft.com/office/powerpoint/2010/main" val="62055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Derived Tables</a:t>
            </a:r>
            <a:endParaRPr lang="en-GB" dirty="0"/>
          </a:p>
        </p:txBody>
      </p:sp>
      <p:sp>
        <p:nvSpPr>
          <p:cNvPr id="3" name="Text Placeholder 2"/>
          <p:cNvSpPr>
            <a:spLocks noGrp="1"/>
          </p:cNvSpPr>
          <p:nvPr>
            <p:ph type="body" idx="1"/>
          </p:nvPr>
        </p:nvSpPr>
        <p:spPr/>
        <p:txBody>
          <a:bodyPr/>
          <a:lstStyle/>
          <a:p>
            <a:r>
              <a:rPr lang="en-GB" dirty="0" smtClean="0"/>
              <a:t>Writing Queries with Derived Tables
Guidelines for Derived Tables
Using Aliases for Column Names in Derived Tables
Passing Arguments to Derived Tables
Nesting and Reusing Derived Tables
Demonstration: Using Derived Tables</a:t>
            </a:r>
            <a:endParaRPr lang="en-GB" dirty="0"/>
          </a:p>
        </p:txBody>
      </p:sp>
    </p:spTree>
    <p:extLst>
      <p:ext uri="{BB962C8B-B14F-4D97-AF65-F5344CB8AC3E}">
        <p14:creationId xmlns:p14="http://schemas.microsoft.com/office/powerpoint/2010/main" val="111653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Derived Tables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Derived tables are named query expressions created within an outer SELECT statement</a:t>
            </a:r>
          </a:p>
          <a:p>
            <a:pPr lvl="0"/>
            <a:r>
              <a:rPr lang="en-US" sz="2400" kern="0" dirty="0">
                <a:solidFill>
                  <a:srgbClr val="000000"/>
                </a:solidFill>
              </a:rPr>
              <a:t>Not stored in database – represents a virtual relational table</a:t>
            </a:r>
          </a:p>
          <a:p>
            <a:pPr lvl="0"/>
            <a:r>
              <a:rPr lang="en-US" sz="2400" kern="0" dirty="0">
                <a:solidFill>
                  <a:srgbClr val="000000"/>
                </a:solidFill>
              </a:rPr>
              <a:t>When processed, unpacked into query against underlying referenced objects</a:t>
            </a:r>
          </a:p>
          <a:p>
            <a:pPr lvl="0"/>
            <a:r>
              <a:rPr lang="en-US" sz="2400" kern="0" dirty="0">
                <a:solidFill>
                  <a:srgbClr val="000000"/>
                </a:solidFill>
              </a:rPr>
              <a:t> Allow you to write more modular queries</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Scope of a derived table is the query in which it is defined</a:t>
            </a:r>
          </a:p>
        </p:txBody>
      </p:sp>
      <p:sp>
        <p:nvSpPr>
          <p:cNvPr id="5" name="AutoShape 3"/>
          <p:cNvSpPr>
            <a:spLocks noChangeArrowheads="1"/>
          </p:cNvSpPr>
          <p:nvPr/>
        </p:nvSpPr>
        <p:spPr bwMode="auto">
          <a:xfrm>
            <a:off x="651229" y="4032720"/>
            <a:ext cx="7574692"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column_list</a:t>
            </a:r>
            <a:r>
              <a:rPr lang="en-US" sz="2000"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	</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derived_table_definition</a:t>
            </a:r>
            <a:r>
              <a:rPr lang="en-US" sz="2000"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derived_table_alias</a:t>
            </a:r>
            <a:r>
              <a:rPr lang="en-US" sz="2000" b="1"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355865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Guidelines for Derived Tables</a:t>
            </a:r>
            <a:endParaRPr lang="en-GB" dirty="0"/>
          </a:p>
        </p:txBody>
      </p:sp>
      <p:grpSp>
        <p:nvGrpSpPr>
          <p:cNvPr id="4" name="Group 3"/>
          <p:cNvGrpSpPr/>
          <p:nvPr/>
        </p:nvGrpSpPr>
        <p:grpSpPr>
          <a:xfrm>
            <a:off x="679623" y="1085649"/>
            <a:ext cx="3511534" cy="5161948"/>
            <a:chOff x="274639" y="1069975"/>
            <a:chExt cx="2711450" cy="3692828"/>
          </a:xfrm>
        </p:grpSpPr>
        <p:sp>
          <p:nvSpPr>
            <p:cNvPr id="5" name="AutoShape 22"/>
            <p:cNvSpPr>
              <a:spLocks noChangeArrowheads="1"/>
            </p:cNvSpPr>
            <p:nvPr/>
          </p:nvSpPr>
          <p:spPr bwMode="auto">
            <a:xfrm>
              <a:off x="276225" y="1799628"/>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Verdana" pitchFamily="34" charset="0"/>
                <a:cs typeface="Arial" charset="0"/>
              </a:endParaRPr>
            </a:p>
          </p:txBody>
        </p:sp>
        <p:sp>
          <p:nvSpPr>
            <p:cNvPr id="6" name="Text Box 99"/>
            <p:cNvSpPr txBox="1">
              <a:spLocks noChangeArrowheads="1"/>
            </p:cNvSpPr>
            <p:nvPr/>
          </p:nvSpPr>
          <p:spPr bwMode="auto">
            <a:xfrm>
              <a:off x="274639" y="106997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Derived Tables Must</a:t>
              </a:r>
            </a:p>
          </p:txBody>
        </p:sp>
        <p:sp>
          <p:nvSpPr>
            <p:cNvPr id="7" name="Rectangle 6"/>
            <p:cNvSpPr/>
            <p:nvPr/>
          </p:nvSpPr>
          <p:spPr>
            <a:xfrm>
              <a:off x="450850" y="1876425"/>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Have an alias</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Have names for all columns</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Have unique names for all columns</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Not use an ORDER BY clause (without TOP or OFFSET/FETCH)</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Not be referred to multiple times in the same query</a:t>
              </a:r>
            </a:p>
          </p:txBody>
        </p:sp>
      </p:grpSp>
      <p:grpSp>
        <p:nvGrpSpPr>
          <p:cNvPr id="8" name="Group 7"/>
          <p:cNvGrpSpPr/>
          <p:nvPr/>
        </p:nvGrpSpPr>
        <p:grpSpPr>
          <a:xfrm>
            <a:off x="4782065" y="1085649"/>
            <a:ext cx="3524455" cy="5169633"/>
            <a:chOff x="4035282" y="1098805"/>
            <a:chExt cx="2711450" cy="3698325"/>
          </a:xfrm>
        </p:grpSpPr>
        <p:sp>
          <p:nvSpPr>
            <p:cNvPr id="9" name="AutoShape 22"/>
            <p:cNvSpPr>
              <a:spLocks noChangeArrowheads="1"/>
            </p:cNvSpPr>
            <p:nvPr/>
          </p:nvSpPr>
          <p:spPr bwMode="auto">
            <a:xfrm>
              <a:off x="4036869" y="1833955"/>
              <a:ext cx="2709863" cy="2963175"/>
            </a:xfrm>
            <a:prstGeom prst="roundRect">
              <a:avLst>
                <a:gd name="adj" fmla="val 4167"/>
              </a:avLst>
            </a:prstGeom>
            <a:solidFill>
              <a:srgbClr val="BBCDE3"/>
            </a:solidFill>
            <a:ln w="9525" algn="ctr">
              <a:solidFill>
                <a:srgbClr val="4D4D4D"/>
              </a:solidFill>
              <a:round/>
              <a:headEnd/>
              <a:tailEnd/>
            </a:ln>
            <a:effectLst>
              <a:outerShdw dist="35921" dir="2700000" algn="ctr" rotWithShape="0">
                <a:srgbClr val="AFAFAF"/>
              </a:outerShdw>
            </a:effectLst>
          </p:spPr>
          <p:txBody>
            <a:bodyPr wrap="none"/>
            <a:lstStyle/>
            <a:p>
              <a:pPr lvl="0" indent="109538" algn="ctr" fontAlgn="base">
                <a:spcBef>
                  <a:spcPct val="0"/>
                </a:spcBef>
                <a:spcAft>
                  <a:spcPct val="0"/>
                </a:spcAft>
                <a:defRPr/>
              </a:pPr>
              <a:endParaRPr lang="en-US" dirty="0">
                <a:solidFill>
                  <a:srgbClr val="000000"/>
                </a:solidFill>
                <a:latin typeface="Verdana" pitchFamily="34" charset="0"/>
                <a:cs typeface="Arial" charset="0"/>
              </a:endParaRPr>
            </a:p>
          </p:txBody>
        </p:sp>
        <p:sp>
          <p:nvSpPr>
            <p:cNvPr id="10" name="Text Box 99"/>
            <p:cNvSpPr txBox="1">
              <a:spLocks noChangeArrowheads="1"/>
            </p:cNvSpPr>
            <p:nvPr/>
          </p:nvSpPr>
          <p:spPr bwMode="auto">
            <a:xfrm>
              <a:off x="4035282" y="1098805"/>
              <a:ext cx="2711450" cy="723900"/>
            </a:xfrm>
            <a:prstGeom prst="rect">
              <a:avLst/>
            </a:prstGeom>
            <a:gradFill rotWithShape="1">
              <a:gsLst>
                <a:gs pos="0">
                  <a:srgbClr val="EEEFD7"/>
                </a:gs>
                <a:gs pos="100000">
                  <a:srgbClr val="D5D69C"/>
                </a:gs>
              </a:gsLst>
              <a:lin ang="5400000" scaled="1"/>
            </a:gradFill>
            <a:ln w="9525" algn="ctr">
              <a:solidFill>
                <a:srgbClr val="CCB8E4"/>
              </a:solidFill>
              <a:round/>
              <a:headEnd/>
              <a:tailEnd/>
            </a:ln>
          </p:spPr>
          <p:txBody>
            <a:bodyPr lIns="274320" tIns="109728" anchor="ctr"/>
            <a:lstStyle/>
            <a:p>
              <a:pPr lvl="0" algn="ctr" fontAlgn="base">
                <a:spcBef>
                  <a:spcPct val="0"/>
                </a:spcBef>
                <a:spcAft>
                  <a:spcPct val="0"/>
                </a:spcAft>
              </a:pPr>
              <a:r>
                <a:rPr lang="en-US" b="1" dirty="0">
                  <a:solidFill>
                    <a:srgbClr val="000000"/>
                  </a:solidFill>
                  <a:latin typeface="Segoe UI" panose="020B0502040204020203" pitchFamily="34" charset="0"/>
                  <a:cs typeface="Segoe UI" panose="020B0502040204020203" pitchFamily="34" charset="0"/>
                </a:rPr>
                <a:t>Derived Tables May</a:t>
              </a:r>
            </a:p>
          </p:txBody>
        </p:sp>
        <p:sp>
          <p:nvSpPr>
            <p:cNvPr id="11" name="Rectangle 10"/>
            <p:cNvSpPr/>
            <p:nvPr/>
          </p:nvSpPr>
          <p:spPr>
            <a:xfrm>
              <a:off x="4201969" y="1915812"/>
              <a:ext cx="2409825" cy="2722871"/>
            </a:xfrm>
            <a:prstGeom prst="rect">
              <a:avLst/>
            </a:prstGeom>
          </p:spPr>
          <p:txBody>
            <a:bodyPr lIns="0" tIns="0" rIns="0" bIns="0"/>
            <a:lstStyle/>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Use internal or external aliases for columns</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Refer to parameters and/or variables</a:t>
              </a:r>
            </a:p>
            <a:p>
              <a:pPr marL="166688" lvl="0" indent="-166688" fontAlgn="base">
                <a:spcBef>
                  <a:spcPct val="0"/>
                </a:spcBef>
                <a:spcAft>
                  <a:spcPct val="0"/>
                </a:spcAft>
                <a:buFont typeface="Arial" pitchFamily="34" charset="0"/>
                <a:buChar char="•"/>
                <a:defRPr/>
              </a:pPr>
              <a:r>
                <a:rPr lang="en-US" sz="2000" dirty="0">
                  <a:solidFill>
                    <a:srgbClr val="000000"/>
                  </a:solidFill>
                  <a:latin typeface="Segoe UI" panose="020B0502040204020203" pitchFamily="34" charset="0"/>
                  <a:cs typeface="Segoe UI" panose="020B0502040204020203" pitchFamily="34" charset="0"/>
                </a:rPr>
                <a:t>Be nested within other derived tables</a:t>
              </a:r>
            </a:p>
          </p:txBody>
        </p:sp>
      </p:grpSp>
    </p:spTree>
    <p:extLst>
      <p:ext uri="{BB962C8B-B14F-4D97-AF65-F5344CB8AC3E}">
        <p14:creationId xmlns:p14="http://schemas.microsoft.com/office/powerpoint/2010/main" val="205555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603249" y="-2"/>
            <a:ext cx="8188325" cy="740664"/>
          </a:xfrm>
        </p:spPr>
        <p:txBody>
          <a:bodyPr/>
          <a:lstStyle/>
          <a:p>
            <a:r>
              <a:rPr lang="en-GB" dirty="0" smtClean="0"/>
              <a:t>Using Aliases for Column Names in Derived Tables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Column aliases may be defined inline:</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Column aliases may be defined externally:</a:t>
            </a:r>
          </a:p>
        </p:txBody>
      </p:sp>
      <p:sp>
        <p:nvSpPr>
          <p:cNvPr id="5" name="AutoShape 3"/>
          <p:cNvSpPr>
            <a:spLocks noChangeArrowheads="1"/>
          </p:cNvSpPr>
          <p:nvPr/>
        </p:nvSpPr>
        <p:spPr bwMode="auto">
          <a:xfrm>
            <a:off x="554939" y="1629458"/>
            <a:ext cx="7983580"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DISTINCT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 </a:t>
            </a:r>
            <a:r>
              <a:rPr lang="en-US" b="1" dirty="0">
                <a:solidFill>
                  <a:srgbClr val="80808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custid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derived_year</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GROUP</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554939" y="4043191"/>
            <a:ext cx="7983580"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DISTINCT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custid</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 </a:t>
            </a:r>
            <a:endParaRPr lang="en-US"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derived_year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GROUP</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80184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ba9dac-09fb-46f7-bf09-ac6836bf32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Arguments to Derived Tables</a:t>
            </a:r>
            <a:endParaRPr lang="en-GB" dirty="0"/>
          </a:p>
        </p:txBody>
      </p:sp>
      <p:sp>
        <p:nvSpPr>
          <p:cNvPr id="4" name="Content Placeholder 2"/>
          <p:cNvSpPr txBox="1">
            <a:spLocks/>
          </p:cNvSpPr>
          <p:nvPr/>
        </p:nvSpPr>
        <p:spPr>
          <a:xfrm>
            <a:off x="458788" y="9255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Derived tables may refer to arguments</a:t>
            </a:r>
          </a:p>
          <a:p>
            <a:pPr lvl="0"/>
            <a:r>
              <a:rPr lang="en-US" kern="0" dirty="0">
                <a:solidFill>
                  <a:srgbClr val="000000"/>
                </a:solidFill>
              </a:rPr>
              <a:t>Arguments may be:</a:t>
            </a:r>
          </a:p>
          <a:p>
            <a:pPr lvl="1"/>
            <a:r>
              <a:rPr lang="en-US" kern="0" dirty="0">
                <a:solidFill>
                  <a:srgbClr val="000000"/>
                </a:solidFill>
              </a:rPr>
              <a:t>Variables declared in the same batch as the SELECT statement</a:t>
            </a:r>
          </a:p>
          <a:p>
            <a:pPr lvl="1"/>
            <a:r>
              <a:rPr lang="en-US" kern="0" dirty="0">
                <a:solidFill>
                  <a:srgbClr val="000000"/>
                </a:solidFill>
              </a:rPr>
              <a:t>Parameters passed into a table-valued function or stored procedure</a:t>
            </a:r>
          </a:p>
        </p:txBody>
      </p:sp>
      <p:sp>
        <p:nvSpPr>
          <p:cNvPr id="5" name="AutoShape 3"/>
          <p:cNvSpPr>
            <a:spLocks noChangeArrowheads="1"/>
          </p:cNvSpPr>
          <p:nvPr/>
        </p:nvSpPr>
        <p:spPr bwMode="auto">
          <a:xfrm>
            <a:off x="485796" y="3648414"/>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@emp_id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9</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DISTINCT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custid</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empid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@emp_id</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derived_year</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GROUP</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342856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69f879e1-8ef6-470c-9442-ed05908112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Nesting and Reusing Derived Tables</a:t>
            </a:r>
            <a:endParaRPr lang="en-GB" dirty="0"/>
          </a:p>
        </p:txBody>
      </p:sp>
      <p:sp>
        <p:nvSpPr>
          <p:cNvPr id="4" name="Content Placeholder 2"/>
          <p:cNvSpPr txBox="1">
            <a:spLocks/>
          </p:cNvSpPr>
          <p:nvPr/>
        </p:nvSpPr>
        <p:spPr>
          <a:xfrm>
            <a:off x="458788" y="8493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Derived tables may be nested, though not recommended:</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Derived tables may not be referred to multiple times in the same query</a:t>
            </a:r>
          </a:p>
          <a:p>
            <a:pPr lvl="1"/>
            <a:r>
              <a:rPr lang="en-US" kern="0" dirty="0">
                <a:solidFill>
                  <a:srgbClr val="000000"/>
                </a:solidFill>
              </a:rPr>
              <a:t>Each reference must be separately defined</a:t>
            </a:r>
          </a:p>
        </p:txBody>
      </p:sp>
      <p:sp>
        <p:nvSpPr>
          <p:cNvPr id="5" name="AutoShape 3"/>
          <p:cNvSpPr>
            <a:spLocks noChangeArrowheads="1"/>
          </p:cNvSpPr>
          <p:nvPr/>
        </p:nvSpPr>
        <p:spPr bwMode="auto">
          <a:xfrm>
            <a:off x="583071" y="2285494"/>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 </a:t>
            </a:r>
            <a:r>
              <a:rPr lang="en-US" b="1" dirty="0">
                <a:solidFill>
                  <a:srgbClr val="808080"/>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endParaRPr lang="en-US"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DISTINCT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orderyear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custid</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derived_table_1</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GROUP</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derived_table_2</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cust_count </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80</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190397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dbccf21-941d-4be9-8e4a-59b2f85443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Derived Tables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a:t>W</a:t>
            </a:r>
            <a:r>
              <a:rPr lang="en-US" b="0" kern="0" dirty="0" smtClean="0"/>
              <a:t>rite queries that create derived tables</a:t>
            </a:r>
          </a:p>
        </p:txBody>
      </p:sp>
    </p:spTree>
    <p:extLst>
      <p:ext uri="{BB962C8B-B14F-4D97-AF65-F5344CB8AC3E}">
        <p14:creationId xmlns:p14="http://schemas.microsoft.com/office/powerpoint/2010/main" val="162264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2389d21-7734-4212-9d32-aee4f7330f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Using CTEs</a:t>
            </a:r>
            <a:endParaRPr lang="en-GB" dirty="0"/>
          </a:p>
        </p:txBody>
      </p:sp>
      <p:sp>
        <p:nvSpPr>
          <p:cNvPr id="3" name="Text Placeholder 2"/>
          <p:cNvSpPr>
            <a:spLocks noGrp="1"/>
          </p:cNvSpPr>
          <p:nvPr>
            <p:ph type="body" idx="1"/>
          </p:nvPr>
        </p:nvSpPr>
        <p:spPr/>
        <p:txBody>
          <a:bodyPr/>
          <a:lstStyle/>
          <a:p>
            <a:r>
              <a:rPr lang="en-GB" dirty="0" smtClean="0"/>
              <a:t>Writing Queries with CTEs
Creating Queries with Common Table Expressions
Demonstration: Using CTEs</a:t>
            </a:r>
            <a:endParaRPr lang="en-GB" dirty="0"/>
          </a:p>
        </p:txBody>
      </p:sp>
    </p:spTree>
    <p:extLst>
      <p:ext uri="{BB962C8B-B14F-4D97-AF65-F5344CB8AC3E}">
        <p14:creationId xmlns:p14="http://schemas.microsoft.com/office/powerpoint/2010/main" val="347134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Using Views
Using Inline TVFs
Using Derived Tables
Using CTEs</a:t>
            </a:r>
            <a:endParaRPr lang="en-GB" dirty="0"/>
          </a:p>
        </p:txBody>
      </p:sp>
    </p:spTree>
    <p:extLst>
      <p:ext uri="{BB962C8B-B14F-4D97-AF65-F5344CB8AC3E}">
        <p14:creationId xmlns:p14="http://schemas.microsoft.com/office/powerpoint/2010/main" val="3589655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bcbb66-925f-417a-81ab-87e6bd9340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CTEs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CTEs are named table expressions defined in a query</a:t>
            </a:r>
          </a:p>
          <a:p>
            <a:pPr lvl="0"/>
            <a:r>
              <a:rPr lang="en-US" kern="0" dirty="0">
                <a:solidFill>
                  <a:srgbClr val="000000"/>
                </a:solidFill>
              </a:rPr>
              <a:t>CTEs are similar to derived tables in scope and naming requirements</a:t>
            </a:r>
          </a:p>
          <a:p>
            <a:pPr lvl="0"/>
            <a:r>
              <a:rPr lang="en-US" kern="0" dirty="0">
                <a:solidFill>
                  <a:srgbClr val="000000"/>
                </a:solidFill>
              </a:rPr>
              <a:t>Unlike derived tables, CTEs support multiple definitions, multiple references, and recursion</a:t>
            </a:r>
          </a:p>
        </p:txBody>
      </p:sp>
      <p:sp>
        <p:nvSpPr>
          <p:cNvPr id="5" name="AutoShape 3"/>
          <p:cNvSpPr>
            <a:spLocks noChangeArrowheads="1"/>
          </p:cNvSpPr>
          <p:nvPr/>
        </p:nvSpPr>
        <p:spPr bwMode="auto">
          <a:xfrm>
            <a:off x="651229" y="3913901"/>
            <a:ext cx="7574692"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WITH &lt;CTE_name&gt;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AS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&lt;CTE_definition&gt;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&lt;outer query referencing CTE&gt;;</a:t>
            </a:r>
          </a:p>
        </p:txBody>
      </p:sp>
    </p:spTree>
    <p:extLst>
      <p:ext uri="{BB962C8B-B14F-4D97-AF65-F5344CB8AC3E}">
        <p14:creationId xmlns:p14="http://schemas.microsoft.com/office/powerpoint/2010/main" val="542197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d065f496-85b8-4480-86b7-5ad789accdfc">
    <p:spTree>
      <p:nvGrpSpPr>
        <p:cNvPr id="1" name=""/>
        <p:cNvGrpSpPr/>
        <p:nvPr/>
      </p:nvGrpSpPr>
      <p:grpSpPr>
        <a:xfrm>
          <a:off x="0" y="0"/>
          <a:ext cx="0" cy="0"/>
          <a:chOff x="0" y="0"/>
          <a:chExt cx="0" cy="0"/>
        </a:xfrm>
      </p:grpSpPr>
      <p:sp>
        <p:nvSpPr>
          <p:cNvPr id="2" name="Title 1"/>
          <p:cNvSpPr>
            <a:spLocks noGrp="1"/>
          </p:cNvSpPr>
          <p:nvPr>
            <p:ph type="title"/>
          </p:nvPr>
        </p:nvSpPr>
        <p:spPr>
          <a:xfrm>
            <a:off x="660399" y="-2"/>
            <a:ext cx="8016875" cy="740664"/>
          </a:xfrm>
        </p:spPr>
        <p:txBody>
          <a:bodyPr/>
          <a:lstStyle/>
          <a:p>
            <a:r>
              <a:rPr lang="en-GB" dirty="0" smtClean="0"/>
              <a:t>Creating Queries with Common Table Expressions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To create a CTE:</a:t>
            </a:r>
          </a:p>
          <a:p>
            <a:pPr lvl="1"/>
            <a:r>
              <a:rPr lang="en-US" kern="0" dirty="0">
                <a:solidFill>
                  <a:srgbClr val="000000"/>
                </a:solidFill>
              </a:rPr>
              <a:t>Define the table expression in a WITH clause</a:t>
            </a:r>
          </a:p>
          <a:p>
            <a:pPr lvl="1"/>
            <a:r>
              <a:rPr lang="en-US" kern="0" dirty="0">
                <a:solidFill>
                  <a:srgbClr val="000000"/>
                </a:solidFill>
              </a:rPr>
              <a:t>Assign column aliases (inline or external)</a:t>
            </a:r>
          </a:p>
          <a:p>
            <a:pPr lvl="1"/>
            <a:r>
              <a:rPr lang="en-US" kern="0" dirty="0">
                <a:solidFill>
                  <a:srgbClr val="000000"/>
                </a:solidFill>
              </a:rPr>
              <a:t>Pass arguments if desired</a:t>
            </a:r>
          </a:p>
          <a:p>
            <a:pPr lvl="1"/>
            <a:r>
              <a:rPr lang="en-US" kern="0" dirty="0">
                <a:solidFill>
                  <a:srgbClr val="000000"/>
                </a:solidFill>
              </a:rPr>
              <a:t>Reference the CTE in the outer query</a:t>
            </a:r>
          </a:p>
        </p:txBody>
      </p:sp>
      <p:sp>
        <p:nvSpPr>
          <p:cNvPr id="5" name="AutoShape 3"/>
          <p:cNvSpPr>
            <a:spLocks noChangeArrowheads="1"/>
          </p:cNvSpPr>
          <p:nvPr/>
        </p:nvSpPr>
        <p:spPr bwMode="auto">
          <a:xfrm>
            <a:off x="641436" y="3507611"/>
            <a:ext cx="7983580" cy="239762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WITH</a:t>
            </a:r>
            <a:r>
              <a:rPr lang="en-US" b="1" dirty="0">
                <a:solidFill>
                  <a:prstClr val="black"/>
                </a:solidFill>
                <a:latin typeface="Lucida Sans Unicode" panose="020B0602030504020204" pitchFamily="34" charset="0"/>
                <a:cs typeface="Lucida Sans Unicode" panose="020B0602030504020204" pitchFamily="34" charset="0"/>
              </a:rPr>
              <a:t> CTE_year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custid</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COUNT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DISTINCT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cust_count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CTE_year</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GROUP</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orderyear</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7510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a1581024-69c3-47ce-8968-3073417784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CTEs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r>
              <a:rPr lang="en-US" kern="0" dirty="0">
                <a:solidFill>
                  <a:srgbClr val="000000"/>
                </a:solidFill>
              </a:rPr>
              <a:t>Write queries that create CTEs</a:t>
            </a:r>
          </a:p>
          <a:p>
            <a:pPr lvl="0"/>
            <a:endParaRPr lang="en-US" kern="0" dirty="0">
              <a:solidFill>
                <a:srgbClr val="000000"/>
              </a:solidFill>
            </a:endParaRPr>
          </a:p>
        </p:txBody>
      </p:sp>
    </p:spTree>
    <p:extLst>
      <p:ext uri="{BB962C8B-B14F-4D97-AF65-F5344CB8AC3E}">
        <p14:creationId xmlns:p14="http://schemas.microsoft.com/office/powerpoint/2010/main" val="1806980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Table Expressions</a:t>
            </a:r>
            <a:endParaRPr lang="en-GB" dirty="0"/>
          </a:p>
        </p:txBody>
      </p:sp>
      <p:sp>
        <p:nvSpPr>
          <p:cNvPr id="3" name="Text Placeholder 2"/>
          <p:cNvSpPr>
            <a:spLocks noGrp="1"/>
          </p:cNvSpPr>
          <p:nvPr>
            <p:ph type="body" idx="1"/>
          </p:nvPr>
        </p:nvSpPr>
        <p:spPr/>
        <p:txBody>
          <a:bodyPr/>
          <a:lstStyle/>
          <a:p>
            <a:r>
              <a:rPr lang="en-GB" dirty="0" smtClean="0"/>
              <a:t>Exercise 1: Writing Queries That Use Views
Exercise 2: Writing Queries That Use Derived Tables
Exercise 3: Writing Queries That Use CTEs
Exercise 4: Writing Queries That Use Inline TVFs</a:t>
            </a:r>
            <a:endParaRPr lang="en-GB" dirty="0"/>
          </a:p>
        </p:txBody>
      </p:sp>
      <p:sp>
        <p:nvSpPr>
          <p:cNvPr id="4" name="TextBox 3"/>
          <p:cNvSpPr txBox="1"/>
          <p:nvPr/>
        </p:nvSpPr>
        <p:spPr>
          <a:xfrm>
            <a:off x="458788" y="38213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49966"/>
            <a:ext cx="6970050"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IN"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IN" sz="2800" b="1" i="0" u="none" strike="noStrike" baseline="0" dirty="0" smtClean="0">
                <a:latin typeface="Segoe UI" panose="020B0502040204020203" pitchFamily="34" charset="0"/>
              </a:rPr>
              <a:t>Pa$$w0rd</a:t>
            </a:r>
          </a:p>
        </p:txBody>
      </p:sp>
      <p:sp>
        <p:nvSpPr>
          <p:cNvPr id="6" name="TextBox 5"/>
          <p:cNvSpPr txBox="1"/>
          <p:nvPr/>
        </p:nvSpPr>
        <p:spPr>
          <a:xfrm>
            <a:off x="458788" y="60109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2251683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2014. You have been provided with a set of business requirements for data and you will write T-SQL queries to retrieve the specified data from the databases. Because of advanced business requests, you will have to learn how to create and query different query expressions that represent a valid relational table.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4309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3882039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Using Views</a:t>
            </a:r>
            <a:endParaRPr lang="en-GB" dirty="0"/>
          </a:p>
        </p:txBody>
      </p:sp>
      <p:sp>
        <p:nvSpPr>
          <p:cNvPr id="3" name="Text Placeholder 2"/>
          <p:cNvSpPr>
            <a:spLocks noGrp="1"/>
          </p:cNvSpPr>
          <p:nvPr>
            <p:ph type="body" idx="1"/>
          </p:nvPr>
        </p:nvSpPr>
        <p:spPr/>
        <p:txBody>
          <a:bodyPr/>
          <a:lstStyle/>
          <a:p>
            <a:r>
              <a:rPr lang="en-GB" dirty="0" smtClean="0"/>
              <a:t>Writing Queries That Return Results from Views
Creating Simple Views
Demonstration: Using Views</a:t>
            </a:r>
            <a:endParaRPr lang="en-GB" dirty="0"/>
          </a:p>
        </p:txBody>
      </p:sp>
    </p:spTree>
    <p:extLst>
      <p:ext uri="{BB962C8B-B14F-4D97-AF65-F5344CB8AC3E}">
        <p14:creationId xmlns:p14="http://schemas.microsoft.com/office/powerpoint/2010/main" val="1671387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That Return Results from Views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Views may be referenced in a SELECT statement just like a table</a:t>
            </a:r>
          </a:p>
          <a:p>
            <a:pPr lvl="0"/>
            <a:r>
              <a:rPr lang="en-US" kern="0" dirty="0">
                <a:solidFill>
                  <a:srgbClr val="000000"/>
                </a:solidFill>
              </a:rPr>
              <a:t>Views are named table expressions with definitions stored in a database</a:t>
            </a:r>
          </a:p>
          <a:p>
            <a:pPr lvl="0"/>
            <a:r>
              <a:rPr lang="en-US" kern="0" dirty="0">
                <a:solidFill>
                  <a:srgbClr val="000000"/>
                </a:solidFill>
              </a:rPr>
              <a:t>Like derived tables and CTEs, queries that use views can provide encapsulation and simplification</a:t>
            </a:r>
          </a:p>
          <a:p>
            <a:pPr lvl="0"/>
            <a:r>
              <a:rPr lang="en-US" kern="0" dirty="0">
                <a:solidFill>
                  <a:srgbClr val="000000"/>
                </a:solidFill>
              </a:rPr>
              <a:t>From an administrative perspective, views can provide a security layer to a database</a:t>
            </a:r>
          </a:p>
        </p:txBody>
      </p:sp>
      <p:sp>
        <p:nvSpPr>
          <p:cNvPr id="5" name="AutoShape 3"/>
          <p:cNvSpPr>
            <a:spLocks noChangeArrowheads="1"/>
          </p:cNvSpPr>
          <p:nvPr/>
        </p:nvSpPr>
        <p:spPr bwMode="auto">
          <a:xfrm>
            <a:off x="612319" y="5288111"/>
            <a:ext cx="7574692"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select_list</a:t>
            </a:r>
            <a:r>
              <a:rPr lang="en-US" sz="2000"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view_name</a:t>
            </a:r>
            <a:r>
              <a:rPr lang="en-US" sz="2000"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sort_list</a:t>
            </a:r>
            <a:r>
              <a:rPr lang="en-US" sz="2000" b="1"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93789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Simple Views</a:t>
            </a:r>
            <a:endParaRPr lang="en-GB" dirty="0"/>
          </a:p>
        </p:txBody>
      </p:sp>
      <p:sp>
        <p:nvSpPr>
          <p:cNvPr id="4" name="Content Placeholder 2"/>
          <p:cNvSpPr txBox="1">
            <a:spLocks/>
          </p:cNvSpPr>
          <p:nvPr/>
        </p:nvSpPr>
        <p:spPr>
          <a:xfrm>
            <a:off x="520364" y="1322929"/>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Views are saved queries created in a database by administrators and developers</a:t>
            </a:r>
          </a:p>
          <a:p>
            <a:pPr lvl="0"/>
            <a:r>
              <a:rPr lang="en-US" sz="2400" kern="0" dirty="0">
                <a:solidFill>
                  <a:srgbClr val="000000"/>
                </a:solidFill>
              </a:rPr>
              <a:t>Views are defined with a single SELECT statement</a:t>
            </a:r>
          </a:p>
          <a:p>
            <a:pPr lvl="0"/>
            <a:r>
              <a:rPr lang="en-US" sz="2400" kern="0" dirty="0">
                <a:solidFill>
                  <a:srgbClr val="000000"/>
                </a:solidFill>
              </a:rPr>
              <a:t>ORDER BY is not permitted in a view definition without the use of TOP, OFFSET/FETCH, or FOR XML</a:t>
            </a:r>
          </a:p>
          <a:p>
            <a:pPr lvl="1"/>
            <a:r>
              <a:rPr lang="en-US" sz="2000" kern="0" dirty="0">
                <a:solidFill>
                  <a:srgbClr val="000000"/>
                </a:solidFill>
              </a:rPr>
              <a:t>To sort the output, use ORDER BY in the outer query</a:t>
            </a:r>
          </a:p>
          <a:p>
            <a:pPr lvl="0"/>
            <a:r>
              <a:rPr lang="en-US" sz="2400" kern="0" dirty="0">
                <a:solidFill>
                  <a:srgbClr val="000000"/>
                </a:solidFill>
              </a:rPr>
              <a:t>View creation supports additional options beyond the scope of this class</a:t>
            </a:r>
          </a:p>
        </p:txBody>
      </p:sp>
      <p:sp>
        <p:nvSpPr>
          <p:cNvPr id="5" name="AutoShape 3"/>
          <p:cNvSpPr>
            <a:spLocks noChangeArrowheads="1"/>
          </p:cNvSpPr>
          <p:nvPr/>
        </p:nvSpPr>
        <p:spPr bwMode="auto">
          <a:xfrm>
            <a:off x="608899" y="4733195"/>
            <a:ext cx="7574692"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CREATE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VIEW</a:t>
            </a:r>
            <a:r>
              <a:rPr lang="en-US" sz="2000" b="1" dirty="0">
                <a:solidFill>
                  <a:prstClr val="black"/>
                </a:solidFill>
                <a:latin typeface="Lucida Sans Unicode" panose="020B0602030504020204" pitchFamily="34" charset="0"/>
                <a:cs typeface="Lucida Sans Unicode" panose="020B0602030504020204" pitchFamily="34" charset="0"/>
              </a:rPr>
              <a:t> HR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EmpPhoneList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lastname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firstname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phone</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HR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Employees</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96232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e19ee4f-6aec-42af-a8c4-baffc70392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Views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Create views</a:t>
            </a:r>
          </a:p>
        </p:txBody>
      </p:sp>
    </p:spTree>
    <p:extLst>
      <p:ext uri="{BB962C8B-B14F-4D97-AF65-F5344CB8AC3E}">
        <p14:creationId xmlns:p14="http://schemas.microsoft.com/office/powerpoint/2010/main" val="254072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Inline TVFs</a:t>
            </a:r>
            <a:endParaRPr lang="en-GB" dirty="0"/>
          </a:p>
        </p:txBody>
      </p:sp>
      <p:sp>
        <p:nvSpPr>
          <p:cNvPr id="3" name="Text Placeholder 2"/>
          <p:cNvSpPr>
            <a:spLocks noGrp="1"/>
          </p:cNvSpPr>
          <p:nvPr>
            <p:ph type="body" idx="1"/>
          </p:nvPr>
        </p:nvSpPr>
        <p:spPr/>
        <p:txBody>
          <a:bodyPr/>
          <a:lstStyle/>
          <a:p>
            <a:r>
              <a:rPr lang="en-GB" dirty="0" smtClean="0"/>
              <a:t>Writing Queries That Use Inline TVFs
Creating Simple Inline TVFs
Retrieving from Inline TVFs
Demonstration: Inline TVFs</a:t>
            </a:r>
            <a:endParaRPr lang="en-GB" dirty="0"/>
          </a:p>
        </p:txBody>
      </p:sp>
    </p:spTree>
    <p:extLst>
      <p:ext uri="{BB962C8B-B14F-4D97-AF65-F5344CB8AC3E}">
        <p14:creationId xmlns:p14="http://schemas.microsoft.com/office/powerpoint/2010/main" val="1171567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That Use Inline TVFs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TVFs are named table expressions with definitions stored in a database</a:t>
            </a:r>
          </a:p>
          <a:p>
            <a:pPr lvl="0"/>
            <a:r>
              <a:rPr lang="en-US" kern="0" dirty="0">
                <a:solidFill>
                  <a:srgbClr val="000000"/>
                </a:solidFill>
              </a:rPr>
              <a:t>TVFs return a virtual table to the calling query</a:t>
            </a:r>
          </a:p>
          <a:p>
            <a:pPr lvl="0"/>
            <a:r>
              <a:rPr lang="en-US" kern="0" dirty="0">
                <a:solidFill>
                  <a:srgbClr val="000000"/>
                </a:solidFill>
              </a:rPr>
              <a:t>SQL Server provides two types of TVFs</a:t>
            </a:r>
          </a:p>
          <a:p>
            <a:pPr lvl="1"/>
            <a:r>
              <a:rPr lang="en-US" kern="0" dirty="0">
                <a:solidFill>
                  <a:srgbClr val="000000"/>
                </a:solidFill>
              </a:rPr>
              <a:t>Inline, based on a single SELECT statement</a:t>
            </a:r>
          </a:p>
          <a:p>
            <a:pPr lvl="1"/>
            <a:r>
              <a:rPr lang="en-US" kern="0" dirty="0">
                <a:solidFill>
                  <a:srgbClr val="000000"/>
                </a:solidFill>
              </a:rPr>
              <a:t>Multi-statement, which creates and loads a table variable</a:t>
            </a:r>
          </a:p>
          <a:p>
            <a:pPr lvl="0"/>
            <a:r>
              <a:rPr lang="en-US" kern="0" dirty="0">
                <a:solidFill>
                  <a:srgbClr val="000000"/>
                </a:solidFill>
              </a:rPr>
              <a:t>Unlike views, TVFs support input parameters</a:t>
            </a:r>
          </a:p>
          <a:p>
            <a:pPr lvl="0"/>
            <a:r>
              <a:rPr lang="en-US" kern="0" dirty="0">
                <a:solidFill>
                  <a:srgbClr val="000000"/>
                </a:solidFill>
              </a:rPr>
              <a:t>Inline TVFs may be thought of as parameterized views</a:t>
            </a:r>
          </a:p>
        </p:txBody>
      </p:sp>
    </p:spTree>
    <p:extLst>
      <p:ext uri="{BB962C8B-B14F-4D97-AF65-F5344CB8AC3E}">
        <p14:creationId xmlns:p14="http://schemas.microsoft.com/office/powerpoint/2010/main" val="305400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Simple Inline TVFs</a:t>
            </a:r>
            <a:endParaRPr lang="en-GB" dirty="0"/>
          </a:p>
        </p:txBody>
      </p:sp>
      <p:sp>
        <p:nvSpPr>
          <p:cNvPr id="6"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TVFs are created by administrators and developers</a:t>
            </a:r>
          </a:p>
          <a:p>
            <a:r>
              <a:rPr lang="en-US" sz="2400" b="0" kern="0" dirty="0" smtClean="0"/>
              <a:t>Create and name function and optional parameters with CREATE FUNCTION</a:t>
            </a:r>
          </a:p>
          <a:p>
            <a:r>
              <a:rPr lang="en-US" sz="2400" b="0" kern="0" dirty="0" smtClean="0"/>
              <a:t>Declare return type as TABLE</a:t>
            </a:r>
          </a:p>
          <a:p>
            <a:r>
              <a:rPr lang="en-US" sz="2400" b="0" kern="0" dirty="0" smtClean="0"/>
              <a:t>Define inline SELECT statement following RETURN</a:t>
            </a:r>
          </a:p>
        </p:txBody>
      </p:sp>
      <p:sp>
        <p:nvSpPr>
          <p:cNvPr id="7" name="AutoShape 3"/>
          <p:cNvSpPr>
            <a:spLocks noChangeArrowheads="1"/>
          </p:cNvSpPr>
          <p:nvPr/>
        </p:nvSpPr>
        <p:spPr bwMode="auto">
          <a:xfrm>
            <a:off x="481914" y="3341066"/>
            <a:ext cx="7747686" cy="26853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solidFill>
                  <a:srgbClr val="0000FF"/>
                </a:solidFill>
                <a:latin typeface="Lucida Sans Unicode" panose="020B0602030504020204" pitchFamily="34" charset="0"/>
                <a:cs typeface="Lucida Sans Unicode" panose="020B0602030504020204" pitchFamily="34" charset="0"/>
              </a:rPr>
              <a:t>CREATE</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FUNCTION</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fn_LineTotal</a:t>
            </a:r>
            <a:r>
              <a:rPr lang="en-US" dirty="0">
                <a:solidFill>
                  <a:srgbClr val="0000FF"/>
                </a:solidFill>
                <a:latin typeface="Lucida Sans Unicode" panose="020B0602030504020204" pitchFamily="34" charset="0"/>
                <a:cs typeface="Lucida Sans Unicode" panose="020B0602030504020204" pitchFamily="34" charset="0"/>
              </a:rPr>
              <a:t> </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orderid </a:t>
            </a:r>
            <a:r>
              <a:rPr lang="en-US" dirty="0" smtClean="0">
                <a:solidFill>
                  <a:srgbClr val="0000FF"/>
                </a:solidFill>
                <a:latin typeface="Lucida Sans Unicode" panose="020B0602030504020204" pitchFamily="34" charset="0"/>
                <a:cs typeface="Lucida Sans Unicode" panose="020B0602030504020204" pitchFamily="34" charset="0"/>
              </a:rPr>
              <a:t>INT</a:t>
            </a:r>
            <a:r>
              <a:rPr lang="en-US" dirty="0" smtClean="0">
                <a:solidFill>
                  <a:srgbClr val="808080"/>
                </a:solidFill>
                <a:latin typeface="Lucida Sans Unicode" panose="020B0602030504020204" pitchFamily="34" charset="0"/>
                <a:cs typeface="Lucida Sans Unicode" panose="020B0602030504020204" pitchFamily="34" charset="0"/>
              </a:rPr>
              <a:t>)</a:t>
            </a:r>
            <a:endParaRPr lang="en-US" dirty="0">
              <a:solidFill>
                <a:srgbClr val="808080"/>
              </a:solidFill>
              <a:latin typeface="Lucida Sans Unicode" panose="020B0602030504020204" pitchFamily="34" charset="0"/>
              <a:cs typeface="Lucida Sans Unicode" panose="020B0602030504020204" pitchFamily="34" charset="0"/>
            </a:endParaRPr>
          </a:p>
          <a:p>
            <a:r>
              <a:rPr lang="en-US" dirty="0">
                <a:solidFill>
                  <a:srgbClr val="0000FF"/>
                </a:solidFill>
                <a:latin typeface="Lucida Sans Unicode" panose="020B0602030504020204" pitchFamily="34" charset="0"/>
                <a:cs typeface="Lucida Sans Unicode" panose="020B0602030504020204" pitchFamily="34" charset="0"/>
              </a:rPr>
              <a:t>RETURNS</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TABLE</a:t>
            </a:r>
          </a:p>
          <a:p>
            <a:r>
              <a:rPr lang="en-US" dirty="0">
                <a:solidFill>
                  <a:srgbClr val="0000FF"/>
                </a:solidFill>
                <a:latin typeface="Lucida Sans Unicode" panose="020B0602030504020204" pitchFamily="34" charset="0"/>
                <a:cs typeface="Lucida Sans Unicode" panose="020B0602030504020204" pitchFamily="34" charset="0"/>
              </a:rPr>
              <a:t>AS</a:t>
            </a:r>
          </a:p>
          <a:p>
            <a:r>
              <a:rPr lang="en-US" dirty="0">
                <a:solidFill>
                  <a:srgbClr val="0000FF"/>
                </a:solidFill>
                <a:latin typeface="Lucida Sans Unicode" panose="020B0602030504020204" pitchFamily="34" charset="0"/>
                <a:cs typeface="Lucida Sans Unicode" panose="020B0602030504020204" pitchFamily="34" charset="0"/>
              </a:rPr>
              <a:t>RETURN</a:t>
            </a:r>
          </a:p>
          <a:p>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SELECT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orderid</a:t>
            </a:r>
            <a:r>
              <a:rPr lang="en-US" dirty="0" smtClean="0">
                <a:solidFill>
                  <a:srgbClr val="808080"/>
                </a:solidFill>
                <a:latin typeface="Lucida Sans Unicode" panose="020B0602030504020204" pitchFamily="34" charset="0"/>
                <a:cs typeface="Lucida Sans Unicode" panose="020B0602030504020204" pitchFamily="34" charset="0"/>
              </a:rPr>
              <a:t>,</a:t>
            </a:r>
          </a:p>
          <a:p>
            <a:r>
              <a:rPr lang="en-US" dirty="0">
                <a:solidFill>
                  <a:srgbClr val="808080"/>
                </a:solidFill>
                <a:latin typeface="Lucida Sans Unicode" panose="020B0602030504020204" pitchFamily="34" charset="0"/>
                <a:cs typeface="Lucida Sans Unicode" panose="020B0602030504020204" pitchFamily="34" charset="0"/>
              </a:rPr>
              <a:t>	</a:t>
            </a:r>
            <a:r>
              <a:rPr lang="en-US" dirty="0" smtClean="0">
                <a:solidFill>
                  <a:srgbClr val="FF00FF"/>
                </a:solidFill>
                <a:latin typeface="Lucida Sans Unicode" panose="020B0602030504020204" pitchFamily="34" charset="0"/>
                <a:cs typeface="Lucida Sans Unicode" panose="020B0602030504020204" pitchFamily="34" charset="0"/>
              </a:rPr>
              <a:t>CAST</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qty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unitprice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srgbClr val="0000FF"/>
                </a:solidFill>
                <a:latin typeface="Lucida Sans Unicode" panose="020B0602030504020204" pitchFamily="34" charset="0"/>
                <a:cs typeface="Lucida Sans Unicode" panose="020B0602030504020204" pitchFamily="34" charset="0"/>
              </a:rPr>
              <a:t> </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1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discount</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0000FF"/>
                </a:solidFill>
                <a:latin typeface="Lucida Sans Unicode" panose="020B0602030504020204" pitchFamily="34" charset="0"/>
                <a:cs typeface="Lucida Sans Unicode" panose="020B0602030504020204" pitchFamily="34" charset="0"/>
              </a:rPr>
              <a:t>AS</a:t>
            </a:r>
            <a:r>
              <a:rPr lang="en-US" dirty="0" smtClean="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0000FF"/>
                </a:solidFill>
                <a:latin typeface="Lucida Sans Unicode" panose="020B0602030504020204" pitchFamily="34" charset="0"/>
                <a:cs typeface="Lucida Sans Unicode" panose="020B0602030504020204" pitchFamily="34" charset="0"/>
              </a:rPr>
              <a:t>DECIMAL</a:t>
            </a:r>
            <a:r>
              <a:rPr lang="en-US" dirty="0" smtClean="0">
                <a:solidFill>
                  <a:srgbClr val="808080"/>
                </a:solidFill>
                <a:latin typeface="Lucida Sans Unicode" panose="020B0602030504020204" pitchFamily="34" charset="0"/>
                <a:cs typeface="Lucida Sans Unicode" panose="020B0602030504020204" pitchFamily="34" charset="0"/>
              </a:rPr>
              <a:t>(</a:t>
            </a:r>
            <a:r>
              <a:rPr lang="en-US" dirty="0" smtClean="0">
                <a:solidFill>
                  <a:prstClr val="black"/>
                </a:solidFill>
                <a:latin typeface="Lucida Sans Unicode" panose="020B0602030504020204" pitchFamily="34" charset="0"/>
                <a:cs typeface="Lucida Sans Unicode" panose="020B0602030504020204" pitchFamily="34" charset="0"/>
              </a:rPr>
              <a:t>8</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2</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AS</a:t>
            </a:r>
            <a:r>
              <a:rPr lang="en-US" dirty="0">
                <a:solidFill>
                  <a:prstClr val="black"/>
                </a:solidFill>
                <a:latin typeface="Lucida Sans Unicode" panose="020B0602030504020204" pitchFamily="34" charset="0"/>
                <a:cs typeface="Lucida Sans Unicode" panose="020B0602030504020204" pitchFamily="34" charset="0"/>
              </a:rPr>
              <a:t> line_total</a:t>
            </a:r>
          </a:p>
          <a:p>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FROM</a:t>
            </a:r>
            <a:r>
              <a:rPr lang="en-US" dirty="0">
                <a:solidFill>
                  <a:prstClr val="black"/>
                </a:solidFill>
                <a:latin typeface="Lucida Sans Unicode" panose="020B0602030504020204" pitchFamily="34" charset="0"/>
                <a:cs typeface="Lucida Sans Unicode" panose="020B0602030504020204" pitchFamily="34" charset="0"/>
              </a:rPr>
              <a:t>    Sales</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OrderDetails</a:t>
            </a:r>
          </a:p>
          <a:p>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WHERE</a:t>
            </a:r>
            <a:r>
              <a:rPr lang="en-US" dirty="0">
                <a:solidFill>
                  <a:prstClr val="black"/>
                </a:solidFill>
                <a:latin typeface="Lucida Sans Unicode" panose="020B0602030504020204" pitchFamily="34" charset="0"/>
                <a:cs typeface="Lucida Sans Unicode" panose="020B0602030504020204" pitchFamily="34" charset="0"/>
              </a:rPr>
              <a:t>   orderid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@orderid </a:t>
            </a:r>
            <a:r>
              <a:rPr lang="en-US"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49121424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19</TotalTime>
  <Words>2673</Words>
  <Application>Microsoft Office PowerPoint</Application>
  <PresentationFormat>On-screen Show (4:3)</PresentationFormat>
  <Paragraphs>364</Paragraphs>
  <Slides>25</Slides>
  <Notes>25</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25</vt:i4>
      </vt:variant>
    </vt:vector>
  </HeadingPairs>
  <TitlesOfParts>
    <vt:vector size="57" baseType="lpstr">
      <vt:lpstr>Arial</vt:lpstr>
      <vt:lpstr>Segoe UI</vt:lpstr>
      <vt:lpstr>Times New Roman</vt:lpstr>
      <vt:lpstr>Lucida Sans Unicode</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Module 11</vt:lpstr>
      <vt:lpstr>Module Overview</vt:lpstr>
      <vt:lpstr>Lesson 1: Using Views</vt:lpstr>
      <vt:lpstr>Writing Queries That Return Results from Views</vt:lpstr>
      <vt:lpstr>Creating Simple Views</vt:lpstr>
      <vt:lpstr>Demonstration: Using Views</vt:lpstr>
      <vt:lpstr>Lesson 2: Using Inline TVFs</vt:lpstr>
      <vt:lpstr>Writing Queries That Use Inline TVFs</vt:lpstr>
      <vt:lpstr>Creating Simple Inline TVFs</vt:lpstr>
      <vt:lpstr>Retrieving from Inline TVFs</vt:lpstr>
      <vt:lpstr>Demonstration: Inline TVFs</vt:lpstr>
      <vt:lpstr>Lesson 3: Using Derived Tables</vt:lpstr>
      <vt:lpstr>Writing Queries with Derived Tables</vt:lpstr>
      <vt:lpstr>Guidelines for Derived Tables</vt:lpstr>
      <vt:lpstr>Using Aliases for Column Names in Derived Tables</vt:lpstr>
      <vt:lpstr>Passing Arguments to Derived Tables</vt:lpstr>
      <vt:lpstr>Nesting and Reusing Derived Tables</vt:lpstr>
      <vt:lpstr>Demonstration: Using Derived Tables</vt:lpstr>
      <vt:lpstr>Lesson 4: Using CTEs</vt:lpstr>
      <vt:lpstr>Writing Queries with CTEs</vt:lpstr>
      <vt:lpstr>Creating Queries with Common Table Expressions</vt:lpstr>
      <vt:lpstr>Demonstration: Using CTEs</vt:lpstr>
      <vt:lpstr>Lab: Using Table Expressions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Christopher Bartlett</dc:creator>
  <cp:lastModifiedBy>Richard Strange</cp:lastModifiedBy>
  <cp:revision>5</cp:revision>
  <dcterms:created xsi:type="dcterms:W3CDTF">2014-08-05T10:49:54Z</dcterms:created>
  <dcterms:modified xsi:type="dcterms:W3CDTF">2014-08-06T08:31:45Z</dcterms:modified>
</cp:coreProperties>
</file>