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embeddedFontLst>
    <p:embeddedFont>
      <p:font typeface="Segoe UI" panose="020B0502040204020203" pitchFamily="34" charset="0"/>
      <p:regular r:id="rId22"/>
      <p:bold r:id="rId23"/>
      <p:italic r:id="rId24"/>
      <p:boldItalic r:id="rId25"/>
    </p:embeddedFont>
    <p:embeddedFont>
      <p:font typeface="Lucida Sans Unicode" panose="020B0602030504020204" pitchFamily="34" charset="0"/>
      <p:regular r:id="rId26"/>
    </p:embeddedFont>
    <p:embeddedFont>
      <p:font typeface="Verdana" panose="020B0604030504040204" pitchFamily="3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2118E-E5BA-4842-91B7-49A7B5D3EF4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2D3818B7-58CC-47A4-B5B6-9D615DA47BA8}">
      <dgm:prSet phldrT="[Text]" custT="1"/>
      <dgm:spPr>
        <a:solidFill>
          <a:schemeClr val="accent2">
            <a:lumMod val="60000"/>
            <a:lumOff val="40000"/>
            <a:alpha val="50000"/>
          </a:schemeClr>
        </a:solidFill>
        <a:ln>
          <a:solidFill>
            <a:schemeClr val="tx1"/>
          </a:solidFill>
        </a:ln>
      </dgm:spPr>
      <dgm:t>
        <a:bodyPr/>
        <a:lstStyle/>
        <a:p>
          <a:r>
            <a:rPr lang="en-US" sz="2000" dirty="0" smtClean="0">
              <a:latin typeface="Segoe UI" panose="020B0502040204020203" pitchFamily="34" charset="0"/>
              <a:cs typeface="Segoe UI" panose="020B0502040204020203" pitchFamily="34" charset="0"/>
            </a:rPr>
            <a:t>Employees</a:t>
          </a:r>
          <a:endParaRPr lang="en-US" sz="2400" dirty="0">
            <a:latin typeface="Segoe UI" panose="020B0502040204020203" pitchFamily="34" charset="0"/>
            <a:cs typeface="Segoe UI" panose="020B0502040204020203" pitchFamily="34" charset="0"/>
          </a:endParaRPr>
        </a:p>
      </dgm:t>
    </dgm:pt>
    <dgm:pt modelId="{D98AD97B-2328-420F-8100-0E35F68BEEC4}" type="parTrans" cxnId="{D3EAAD68-573E-45DB-80D6-D64EBB0B01BF}">
      <dgm:prSet/>
      <dgm:spPr/>
      <dgm:t>
        <a:bodyPr/>
        <a:lstStyle/>
        <a:p>
          <a:endParaRPr lang="en-US"/>
        </a:p>
      </dgm:t>
    </dgm:pt>
    <dgm:pt modelId="{876C481B-0AF2-44C4-BF9B-56BD85B581E3}" type="sibTrans" cxnId="{D3EAAD68-573E-45DB-80D6-D64EBB0B01BF}">
      <dgm:prSet/>
      <dgm:spPr/>
      <dgm:t>
        <a:bodyPr/>
        <a:lstStyle/>
        <a:p>
          <a:endParaRPr lang="en-US"/>
        </a:p>
      </dgm:t>
    </dgm:pt>
    <dgm:pt modelId="{B75D3A82-7CBA-434E-A527-BF9ED3155D7C}">
      <dgm:prSet phldrT="[Text]" custT="1"/>
      <dgm:spPr>
        <a:solidFill>
          <a:schemeClr val="bg1"/>
        </a:solidFill>
        <a:ln>
          <a:solidFill>
            <a:schemeClr val="tx1"/>
          </a:solidFill>
        </a:ln>
      </dgm:spPr>
      <dgm:t>
        <a:bodyPr/>
        <a:lstStyle/>
        <a:p>
          <a:r>
            <a:rPr lang="en-US" sz="2000" dirty="0" smtClean="0">
              <a:latin typeface="Segoe UI" panose="020B0502040204020203" pitchFamily="34" charset="0"/>
              <a:cs typeface="Segoe UI" panose="020B0502040204020203" pitchFamily="34" charset="0"/>
            </a:rPr>
            <a:t>Customers</a:t>
          </a:r>
          <a:endParaRPr lang="en-US" sz="2000" dirty="0">
            <a:latin typeface="Segoe UI" panose="020B0502040204020203" pitchFamily="34" charset="0"/>
            <a:cs typeface="Segoe UI" panose="020B0502040204020203" pitchFamily="34" charset="0"/>
          </a:endParaRPr>
        </a:p>
      </dgm:t>
    </dgm:pt>
    <dgm:pt modelId="{2335E9FB-1AB0-4A69-B8D3-5B374650D1A0}" type="parTrans" cxnId="{CD89D384-AC8A-4DFE-89CB-EA2FECE59EA1}">
      <dgm:prSet/>
      <dgm:spPr/>
      <dgm:t>
        <a:bodyPr/>
        <a:lstStyle/>
        <a:p>
          <a:endParaRPr lang="en-US"/>
        </a:p>
      </dgm:t>
    </dgm:pt>
    <dgm:pt modelId="{0D201BA1-C9CD-4C5E-A2BB-846593FA7095}" type="sibTrans" cxnId="{CD89D384-AC8A-4DFE-89CB-EA2FECE59EA1}">
      <dgm:prSet/>
      <dgm:spPr/>
      <dgm:t>
        <a:bodyPr/>
        <a:lstStyle/>
        <a:p>
          <a:endParaRPr lang="en-US"/>
        </a:p>
      </dgm:t>
    </dgm:pt>
    <dgm:pt modelId="{CE5391BE-999A-4D82-887F-9F278D5FEB58}" type="pres">
      <dgm:prSet presAssocID="{C642118E-E5BA-4842-91B7-49A7B5D3EF43}" presName="Name0" presStyleCnt="0">
        <dgm:presLayoutVars>
          <dgm:dir/>
          <dgm:resizeHandles val="exact"/>
        </dgm:presLayoutVars>
      </dgm:prSet>
      <dgm:spPr/>
      <dgm:t>
        <a:bodyPr/>
        <a:lstStyle/>
        <a:p>
          <a:endParaRPr lang="en-US"/>
        </a:p>
      </dgm:t>
    </dgm:pt>
    <dgm:pt modelId="{10DBD5E5-1366-490F-B85F-643ED46699A5}" type="pres">
      <dgm:prSet presAssocID="{2D3818B7-58CC-47A4-B5B6-9D615DA47BA8}" presName="Name5" presStyleLbl="vennNode1" presStyleIdx="0" presStyleCnt="2" custLinFactNeighborX="13120" custLinFactNeighborY="-1134">
        <dgm:presLayoutVars>
          <dgm:bulletEnabled val="1"/>
        </dgm:presLayoutVars>
      </dgm:prSet>
      <dgm:spPr/>
      <dgm:t>
        <a:bodyPr/>
        <a:lstStyle/>
        <a:p>
          <a:endParaRPr lang="en-US"/>
        </a:p>
      </dgm:t>
    </dgm:pt>
    <dgm:pt modelId="{57756140-B4A4-4E48-8F9E-C5B1C0612404}" type="pres">
      <dgm:prSet presAssocID="{876C481B-0AF2-44C4-BF9B-56BD85B581E3}" presName="space" presStyleCnt="0"/>
      <dgm:spPr/>
    </dgm:pt>
    <dgm:pt modelId="{C0E9DB4D-ED0C-4C5C-BAF4-6E935488481F}" type="pres">
      <dgm:prSet presAssocID="{B75D3A82-7CBA-434E-A527-BF9ED3155D7C}" presName="Name5" presStyleLbl="vennNode1" presStyleIdx="1" presStyleCnt="2" custLinFactNeighborX="36513" custLinFactNeighborY="-1153">
        <dgm:presLayoutVars>
          <dgm:bulletEnabled val="1"/>
        </dgm:presLayoutVars>
      </dgm:prSet>
      <dgm:spPr/>
      <dgm:t>
        <a:bodyPr/>
        <a:lstStyle/>
        <a:p>
          <a:endParaRPr lang="en-US"/>
        </a:p>
      </dgm:t>
    </dgm:pt>
  </dgm:ptLst>
  <dgm:cxnLst>
    <dgm:cxn modelId="{417DC247-6C10-4871-98FC-0740B6EFC54E}" type="presOf" srcId="{2D3818B7-58CC-47A4-B5B6-9D615DA47BA8}" destId="{10DBD5E5-1366-490F-B85F-643ED46699A5}" srcOrd="0" destOrd="0" presId="urn:microsoft.com/office/officeart/2005/8/layout/venn3"/>
    <dgm:cxn modelId="{CDC45492-55FA-414A-9BE4-37B2D91099CF}" type="presOf" srcId="{C642118E-E5BA-4842-91B7-49A7B5D3EF43}" destId="{CE5391BE-999A-4D82-887F-9F278D5FEB58}" srcOrd="0" destOrd="0" presId="urn:microsoft.com/office/officeart/2005/8/layout/venn3"/>
    <dgm:cxn modelId="{D3EAAD68-573E-45DB-80D6-D64EBB0B01BF}" srcId="{C642118E-E5BA-4842-91B7-49A7B5D3EF43}" destId="{2D3818B7-58CC-47A4-B5B6-9D615DA47BA8}" srcOrd="0" destOrd="0" parTransId="{D98AD97B-2328-420F-8100-0E35F68BEEC4}" sibTransId="{876C481B-0AF2-44C4-BF9B-56BD85B581E3}"/>
    <dgm:cxn modelId="{72D7E937-955F-49F4-A460-213AB280A177}" type="presOf" srcId="{B75D3A82-7CBA-434E-A527-BF9ED3155D7C}" destId="{C0E9DB4D-ED0C-4C5C-BAF4-6E935488481F}" srcOrd="0" destOrd="0" presId="urn:microsoft.com/office/officeart/2005/8/layout/venn3"/>
    <dgm:cxn modelId="{CD89D384-AC8A-4DFE-89CB-EA2FECE59EA1}" srcId="{C642118E-E5BA-4842-91B7-49A7B5D3EF43}" destId="{B75D3A82-7CBA-434E-A527-BF9ED3155D7C}" srcOrd="1" destOrd="0" parTransId="{2335E9FB-1AB0-4A69-B8D3-5B374650D1A0}" sibTransId="{0D201BA1-C9CD-4C5E-A2BB-846593FA7095}"/>
    <dgm:cxn modelId="{36C7AFDD-39D3-4E1D-B198-E3F4A3A3FF0B}" type="presParOf" srcId="{CE5391BE-999A-4D82-887F-9F278D5FEB58}" destId="{10DBD5E5-1366-490F-B85F-643ED46699A5}" srcOrd="0" destOrd="0" presId="urn:microsoft.com/office/officeart/2005/8/layout/venn3"/>
    <dgm:cxn modelId="{91836BD8-90B2-48E1-8C9C-2253A16FBD31}" type="presParOf" srcId="{CE5391BE-999A-4D82-887F-9F278D5FEB58}" destId="{57756140-B4A4-4E48-8F9E-C5B1C0612404}" srcOrd="1" destOrd="0" presId="urn:microsoft.com/office/officeart/2005/8/layout/venn3"/>
    <dgm:cxn modelId="{08110009-EA55-4D84-9787-F980A9F021A3}" type="presParOf" srcId="{CE5391BE-999A-4D82-887F-9F278D5FEB58}" destId="{C0E9DB4D-ED0C-4C5C-BAF4-6E935488481F}"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D5E5-1366-490F-B85F-643ED46699A5}">
      <dsp:nvSpPr>
        <dsp:cNvPr id="0" name=""/>
        <dsp:cNvSpPr/>
      </dsp:nvSpPr>
      <dsp:spPr>
        <a:xfrm>
          <a:off x="503851"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Segoe UI" panose="020B0502040204020203" pitchFamily="34" charset="0"/>
              <a:cs typeface="Segoe UI" panose="020B0502040204020203" pitchFamily="34" charset="0"/>
            </a:rPr>
            <a:t>Employees</a:t>
          </a:r>
          <a:endParaRPr lang="en-US" sz="2400" kern="1200" dirty="0">
            <a:latin typeface="Segoe UI" panose="020B0502040204020203" pitchFamily="34" charset="0"/>
            <a:cs typeface="Segoe UI" panose="020B0502040204020203" pitchFamily="34" charset="0"/>
          </a:endParaRPr>
        </a:p>
      </dsp:txBody>
      <dsp:txXfrm>
        <a:off x="859368" y="355517"/>
        <a:ext cx="1716590" cy="1716590"/>
      </dsp:txXfrm>
    </dsp:sp>
    <dsp:sp modelId="{C0E9DB4D-ED0C-4C5C-BAF4-6E935488481F}">
      <dsp:nvSpPr>
        <dsp:cNvPr id="0" name=""/>
        <dsp:cNvSpPr/>
      </dsp:nvSpPr>
      <dsp:spPr>
        <a:xfrm>
          <a:off x="2559530" y="0"/>
          <a:ext cx="2427624" cy="2427624"/>
        </a:xfrm>
        <a:prstGeom prst="ellipse">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Segoe UI" panose="020B0502040204020203" pitchFamily="34" charset="0"/>
              <a:cs typeface="Segoe UI" panose="020B0502040204020203" pitchFamily="34" charset="0"/>
            </a:rPr>
            <a:t>Customers</a:t>
          </a:r>
          <a:endParaRPr lang="en-US" sz="2000" kern="1200" dirty="0">
            <a:latin typeface="Segoe UI" panose="020B0502040204020203" pitchFamily="34" charset="0"/>
            <a:cs typeface="Segoe UI" panose="020B0502040204020203" pitchFamily="34" charset="0"/>
          </a:endParaRPr>
        </a:p>
      </dsp:txBody>
      <dsp:txXfrm>
        <a:off x="2915047" y="355517"/>
        <a:ext cx="1716590" cy="1716590"/>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79B366-DD78-4070-AE4B-D686DE0C5C85}"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F12D7E-3E3B-4C04-97AD-626FC5165971}" type="slidenum">
              <a:rPr lang="en-GB" smtClean="0"/>
              <a:t>‹#›</a:t>
            </a:fld>
            <a:endParaRPr lang="en-GB" dirty="0"/>
          </a:p>
        </p:txBody>
      </p:sp>
    </p:spTree>
    <p:extLst>
      <p:ext uri="{BB962C8B-B14F-4D97-AF65-F5344CB8AC3E}">
        <p14:creationId xmlns:p14="http://schemas.microsoft.com/office/powerpoint/2010/main" val="425439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8F12D7E-3E3B-4C04-97AD-626FC5165971}" type="slidenum">
              <a:rPr lang="en-GB" smtClean="0"/>
              <a:t>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2740181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The Venn diagram uses the darker color (blue) to represent rows returned from the Employees table. All rows from Employees will be returned, except those found in the Customers table.</a:t>
            </a:r>
          </a:p>
        </p:txBody>
      </p:sp>
      <p:sp>
        <p:nvSpPr>
          <p:cNvPr id="4" name="Slide Number Placeholder 3"/>
          <p:cNvSpPr>
            <a:spLocks noGrp="1"/>
          </p:cNvSpPr>
          <p:nvPr>
            <p:ph type="sldNum" sz="quarter" idx="10"/>
          </p:nvPr>
        </p:nvSpPr>
        <p:spPr/>
        <p:txBody>
          <a:bodyPr/>
          <a:lstStyle/>
          <a:p>
            <a:fld id="{A8F12D7E-3E3B-4C04-97AD-626FC5165971}" type="slidenum">
              <a:rPr lang="en-GB" smtClean="0"/>
              <a:t>10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721992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Complete the previous demonstration in this module. Alternatively, start the 20461C-MIA-DC and 20461C-MIA-SQL virtual machines, log on to 20461C-MIA-SQL as ADVENTUREWORKS\Student with the password Pa$$w0rd, and run D:\Demofiles\Mod12\Setup.cmd as an administrator</a:t>
            </a:r>
            <a:r>
              <a:rPr lang="en-GB" sz="1000" dirty="0" smtClean="0">
                <a:latin typeface="Arial"/>
                <a:ea typeface="Calibri"/>
                <a:cs typeface="Times New Roman"/>
              </a:rPr>
              <a:t>.</a:t>
            </a:r>
          </a:p>
          <a:p>
            <a:pPr>
              <a:lnSpc>
                <a:spcPct val="115000"/>
              </a:lnSpc>
              <a:spcAft>
                <a:spcPts val="1000"/>
              </a:spcAft>
            </a:pPr>
            <a:r>
              <a:rPr lang="en-GB" sz="1000" b="1" dirty="0" smtClean="0">
                <a:latin typeface="Arial"/>
                <a:ea typeface="Calibri"/>
                <a:cs typeface="Times New Roman"/>
              </a:rPr>
              <a:t>Demonstration </a:t>
            </a:r>
            <a:r>
              <a:rPr lang="en-GB" sz="1000" b="1" dirty="0">
                <a:latin typeface="Arial"/>
                <a:ea typeface="Calibri"/>
                <a:cs typeface="Times New Roman"/>
              </a:rPr>
              <a:t>Steps</a:t>
            </a:r>
          </a:p>
          <a:p>
            <a:pPr>
              <a:lnSpc>
                <a:spcPct val="115000"/>
              </a:lnSpc>
              <a:spcAft>
                <a:spcPts val="1000"/>
              </a:spcAft>
            </a:pPr>
            <a:r>
              <a:rPr lang="en-GB" sz="1000" dirty="0">
                <a:latin typeface="Arial"/>
                <a:ea typeface="Calibri"/>
                <a:cs typeface="Times New Roman"/>
              </a:rPr>
              <a:t>Use INTERSECT and EXCEPT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Ensure that you have completed the previous demonstration in this module. Alternatively, start the 20461C-MIA-DC and 20461C-MIA-SQL virtual machines, log on to 20461C-MIA-SQL as </a:t>
            </a:r>
            <a:r>
              <a:rPr lang="en-US" sz="1000" b="1" dirty="0" smtClean="0">
                <a:effectLst/>
                <a:latin typeface="Arial"/>
                <a:ea typeface="Times New Roman"/>
                <a:cs typeface="Times New Roman"/>
              </a:rPr>
              <a:t>ADVENTUREWORKS\Student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 and run D:\Demofiles\Mod12\Setup.cmd as an administrator.</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If SQL Server Management Studio is not already open, start it and connect to the </a:t>
            </a:r>
            <a:r>
              <a:rPr lang="en-US" sz="1000" b="1" dirty="0" smtClean="0">
                <a:effectLst/>
                <a:latin typeface="Arial"/>
                <a:ea typeface="Calibri"/>
                <a:cs typeface="Times New Roman"/>
              </a:rPr>
              <a:t>MIA-SQL</a:t>
            </a:r>
            <a:r>
              <a:rPr lang="en-US" sz="1000" dirty="0" smtClean="0">
                <a:effectLst/>
                <a:latin typeface="Arial"/>
                <a:ea typeface="Calibri"/>
                <a:cs typeface="Times New Roman"/>
              </a:rPr>
              <a:t> database engine instance using Windows authentication, and then open the </a:t>
            </a:r>
            <a:r>
              <a:rPr lang="en-US" sz="1000" b="1" dirty="0" smtClean="0">
                <a:effectLst/>
                <a:latin typeface="Arial"/>
                <a:ea typeface="Calibri"/>
                <a:cs typeface="Times New Roman"/>
              </a:rPr>
              <a:t>Demo.ssmssln</a:t>
            </a:r>
            <a:r>
              <a:rPr lang="en-US" sz="1000" dirty="0" smtClean="0">
                <a:effectLst/>
                <a:latin typeface="Arial"/>
                <a:ea typeface="Calibri"/>
                <a:cs typeface="Times New Roman"/>
              </a:rPr>
              <a:t> solution in the D:\Demofiles\Mod12\Demo folder. </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In Solution Explorer, open the </a:t>
            </a:r>
            <a:r>
              <a:rPr lang="en-US" sz="1000" b="1" dirty="0" smtClean="0">
                <a:effectLst/>
                <a:latin typeface="Arial"/>
                <a:ea typeface="Calibri"/>
                <a:cs typeface="Times New Roman"/>
              </a:rPr>
              <a:t>21 – Demonstration B.sql </a:t>
            </a:r>
            <a:r>
              <a:rPr lang="en-US" sz="1000" dirty="0" smtClean="0">
                <a:effectLst/>
                <a:latin typeface="Arial"/>
                <a:ea typeface="Calibri"/>
                <a:cs typeface="Times New Roman"/>
              </a:rPr>
              <a:t>script file.</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Follow the instructions contained within the comments of the script file.</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Keep SQL Server Management Studio open for the next demonstration.</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8F12D7E-3E3B-4C04-97AD-626FC5165971}" type="slidenum">
              <a:rPr lang="en-GB" smtClean="0"/>
              <a:t>11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2445867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Students may have conceptual difficulties with APPLY. It might be useful to use the demonstration file examples as you go through the next three topics, rather than wait until the end. Walk through the demos, perhaps with the following approach for each:</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Look at this TVF; what does it do?</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How could I use this TVF for each supplier?</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See how the APPLY/CROSS APPLY/OUTER APPLY operator allows me to run the TVF once per supplier row.</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8F12D7E-3E3B-4C04-97AD-626FC5165971}" type="slidenum">
              <a:rPr lang="en-GB" smtClean="0"/>
              <a:t>12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2779153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Remind students that use of "left" and "right" refers to the order of the tables as listed in the FROM clause, much as in a JOIN.</a:t>
            </a:r>
          </a:p>
        </p:txBody>
      </p:sp>
      <p:sp>
        <p:nvSpPr>
          <p:cNvPr id="4" name="Slide Number Placeholder 3"/>
          <p:cNvSpPr>
            <a:spLocks noGrp="1"/>
          </p:cNvSpPr>
          <p:nvPr>
            <p:ph type="sldNum" sz="quarter" idx="10"/>
          </p:nvPr>
        </p:nvSpPr>
        <p:spPr/>
        <p:txBody>
          <a:bodyPr/>
          <a:lstStyle/>
          <a:p>
            <a:fld id="{A8F12D7E-3E3B-4C04-97AD-626FC5165971}" type="slidenum">
              <a:rPr lang="en-GB" smtClean="0"/>
              <a:t>13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2316203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Note: The example depicted will not return expected results as there are no suppliers in the Suppliers table without matching entries in the Products table. The demonstration script for this lesson contains an example, too long for this slide, which will show the expected results.</a:t>
            </a:r>
          </a:p>
        </p:txBody>
      </p:sp>
      <p:sp>
        <p:nvSpPr>
          <p:cNvPr id="4" name="Slide Number Placeholder 3"/>
          <p:cNvSpPr>
            <a:spLocks noGrp="1"/>
          </p:cNvSpPr>
          <p:nvPr>
            <p:ph type="sldNum" sz="quarter" idx="10"/>
          </p:nvPr>
        </p:nvSpPr>
        <p:spPr/>
        <p:txBody>
          <a:bodyPr/>
          <a:lstStyle/>
          <a:p>
            <a:fld id="{A8F12D7E-3E3B-4C04-97AD-626FC5165971}" type="slidenum">
              <a:rPr lang="en-GB" smtClean="0"/>
              <a:t>14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1575168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Note that, much like an inner join, a CROSS APPLY does not return rows from the left table where the right table returns an empty set. Use OUTER APPLY to return all rows from the left table. </a:t>
            </a:r>
          </a:p>
          <a:p>
            <a:pPr>
              <a:lnSpc>
                <a:spcPct val="115000"/>
              </a:lnSpc>
              <a:spcAft>
                <a:spcPts val="1000"/>
              </a:spcAft>
            </a:pPr>
            <a:r>
              <a:rPr lang="en-GB" sz="1000" dirty="0">
                <a:latin typeface="Arial"/>
                <a:ea typeface="Calibri"/>
                <a:cs typeface="Times New Roman"/>
              </a:rPr>
              <a:t>Also note that, while the slide reads, "Conceptually similar to CROSS JOIN between two tables", the workbook continues this discussion to conclude that CROSS APPLY may be conceptually closer to an INNER JOIN. Make sure you present the entire comparison.</a:t>
            </a:r>
          </a:p>
          <a:p>
            <a:pPr>
              <a:lnSpc>
                <a:spcPct val="115000"/>
              </a:lnSpc>
              <a:spcAft>
                <a:spcPts val="1000"/>
              </a:spcAft>
            </a:pPr>
            <a:r>
              <a:rPr lang="en-GB" sz="1000" dirty="0">
                <a:latin typeface="Arial"/>
                <a:ea typeface="Calibri"/>
                <a:cs typeface="Times New Roman"/>
              </a:rPr>
              <a:t>The demonstration file for this lesson contains the code to walk through the example for this topic.</a:t>
            </a:r>
          </a:p>
        </p:txBody>
      </p:sp>
      <p:sp>
        <p:nvSpPr>
          <p:cNvPr id="4" name="Slide Number Placeholder 3"/>
          <p:cNvSpPr>
            <a:spLocks noGrp="1"/>
          </p:cNvSpPr>
          <p:nvPr>
            <p:ph type="sldNum" sz="quarter" idx="10"/>
          </p:nvPr>
        </p:nvSpPr>
        <p:spPr/>
        <p:txBody>
          <a:bodyPr/>
          <a:lstStyle/>
          <a:p>
            <a:fld id="{A8F12D7E-3E3B-4C04-97AD-626FC5165971}" type="slidenum">
              <a:rPr lang="en-GB" smtClean="0"/>
              <a:t>15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4057320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Complete the previous demonstration in this module. Alternatively, start the 20461C-MIA-DC and 20461C-MIA-SQL virtual machines, log on to 20461C-MIA-SQL as ADVENTUREWORKS\Student with the password Pa$$w0rd, and run D:\Demofiles\Mod12\Setup.cmd as an administrator</a:t>
            </a:r>
            <a:r>
              <a:rPr lang="en-GB" sz="1000" dirty="0" smtClean="0">
                <a:latin typeface="Arial"/>
                <a:ea typeface="Calibri"/>
                <a:cs typeface="Times New Roman"/>
              </a:rPr>
              <a:t>.</a:t>
            </a:r>
          </a:p>
          <a:p>
            <a:pPr>
              <a:lnSpc>
                <a:spcPct val="115000"/>
              </a:lnSpc>
              <a:spcAft>
                <a:spcPts val="1000"/>
              </a:spcAft>
            </a:pPr>
            <a:r>
              <a:rPr lang="en-GB" sz="1000" b="1" dirty="0" smtClean="0">
                <a:latin typeface="Arial"/>
                <a:ea typeface="Calibri"/>
                <a:cs typeface="Times New Roman"/>
              </a:rPr>
              <a:t>Demonstration </a:t>
            </a:r>
            <a:r>
              <a:rPr lang="en-GB" sz="1000" b="1" dirty="0">
                <a:latin typeface="Arial"/>
                <a:ea typeface="Calibri"/>
                <a:cs typeface="Times New Roman"/>
              </a:rPr>
              <a:t>Steps</a:t>
            </a:r>
          </a:p>
          <a:p>
            <a:pPr>
              <a:lnSpc>
                <a:spcPct val="115000"/>
              </a:lnSpc>
              <a:spcAft>
                <a:spcPts val="1000"/>
              </a:spcAft>
            </a:pPr>
            <a:r>
              <a:rPr lang="en-GB" sz="1000" dirty="0">
                <a:latin typeface="Arial"/>
                <a:ea typeface="Calibri"/>
                <a:cs typeface="Times New Roman"/>
              </a:rPr>
              <a:t>Use APPLY</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Ensure that you have completed the previous demonstration in this module. Alternatively, start the 20461C-MIA-DC and 20461C-MIA-SQL virtual machines, log on to 20461C-MIA-SQL as </a:t>
            </a:r>
            <a:r>
              <a:rPr lang="en-US" sz="1000" b="1" dirty="0" smtClean="0">
                <a:effectLst/>
                <a:latin typeface="Arial"/>
                <a:ea typeface="Times New Roman"/>
                <a:cs typeface="Times New Roman"/>
              </a:rPr>
              <a:t>ADVENTUREWORKS\Student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 and run D:\Demofiles\Mod12\Setup.cmd as an administrator.</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If SQL Server Management Studio is not already open, start it and connect to the </a:t>
            </a:r>
            <a:r>
              <a:rPr lang="en-US" sz="1000" b="1" dirty="0" smtClean="0">
                <a:effectLst/>
                <a:latin typeface="Arial"/>
                <a:ea typeface="Calibri"/>
                <a:cs typeface="Times New Roman"/>
              </a:rPr>
              <a:t>MIA-SQL</a:t>
            </a:r>
            <a:r>
              <a:rPr lang="en-US" sz="1000" dirty="0" smtClean="0">
                <a:effectLst/>
                <a:latin typeface="Arial"/>
                <a:ea typeface="Calibri"/>
                <a:cs typeface="Times New Roman"/>
              </a:rPr>
              <a:t> database engine instance using Windows authentication, and then open the </a:t>
            </a:r>
            <a:r>
              <a:rPr lang="en-US" sz="1000" b="1" dirty="0" smtClean="0">
                <a:effectLst/>
                <a:latin typeface="Arial"/>
                <a:ea typeface="Calibri"/>
                <a:cs typeface="Times New Roman"/>
              </a:rPr>
              <a:t>Demo.ssmssln</a:t>
            </a:r>
            <a:r>
              <a:rPr lang="en-US" sz="1000" dirty="0" smtClean="0">
                <a:effectLst/>
                <a:latin typeface="Arial"/>
                <a:ea typeface="Calibri"/>
                <a:cs typeface="Times New Roman"/>
              </a:rPr>
              <a:t> solution in the D:\Demofiles\Mod12\Demo folder.</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In Solution Explorer, open the </a:t>
            </a:r>
            <a:r>
              <a:rPr lang="en-US" sz="1000" b="1" dirty="0" smtClean="0">
                <a:effectLst/>
                <a:latin typeface="Arial"/>
                <a:ea typeface="Calibri"/>
                <a:cs typeface="Times New Roman"/>
              </a:rPr>
              <a:t>31 – Demonstration C.sql </a:t>
            </a:r>
            <a:r>
              <a:rPr lang="en-US" sz="1000" dirty="0" smtClean="0">
                <a:effectLst/>
                <a:latin typeface="Arial"/>
                <a:ea typeface="Calibri"/>
                <a:cs typeface="Times New Roman"/>
              </a:rPr>
              <a:t>script file.</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Follow the instructions contained within the comments of the script file.</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Close SQL Server Management Studio without saving any files.</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8F12D7E-3E3B-4C04-97AD-626FC5165971}" type="slidenum">
              <a:rPr lang="en-GB" smtClean="0"/>
              <a:t>16</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3381159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dirty="0">
              <a:latin typeface="Arial"/>
            </a:endParaRPr>
          </a:p>
        </p:txBody>
      </p:sp>
      <p:sp>
        <p:nvSpPr>
          <p:cNvPr id="4" name="Slide Number Placeholder 3"/>
          <p:cNvSpPr>
            <a:spLocks noGrp="1"/>
          </p:cNvSpPr>
          <p:nvPr>
            <p:ph type="sldNum" sz="quarter" idx="10"/>
          </p:nvPr>
        </p:nvSpPr>
        <p:spPr/>
        <p:txBody>
          <a:bodyPr/>
          <a:lstStyle/>
          <a:p>
            <a:fld id="{A8F12D7E-3E3B-4C04-97AD-626FC5165971}" type="slidenum">
              <a:rPr lang="en-GB" smtClean="0"/>
              <a:t>17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2878787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A8F12D7E-3E3B-4C04-97AD-626FC5165971}" type="slidenum">
              <a:rPr lang="en-GB" smtClean="0"/>
              <a:t>18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2758027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Review Question(s)</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Which set operator would you use to combine sets if you knew there were no duplicates and wanted better performance?</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UNION ALL.</a:t>
            </a: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Which APPLY form will not return rows from the left table if the result of the right table expression was empty?</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CROSS APPLY.</a:t>
            </a: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What is the difference between APPLY and JOIN?</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APPLY can take the output of a TVF.</a:t>
            </a:r>
          </a:p>
        </p:txBody>
      </p:sp>
      <p:sp>
        <p:nvSpPr>
          <p:cNvPr id="4" name="Slide Number Placeholder 3"/>
          <p:cNvSpPr>
            <a:spLocks noGrp="1"/>
          </p:cNvSpPr>
          <p:nvPr>
            <p:ph type="sldNum" sz="quarter" idx="10"/>
          </p:nvPr>
        </p:nvSpPr>
        <p:spPr/>
        <p:txBody>
          <a:bodyPr/>
          <a:lstStyle/>
          <a:p>
            <a:fld id="{A8F12D7E-3E3B-4C04-97AD-626FC5165971}" type="slidenum">
              <a:rPr lang="en-GB" smtClean="0"/>
              <a:t>19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228100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8F12D7E-3E3B-4C04-97AD-626FC5165971}" type="slidenum">
              <a:rPr lang="en-GB" smtClean="0"/>
              <a:t>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2068739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8F12D7E-3E3B-4C04-97AD-626FC5165971}" type="slidenum">
              <a:rPr lang="en-GB" smtClean="0"/>
              <a:t>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270318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This module builds on the set theory discussion from earlier in the class. Consider calling attention to the note at the bottom of this topic, as well as the additional references provided in the module </a:t>
            </a:r>
            <a:r>
              <a:rPr lang="en-GB" sz="1000" i="1" dirty="0">
                <a:latin typeface="Arial"/>
                <a:ea typeface="Calibri"/>
                <a:cs typeface="Times New Roman"/>
              </a:rPr>
              <a:t>Introduction to Transact-SQL Querying</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More information on set theory and its application to SQL Server queries can be found in chapter one of </a:t>
            </a:r>
            <a:r>
              <a:rPr lang="en-GB" sz="1000" i="1" dirty="0">
                <a:latin typeface="Arial"/>
                <a:ea typeface="Calibri"/>
                <a:cs typeface="Times New Roman"/>
              </a:rPr>
              <a:t>Inside Microsoft® SQL Server® 2008: T-SQL Querying</a:t>
            </a:r>
            <a:r>
              <a:rPr lang="en-GB" sz="1000" dirty="0">
                <a:latin typeface="Arial"/>
                <a:ea typeface="Calibri"/>
                <a:cs typeface="Times New Roman"/>
              </a:rPr>
              <a:t> (Itzik Ben-Gan, Microsoft Press 2009) and chapter two of  </a:t>
            </a:r>
            <a:r>
              <a:rPr lang="en-GB" sz="1000" i="1" dirty="0">
                <a:latin typeface="Arial"/>
                <a:ea typeface="Calibri"/>
                <a:cs typeface="Times New Roman"/>
              </a:rPr>
              <a:t>Microsoft®</a:t>
            </a:r>
            <a:r>
              <a:rPr lang="en-GB" sz="1000" dirty="0">
                <a:latin typeface="Arial"/>
                <a:ea typeface="Calibri"/>
                <a:cs typeface="Times New Roman"/>
              </a:rPr>
              <a:t> </a:t>
            </a:r>
            <a:r>
              <a:rPr lang="en-GB" sz="1000" i="1" dirty="0">
                <a:latin typeface="Arial"/>
                <a:ea typeface="Calibri"/>
                <a:cs typeface="Times New Roman"/>
              </a:rPr>
              <a:t>SQL Server® 2008: T-SQL Fundamentals</a:t>
            </a:r>
            <a:r>
              <a:rPr lang="en-GB" sz="1000" dirty="0">
                <a:latin typeface="Arial"/>
                <a:ea typeface="Calibri"/>
                <a:cs typeface="Times New Roman"/>
              </a:rPr>
              <a:t> (Itzik Ben-Gan, Microsoft Press 2008).</a:t>
            </a:r>
          </a:p>
        </p:txBody>
      </p:sp>
      <p:sp>
        <p:nvSpPr>
          <p:cNvPr id="4" name="Slide Number Placeholder 3"/>
          <p:cNvSpPr>
            <a:spLocks noGrp="1"/>
          </p:cNvSpPr>
          <p:nvPr>
            <p:ph type="sldNum" sz="quarter" idx="10"/>
          </p:nvPr>
        </p:nvSpPr>
        <p:spPr/>
        <p:txBody>
          <a:bodyPr/>
          <a:lstStyle/>
          <a:p>
            <a:fld id="{A8F12D7E-3E3B-4C04-97AD-626FC5165971}" type="slidenum">
              <a:rPr lang="en-GB" smtClean="0"/>
              <a:t>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54812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If you are comfortable with execution plans and feel that the class won't be too confused, consider displaying and comparing the execution plans from the UNION example on this topic and the UNION ALL example in the next one.</a:t>
            </a:r>
          </a:p>
        </p:txBody>
      </p:sp>
      <p:sp>
        <p:nvSpPr>
          <p:cNvPr id="4" name="Slide Number Placeholder 3"/>
          <p:cNvSpPr>
            <a:spLocks noGrp="1"/>
          </p:cNvSpPr>
          <p:nvPr>
            <p:ph type="sldNum" sz="quarter" idx="10"/>
          </p:nvPr>
        </p:nvSpPr>
        <p:spPr/>
        <p:txBody>
          <a:bodyPr/>
          <a:lstStyle/>
          <a:p>
            <a:fld id="{A8F12D7E-3E3B-4C04-97AD-626FC5165971}" type="slidenum">
              <a:rPr lang="en-GB" smtClean="0"/>
              <a:t>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3826320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8F12D7E-3E3B-4C04-97AD-626FC5165971}" type="slidenum">
              <a:rPr lang="en-GB" smtClean="0"/>
              <a:t>6</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1642961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Start the 20461C-MIA-DC and 20461C-MIA-SQL virtual machines</a:t>
            </a:r>
            <a:r>
              <a:rPr lang="en-GB" sz="1000" dirty="0" smtClean="0">
                <a:latin typeface="Arial"/>
                <a:ea typeface="Calibri"/>
                <a:cs typeface="Times New Roman"/>
              </a:rPr>
              <a:t>.</a:t>
            </a:r>
          </a:p>
          <a:p>
            <a:pPr>
              <a:lnSpc>
                <a:spcPct val="115000"/>
              </a:lnSpc>
              <a:spcAft>
                <a:spcPts val="1000"/>
              </a:spcAft>
            </a:pPr>
            <a:r>
              <a:rPr lang="en-GB" sz="1000" b="1" dirty="0" smtClean="0">
                <a:latin typeface="Arial"/>
                <a:ea typeface="Calibri"/>
                <a:cs typeface="Times New Roman"/>
              </a:rPr>
              <a:t>Demonstration </a:t>
            </a:r>
            <a:r>
              <a:rPr lang="en-GB" sz="1000" b="1" dirty="0">
                <a:latin typeface="Arial"/>
                <a:ea typeface="Calibri"/>
                <a:cs typeface="Times New Roman"/>
              </a:rPr>
              <a:t>Steps</a:t>
            </a:r>
          </a:p>
          <a:p>
            <a:pPr>
              <a:lnSpc>
                <a:spcPct val="115000"/>
              </a:lnSpc>
              <a:spcAft>
                <a:spcPts val="1000"/>
              </a:spcAft>
            </a:pPr>
            <a:r>
              <a:rPr lang="en-GB" sz="1000" dirty="0">
                <a:latin typeface="Arial"/>
                <a:ea typeface="Calibri"/>
                <a:cs typeface="Times New Roman"/>
              </a:rPr>
              <a:t>Use UNION and UNION ALL</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Ensure that the 20461C-MIA-DC and 20461C-MIA-SQL virtual machines are both running, and then log on to 20461C-MIA-SQL as </a:t>
            </a:r>
            <a:r>
              <a:rPr lang="en-US" sz="1000" b="1" dirty="0" smtClean="0">
                <a:effectLst/>
                <a:latin typeface="Arial"/>
                <a:ea typeface="Times New Roman"/>
                <a:cs typeface="Times New Roman"/>
              </a:rPr>
              <a:t>ADVENTUREWORKS\Student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Run D:\Demofiles\Mod12\Setup.cmd as an administrator.</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Start SQL Server Management Studio and connect to the </a:t>
            </a:r>
            <a:r>
              <a:rPr lang="en-US" sz="1000" b="1" dirty="0" smtClean="0">
                <a:effectLst/>
                <a:latin typeface="Arial"/>
                <a:ea typeface="Calibri"/>
                <a:cs typeface="Times New Roman"/>
              </a:rPr>
              <a:t>MIA-SQL</a:t>
            </a:r>
            <a:r>
              <a:rPr lang="en-US" sz="1000" dirty="0" smtClean="0">
                <a:effectLst/>
                <a:latin typeface="Arial"/>
                <a:ea typeface="Calibri"/>
                <a:cs typeface="Times New Roman"/>
              </a:rPr>
              <a:t> database engine instance using Windows authentication.</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Open the </a:t>
            </a:r>
            <a:r>
              <a:rPr lang="en-US" sz="1000" b="1" dirty="0" smtClean="0">
                <a:effectLst/>
                <a:latin typeface="Arial"/>
                <a:ea typeface="Calibri"/>
                <a:cs typeface="Times New Roman"/>
              </a:rPr>
              <a:t>Demo.ssmssln</a:t>
            </a:r>
            <a:r>
              <a:rPr lang="en-US" sz="1000" dirty="0" smtClean="0">
                <a:effectLst/>
                <a:latin typeface="Arial"/>
                <a:ea typeface="Calibri"/>
                <a:cs typeface="Times New Roman"/>
              </a:rPr>
              <a:t> solution in the D:\Demofiles\Mod12\Demo folder.</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If the Solution Explorer pane is not visible, on the </a:t>
            </a:r>
            <a:r>
              <a:rPr lang="en-US" sz="1000" b="1" dirty="0" smtClean="0">
                <a:effectLst/>
                <a:latin typeface="Arial"/>
                <a:ea typeface="Calibri"/>
                <a:cs typeface="Times New Roman"/>
              </a:rPr>
              <a:t>View</a:t>
            </a:r>
            <a:r>
              <a:rPr lang="en-US" sz="1000" dirty="0" smtClean="0">
                <a:effectLst/>
                <a:latin typeface="Arial"/>
                <a:ea typeface="Calibri"/>
                <a:cs typeface="Times New Roman"/>
              </a:rPr>
              <a:t> menu, click </a:t>
            </a:r>
            <a:r>
              <a:rPr lang="en-US" sz="1000" b="1" dirty="0" smtClean="0">
                <a:effectLst/>
                <a:latin typeface="Arial"/>
                <a:ea typeface="Calibri"/>
                <a:cs typeface="Times New Roman"/>
              </a:rPr>
              <a:t>Solution Explorer</a:t>
            </a:r>
            <a:r>
              <a:rPr lang="en-US" sz="1000" dirty="0" smtClean="0">
                <a:effectLst/>
                <a:latin typeface="Arial"/>
                <a:ea typeface="Calibri"/>
                <a:cs typeface="Times New Roman"/>
              </a:rPr>
              <a:t>. </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Open the </a:t>
            </a:r>
            <a:r>
              <a:rPr lang="en-US" sz="1000" b="1" dirty="0" smtClean="0">
                <a:effectLst/>
                <a:latin typeface="Arial"/>
                <a:ea typeface="Calibri"/>
                <a:cs typeface="Times New Roman"/>
              </a:rPr>
              <a:t>11 – Demonstration A.sql</a:t>
            </a:r>
            <a:r>
              <a:rPr lang="en-US" sz="1000" dirty="0" smtClean="0">
                <a:effectLst/>
                <a:latin typeface="Arial"/>
                <a:ea typeface="Calibri"/>
                <a:cs typeface="Times New Roman"/>
              </a:rPr>
              <a:t> script file.</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Follow the instructions contained within the comments of the script file.</a:t>
            </a:r>
            <a:endParaRPr lang="en-GB"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Calibri"/>
                <a:cs typeface="Times New Roman"/>
              </a:rPr>
              <a:t>Keep SQL Server Management Studio open for the next demonstration.</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8F12D7E-3E3B-4C04-97AD-626FC5165971}" type="slidenum">
              <a:rPr lang="en-GB" smtClean="0"/>
              <a:t>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2388279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8F12D7E-3E3B-4C04-97AD-626FC5165971}" type="slidenum">
              <a:rPr lang="en-GB" smtClean="0"/>
              <a:t>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18432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8F12D7E-3E3B-4C04-97AD-626FC5165971}" type="slidenum">
              <a:rPr lang="en-GB" smtClean="0"/>
              <a:t>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20461C</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Using Set Operators</a:t>
            </a:r>
            <a:endParaRPr lang="en-GB" sz="1200" b="1" dirty="0">
              <a:solidFill>
                <a:srgbClr val="336699"/>
              </a:solidFill>
              <a:latin typeface="Arial"/>
            </a:endParaRPr>
          </a:p>
        </p:txBody>
      </p:sp>
    </p:spTree>
    <p:extLst>
      <p:ext uri="{BB962C8B-B14F-4D97-AF65-F5344CB8AC3E}">
        <p14:creationId xmlns:p14="http://schemas.microsoft.com/office/powerpoint/2010/main" val="251738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618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12</a:t>
            </a:r>
            <a:endParaRPr lang="en-GB" dirty="0"/>
          </a:p>
        </p:txBody>
      </p:sp>
      <p:sp>
        <p:nvSpPr>
          <p:cNvPr id="3" name="Subtitle 2"/>
          <p:cNvSpPr>
            <a:spLocks noGrp="1"/>
          </p:cNvSpPr>
          <p:nvPr>
            <p:ph type="subTitle" sz="quarter" idx="1"/>
          </p:nvPr>
        </p:nvSpPr>
        <p:spPr/>
        <p:txBody>
          <a:bodyPr/>
          <a:lstStyle/>
          <a:p>
            <a:r>
              <a:rPr lang="en-GB" dirty="0" smtClean="0"/>
              <a:t>Using Set Operators
</a:t>
            </a:r>
            <a:endParaRPr lang="en-GB" dirty="0"/>
          </a:p>
        </p:txBody>
      </p:sp>
    </p:spTree>
    <p:extLst>
      <p:ext uri="{BB962C8B-B14F-4D97-AF65-F5344CB8AC3E}">
        <p14:creationId xmlns:p14="http://schemas.microsoft.com/office/powerpoint/2010/main" val="127819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EXCEPT Operator</a:t>
            </a:r>
            <a:endParaRPr lang="en-GB" dirty="0"/>
          </a:p>
        </p:txBody>
      </p:sp>
      <p:sp>
        <p:nvSpPr>
          <p:cNvPr id="6"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EXCEPT returns only distinct rows that appear in the left set but not the right</a:t>
            </a:r>
          </a:p>
          <a:p>
            <a:pPr lvl="1"/>
            <a:r>
              <a:rPr lang="en-US" kern="0" dirty="0" smtClean="0"/>
              <a:t>Order in which sets are specified matters</a:t>
            </a:r>
            <a:endParaRPr lang="en-US" kern="0" dirty="0"/>
          </a:p>
        </p:txBody>
      </p:sp>
      <p:sp>
        <p:nvSpPr>
          <p:cNvPr id="7" name="AutoShape 3"/>
          <p:cNvSpPr>
            <a:spLocks noChangeArrowheads="1"/>
          </p:cNvSpPr>
          <p:nvPr/>
        </p:nvSpPr>
        <p:spPr bwMode="auto">
          <a:xfrm>
            <a:off x="886407" y="4988594"/>
            <a:ext cx="7679094"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8000"/>
                </a:solidFill>
                <a:latin typeface="Lucida Sans Unicode" panose="020B0602030504020204" pitchFamily="34" charset="0"/>
                <a:cs typeface="Lucida Sans Unicode" panose="020B0602030504020204" pitchFamily="34" charset="0"/>
              </a:rPr>
              <a:t>-- only rows from Employees will be returned</a:t>
            </a:r>
            <a:endParaRPr lang="en-US" dirty="0" smtClean="0">
              <a:solidFill>
                <a:srgbClr val="0000FF"/>
              </a:solidFill>
              <a:latin typeface="Lucida Sans Unicode" panose="020B0602030504020204" pitchFamily="34" charset="0"/>
              <a:cs typeface="Lucida Sans Unicode" panose="020B0602030504020204" pitchFamily="34" charset="0"/>
            </a:endParaRPr>
          </a:p>
          <a:p>
            <a:r>
              <a:rPr lang="en-US" dirty="0" smtClean="0">
                <a:solidFill>
                  <a:srgbClr val="0000FF"/>
                </a:solidFill>
                <a:latin typeface="Lucida Sans Unicode" panose="020B0602030504020204" pitchFamily="34" charset="0"/>
                <a:cs typeface="Lucida Sans Unicode" panose="020B0602030504020204" pitchFamily="34" charset="0"/>
              </a:rPr>
              <a:t>SELECT</a:t>
            </a:r>
            <a:r>
              <a:rPr lang="en-US" dirty="0" smtClean="0">
                <a:solidFill>
                  <a:prstClr val="black"/>
                </a:solidFill>
                <a:latin typeface="Lucida Sans Unicode" panose="020B0602030504020204" pitchFamily="34" charset="0"/>
                <a:cs typeface="Lucida Sans Unicode" panose="020B0602030504020204" pitchFamily="34" charset="0"/>
              </a:rPr>
              <a:t> </a:t>
            </a:r>
            <a:r>
              <a:rPr lang="en-US" dirty="0">
                <a:solidFill>
                  <a:prstClr val="black"/>
                </a:solidFill>
                <a:latin typeface="Lucida Sans Unicode" panose="020B0602030504020204" pitchFamily="34" charset="0"/>
                <a:cs typeface="Lucida Sans Unicode" panose="020B0602030504020204" pitchFamily="34" charset="0"/>
              </a:rPr>
              <a:t>country</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region</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city </a:t>
            </a:r>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HR</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Employees</a:t>
            </a:r>
            <a:endParaRPr lang="en-US" dirty="0">
              <a:solidFill>
                <a:srgbClr val="008000"/>
              </a:solidFill>
              <a:latin typeface="Lucida Sans Unicode" panose="020B0602030504020204" pitchFamily="34" charset="0"/>
              <a:cs typeface="Lucida Sans Unicode" panose="020B0602030504020204" pitchFamily="34" charset="0"/>
            </a:endParaRPr>
          </a:p>
          <a:p>
            <a:r>
              <a:rPr lang="en-US" dirty="0" smtClean="0">
                <a:solidFill>
                  <a:srgbClr val="0000FF"/>
                </a:solidFill>
                <a:latin typeface="Lucida Sans Unicode" panose="020B0602030504020204" pitchFamily="34" charset="0"/>
                <a:cs typeface="Lucida Sans Unicode" panose="020B0602030504020204" pitchFamily="34" charset="0"/>
              </a:rPr>
              <a:t>EXCEPT</a:t>
            </a:r>
            <a:endParaRPr lang="en-US" dirty="0" smtClean="0">
              <a:solidFill>
                <a:srgbClr val="008000"/>
              </a:solidFill>
              <a:latin typeface="Lucida Sans Unicode" panose="020B0602030504020204" pitchFamily="34" charset="0"/>
              <a:cs typeface="Lucida Sans Unicode" panose="020B0602030504020204" pitchFamily="34" charset="0"/>
            </a:endParaRPr>
          </a:p>
          <a:p>
            <a:r>
              <a:rPr lang="en-US" dirty="0" smtClean="0">
                <a:solidFill>
                  <a:srgbClr val="0000FF"/>
                </a:solidFill>
                <a:latin typeface="Lucida Sans Unicode" panose="020B0602030504020204" pitchFamily="34" charset="0"/>
                <a:cs typeface="Lucida Sans Unicode" panose="020B0602030504020204" pitchFamily="34" charset="0"/>
              </a:rPr>
              <a:t>SELECT</a:t>
            </a:r>
            <a:r>
              <a:rPr lang="en-US" dirty="0" smtClean="0">
                <a:solidFill>
                  <a:prstClr val="black"/>
                </a:solidFill>
                <a:latin typeface="Lucida Sans Unicode" panose="020B0602030504020204" pitchFamily="34" charset="0"/>
                <a:cs typeface="Lucida Sans Unicode" panose="020B0602030504020204" pitchFamily="34" charset="0"/>
              </a:rPr>
              <a:t> </a:t>
            </a:r>
            <a:r>
              <a:rPr lang="en-US" dirty="0">
                <a:solidFill>
                  <a:prstClr val="black"/>
                </a:solidFill>
                <a:latin typeface="Lucida Sans Unicode" panose="020B0602030504020204" pitchFamily="34" charset="0"/>
                <a:cs typeface="Lucida Sans Unicode" panose="020B0602030504020204" pitchFamily="34" charset="0"/>
              </a:rPr>
              <a:t>country</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region</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city </a:t>
            </a:r>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Sales</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Customers;</a:t>
            </a:r>
            <a:endParaRPr lang="en-US" b="0" dirty="0">
              <a:latin typeface="Lucida Sans Unicode" panose="020B0602030504020204" pitchFamily="34" charset="0"/>
              <a:cs typeface="Lucida Sans Unicode" panose="020B0602030504020204" pitchFamily="34" charset="0"/>
            </a:endParaRPr>
          </a:p>
        </p:txBody>
      </p:sp>
      <p:graphicFrame>
        <p:nvGraphicFramePr>
          <p:cNvPr id="8" name="Diagram 7"/>
          <p:cNvGraphicFramePr/>
          <p:nvPr>
            <p:extLst>
              <p:ext uri="{D42A27DB-BD31-4B8C-83A1-F6EECF244321}">
                <p14:modId xmlns:p14="http://schemas.microsoft.com/office/powerpoint/2010/main" val="2520322644"/>
              </p:ext>
            </p:extLst>
          </p:nvPr>
        </p:nvGraphicFramePr>
        <p:xfrm>
          <a:off x="1810138" y="2366200"/>
          <a:ext cx="5250026" cy="2428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393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1a2bd93-259f-4eee-9c22-05d32e0de0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EXCEPT and INTERSECT</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Use INTERSECT and EXCEPT</a:t>
            </a:r>
          </a:p>
          <a:p>
            <a:endParaRPr lang="en-US" b="0" kern="0" dirty="0" smtClean="0"/>
          </a:p>
          <a:p>
            <a:endParaRPr lang="en-US" b="0" kern="0" dirty="0" smtClean="0"/>
          </a:p>
        </p:txBody>
      </p:sp>
    </p:spTree>
    <p:extLst>
      <p:ext uri="{BB962C8B-B14F-4D97-AF65-F5344CB8AC3E}">
        <p14:creationId xmlns:p14="http://schemas.microsoft.com/office/powerpoint/2010/main" val="199574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APPLY</a:t>
            </a:r>
            <a:endParaRPr lang="en-GB" dirty="0"/>
          </a:p>
        </p:txBody>
      </p:sp>
      <p:sp>
        <p:nvSpPr>
          <p:cNvPr id="3" name="Text Placeholder 2"/>
          <p:cNvSpPr>
            <a:spLocks noGrp="1"/>
          </p:cNvSpPr>
          <p:nvPr>
            <p:ph type="body" idx="1"/>
          </p:nvPr>
        </p:nvSpPr>
        <p:spPr/>
        <p:txBody>
          <a:bodyPr/>
          <a:lstStyle/>
          <a:p>
            <a:r>
              <a:rPr lang="en-GB" dirty="0" smtClean="0"/>
              <a:t>Using the APPLY Operator
Using the CROSS APPLY Operator
Using the OUTER APPLY Operator
Demonstration: Using CROSS APPLY and OUTER APPLY</a:t>
            </a:r>
            <a:endParaRPr lang="en-GB" dirty="0"/>
          </a:p>
        </p:txBody>
      </p:sp>
    </p:spTree>
    <p:extLst>
      <p:ext uri="{BB962C8B-B14F-4D97-AF65-F5344CB8AC3E}">
        <p14:creationId xmlns:p14="http://schemas.microsoft.com/office/powerpoint/2010/main" val="2450480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APPLY Operator</a:t>
            </a:r>
            <a:endParaRPr lang="en-GB"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APPLY is a table operator used in the FROM clause</a:t>
            </a:r>
          </a:p>
          <a:p>
            <a:r>
              <a:rPr lang="en-US" dirty="0" smtClean="0"/>
              <a:t>Includes CROSS APPLY and OUTER APPLY</a:t>
            </a:r>
          </a:p>
          <a:p>
            <a:r>
              <a:rPr lang="en-US" dirty="0" smtClean="0"/>
              <a:t>Operates on two input tables, left and right</a:t>
            </a:r>
          </a:p>
          <a:p>
            <a:r>
              <a:rPr lang="en-US" dirty="0" smtClean="0"/>
              <a:t>Right table is often a derived table or a table-valued function</a:t>
            </a:r>
          </a:p>
        </p:txBody>
      </p:sp>
      <p:sp>
        <p:nvSpPr>
          <p:cNvPr id="5" name="AutoShape 3"/>
          <p:cNvSpPr>
            <a:spLocks noChangeArrowheads="1"/>
          </p:cNvSpPr>
          <p:nvPr/>
        </p:nvSpPr>
        <p:spPr bwMode="auto">
          <a:xfrm>
            <a:off x="597159" y="4078109"/>
            <a:ext cx="7735183"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0000FF"/>
                </a:solidFill>
                <a:latin typeface="Lucida Sans Unicode" panose="020B0602030504020204" pitchFamily="34" charset="0"/>
                <a:cs typeface="Lucida Sans Unicode" panose="020B0602030504020204" pitchFamily="34" charset="0"/>
              </a:rPr>
              <a:t>SELECT</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&lt;column_list&gt;</a:t>
            </a:r>
            <a:endParaRPr lang="en-US" dirty="0">
              <a:solidFill>
                <a:prstClr val="black"/>
              </a:solidFill>
              <a:latin typeface="Lucida Sans Unicode" panose="020B0602030504020204" pitchFamily="34" charset="0"/>
              <a:cs typeface="Lucida Sans Unicode" panose="020B0602030504020204" pitchFamily="34" charset="0"/>
            </a:endParaRPr>
          </a:p>
          <a:p>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	&lt;left_table&gt; </a:t>
            </a:r>
            <a:r>
              <a:rPr lang="en-US" dirty="0">
                <a:solidFill>
                  <a:srgbClr val="0000FF"/>
                </a:solidFill>
                <a:latin typeface="Lucida Sans Unicode" panose="020B0602030504020204" pitchFamily="34" charset="0"/>
                <a:cs typeface="Lucida Sans Unicode" panose="020B0602030504020204" pitchFamily="34" charset="0"/>
              </a:rPr>
              <a:t>AS</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&lt;alias&gt;</a:t>
            </a:r>
            <a:endParaRPr lang="en-US" dirty="0">
              <a:solidFill>
                <a:prstClr val="black"/>
              </a:solidFill>
              <a:latin typeface="Lucida Sans Unicode" panose="020B0602030504020204" pitchFamily="34" charset="0"/>
              <a:cs typeface="Lucida Sans Unicode" panose="020B0602030504020204" pitchFamily="34" charset="0"/>
            </a:endParaRPr>
          </a:p>
          <a:p>
            <a:r>
              <a:rPr lang="en-US" dirty="0" smtClean="0">
                <a:solidFill>
                  <a:srgbClr val="808080"/>
                </a:solidFill>
                <a:latin typeface="Lucida Sans Unicode" panose="020B0602030504020204" pitchFamily="34" charset="0"/>
                <a:cs typeface="Lucida Sans Unicode" panose="020B0602030504020204" pitchFamily="34" charset="0"/>
              </a:rPr>
              <a:t>CROSS/OUTER APPLY</a:t>
            </a:r>
            <a:r>
              <a:rPr lang="en-US" dirty="0" smtClean="0">
                <a:solidFill>
                  <a:prstClr val="black"/>
                </a:solidFill>
                <a:latin typeface="Lucida Sans Unicode" panose="020B0602030504020204" pitchFamily="34" charset="0"/>
                <a:cs typeface="Lucida Sans Unicode" panose="020B0602030504020204" pitchFamily="34" charset="0"/>
              </a:rPr>
              <a:t> </a:t>
            </a:r>
          </a:p>
          <a:p>
            <a:r>
              <a:rPr lang="en-US" dirty="0" smtClean="0">
                <a:solidFill>
                  <a:prstClr val="black"/>
                </a:solidFill>
                <a:latin typeface="Lucida Sans Unicode" panose="020B0602030504020204" pitchFamily="34" charset="0"/>
                <a:cs typeface="Lucida Sans Unicode" panose="020B0602030504020204" pitchFamily="34" charset="0"/>
              </a:rPr>
              <a:t>   &lt;derived_table_expression or inline_TVF&gt; </a:t>
            </a:r>
            <a:r>
              <a:rPr lang="en-US" dirty="0" smtClean="0">
                <a:solidFill>
                  <a:srgbClr val="0000FF"/>
                </a:solidFill>
                <a:latin typeface="Lucida Sans Unicode" panose="020B0602030504020204" pitchFamily="34" charset="0"/>
                <a:cs typeface="Lucida Sans Unicode" panose="020B0602030504020204" pitchFamily="34" charset="0"/>
              </a:rPr>
              <a:t>AS</a:t>
            </a:r>
            <a:r>
              <a:rPr lang="en-US" dirty="0" smtClean="0">
                <a:solidFill>
                  <a:prstClr val="black"/>
                </a:solidFill>
                <a:latin typeface="Lucida Sans Unicode" panose="020B0602030504020204" pitchFamily="34" charset="0"/>
                <a:cs typeface="Lucida Sans Unicode" panose="020B0602030504020204" pitchFamily="34" charset="0"/>
              </a:rPr>
              <a:t> &lt;alias&gt;</a:t>
            </a:r>
            <a:endParaRPr lang="en-US"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12101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CROSS APPLY Operator</a:t>
            </a:r>
            <a:endParaRPr lang="en-GB"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CROSS APPLY applies the right table expression to each row in left table</a:t>
            </a:r>
          </a:p>
          <a:p>
            <a:pPr lvl="1"/>
            <a:r>
              <a:rPr lang="en-US" dirty="0" smtClean="0"/>
              <a:t>Conceptually similar to CROSS JOIN between two tables but can correlate data between sources</a:t>
            </a:r>
            <a:endParaRPr lang="en-US" dirty="0"/>
          </a:p>
        </p:txBody>
      </p:sp>
      <p:sp>
        <p:nvSpPr>
          <p:cNvPr id="5" name="AutoShape 3"/>
          <p:cNvSpPr>
            <a:spLocks noChangeArrowheads="1"/>
          </p:cNvSpPr>
          <p:nvPr/>
        </p:nvSpPr>
        <p:spPr bwMode="auto">
          <a:xfrm>
            <a:off x="461865" y="3616659"/>
            <a:ext cx="8220270"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0000FF"/>
                </a:solidFill>
                <a:latin typeface="Lucida Sans Unicode" panose="020B0602030504020204" pitchFamily="34" charset="0"/>
                <a:cs typeface="Lucida Sans Unicode" panose="020B0602030504020204" pitchFamily="34" charset="0"/>
              </a:rPr>
              <a:t>SELECT</a:t>
            </a:r>
            <a:r>
              <a:rPr lang="en-US" dirty="0">
                <a:solidFill>
                  <a:prstClr val="black"/>
                </a:solidFill>
                <a:latin typeface="Lucida Sans Unicode" panose="020B0602030504020204" pitchFamily="34" charset="0"/>
                <a:cs typeface="Lucida Sans Unicode" panose="020B0602030504020204" pitchFamily="34" charset="0"/>
              </a:rPr>
              <a:t> 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supplierid</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companyname</a:t>
            </a:r>
            <a:r>
              <a:rPr lang="en-US" dirty="0" smtClean="0">
                <a:solidFill>
                  <a:srgbClr val="808080"/>
                </a:solidFill>
                <a:latin typeface="Lucida Sans Unicode" panose="020B0602030504020204" pitchFamily="34" charset="0"/>
                <a:cs typeface="Lucida Sans Unicode" panose="020B0602030504020204" pitchFamily="34" charset="0"/>
              </a:rPr>
              <a:t>, P.</a:t>
            </a:r>
            <a:r>
              <a:rPr lang="en-US" dirty="0" smtClean="0">
                <a:solidFill>
                  <a:prstClr val="black"/>
                </a:solidFill>
                <a:latin typeface="Lucida Sans Unicode" panose="020B0602030504020204" pitchFamily="34" charset="0"/>
                <a:cs typeface="Lucida Sans Unicode" panose="020B0602030504020204" pitchFamily="34" charset="0"/>
              </a:rPr>
              <a:t>productid</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	P</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productname</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P</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unitprice</a:t>
            </a:r>
          </a:p>
          <a:p>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Production</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Suppliers </a:t>
            </a:r>
            <a:r>
              <a:rPr lang="en-US" dirty="0">
                <a:solidFill>
                  <a:srgbClr val="0000FF"/>
                </a:solidFill>
                <a:latin typeface="Lucida Sans Unicode" panose="020B0602030504020204" pitchFamily="34" charset="0"/>
                <a:cs typeface="Lucida Sans Unicode" panose="020B0602030504020204" pitchFamily="34" charset="0"/>
              </a:rPr>
              <a:t>AS</a:t>
            </a:r>
            <a:r>
              <a:rPr lang="en-US" dirty="0">
                <a:solidFill>
                  <a:prstClr val="black"/>
                </a:solidFill>
                <a:latin typeface="Lucida Sans Unicode" panose="020B0602030504020204" pitchFamily="34" charset="0"/>
                <a:cs typeface="Lucida Sans Unicode" panose="020B0602030504020204" pitchFamily="34" charset="0"/>
              </a:rPr>
              <a:t> S</a:t>
            </a:r>
          </a:p>
          <a:p>
            <a:r>
              <a:rPr lang="en-US" dirty="0" smtClean="0">
                <a:solidFill>
                  <a:srgbClr val="808080"/>
                </a:solidFill>
                <a:latin typeface="Lucida Sans Unicode" panose="020B0602030504020204" pitchFamily="34" charset="0"/>
                <a:cs typeface="Lucida Sans Unicode" panose="020B0602030504020204" pitchFamily="34" charset="0"/>
              </a:rPr>
              <a:t>CROSS</a:t>
            </a:r>
            <a:r>
              <a:rPr lang="en-US" dirty="0" smtClean="0">
                <a:solidFill>
                  <a:prstClr val="black"/>
                </a:solidFill>
                <a:latin typeface="Lucida Sans Unicode" panose="020B0602030504020204" pitchFamily="34" charset="0"/>
                <a:cs typeface="Lucida Sans Unicode" panose="020B0602030504020204" pitchFamily="34" charset="0"/>
              </a:rPr>
              <a:t> </a:t>
            </a:r>
            <a:r>
              <a:rPr lang="en-US" dirty="0" smtClean="0">
                <a:solidFill>
                  <a:srgbClr val="808080"/>
                </a:solidFill>
                <a:latin typeface="Lucida Sans Unicode" panose="020B0602030504020204" pitchFamily="34" charset="0"/>
                <a:cs typeface="Lucida Sans Unicode" panose="020B0602030504020204" pitchFamily="34" charset="0"/>
              </a:rPr>
              <a:t>APPLY</a:t>
            </a:r>
            <a:r>
              <a:rPr lang="en-US" dirty="0" smtClean="0">
                <a:solidFill>
                  <a:prstClr val="black"/>
                </a:solidFill>
                <a:latin typeface="Lucida Sans Unicode" panose="020B0602030504020204" pitchFamily="34" charset="0"/>
                <a:cs typeface="Lucida Sans Unicode" panose="020B0602030504020204" pitchFamily="34" charset="0"/>
              </a:rPr>
              <a:t> </a:t>
            </a:r>
          </a:p>
          <a:p>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dbo</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fn_TopProductsByShipper</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S</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supplierid</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AS</a:t>
            </a:r>
            <a:r>
              <a:rPr lang="en-US" dirty="0">
                <a:solidFill>
                  <a:prstClr val="black"/>
                </a:solidFill>
                <a:latin typeface="Lucida Sans Unicode" panose="020B0602030504020204" pitchFamily="34" charset="0"/>
                <a:cs typeface="Lucida Sans Unicode" panose="020B0602030504020204" pitchFamily="34" charset="0"/>
              </a:rPr>
              <a:t> P</a:t>
            </a:r>
            <a:endParaRPr lang="en-US"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967277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OUTER APPLY Operator</a:t>
            </a:r>
            <a:endParaRPr lang="en-GB"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Conceptually similar to LEFT OUTER JOIN between two tables</a:t>
            </a:r>
          </a:p>
          <a:p>
            <a:r>
              <a:rPr lang="en-US" dirty="0" smtClean="0"/>
              <a:t>OUTER APPLY adds a step to the processing used by CROSS APPLY:</a:t>
            </a:r>
          </a:p>
          <a:p>
            <a:pPr marL="631825" lvl="1" indent="-342900">
              <a:buFont typeface="+mj-lt"/>
              <a:buAutoNum type="arabicPeriod"/>
            </a:pPr>
            <a:r>
              <a:rPr lang="en-US" dirty="0" smtClean="0"/>
              <a:t>OUTER APPLY applies the right table expression to each row in left table</a:t>
            </a:r>
          </a:p>
          <a:p>
            <a:pPr marL="631825" lvl="1" indent="-342900">
              <a:buFont typeface="+mj-lt"/>
              <a:buAutoNum type="arabicPeriod"/>
            </a:pPr>
            <a:r>
              <a:rPr lang="en-US" dirty="0" smtClean="0"/>
              <a:t>OUTER APPLY adds rows for those with NULL in columns for right table</a:t>
            </a:r>
          </a:p>
        </p:txBody>
      </p:sp>
      <p:sp>
        <p:nvSpPr>
          <p:cNvPr id="5" name="AutoShape 3"/>
          <p:cNvSpPr>
            <a:spLocks noChangeArrowheads="1"/>
          </p:cNvSpPr>
          <p:nvPr/>
        </p:nvSpPr>
        <p:spPr bwMode="auto">
          <a:xfrm>
            <a:off x="460972" y="4543880"/>
            <a:ext cx="8220270"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0000FF"/>
                </a:solidFill>
                <a:latin typeface="Lucida Sans Unicode" panose="020B0602030504020204" pitchFamily="34" charset="0"/>
                <a:cs typeface="Lucida Sans Unicode" panose="020B0602030504020204" pitchFamily="34" charset="0"/>
              </a:rPr>
              <a:t>SELECT</a:t>
            </a:r>
            <a:r>
              <a:rPr lang="en-US" dirty="0">
                <a:solidFill>
                  <a:prstClr val="black"/>
                </a:solidFill>
                <a:latin typeface="Lucida Sans Unicode" panose="020B0602030504020204" pitchFamily="34" charset="0"/>
                <a:cs typeface="Lucida Sans Unicode" panose="020B0602030504020204" pitchFamily="34" charset="0"/>
              </a:rPr>
              <a:t> 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supplierid</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companyname</a:t>
            </a:r>
            <a:r>
              <a:rPr lang="en-US" dirty="0" smtClean="0">
                <a:solidFill>
                  <a:srgbClr val="808080"/>
                </a:solidFill>
                <a:latin typeface="Lucida Sans Unicode" panose="020B0602030504020204" pitchFamily="34" charset="0"/>
                <a:cs typeface="Lucida Sans Unicode" panose="020B0602030504020204" pitchFamily="34" charset="0"/>
              </a:rPr>
              <a:t>, </a:t>
            </a:r>
          </a:p>
          <a:p>
            <a:r>
              <a:rPr lang="en-US" dirty="0">
                <a:solidFill>
                  <a:srgbClr val="808080"/>
                </a:solidFill>
                <a:latin typeface="Lucida Sans Unicode" panose="020B0602030504020204" pitchFamily="34" charset="0"/>
                <a:cs typeface="Lucida Sans Unicode" panose="020B0602030504020204" pitchFamily="34" charset="0"/>
              </a:rPr>
              <a:t>	</a:t>
            </a:r>
            <a:r>
              <a:rPr lang="en-US" dirty="0" smtClean="0">
                <a:solidFill>
                  <a:srgbClr val="808080"/>
                </a:solidFill>
                <a:latin typeface="Lucida Sans Unicode" panose="020B0602030504020204" pitchFamily="34" charset="0"/>
                <a:cs typeface="Lucida Sans Unicode" panose="020B0602030504020204" pitchFamily="34" charset="0"/>
              </a:rPr>
              <a:t>P.</a:t>
            </a:r>
            <a:r>
              <a:rPr lang="en-US" dirty="0" smtClean="0">
                <a:solidFill>
                  <a:prstClr val="black"/>
                </a:solidFill>
                <a:latin typeface="Lucida Sans Unicode" panose="020B0602030504020204" pitchFamily="34" charset="0"/>
                <a:cs typeface="Lucida Sans Unicode" panose="020B0602030504020204" pitchFamily="34" charset="0"/>
              </a:rPr>
              <a:t>productid</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	P</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unitprice</a:t>
            </a:r>
            <a:endParaRPr lang="en-US" dirty="0">
              <a:solidFill>
                <a:prstClr val="black"/>
              </a:solidFill>
              <a:latin typeface="Lucida Sans Unicode" panose="020B0602030504020204" pitchFamily="34" charset="0"/>
              <a:cs typeface="Lucida Sans Unicode" panose="020B0602030504020204" pitchFamily="34" charset="0"/>
            </a:endParaRPr>
          </a:p>
          <a:p>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Production</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Suppliers </a:t>
            </a:r>
            <a:r>
              <a:rPr lang="en-US" dirty="0">
                <a:solidFill>
                  <a:srgbClr val="0000FF"/>
                </a:solidFill>
                <a:latin typeface="Lucida Sans Unicode" panose="020B0602030504020204" pitchFamily="34" charset="0"/>
                <a:cs typeface="Lucida Sans Unicode" panose="020B0602030504020204" pitchFamily="34" charset="0"/>
              </a:rPr>
              <a:t>AS</a:t>
            </a:r>
            <a:r>
              <a:rPr lang="en-US" dirty="0">
                <a:solidFill>
                  <a:prstClr val="black"/>
                </a:solidFill>
                <a:latin typeface="Lucida Sans Unicode" panose="020B0602030504020204" pitchFamily="34" charset="0"/>
                <a:cs typeface="Lucida Sans Unicode" panose="020B0602030504020204" pitchFamily="34" charset="0"/>
              </a:rPr>
              <a:t> S</a:t>
            </a:r>
          </a:p>
          <a:p>
            <a:r>
              <a:rPr lang="en-US" dirty="0" smtClean="0">
                <a:solidFill>
                  <a:srgbClr val="808080"/>
                </a:solidFill>
                <a:latin typeface="Lucida Sans Unicode" panose="020B0602030504020204" pitchFamily="34" charset="0"/>
                <a:cs typeface="Lucida Sans Unicode" panose="020B0602030504020204" pitchFamily="34" charset="0"/>
              </a:rPr>
              <a:t>OUTER</a:t>
            </a:r>
            <a:r>
              <a:rPr lang="en-US" dirty="0" smtClean="0">
                <a:solidFill>
                  <a:prstClr val="black"/>
                </a:solidFill>
                <a:latin typeface="Lucida Sans Unicode" panose="020B0602030504020204" pitchFamily="34" charset="0"/>
                <a:cs typeface="Lucida Sans Unicode" panose="020B0602030504020204" pitchFamily="34" charset="0"/>
              </a:rPr>
              <a:t> </a:t>
            </a:r>
            <a:r>
              <a:rPr lang="en-US" dirty="0" smtClean="0">
                <a:solidFill>
                  <a:srgbClr val="808080"/>
                </a:solidFill>
                <a:latin typeface="Lucida Sans Unicode" panose="020B0602030504020204" pitchFamily="34" charset="0"/>
                <a:cs typeface="Lucida Sans Unicode" panose="020B0602030504020204" pitchFamily="34" charset="0"/>
              </a:rPr>
              <a:t>APPLY</a:t>
            </a:r>
            <a:r>
              <a:rPr lang="en-US" dirty="0" smtClean="0">
                <a:solidFill>
                  <a:prstClr val="black"/>
                </a:solidFill>
                <a:latin typeface="Lucida Sans Unicode" panose="020B0602030504020204" pitchFamily="34" charset="0"/>
                <a:cs typeface="Lucida Sans Unicode" panose="020B0602030504020204" pitchFamily="34" charset="0"/>
              </a:rPr>
              <a:t> </a:t>
            </a:r>
          </a:p>
          <a:p>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dbo</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fn_TopProductsByShipper</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S</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supplierid</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AS</a:t>
            </a:r>
            <a:r>
              <a:rPr lang="en-US" dirty="0">
                <a:solidFill>
                  <a:prstClr val="black"/>
                </a:solidFill>
                <a:latin typeface="Lucida Sans Unicode" panose="020B0602030504020204" pitchFamily="34" charset="0"/>
                <a:cs typeface="Lucida Sans Unicode" panose="020B0602030504020204" pitchFamily="34" charset="0"/>
              </a:rPr>
              <a:t> P</a:t>
            </a:r>
            <a:endParaRPr lang="en-US"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55575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e195bf2e-7804-4cb0-b1fe-055962f6569b">
    <p:spTree>
      <p:nvGrpSpPr>
        <p:cNvPr id="1" name=""/>
        <p:cNvGrpSpPr/>
        <p:nvPr/>
      </p:nvGrpSpPr>
      <p:grpSpPr>
        <a:xfrm>
          <a:off x="0" y="0"/>
          <a:ext cx="0" cy="0"/>
          <a:chOff x="0" y="0"/>
          <a:chExt cx="0" cy="0"/>
        </a:xfrm>
      </p:grpSpPr>
      <p:sp>
        <p:nvSpPr>
          <p:cNvPr id="2" name="Title 1"/>
          <p:cNvSpPr>
            <a:spLocks noGrp="1"/>
          </p:cNvSpPr>
          <p:nvPr>
            <p:ph type="title"/>
          </p:nvPr>
        </p:nvSpPr>
        <p:spPr>
          <a:xfrm>
            <a:off x="279399" y="-2"/>
            <a:ext cx="8797925" cy="740664"/>
          </a:xfrm>
        </p:spPr>
        <p:txBody>
          <a:bodyPr/>
          <a:lstStyle/>
          <a:p>
            <a:r>
              <a:rPr lang="en-GB" dirty="0" smtClean="0"/>
              <a:t>Demonstration: Using CROSS APPLY and OUTER APPLY</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Use APPLY</a:t>
            </a:r>
          </a:p>
        </p:txBody>
      </p:sp>
    </p:spTree>
    <p:extLst>
      <p:ext uri="{BB962C8B-B14F-4D97-AF65-F5344CB8AC3E}">
        <p14:creationId xmlns:p14="http://schemas.microsoft.com/office/powerpoint/2010/main" val="388279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Set Operators</a:t>
            </a:r>
            <a:endParaRPr lang="en-GB" dirty="0"/>
          </a:p>
        </p:txBody>
      </p:sp>
      <p:sp>
        <p:nvSpPr>
          <p:cNvPr id="3" name="Text Placeholder 2"/>
          <p:cNvSpPr>
            <a:spLocks noGrp="1"/>
          </p:cNvSpPr>
          <p:nvPr>
            <p:ph type="body" idx="1"/>
          </p:nvPr>
        </p:nvSpPr>
        <p:spPr/>
        <p:txBody>
          <a:bodyPr/>
          <a:lstStyle/>
          <a:p>
            <a:r>
              <a:rPr lang="en-GB" dirty="0" smtClean="0"/>
              <a:t>Exercise 1: Writing Queries That Use UNION Set Operators and UNION ALL Multi-Set Operators
Exercise 2: Writing Queries That Use the CROSS APPLY and OUTER APPLY Operators
Exercise 3: Writing Queries That Use the EXCEPT and INTERSECT Operators</a:t>
            </a:r>
            <a:endParaRPr lang="en-GB" dirty="0"/>
          </a:p>
        </p:txBody>
      </p:sp>
      <p:sp>
        <p:nvSpPr>
          <p:cNvPr id="4" name="TextBox 3"/>
          <p:cNvSpPr txBox="1"/>
          <p:nvPr/>
        </p:nvSpPr>
        <p:spPr>
          <a:xfrm>
            <a:off x="458788" y="4078516"/>
            <a:ext cx="3146311" cy="523220"/>
          </a:xfrm>
          <a:prstGeom prst="rect">
            <a:avLst/>
          </a:prstGeom>
          <a:noFill/>
        </p:spPr>
        <p:txBody>
          <a:bodyPr vert="horz" wrap="none" rtlCol="0">
            <a:spAutoFit/>
          </a:bodyPr>
          <a:lstStyle/>
          <a:p>
            <a:r>
              <a:rPr lang="en-GB" sz="2800" dirty="0" smtClean="0">
                <a:latin typeface="Segoe UI"/>
              </a:rPr>
              <a:t>Logon Information</a:t>
            </a:r>
            <a:endParaRPr lang="en-GB" sz="2800" dirty="0">
              <a:latin typeface="Segoe UI"/>
            </a:endParaRPr>
          </a:p>
        </p:txBody>
      </p:sp>
      <p:sp>
        <p:nvSpPr>
          <p:cNvPr id="5" name="TextBox 4"/>
          <p:cNvSpPr txBox="1"/>
          <p:nvPr/>
        </p:nvSpPr>
        <p:spPr>
          <a:xfrm>
            <a:off x="458788" y="4526191"/>
            <a:ext cx="6970050" cy="1384995"/>
          </a:xfrm>
          <a:prstGeom prst="rect">
            <a:avLst/>
          </a:prstGeom>
          <a:noFill/>
        </p:spPr>
        <p:txBody>
          <a:bodyPr vert="horz" wrap="none" rtlCol="0">
            <a:spAutoFit/>
          </a:bodyPr>
          <a:lstStyle/>
          <a:p>
            <a:r>
              <a:rPr lang="en-IN" sz="2800" b="0" i="0" u="none" strike="noStrike" baseline="0" dirty="0" smtClean="0">
                <a:latin typeface="Segoe UI"/>
              </a:rPr>
              <a:t>Virtual machine</a:t>
            </a:r>
            <a:r>
              <a:rPr lang="en-GB" sz="2800" dirty="0">
                <a:solidFill>
                  <a:srgbClr val="000000"/>
                </a:solidFill>
                <a:latin typeface="Segoe UI"/>
              </a:rPr>
              <a:t>: </a:t>
            </a:r>
            <a:r>
              <a:rPr lang="en-IN" sz="2800" b="1" dirty="0">
                <a:solidFill>
                  <a:srgbClr val="000000"/>
                </a:solidFill>
                <a:latin typeface="Segoe UI"/>
              </a:rPr>
              <a:t>20461C-MIA-SQL</a:t>
            </a:r>
          </a:p>
          <a:p>
            <a:r>
              <a:rPr lang="en-GB" sz="2800" dirty="0">
                <a:solidFill>
                  <a:srgbClr val="000000"/>
                </a:solidFill>
                <a:latin typeface="Segoe UI"/>
              </a:rPr>
              <a:t>User name</a:t>
            </a:r>
            <a:r>
              <a:rPr lang="en-IN" sz="2800" dirty="0">
                <a:solidFill>
                  <a:srgbClr val="000000"/>
                </a:solidFill>
                <a:latin typeface="Segoe UI"/>
              </a:rPr>
              <a:t>: </a:t>
            </a:r>
            <a:r>
              <a:rPr lang="en-GB" sz="2800" b="1" dirty="0">
                <a:solidFill>
                  <a:srgbClr val="000000"/>
                </a:solidFill>
                <a:latin typeface="Segoe UI"/>
              </a:rPr>
              <a:t>ADVENTUREWORKS\Student</a:t>
            </a:r>
          </a:p>
          <a:p>
            <a:r>
              <a:rPr lang="en-GB" sz="2800" dirty="0">
                <a:solidFill>
                  <a:srgbClr val="000000"/>
                </a:solidFill>
                <a:latin typeface="Segoe UI"/>
              </a:rPr>
              <a:t>Password: </a:t>
            </a:r>
            <a:r>
              <a:rPr lang="en-GB" sz="2800" b="1" dirty="0">
                <a:solidFill>
                  <a:srgbClr val="000000"/>
                </a:solidFill>
                <a:latin typeface="Segoe UI"/>
              </a:rPr>
              <a:t>Pa$$w0rd</a:t>
            </a:r>
            <a:endParaRPr lang="en-IN" sz="2800" b="1"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a:rPr>
              <a:t>Estimated Time: 60 minutes</a:t>
            </a:r>
            <a:endParaRPr lang="en-GB" sz="2800" dirty="0">
              <a:latin typeface="Segoe UI"/>
            </a:endParaRPr>
          </a:p>
        </p:txBody>
      </p:sp>
    </p:spTree>
    <p:extLst>
      <p:ext uri="{BB962C8B-B14F-4D97-AF65-F5344CB8AC3E}">
        <p14:creationId xmlns:p14="http://schemas.microsoft.com/office/powerpoint/2010/main" val="351760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GB" sz="2800" dirty="0" smtClean="0">
                <a:effectLst/>
                <a:latin typeface="Segoe UI"/>
                <a:ea typeface="Calibri"/>
                <a:cs typeface="Times New Roman"/>
              </a:rPr>
              <a:t>You are a business analyst for Adventure Works, who will be writing reports using corporate databases stored in SQL Server 2014. You have been provided with a set of business requirements for data and you will write T-SQL queries to retrieve the specified data from the databases. Because of the complex business requirements, you will need to prepare combined results from multiple queries using set operators.</a:t>
            </a:r>
            <a:endParaRPr lang="en-GB" sz="2800" dirty="0">
              <a:effectLst/>
              <a:latin typeface="Segoe UI"/>
              <a:ea typeface="Calibri"/>
              <a:cs typeface="Times New Roman"/>
            </a:endParaRPr>
          </a:p>
        </p:txBody>
      </p:sp>
    </p:spTree>
    <p:extLst>
      <p:ext uri="{BB962C8B-B14F-4D97-AF65-F5344CB8AC3E}">
        <p14:creationId xmlns:p14="http://schemas.microsoft.com/office/powerpoint/2010/main" val="2898238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293490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Writing Queries with the UNION Operator
Using EXCEPT and INTERSECT
Using APPLY</a:t>
            </a:r>
            <a:endParaRPr lang="en-GB" dirty="0"/>
          </a:p>
        </p:txBody>
      </p:sp>
    </p:spTree>
    <p:extLst>
      <p:ext uri="{BB962C8B-B14F-4D97-AF65-F5344CB8AC3E}">
        <p14:creationId xmlns:p14="http://schemas.microsoft.com/office/powerpoint/2010/main" val="229323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527050" y="-2"/>
            <a:ext cx="8369300" cy="740664"/>
          </a:xfrm>
        </p:spPr>
        <p:txBody>
          <a:bodyPr/>
          <a:lstStyle/>
          <a:p>
            <a:r>
              <a:rPr lang="en-GB" dirty="0" smtClean="0"/>
              <a:t>Lesson 1: Writing Queries with the UNION Operator</a:t>
            </a:r>
            <a:endParaRPr lang="en-GB" dirty="0"/>
          </a:p>
        </p:txBody>
      </p:sp>
      <p:sp>
        <p:nvSpPr>
          <p:cNvPr id="3" name="Text Placeholder 2"/>
          <p:cNvSpPr>
            <a:spLocks noGrp="1"/>
          </p:cNvSpPr>
          <p:nvPr>
            <p:ph type="body" idx="1"/>
          </p:nvPr>
        </p:nvSpPr>
        <p:spPr/>
        <p:txBody>
          <a:bodyPr/>
          <a:lstStyle/>
          <a:p>
            <a:r>
              <a:rPr lang="en-GB" dirty="0" smtClean="0"/>
              <a:t>Interactions Between Sets
Using the UNION Operator
Using the UNION ALL Operator
Demonstration: Using UNION and UNION ALL</a:t>
            </a:r>
            <a:endParaRPr lang="en-GB" dirty="0"/>
          </a:p>
        </p:txBody>
      </p:sp>
    </p:spTree>
    <p:extLst>
      <p:ext uri="{BB962C8B-B14F-4D97-AF65-F5344CB8AC3E}">
        <p14:creationId xmlns:p14="http://schemas.microsoft.com/office/powerpoint/2010/main" val="143109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Interactions Between Sets</a:t>
            </a:r>
            <a:endParaRPr lang="en-GB" dirty="0"/>
          </a:p>
        </p:txBody>
      </p:sp>
      <p:sp>
        <p:nvSpPr>
          <p:cNvPr id="5"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The results of two input queries may be further manipulated</a:t>
            </a:r>
          </a:p>
          <a:p>
            <a:r>
              <a:rPr lang="en-US" kern="0" dirty="0" smtClean="0"/>
              <a:t>Sets may be combined, compared, or operated against each other</a:t>
            </a:r>
          </a:p>
          <a:p>
            <a:r>
              <a:rPr lang="en-US" kern="0" dirty="0" smtClean="0"/>
              <a:t>Both sets must have the same number of compatible columns</a:t>
            </a:r>
          </a:p>
          <a:p>
            <a:r>
              <a:rPr lang="en-US" kern="0" dirty="0" smtClean="0"/>
              <a:t>ORDER BY not allowed in input queries, but may be used for result of set operation</a:t>
            </a:r>
          </a:p>
          <a:p>
            <a:r>
              <a:rPr lang="en-US" kern="0" dirty="0" smtClean="0"/>
              <a:t>NULLs considered equal when comparing sets</a:t>
            </a:r>
            <a:endParaRPr lang="en-US" kern="0" dirty="0"/>
          </a:p>
        </p:txBody>
      </p:sp>
      <p:sp>
        <p:nvSpPr>
          <p:cNvPr id="6" name="AutoShape 3"/>
          <p:cNvSpPr>
            <a:spLocks noChangeArrowheads="1"/>
          </p:cNvSpPr>
          <p:nvPr/>
        </p:nvSpPr>
        <p:spPr bwMode="auto">
          <a:xfrm>
            <a:off x="606490" y="5322708"/>
            <a:ext cx="7959012"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808080"/>
                </a:solidFill>
                <a:latin typeface="Lucida Sans Unicode" panose="020B0602030504020204" pitchFamily="34" charset="0"/>
                <a:cs typeface="Lucida Sans Unicode" panose="020B0602030504020204" pitchFamily="34" charset="0"/>
              </a:rPr>
              <a:t>&lt;</a:t>
            </a:r>
            <a:r>
              <a:rPr lang="en-US" dirty="0">
                <a:solidFill>
                  <a:srgbClr val="0000FF"/>
                </a:solidFill>
                <a:latin typeface="Lucida Sans Unicode" panose="020B0602030504020204" pitchFamily="34" charset="0"/>
                <a:cs typeface="Lucida Sans Unicode" panose="020B0602030504020204" pitchFamily="34" charset="0"/>
              </a:rPr>
              <a:t>SELECT</a:t>
            </a:r>
            <a:r>
              <a:rPr lang="en-US" dirty="0">
                <a:solidFill>
                  <a:prstClr val="black"/>
                </a:solidFill>
                <a:latin typeface="Lucida Sans Unicode" panose="020B0602030504020204" pitchFamily="34" charset="0"/>
                <a:cs typeface="Lucida Sans Unicode" panose="020B0602030504020204" pitchFamily="34" charset="0"/>
              </a:rPr>
              <a:t> query_1</a:t>
            </a:r>
            <a:r>
              <a:rPr lang="en-US" dirty="0">
                <a:solidFill>
                  <a:srgbClr val="808080"/>
                </a:solidFill>
                <a:latin typeface="Lucida Sans Unicode" panose="020B0602030504020204" pitchFamily="34" charset="0"/>
                <a:cs typeface="Lucida Sans Unicode" panose="020B0602030504020204" pitchFamily="34" charset="0"/>
              </a:rPr>
              <a:t>&gt;</a:t>
            </a:r>
          </a:p>
          <a:p>
            <a:r>
              <a:rPr lang="en-US" dirty="0">
                <a:solidFill>
                  <a:srgbClr val="808080"/>
                </a:solidFill>
                <a:latin typeface="Lucida Sans Unicode" panose="020B0602030504020204" pitchFamily="34" charset="0"/>
                <a:cs typeface="Lucida Sans Unicode" panose="020B0602030504020204" pitchFamily="34" charset="0"/>
              </a:rPr>
              <a:t>&lt;</a:t>
            </a:r>
            <a:r>
              <a:rPr lang="en-US" dirty="0">
                <a:solidFill>
                  <a:prstClr val="black"/>
                </a:solidFill>
                <a:latin typeface="Lucida Sans Unicode" panose="020B0602030504020204" pitchFamily="34" charset="0"/>
                <a:cs typeface="Lucida Sans Unicode" panose="020B0602030504020204" pitchFamily="34" charset="0"/>
              </a:rPr>
              <a:t>set_operator</a:t>
            </a:r>
            <a:r>
              <a:rPr lang="en-US" dirty="0">
                <a:solidFill>
                  <a:srgbClr val="808080"/>
                </a:solidFill>
                <a:latin typeface="Lucida Sans Unicode" panose="020B0602030504020204" pitchFamily="34" charset="0"/>
                <a:cs typeface="Lucida Sans Unicode" panose="020B0602030504020204" pitchFamily="34" charset="0"/>
              </a:rPr>
              <a:t>&gt;</a:t>
            </a:r>
          </a:p>
          <a:p>
            <a:r>
              <a:rPr lang="en-US" dirty="0">
                <a:solidFill>
                  <a:srgbClr val="808080"/>
                </a:solidFill>
                <a:latin typeface="Lucida Sans Unicode" panose="020B0602030504020204" pitchFamily="34" charset="0"/>
                <a:cs typeface="Lucida Sans Unicode" panose="020B0602030504020204" pitchFamily="34" charset="0"/>
              </a:rPr>
              <a:t>&lt;</a:t>
            </a:r>
            <a:r>
              <a:rPr lang="en-US" dirty="0">
                <a:solidFill>
                  <a:srgbClr val="0000FF"/>
                </a:solidFill>
                <a:latin typeface="Lucida Sans Unicode" panose="020B0602030504020204" pitchFamily="34" charset="0"/>
                <a:cs typeface="Lucida Sans Unicode" panose="020B0602030504020204" pitchFamily="34" charset="0"/>
              </a:rPr>
              <a:t>SELECT</a:t>
            </a:r>
            <a:r>
              <a:rPr lang="en-US" dirty="0">
                <a:solidFill>
                  <a:prstClr val="black"/>
                </a:solidFill>
                <a:latin typeface="Lucida Sans Unicode" panose="020B0602030504020204" pitchFamily="34" charset="0"/>
                <a:cs typeface="Lucida Sans Unicode" panose="020B0602030504020204" pitchFamily="34" charset="0"/>
              </a:rPr>
              <a:t> query_2</a:t>
            </a:r>
            <a:r>
              <a:rPr lang="en-US" dirty="0">
                <a:solidFill>
                  <a:srgbClr val="808080"/>
                </a:solidFill>
                <a:latin typeface="Lucida Sans Unicode" panose="020B0602030504020204" pitchFamily="34" charset="0"/>
                <a:cs typeface="Lucida Sans Unicode" panose="020B0602030504020204" pitchFamily="34" charset="0"/>
              </a:rPr>
              <a:t>&gt;</a:t>
            </a:r>
          </a:p>
          <a:p>
            <a:r>
              <a:rPr lang="en-US" dirty="0" smtClean="0">
                <a:solidFill>
                  <a:prstClr val="black"/>
                </a:solidFill>
                <a:latin typeface="Lucida Sans Unicode" panose="020B0602030504020204" pitchFamily="34" charset="0"/>
                <a:cs typeface="Lucida Sans Unicode" panose="020B0602030504020204" pitchFamily="34" charset="0"/>
              </a:rPr>
              <a:t>[</a:t>
            </a:r>
            <a:r>
              <a:rPr lang="en-US" dirty="0" smtClean="0">
                <a:solidFill>
                  <a:srgbClr val="0000FF"/>
                </a:solidFill>
                <a:latin typeface="Lucida Sans Unicode" panose="020B0602030504020204" pitchFamily="34" charset="0"/>
                <a:cs typeface="Lucida Sans Unicode" panose="020B0602030504020204" pitchFamily="34" charset="0"/>
              </a:rPr>
              <a:t>ORDER BY</a:t>
            </a:r>
            <a:r>
              <a:rPr lang="en-US" dirty="0" smtClean="0">
                <a:solidFill>
                  <a:prstClr val="black"/>
                </a:solidFill>
                <a:latin typeface="Lucida Sans Unicode" panose="020B0602030504020204" pitchFamily="34" charset="0"/>
                <a:cs typeface="Lucida Sans Unicode" panose="020B0602030504020204" pitchFamily="34" charset="0"/>
              </a:rPr>
              <a:t> </a:t>
            </a:r>
            <a:r>
              <a:rPr lang="en-US" dirty="0">
                <a:solidFill>
                  <a:prstClr val="black"/>
                </a:solidFill>
                <a:latin typeface="Lucida Sans Unicode" panose="020B0602030504020204" pitchFamily="34" charset="0"/>
                <a:cs typeface="Lucida Sans Unicode" panose="020B0602030504020204" pitchFamily="34" charset="0"/>
              </a:rPr>
              <a:t>&lt;sort_list&gt;]</a:t>
            </a:r>
            <a:endParaRPr lang="en-US"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75279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UNION Operator</a:t>
            </a:r>
            <a:endParaRPr lang="en-GB" dirty="0"/>
          </a:p>
        </p:txBody>
      </p:sp>
      <p:sp>
        <p:nvSpPr>
          <p:cNvPr id="6" name="Rectangle 3"/>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UNION returns a result set of distinct rows combined from both sides</a:t>
            </a:r>
          </a:p>
          <a:p>
            <a:r>
              <a:rPr lang="en-US" b="0" kern="0" dirty="0" smtClean="0"/>
              <a:t>Duplicates removed during query processing (affects performance)</a:t>
            </a:r>
          </a:p>
        </p:txBody>
      </p:sp>
      <p:sp>
        <p:nvSpPr>
          <p:cNvPr id="7" name="AutoShape 3"/>
          <p:cNvSpPr>
            <a:spLocks noChangeArrowheads="1"/>
          </p:cNvSpPr>
          <p:nvPr/>
        </p:nvSpPr>
        <p:spPr bwMode="auto">
          <a:xfrm>
            <a:off x="606490" y="3064476"/>
            <a:ext cx="7959012"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8000"/>
                </a:solidFill>
                <a:latin typeface="Lucida Sans Unicode" panose="020B0602030504020204" pitchFamily="34" charset="0"/>
                <a:cs typeface="Lucida Sans Unicode" panose="020B0602030504020204" pitchFamily="34" charset="0"/>
              </a:rPr>
              <a:t>-- only </a:t>
            </a:r>
            <a:r>
              <a:rPr lang="en-US" dirty="0" smtClean="0">
                <a:solidFill>
                  <a:srgbClr val="008000"/>
                </a:solidFill>
                <a:latin typeface="Lucida Sans Unicode" panose="020B0602030504020204" pitchFamily="34" charset="0"/>
                <a:cs typeface="Lucida Sans Unicode" panose="020B0602030504020204" pitchFamily="34" charset="0"/>
              </a:rPr>
              <a:t>distinct rows </a:t>
            </a:r>
            <a:r>
              <a:rPr lang="en-US" dirty="0">
                <a:solidFill>
                  <a:srgbClr val="008000"/>
                </a:solidFill>
                <a:latin typeface="Lucida Sans Unicode" panose="020B0602030504020204" pitchFamily="34" charset="0"/>
                <a:cs typeface="Lucida Sans Unicode" panose="020B0602030504020204" pitchFamily="34" charset="0"/>
              </a:rPr>
              <a:t>from </a:t>
            </a:r>
            <a:r>
              <a:rPr lang="en-US" dirty="0" smtClean="0">
                <a:solidFill>
                  <a:srgbClr val="008000"/>
                </a:solidFill>
                <a:latin typeface="Lucida Sans Unicode" panose="020B0602030504020204" pitchFamily="34" charset="0"/>
                <a:cs typeface="Lucida Sans Unicode" panose="020B0602030504020204" pitchFamily="34" charset="0"/>
              </a:rPr>
              <a:t>both queries are </a:t>
            </a:r>
            <a:r>
              <a:rPr lang="en-US" dirty="0">
                <a:solidFill>
                  <a:srgbClr val="008000"/>
                </a:solidFill>
                <a:latin typeface="Lucida Sans Unicode" panose="020B0602030504020204" pitchFamily="34" charset="0"/>
                <a:cs typeface="Lucida Sans Unicode" panose="020B0602030504020204" pitchFamily="34" charset="0"/>
              </a:rPr>
              <a:t>returned</a:t>
            </a:r>
            <a:endParaRPr lang="en-US" dirty="0" smtClean="0">
              <a:solidFill>
                <a:srgbClr val="0000FF"/>
              </a:solidFill>
              <a:latin typeface="Lucida Sans Unicode" panose="020B0602030504020204" pitchFamily="34" charset="0"/>
              <a:cs typeface="Lucida Sans Unicode" panose="020B0602030504020204" pitchFamily="34" charset="0"/>
            </a:endParaRPr>
          </a:p>
          <a:p>
            <a:r>
              <a:rPr lang="en-US" dirty="0" smtClean="0">
                <a:solidFill>
                  <a:srgbClr val="0000FF"/>
                </a:solidFill>
                <a:latin typeface="Lucida Sans Unicode" panose="020B0602030504020204" pitchFamily="34" charset="0"/>
                <a:cs typeface="Lucida Sans Unicode" panose="020B0602030504020204" pitchFamily="34" charset="0"/>
              </a:rPr>
              <a:t>SELECT</a:t>
            </a:r>
            <a:r>
              <a:rPr lang="en-US" dirty="0" smtClean="0">
                <a:solidFill>
                  <a:prstClr val="black"/>
                </a:solidFill>
                <a:latin typeface="Lucida Sans Unicode" panose="020B0602030504020204" pitchFamily="34" charset="0"/>
                <a:cs typeface="Lucida Sans Unicode" panose="020B0602030504020204" pitchFamily="34" charset="0"/>
              </a:rPr>
              <a:t> </a:t>
            </a:r>
            <a:r>
              <a:rPr lang="en-US" dirty="0">
                <a:solidFill>
                  <a:prstClr val="black"/>
                </a:solidFill>
                <a:latin typeface="Lucida Sans Unicode" panose="020B0602030504020204" pitchFamily="34" charset="0"/>
                <a:cs typeface="Lucida Sans Unicode" panose="020B0602030504020204" pitchFamily="34" charset="0"/>
              </a:rPr>
              <a:t>country</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region</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city </a:t>
            </a:r>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HR</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Employees</a:t>
            </a:r>
            <a:endParaRPr lang="en-US" dirty="0">
              <a:solidFill>
                <a:srgbClr val="008000"/>
              </a:solidFill>
              <a:latin typeface="Lucida Sans Unicode" panose="020B0602030504020204" pitchFamily="34" charset="0"/>
              <a:cs typeface="Lucida Sans Unicode" panose="020B0602030504020204" pitchFamily="34" charset="0"/>
            </a:endParaRPr>
          </a:p>
          <a:p>
            <a:r>
              <a:rPr lang="en-US" dirty="0" smtClean="0">
                <a:solidFill>
                  <a:srgbClr val="0000FF"/>
                </a:solidFill>
                <a:latin typeface="Lucida Sans Unicode" panose="020B0602030504020204" pitchFamily="34" charset="0"/>
                <a:cs typeface="Lucida Sans Unicode" panose="020B0602030504020204" pitchFamily="34" charset="0"/>
              </a:rPr>
              <a:t>UNION</a:t>
            </a:r>
            <a:endParaRPr lang="en-US" dirty="0" smtClean="0">
              <a:solidFill>
                <a:srgbClr val="008000"/>
              </a:solidFill>
              <a:latin typeface="Lucida Sans Unicode" panose="020B0602030504020204" pitchFamily="34" charset="0"/>
              <a:cs typeface="Lucida Sans Unicode" panose="020B0602030504020204" pitchFamily="34" charset="0"/>
            </a:endParaRPr>
          </a:p>
          <a:p>
            <a:r>
              <a:rPr lang="en-US" dirty="0" smtClean="0">
                <a:solidFill>
                  <a:srgbClr val="0000FF"/>
                </a:solidFill>
                <a:latin typeface="Lucida Sans Unicode" panose="020B0602030504020204" pitchFamily="34" charset="0"/>
                <a:cs typeface="Lucida Sans Unicode" panose="020B0602030504020204" pitchFamily="34" charset="0"/>
              </a:rPr>
              <a:t>SELECT</a:t>
            </a:r>
            <a:r>
              <a:rPr lang="en-US" dirty="0" smtClean="0">
                <a:solidFill>
                  <a:prstClr val="black"/>
                </a:solidFill>
                <a:latin typeface="Lucida Sans Unicode" panose="020B0602030504020204" pitchFamily="34" charset="0"/>
                <a:cs typeface="Lucida Sans Unicode" panose="020B0602030504020204" pitchFamily="34" charset="0"/>
              </a:rPr>
              <a:t> </a:t>
            </a:r>
            <a:r>
              <a:rPr lang="en-US" dirty="0">
                <a:solidFill>
                  <a:prstClr val="black"/>
                </a:solidFill>
                <a:latin typeface="Lucida Sans Unicode" panose="020B0602030504020204" pitchFamily="34" charset="0"/>
                <a:cs typeface="Lucida Sans Unicode" panose="020B0602030504020204" pitchFamily="34" charset="0"/>
              </a:rPr>
              <a:t>country</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region</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city </a:t>
            </a:r>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Sales</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Customers;</a:t>
            </a:r>
            <a:endParaRPr lang="en-US"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0117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UNION ALL Operator</a:t>
            </a:r>
            <a:endParaRPr lang="en-GB" dirty="0"/>
          </a:p>
        </p:txBody>
      </p:sp>
      <p:sp>
        <p:nvSpPr>
          <p:cNvPr id="5" name="AutoShape 3"/>
          <p:cNvSpPr>
            <a:spLocks noChangeArrowheads="1"/>
          </p:cNvSpPr>
          <p:nvPr/>
        </p:nvSpPr>
        <p:spPr bwMode="auto">
          <a:xfrm>
            <a:off x="630788" y="3042516"/>
            <a:ext cx="7679094"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008000"/>
                </a:solidFill>
                <a:latin typeface="Lucida Sans Unicode" panose="020B0602030504020204" pitchFamily="34" charset="0"/>
                <a:cs typeface="Lucida Sans Unicode" panose="020B0602030504020204" pitchFamily="34" charset="0"/>
              </a:rPr>
              <a:t>-- </a:t>
            </a:r>
            <a:r>
              <a:rPr lang="en-US" dirty="0" smtClean="0">
                <a:solidFill>
                  <a:srgbClr val="008000"/>
                </a:solidFill>
                <a:latin typeface="Lucida Sans Unicode" panose="020B0602030504020204" pitchFamily="34" charset="0"/>
                <a:cs typeface="Lucida Sans Unicode" panose="020B0602030504020204" pitchFamily="34" charset="0"/>
              </a:rPr>
              <a:t>all </a:t>
            </a:r>
            <a:r>
              <a:rPr lang="en-US" dirty="0">
                <a:solidFill>
                  <a:srgbClr val="008000"/>
                </a:solidFill>
                <a:latin typeface="Lucida Sans Unicode" panose="020B0602030504020204" pitchFamily="34" charset="0"/>
                <a:cs typeface="Lucida Sans Unicode" panose="020B0602030504020204" pitchFamily="34" charset="0"/>
              </a:rPr>
              <a:t>rows from </a:t>
            </a:r>
            <a:r>
              <a:rPr lang="en-US" dirty="0" smtClean="0">
                <a:solidFill>
                  <a:srgbClr val="008000"/>
                </a:solidFill>
                <a:latin typeface="Lucida Sans Unicode" panose="020B0602030504020204" pitchFamily="34" charset="0"/>
                <a:cs typeface="Lucida Sans Unicode" panose="020B0602030504020204" pitchFamily="34" charset="0"/>
              </a:rPr>
              <a:t>both queries will </a:t>
            </a:r>
            <a:r>
              <a:rPr lang="en-US" dirty="0">
                <a:solidFill>
                  <a:srgbClr val="008000"/>
                </a:solidFill>
                <a:latin typeface="Lucida Sans Unicode" panose="020B0602030504020204" pitchFamily="34" charset="0"/>
                <a:cs typeface="Lucida Sans Unicode" panose="020B0602030504020204" pitchFamily="34" charset="0"/>
              </a:rPr>
              <a:t>be returned</a:t>
            </a:r>
            <a:endParaRPr lang="en-US" dirty="0" smtClean="0">
              <a:solidFill>
                <a:srgbClr val="0000FF"/>
              </a:solidFill>
              <a:latin typeface="Lucida Sans Unicode" panose="020B0602030504020204" pitchFamily="34" charset="0"/>
              <a:cs typeface="Lucida Sans Unicode" panose="020B0602030504020204" pitchFamily="34" charset="0"/>
            </a:endParaRPr>
          </a:p>
          <a:p>
            <a:r>
              <a:rPr lang="en-US" dirty="0" smtClean="0">
                <a:solidFill>
                  <a:srgbClr val="0000FF"/>
                </a:solidFill>
                <a:latin typeface="Lucida Sans Unicode" panose="020B0602030504020204" pitchFamily="34" charset="0"/>
                <a:cs typeface="Lucida Sans Unicode" panose="020B0602030504020204" pitchFamily="34" charset="0"/>
              </a:rPr>
              <a:t>SELECT</a:t>
            </a:r>
            <a:r>
              <a:rPr lang="en-US" dirty="0" smtClean="0">
                <a:solidFill>
                  <a:prstClr val="black"/>
                </a:solidFill>
                <a:latin typeface="Lucida Sans Unicode" panose="020B0602030504020204" pitchFamily="34" charset="0"/>
                <a:cs typeface="Lucida Sans Unicode" panose="020B0602030504020204" pitchFamily="34" charset="0"/>
              </a:rPr>
              <a:t> </a:t>
            </a:r>
            <a:r>
              <a:rPr lang="en-US" dirty="0">
                <a:solidFill>
                  <a:prstClr val="black"/>
                </a:solidFill>
                <a:latin typeface="Lucida Sans Unicode" panose="020B0602030504020204" pitchFamily="34" charset="0"/>
                <a:cs typeface="Lucida Sans Unicode" panose="020B0602030504020204" pitchFamily="34" charset="0"/>
              </a:rPr>
              <a:t>country</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region</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city </a:t>
            </a:r>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HR</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Employees</a:t>
            </a:r>
            <a:endParaRPr lang="en-US" dirty="0">
              <a:solidFill>
                <a:srgbClr val="008000"/>
              </a:solidFill>
              <a:latin typeface="Lucida Sans Unicode" panose="020B0602030504020204" pitchFamily="34" charset="0"/>
              <a:cs typeface="Lucida Sans Unicode" panose="020B0602030504020204" pitchFamily="34" charset="0"/>
            </a:endParaRPr>
          </a:p>
          <a:p>
            <a:r>
              <a:rPr lang="en-US" dirty="0" smtClean="0">
                <a:solidFill>
                  <a:srgbClr val="0000FF"/>
                </a:solidFill>
                <a:latin typeface="Lucida Sans Unicode" panose="020B0602030504020204" pitchFamily="34" charset="0"/>
                <a:cs typeface="Lucida Sans Unicode" panose="020B0602030504020204" pitchFamily="34" charset="0"/>
              </a:rPr>
              <a:t>UNION ALL</a:t>
            </a:r>
            <a:endParaRPr lang="en-US" dirty="0" smtClean="0">
              <a:solidFill>
                <a:srgbClr val="008000"/>
              </a:solidFill>
              <a:latin typeface="Lucida Sans Unicode" panose="020B0602030504020204" pitchFamily="34" charset="0"/>
              <a:cs typeface="Lucida Sans Unicode" panose="020B0602030504020204" pitchFamily="34" charset="0"/>
            </a:endParaRPr>
          </a:p>
          <a:p>
            <a:r>
              <a:rPr lang="en-US" dirty="0" smtClean="0">
                <a:solidFill>
                  <a:srgbClr val="0000FF"/>
                </a:solidFill>
                <a:latin typeface="Lucida Sans Unicode" panose="020B0602030504020204" pitchFamily="34" charset="0"/>
                <a:cs typeface="Lucida Sans Unicode" panose="020B0602030504020204" pitchFamily="34" charset="0"/>
              </a:rPr>
              <a:t>SELECT</a:t>
            </a:r>
            <a:r>
              <a:rPr lang="en-US" dirty="0" smtClean="0">
                <a:solidFill>
                  <a:prstClr val="black"/>
                </a:solidFill>
                <a:latin typeface="Lucida Sans Unicode" panose="020B0602030504020204" pitchFamily="34" charset="0"/>
                <a:cs typeface="Lucida Sans Unicode" panose="020B0602030504020204" pitchFamily="34" charset="0"/>
              </a:rPr>
              <a:t> </a:t>
            </a:r>
            <a:r>
              <a:rPr lang="en-US" dirty="0">
                <a:solidFill>
                  <a:prstClr val="black"/>
                </a:solidFill>
                <a:latin typeface="Lucida Sans Unicode" panose="020B0602030504020204" pitchFamily="34" charset="0"/>
                <a:cs typeface="Lucida Sans Unicode" panose="020B0602030504020204" pitchFamily="34" charset="0"/>
              </a:rPr>
              <a:t>country</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region</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city </a:t>
            </a:r>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Sales</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Customers;</a:t>
            </a:r>
            <a:endParaRPr lang="en-US" b="0" dirty="0">
              <a:latin typeface="Lucida Sans Unicode" panose="020B0602030504020204" pitchFamily="34" charset="0"/>
              <a:cs typeface="Lucida Sans Unicode" panose="020B0602030504020204" pitchFamily="34" charset="0"/>
            </a:endParaRPr>
          </a:p>
        </p:txBody>
      </p:sp>
      <p:sp>
        <p:nvSpPr>
          <p:cNvPr id="6" name="Rectangle 3"/>
          <p:cNvSpPr txBox="1">
            <a:spLocks noChangeArrowheads="1"/>
          </p:cNvSpPr>
          <p:nvPr/>
        </p:nvSpPr>
        <p:spPr bwMode="auto">
          <a:xfrm>
            <a:off x="304800" y="925513"/>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UNION ALL returns a result set with all rows from both sets</a:t>
            </a:r>
          </a:p>
          <a:p>
            <a:r>
              <a:rPr lang="en-US" b="0" kern="0" dirty="0" smtClean="0"/>
              <a:t>To avoid performance penalty, use UNION ALL even if you know there are no duplicates</a:t>
            </a:r>
          </a:p>
        </p:txBody>
      </p:sp>
    </p:spTree>
    <p:extLst>
      <p:ext uri="{BB962C8B-B14F-4D97-AF65-F5344CB8AC3E}">
        <p14:creationId xmlns:p14="http://schemas.microsoft.com/office/powerpoint/2010/main" val="386033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76ded30-1eef-409e-b82d-507f600355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UNION and UNION ALL</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Use UNION and UNION ALL</a:t>
            </a:r>
          </a:p>
          <a:p>
            <a:endParaRPr lang="en-US" b="0" kern="0" dirty="0" smtClean="0"/>
          </a:p>
        </p:txBody>
      </p:sp>
    </p:spTree>
    <p:extLst>
      <p:ext uri="{BB962C8B-B14F-4D97-AF65-F5344CB8AC3E}">
        <p14:creationId xmlns:p14="http://schemas.microsoft.com/office/powerpoint/2010/main" val="217513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EXCEPT and INTERSECT</a:t>
            </a:r>
            <a:endParaRPr lang="en-GB" dirty="0"/>
          </a:p>
        </p:txBody>
      </p:sp>
      <p:sp>
        <p:nvSpPr>
          <p:cNvPr id="3" name="Text Placeholder 2"/>
          <p:cNvSpPr>
            <a:spLocks noGrp="1"/>
          </p:cNvSpPr>
          <p:nvPr>
            <p:ph type="body" idx="1"/>
          </p:nvPr>
        </p:nvSpPr>
        <p:spPr/>
        <p:txBody>
          <a:bodyPr/>
          <a:lstStyle/>
          <a:p>
            <a:r>
              <a:rPr lang="en-GB" dirty="0" smtClean="0"/>
              <a:t>Using the INTERSECT Operator
Using the EXCEPT Operator
Demonstration: Using EXCEPT and INTERSECT</a:t>
            </a:r>
            <a:endParaRPr lang="en-GB" dirty="0"/>
          </a:p>
        </p:txBody>
      </p:sp>
    </p:spTree>
    <p:extLst>
      <p:ext uri="{BB962C8B-B14F-4D97-AF65-F5344CB8AC3E}">
        <p14:creationId xmlns:p14="http://schemas.microsoft.com/office/powerpoint/2010/main" val="151694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INTERSECT Operator</a:t>
            </a:r>
            <a:endParaRPr lang="en-GB"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INTERSECT returns only distinct rows that appear in both result sets</a:t>
            </a:r>
          </a:p>
        </p:txBody>
      </p:sp>
      <p:sp>
        <p:nvSpPr>
          <p:cNvPr id="5" name="AutoShape 3"/>
          <p:cNvSpPr>
            <a:spLocks noChangeArrowheads="1"/>
          </p:cNvSpPr>
          <p:nvPr/>
        </p:nvSpPr>
        <p:spPr bwMode="auto">
          <a:xfrm>
            <a:off x="564502" y="2344044"/>
            <a:ext cx="8014996"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008000"/>
                </a:solidFill>
                <a:latin typeface="Lucida Sans Unicode" panose="020B0602030504020204" pitchFamily="34" charset="0"/>
                <a:cs typeface="Lucida Sans Unicode" panose="020B0602030504020204" pitchFamily="34" charset="0"/>
              </a:rPr>
              <a:t>-- only rows </a:t>
            </a:r>
            <a:r>
              <a:rPr lang="en-US" dirty="0" smtClean="0">
                <a:solidFill>
                  <a:srgbClr val="008000"/>
                </a:solidFill>
                <a:latin typeface="Lucida Sans Unicode" panose="020B0602030504020204" pitchFamily="34" charset="0"/>
                <a:cs typeface="Lucida Sans Unicode" panose="020B0602030504020204" pitchFamily="34" charset="0"/>
              </a:rPr>
              <a:t>that exist in both queries will </a:t>
            </a:r>
            <a:r>
              <a:rPr lang="en-US" dirty="0">
                <a:solidFill>
                  <a:srgbClr val="008000"/>
                </a:solidFill>
                <a:latin typeface="Lucida Sans Unicode" panose="020B0602030504020204" pitchFamily="34" charset="0"/>
                <a:cs typeface="Lucida Sans Unicode" panose="020B0602030504020204" pitchFamily="34" charset="0"/>
              </a:rPr>
              <a:t>be returned</a:t>
            </a:r>
            <a:endParaRPr lang="en-US" dirty="0" smtClean="0">
              <a:solidFill>
                <a:srgbClr val="0000FF"/>
              </a:solidFill>
              <a:latin typeface="Lucida Sans Unicode" panose="020B0602030504020204" pitchFamily="34" charset="0"/>
              <a:cs typeface="Lucida Sans Unicode" panose="020B0602030504020204" pitchFamily="34" charset="0"/>
            </a:endParaRPr>
          </a:p>
          <a:p>
            <a:r>
              <a:rPr lang="en-US" dirty="0" smtClean="0">
                <a:solidFill>
                  <a:srgbClr val="0000FF"/>
                </a:solidFill>
                <a:latin typeface="Lucida Sans Unicode" panose="020B0602030504020204" pitchFamily="34" charset="0"/>
                <a:cs typeface="Lucida Sans Unicode" panose="020B0602030504020204" pitchFamily="34" charset="0"/>
              </a:rPr>
              <a:t>SELECT</a:t>
            </a:r>
            <a:r>
              <a:rPr lang="en-US" dirty="0" smtClean="0">
                <a:solidFill>
                  <a:prstClr val="black"/>
                </a:solidFill>
                <a:latin typeface="Lucida Sans Unicode" panose="020B0602030504020204" pitchFamily="34" charset="0"/>
                <a:cs typeface="Lucida Sans Unicode" panose="020B0602030504020204" pitchFamily="34" charset="0"/>
              </a:rPr>
              <a:t> </a:t>
            </a:r>
            <a:r>
              <a:rPr lang="en-US" dirty="0">
                <a:solidFill>
                  <a:prstClr val="black"/>
                </a:solidFill>
                <a:latin typeface="Lucida Sans Unicode" panose="020B0602030504020204" pitchFamily="34" charset="0"/>
                <a:cs typeface="Lucida Sans Unicode" panose="020B0602030504020204" pitchFamily="34" charset="0"/>
              </a:rPr>
              <a:t>country</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region</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city </a:t>
            </a:r>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HR</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Employees</a:t>
            </a:r>
            <a:endParaRPr lang="en-US" dirty="0">
              <a:solidFill>
                <a:srgbClr val="008000"/>
              </a:solidFill>
              <a:latin typeface="Lucida Sans Unicode" panose="020B0602030504020204" pitchFamily="34" charset="0"/>
              <a:cs typeface="Lucida Sans Unicode" panose="020B0602030504020204" pitchFamily="34" charset="0"/>
            </a:endParaRPr>
          </a:p>
          <a:p>
            <a:r>
              <a:rPr lang="en-US" dirty="0" smtClean="0">
                <a:solidFill>
                  <a:srgbClr val="0000FF"/>
                </a:solidFill>
                <a:latin typeface="Lucida Sans Unicode" panose="020B0602030504020204" pitchFamily="34" charset="0"/>
                <a:cs typeface="Lucida Sans Unicode" panose="020B0602030504020204" pitchFamily="34" charset="0"/>
              </a:rPr>
              <a:t>INTERSECT</a:t>
            </a:r>
            <a:endParaRPr lang="en-US" dirty="0" smtClean="0">
              <a:solidFill>
                <a:srgbClr val="008000"/>
              </a:solidFill>
              <a:latin typeface="Lucida Sans Unicode" panose="020B0602030504020204" pitchFamily="34" charset="0"/>
              <a:cs typeface="Lucida Sans Unicode" panose="020B0602030504020204" pitchFamily="34" charset="0"/>
            </a:endParaRPr>
          </a:p>
          <a:p>
            <a:r>
              <a:rPr lang="en-US" dirty="0" smtClean="0">
                <a:solidFill>
                  <a:srgbClr val="0000FF"/>
                </a:solidFill>
                <a:latin typeface="Lucida Sans Unicode" panose="020B0602030504020204" pitchFamily="34" charset="0"/>
                <a:cs typeface="Lucida Sans Unicode" panose="020B0602030504020204" pitchFamily="34" charset="0"/>
              </a:rPr>
              <a:t>SELECT</a:t>
            </a:r>
            <a:r>
              <a:rPr lang="en-US" dirty="0" smtClean="0">
                <a:solidFill>
                  <a:prstClr val="black"/>
                </a:solidFill>
                <a:latin typeface="Lucida Sans Unicode" panose="020B0602030504020204" pitchFamily="34" charset="0"/>
                <a:cs typeface="Lucida Sans Unicode" panose="020B0602030504020204" pitchFamily="34" charset="0"/>
              </a:rPr>
              <a:t> </a:t>
            </a:r>
            <a:r>
              <a:rPr lang="en-US" dirty="0">
                <a:solidFill>
                  <a:prstClr val="black"/>
                </a:solidFill>
                <a:latin typeface="Lucida Sans Unicode" panose="020B0602030504020204" pitchFamily="34" charset="0"/>
                <a:cs typeface="Lucida Sans Unicode" panose="020B0602030504020204" pitchFamily="34" charset="0"/>
              </a:rPr>
              <a:t>country</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region</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city </a:t>
            </a:r>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Sales</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Customers;</a:t>
            </a:r>
            <a:endParaRPr lang="en-US"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45806807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38</TotalTime>
  <Words>1769</Words>
  <Application>Microsoft Office PowerPoint</Application>
  <PresentationFormat>On-screen Show (4:3)</PresentationFormat>
  <Paragraphs>214</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Segoe UI</vt:lpstr>
      <vt:lpstr>Times New Roman</vt:lpstr>
      <vt:lpstr>Lucida Sans Unicode</vt:lpstr>
      <vt:lpstr>Wingdings</vt:lpstr>
      <vt:lpstr>Verdana</vt:lpstr>
      <vt:lpstr>Calibri</vt:lpstr>
      <vt:lpstr>NG_MOC_Core_ModuleNew2</vt:lpstr>
      <vt:lpstr>Module 12</vt:lpstr>
      <vt:lpstr>Module Overview</vt:lpstr>
      <vt:lpstr>Lesson 1: Writing Queries with the UNION Operator</vt:lpstr>
      <vt:lpstr>Interactions Between Sets</vt:lpstr>
      <vt:lpstr>Using the UNION Operator</vt:lpstr>
      <vt:lpstr>Using the UNION ALL Operator</vt:lpstr>
      <vt:lpstr>Demonstration: Using UNION and UNION ALL</vt:lpstr>
      <vt:lpstr>Lesson 2: Using EXCEPT and INTERSECT</vt:lpstr>
      <vt:lpstr>Using the INTERSECT Operator</vt:lpstr>
      <vt:lpstr>Using the EXCEPT Operator</vt:lpstr>
      <vt:lpstr>Demonstration: Using EXCEPT and INTERSECT</vt:lpstr>
      <vt:lpstr>Lesson 3: Using APPLY</vt:lpstr>
      <vt:lpstr>Using the APPLY Operator</vt:lpstr>
      <vt:lpstr>Using the CROSS APPLY Operator</vt:lpstr>
      <vt:lpstr>Using the OUTER APPLY Operator</vt:lpstr>
      <vt:lpstr>Demonstration: Using CROSS APPLY and OUTER APPLY</vt:lpstr>
      <vt:lpstr>Lab: Using Set Operators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dc:title>
  <dc:creator>Richard Strange</dc:creator>
  <cp:lastModifiedBy>Richard Strange</cp:lastModifiedBy>
  <cp:revision>5</cp:revision>
  <dcterms:created xsi:type="dcterms:W3CDTF">2014-08-05T11:20:42Z</dcterms:created>
  <dcterms:modified xsi:type="dcterms:W3CDTF">2014-08-06T08:32:24Z</dcterms:modified>
</cp:coreProperties>
</file>