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Lst>
  <p:notesMasterIdLst>
    <p:notesMasterId r:id="rId41"/>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Lst>
  <p:sldSz cx="9144000" cy="6858000" type="screen4x3"/>
  <p:notesSz cx="6858000" cy="9144000"/>
  <p:embeddedFontLst>
    <p:embeddedFont>
      <p:font typeface="Segoe UI" panose="020B0502040204020203" pitchFamily="34" charset="0"/>
      <p:regular r:id="rId42"/>
      <p:bold r:id="rId43"/>
      <p:italic r:id="rId44"/>
      <p:boldItalic r:id="rId45"/>
    </p:embeddedFont>
    <p:embeddedFont>
      <p:font typeface="Lucida Sans Unicode" panose="020B0602030504020204" pitchFamily="34" charset="0"/>
      <p:regular r:id="rId46"/>
    </p:embeddedFont>
    <p:embeddedFont>
      <p:font typeface="Calibri" panose="020F0502020204030204"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font" Target="fonts/font10.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9E275-5923-40A5-94AF-4FDE2CCA023D}"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60C12-D4AF-4F4B-B88A-DA25CE43A959}" type="slidenum">
              <a:rPr lang="en-GB" smtClean="0"/>
              <a:t>‹#›</a:t>
            </a:fld>
            <a:endParaRPr lang="en-GB" dirty="0"/>
          </a:p>
        </p:txBody>
      </p:sp>
    </p:spTree>
    <p:extLst>
      <p:ext uri="{BB962C8B-B14F-4D97-AF65-F5344CB8AC3E}">
        <p14:creationId xmlns:p14="http://schemas.microsoft.com/office/powerpoint/2010/main" val="9899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window functions, see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Microsoft® SQL Server® 2012 High-Performance T-SQL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Using Window Functions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(Microsoft Press).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1590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264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6785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47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Reminder that any ORDER BY within an OVER clause does not determine the order of the final result set. See the notes in the workbook about using an additional ORDER BY clause to set output order.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4839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64013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standard calls for a NTH_VALUE function, but it is not currently implemented in SQL Server 2014.</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the default window framing is RANGE BETWEEN UNBOUNDED PRECEDING AND CURRENT ROW. Therefore, for LAST_VALUE to return something other than the current row, the framing needs to be set, such as to UNBOUND FOLLOWING, which will then include all subsequent rows in the window frame.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hidden slide with examples follows this one.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323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a hidden slide to support the example provided in the workbook.</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177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Complete the previous demonstration in this module. Alternatively, start the 20461C-MIA-DC and 20461C-MIA-SQL virtual machines, log on to 20461C-MIA-SQL as ADVENTUREWORKS\Student with the password Pa$$w0rd, and run D:\Demofiles\Mod13\Setup.cmd as an administrator.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Window Aggregate, Ranking, and Offset Functions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D:\Demofiles\Mod13\Setup.cmd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D:\Demofiles\Mod13\Demo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29568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Ranking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rank orders by their values for each customer. You will provide the report by using the RANK function. You will also practice how to add a calculated column to display the row number in the SELECT clause.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Offset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need to provide separate reports to analyze the difference between two consecutive rows. This will enable business users to analyze growth and trends.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Window Aggregate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better understand the cumulative sales value of a customer through time and to provide the sales analyst with a year-to-date analysis, you will have to write different SELECT statements that use the window aggregate functions.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3922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42160C12-D4AF-4F4B-B88A-DA25CE43A959}"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5874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module will present a challenge to learners new to T-SQL. Plan to stay at a high level in your presentation.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11495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results will be returned by a ROW_NUMBER function if there is no ORDER BY clause in the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unordered set.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ranking function would you use to return the values 1,1,3? Which would return 1,1,2?</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RANK, DENSE_RANK.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window frame extend beyond the boundaries of the window partition defined in the same OVER() clause?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2742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845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 example is provided as an all-at-once view of windowing functions in use. Don't get bogged down in its details yet. The source, as well as the view definition, is provided in the demonstration script for this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description: This query returns a running total of quantity per product category. The running total will reset to zero at each change in category (partition) and is the sum of all previous rows in the current category (unbounded preceding) up to the current row.</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2893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result set is the window of rows defined by the OVER clause. If there is no partition, then the window includes all rows. If a partition element is defined in the OVER clause, the conceptual subset of rows is called the window partition. If a frame is defined, the window is further restricted to the starting and ending boundaries defined by the frame.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5879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example: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SUM(&lt;col&gt;) OVER () means to calculate the aggregate (SUM) using the underlying query's result set (all rows).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SUM(&lt;col&gt;) OVER (PARTITION BY &lt;col&gt;) means to calculate the aggregate once for each window of rows restricted to only those rows with the same value in &lt;col&gt; as in the current row.</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69871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Don't take the comparison too far, but PARTITION is conceptually similar to a GROUP BY, even if the mechanisms are very different.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336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2756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OVER, PARTITION BY, and ORDER BY Clauses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D:\Demofiles\Mod13\Setup.cmd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D:\Demofiles\Mod13\Demo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2160C12-D4AF-4F4B-B88A-DA25CE43A95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8149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3108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57096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5372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04543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745517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65581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7852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2518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98787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0988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065028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0146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71102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169399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35803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96131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56216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13882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4775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54992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196868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99849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414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232311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259066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0940318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67768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8836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898153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73271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64419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0402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201792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9715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6409110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42618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402910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5595282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58361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97548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694782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805701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07085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948244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219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05948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319104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241600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11536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255328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97401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711246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06899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957072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2623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673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56206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549596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96828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998589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940941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069143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62155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9643083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562807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30411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76045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21776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158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953160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545222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14027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4225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508250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65127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40309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738438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87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066081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022832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76050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456929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627344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397181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13301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37177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07543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9783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458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131480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562667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8757275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7886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308853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461675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85997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089482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80892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68087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0487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8623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999729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76650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9097356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5213771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46428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7440046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462656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64978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03156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09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0462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73259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135606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614106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349686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69611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7182973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596365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43929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0430278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714666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6066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555757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504819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26720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501717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163699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105413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242632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3267035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4540638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52415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03488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239542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706608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899790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06651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28434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733443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701199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78413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90376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4235242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9016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80199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416201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5079620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65704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24637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564190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66275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923181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173656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78323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500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7280416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146680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586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978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0857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6876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558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3554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94526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279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4105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29389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717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2460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7078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177370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9661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019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91435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9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40303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47467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906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95549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1881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33836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53826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12835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2943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59252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672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61482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231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0984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63185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2981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57737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74552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77515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333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09488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72370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716270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56226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9100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76409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2421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711688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352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88829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38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365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44130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10993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7121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435173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07255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24268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34702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84099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37932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5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94634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19854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38893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07249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03322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5997829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26927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03924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397984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780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57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88459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24549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4100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16430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69464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26088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8516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20725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33840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870881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916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10889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0023889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184962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5268501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037400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0728944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0994080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9837589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042100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88366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5912421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3668579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830206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2850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707886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958692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31793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772720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413985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343957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13</a:t>
            </a:r>
            <a:endParaRPr lang="en-GB" dirty="0"/>
          </a:p>
        </p:txBody>
      </p:sp>
      <p:sp>
        <p:nvSpPr>
          <p:cNvPr id="3" name="Subtitle 2"/>
          <p:cNvSpPr>
            <a:spLocks noGrp="1"/>
          </p:cNvSpPr>
          <p:nvPr>
            <p:ph type="subTitle" sz="quarter" idx="1"/>
          </p:nvPr>
        </p:nvSpPr>
        <p:spPr/>
        <p:txBody>
          <a:bodyPr/>
          <a:lstStyle/>
          <a:p>
            <a:r>
              <a:rPr lang="en-GB" dirty="0" smtClean="0"/>
              <a:t>Using Window Ranking, Offset, and Aggregate Functions
</a:t>
            </a:r>
            <a:endParaRPr lang="en-GB" dirty="0"/>
          </a:p>
        </p:txBody>
      </p:sp>
    </p:spTree>
    <p:extLst>
      <p:ext uri="{BB962C8B-B14F-4D97-AF65-F5344CB8AC3E}">
        <p14:creationId xmlns:p14="http://schemas.microsoft.com/office/powerpoint/2010/main" val="414912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Exploring Window Functions</a:t>
            </a:r>
            <a:endParaRPr lang="en-GB" dirty="0"/>
          </a:p>
        </p:txBody>
      </p:sp>
      <p:sp>
        <p:nvSpPr>
          <p:cNvPr id="3" name="Text Placeholder 2"/>
          <p:cNvSpPr>
            <a:spLocks noGrp="1"/>
          </p:cNvSpPr>
          <p:nvPr>
            <p:ph type="body" idx="1"/>
          </p:nvPr>
        </p:nvSpPr>
        <p:spPr/>
        <p:txBody>
          <a:bodyPr/>
          <a:lstStyle/>
          <a:p>
            <a:r>
              <a:rPr lang="en-GB" dirty="0" smtClean="0"/>
              <a:t>Defining Window Functions
Window Aggregate Functions
Window Ranking Functions
Window Distribution Functions
Window Offset Functions
Demonstration: Exploring Windows Functions</a:t>
            </a:r>
            <a:endParaRPr lang="en-GB" dirty="0"/>
          </a:p>
        </p:txBody>
      </p:sp>
    </p:spTree>
    <p:extLst>
      <p:ext uri="{BB962C8B-B14F-4D97-AF65-F5344CB8AC3E}">
        <p14:creationId xmlns:p14="http://schemas.microsoft.com/office/powerpoint/2010/main" val="38185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Window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 window function is a function applied to a window, or set, of rows</a:t>
            </a:r>
          </a:p>
          <a:p>
            <a:pPr lvl="0"/>
            <a:r>
              <a:rPr lang="en-US" kern="0" dirty="0">
                <a:solidFill>
                  <a:srgbClr val="000000"/>
                </a:solidFill>
              </a:rPr>
              <a:t>Window functions include aggregate, ranking, distribution, and offset functions</a:t>
            </a:r>
          </a:p>
          <a:p>
            <a:pPr lvl="0"/>
            <a:r>
              <a:rPr lang="en-US" kern="0" dirty="0">
                <a:solidFill>
                  <a:srgbClr val="000000"/>
                </a:solidFill>
              </a:rPr>
              <a:t>Window functions depend on set created by OVER()</a:t>
            </a:r>
          </a:p>
        </p:txBody>
      </p:sp>
      <p:sp>
        <p:nvSpPr>
          <p:cNvPr id="5" name="AutoShape 3"/>
          <p:cNvSpPr>
            <a:spLocks noChangeArrowheads="1"/>
          </p:cNvSpPr>
          <p:nvPr/>
        </p:nvSpPr>
        <p:spPr bwMode="auto">
          <a:xfrm>
            <a:off x="690466" y="4031838"/>
            <a:ext cx="7038490"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productid</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prstClr val="black"/>
                </a:solidFill>
                <a:latin typeface="Lucida Sans Unicode" panose="020B0602030504020204" pitchFamily="34" charset="0"/>
                <a:cs typeface="Lucida Sans Unicode" panose="020B0602030504020204" pitchFamily="34" charset="0"/>
              </a:rPr>
              <a:t>productname</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prstClr val="black"/>
                </a:solidFill>
                <a:latin typeface="Lucida Sans Unicode" panose="020B0602030504020204" pitchFamily="34" charset="0"/>
                <a:cs typeface="Lucida Sans Unicode" panose="020B0602030504020204" pitchFamily="34" charset="0"/>
              </a:rPr>
              <a:t>unitprice</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RANK</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OVER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unitprice </a:t>
            </a:r>
            <a:r>
              <a:rPr lang="en-US" sz="2000" b="1" dirty="0">
                <a:solidFill>
                  <a:srgbClr val="0000FF"/>
                </a:solidFill>
                <a:latin typeface="Lucida Sans Unicode" panose="020B0602030504020204" pitchFamily="34" charset="0"/>
                <a:cs typeface="Lucida Sans Unicode" panose="020B0602030504020204" pitchFamily="34" charset="0"/>
              </a:rPr>
              <a:t>DESC</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pricerank</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Production</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Products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pricerank</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73402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Aggregate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Similar to grouped aggregate functions</a:t>
            </a:r>
          </a:p>
          <a:p>
            <a:pPr lvl="1"/>
            <a:r>
              <a:rPr lang="en-US" kern="0" dirty="0">
                <a:solidFill>
                  <a:srgbClr val="000000"/>
                </a:solidFill>
              </a:rPr>
              <a:t>SUM, MIN, MAX, and so on</a:t>
            </a:r>
          </a:p>
          <a:p>
            <a:pPr lvl="0"/>
            <a:r>
              <a:rPr lang="en-US" kern="0" dirty="0">
                <a:solidFill>
                  <a:srgbClr val="000000"/>
                </a:solidFill>
              </a:rPr>
              <a:t>Applied to windows defined by OVER clause</a:t>
            </a:r>
          </a:p>
          <a:p>
            <a:pPr lvl="0"/>
            <a:r>
              <a:rPr lang="en-US" kern="0" dirty="0">
                <a:solidFill>
                  <a:srgbClr val="000000"/>
                </a:solidFill>
              </a:rPr>
              <a:t>Window aggregate functions support partitioning, ordering, and framing</a:t>
            </a:r>
          </a:p>
        </p:txBody>
      </p:sp>
      <p:sp>
        <p:nvSpPr>
          <p:cNvPr id="6" name="AutoShape 3"/>
          <p:cNvSpPr>
            <a:spLocks noChangeArrowheads="1"/>
          </p:cNvSpPr>
          <p:nvPr/>
        </p:nvSpPr>
        <p:spPr bwMode="auto">
          <a:xfrm>
            <a:off x="690465" y="3721433"/>
            <a:ext cx="776306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Unicode" panose="020B0602030504020204" pitchFamily="34" charset="0"/>
                <a:cs typeface="Lucida Sans Unicode" panose="020B0602030504020204" pitchFamily="34" charset="0"/>
              </a:rPr>
              <a:t>SELECT</a:t>
            </a:r>
            <a:r>
              <a:rPr lang="en-US" sz="2000" dirty="0" smtClean="0">
                <a:solidFill>
                  <a:prstClr val="black"/>
                </a:solidFill>
                <a:latin typeface="Lucida Sans Unicode" panose="020B0602030504020204" pitchFamily="34" charset="0"/>
                <a:cs typeface="Lucida Sans Unicode" panose="020B0602030504020204" pitchFamily="34" charset="0"/>
              </a:rPr>
              <a:t>  </a:t>
            </a:r>
            <a:r>
              <a:rPr lang="en-US" sz="2000" dirty="0">
                <a:solidFill>
                  <a:prstClr val="black"/>
                </a:solidFill>
                <a:latin typeface="Lucida Sans Unicode" panose="020B0602030504020204" pitchFamily="34" charset="0"/>
                <a:cs typeface="Lucida Sans Unicode" panose="020B0602030504020204" pitchFamily="34" charset="0"/>
              </a:rPr>
              <a:t>custid</a:t>
            </a:r>
            <a:r>
              <a:rPr lang="en-US" sz="2000" dirty="0" smtClean="0">
                <a:solidFill>
                  <a:srgbClr val="808080"/>
                </a:solidFill>
                <a:latin typeface="Lucida Sans Unicode" panose="020B0602030504020204" pitchFamily="34" charset="0"/>
                <a:cs typeface="Lucida Sans Unicode" panose="020B0602030504020204" pitchFamily="34" charset="0"/>
              </a:rPr>
              <a:t>, </a:t>
            </a:r>
            <a:r>
              <a:rPr lang="en-US" sz="2000" dirty="0" smtClean="0">
                <a:solidFill>
                  <a:prstClr val="black"/>
                </a:solidFill>
                <a:latin typeface="Lucida Sans Unicode" panose="020B0602030504020204" pitchFamily="34" charset="0"/>
                <a:cs typeface="Lucida Sans Unicode" panose="020B0602030504020204" pitchFamily="34" charset="0"/>
              </a:rPr>
              <a:t>ordermonth</a:t>
            </a:r>
            <a:r>
              <a:rPr lang="en-US" sz="2000" dirty="0" smtClean="0">
                <a:solidFill>
                  <a:srgbClr val="808080"/>
                </a:solidFill>
                <a:latin typeface="Lucida Sans Unicode" panose="020B0602030504020204" pitchFamily="34" charset="0"/>
                <a:cs typeface="Lucida Sans Unicode" panose="020B0602030504020204" pitchFamily="34" charset="0"/>
              </a:rPr>
              <a:t>, </a:t>
            </a:r>
            <a:r>
              <a:rPr lang="en-US" sz="2000" dirty="0" smtClean="0">
                <a:solidFill>
                  <a:prstClr val="black"/>
                </a:solidFill>
                <a:latin typeface="Lucida Sans Unicode" panose="020B0602030504020204" pitchFamily="34" charset="0"/>
                <a:cs typeface="Lucida Sans Unicode" panose="020B0602030504020204" pitchFamily="34" charset="0"/>
              </a:rPr>
              <a:t>qty</a:t>
            </a:r>
            <a:r>
              <a:rPr lang="en-US" sz="2000" dirty="0">
                <a:solidFill>
                  <a:srgbClr val="808080"/>
                </a:solidFill>
                <a:latin typeface="Lucida Sans Unicode" panose="020B0602030504020204" pitchFamily="34" charset="0"/>
                <a:cs typeface="Lucida Sans Unicode" panose="020B0602030504020204" pitchFamily="34" charset="0"/>
              </a:rPr>
              <a:t>,</a:t>
            </a:r>
          </a:p>
          <a:p>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smtClean="0">
                <a:solidFill>
                  <a:prstClr val="black"/>
                </a:solidFill>
                <a:latin typeface="Lucida Sans Unicode" panose="020B0602030504020204" pitchFamily="34" charset="0"/>
                <a:cs typeface="Lucida Sans Unicode" panose="020B0602030504020204" pitchFamily="34" charset="0"/>
              </a:rPr>
              <a:t>  </a:t>
            </a:r>
            <a:r>
              <a:rPr lang="en-US" sz="2000" dirty="0" smtClean="0">
                <a:solidFill>
                  <a:srgbClr val="FF00FF"/>
                </a:solidFill>
                <a:latin typeface="Lucida Sans Unicode" panose="020B0602030504020204" pitchFamily="34" charset="0"/>
                <a:cs typeface="Lucida Sans Unicode" panose="020B0602030504020204" pitchFamily="34" charset="0"/>
              </a:rPr>
              <a:t>SUM</a:t>
            </a:r>
            <a:r>
              <a:rPr lang="en-US" sz="2000" dirty="0" smtClean="0">
                <a:solidFill>
                  <a:srgbClr val="808080"/>
                </a:solidFill>
                <a:latin typeface="Lucida Sans Unicode" panose="020B0602030504020204" pitchFamily="34" charset="0"/>
                <a:cs typeface="Lucida Sans Unicode" panose="020B0602030504020204" pitchFamily="34" charset="0"/>
              </a:rPr>
              <a:t>(</a:t>
            </a:r>
            <a:r>
              <a:rPr lang="en-US" sz="2000" dirty="0" smtClean="0">
                <a:solidFill>
                  <a:prstClr val="black"/>
                </a:solidFill>
                <a:latin typeface="Lucida Sans Unicode" panose="020B0602030504020204" pitchFamily="34" charset="0"/>
                <a:cs typeface="Lucida Sans Unicode" panose="020B0602030504020204" pitchFamily="34" charset="0"/>
              </a:rPr>
              <a:t>qty</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OVER</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0000FF"/>
                </a:solidFill>
                <a:latin typeface="Lucida Sans Unicode" panose="020B0602030504020204" pitchFamily="34" charset="0"/>
                <a:cs typeface="Lucida Sans Unicode" panose="020B0602030504020204" pitchFamily="34" charset="0"/>
              </a:rPr>
              <a:t>PARTITION</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BY</a:t>
            </a:r>
            <a:r>
              <a:rPr lang="en-US" sz="2000" dirty="0">
                <a:solidFill>
                  <a:prstClr val="black"/>
                </a:solidFill>
                <a:latin typeface="Lucida Sans Unicode" panose="020B0602030504020204" pitchFamily="34" charset="0"/>
                <a:cs typeface="Lucida Sans Unicode" panose="020B0602030504020204" pitchFamily="34" charset="0"/>
              </a:rPr>
              <a:t> custid</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smtClean="0">
                <a:solidFill>
                  <a:prstClr val="black"/>
                </a:solidFill>
                <a:latin typeface="Lucida Sans Unicode" panose="020B0602030504020204" pitchFamily="34" charset="0"/>
                <a:cs typeface="Lucida Sans Unicode" panose="020B0602030504020204" pitchFamily="34" charset="0"/>
              </a:rPr>
              <a:t>			totalpercust</a:t>
            </a:r>
            <a:endParaRPr lang="en-US" sz="2000" dirty="0">
              <a:solidFill>
                <a:prstClr val="black"/>
              </a:solidFill>
              <a:latin typeface="Lucida Sans Unicode" panose="020B0602030504020204" pitchFamily="34" charset="0"/>
              <a:cs typeface="Lucida Sans Unicode" panose="020B0602030504020204" pitchFamily="34" charset="0"/>
            </a:endParaRPr>
          </a:p>
          <a:p>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Sales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CustOrders</a:t>
            </a:r>
            <a:r>
              <a:rPr lang="en-US" sz="2000"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04002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Ranking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Ranking functions require a window order clause</a:t>
            </a:r>
          </a:p>
          <a:p>
            <a:pPr lvl="1"/>
            <a:r>
              <a:rPr lang="en-US" kern="0" dirty="0">
                <a:solidFill>
                  <a:srgbClr val="000000"/>
                </a:solidFill>
              </a:rPr>
              <a:t>Partitioning is optional</a:t>
            </a:r>
          </a:p>
          <a:p>
            <a:pPr lvl="1"/>
            <a:r>
              <a:rPr lang="en-US" kern="0" dirty="0">
                <a:solidFill>
                  <a:srgbClr val="000000"/>
                </a:solidFill>
              </a:rPr>
              <a:t>To display results in sorted order still requires ORDER BY!</a:t>
            </a:r>
          </a:p>
          <a:p>
            <a:pPr lvl="0"/>
            <a:endParaRPr lang="en-US" sz="2400" kern="0"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68689541"/>
              </p:ext>
            </p:extLst>
          </p:nvPr>
        </p:nvGraphicFramePr>
        <p:xfrm>
          <a:off x="802366" y="2854252"/>
          <a:ext cx="7517363" cy="3749040"/>
        </p:xfrm>
        <a:graphic>
          <a:graphicData uri="http://schemas.openxmlformats.org/drawingml/2006/table">
            <a:tbl>
              <a:tblPr firstRow="1" bandRow="1">
                <a:tableStyleId>{284E427A-3D55-4303-BF80-6455036E1DE7}</a:tableStyleId>
              </a:tblPr>
              <a:tblGrid>
                <a:gridCol w="2435471"/>
                <a:gridCol w="5081892"/>
              </a:tblGrid>
              <a:tr h="0">
                <a:tc>
                  <a:txBody>
                    <a:bodyPr/>
                    <a:lstStyle/>
                    <a:p>
                      <a:r>
                        <a:rPr lang="en-US" sz="1800" dirty="0" smtClean="0">
                          <a:latin typeface="Segoe UI" panose="020B0502040204020203" pitchFamily="34" charset="0"/>
                          <a:cs typeface="Segoe UI" panose="020B0502040204020203" pitchFamily="34" charset="0"/>
                        </a:rPr>
                        <a:t>Function</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Description</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RANK </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Returns the rank of each row within the partition of a result set. May include ties and gaps.</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DENSE_RANK</a:t>
                      </a:r>
                      <a:endParaRPr lang="en-US" sz="18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anose="020B0502040204020203" pitchFamily="34" charset="0"/>
                          <a:cs typeface="Segoe UI" panose="020B0502040204020203" pitchFamily="34" charset="0"/>
                        </a:rPr>
                        <a:t>Returns the rank of each row within the partition of a result set. May include ties. Will</a:t>
                      </a:r>
                      <a:r>
                        <a:rPr lang="en-US" sz="1800" baseline="0" dirty="0" smtClean="0">
                          <a:latin typeface="Segoe UI" panose="020B0502040204020203" pitchFamily="34" charset="0"/>
                          <a:cs typeface="Segoe UI" panose="020B0502040204020203" pitchFamily="34" charset="0"/>
                        </a:rPr>
                        <a:t> not include </a:t>
                      </a:r>
                      <a:r>
                        <a:rPr lang="en-US" sz="1800" dirty="0" smtClean="0">
                          <a:latin typeface="Segoe UI" panose="020B0502040204020203" pitchFamily="34" charset="0"/>
                          <a:cs typeface="Segoe UI" panose="020B0502040204020203" pitchFamily="34" charset="0"/>
                        </a:rPr>
                        <a:t>gaps.</a:t>
                      </a:r>
                    </a:p>
                  </a:txBody>
                  <a:tcPr/>
                </a:tc>
              </a:tr>
              <a:tr h="370840">
                <a:tc>
                  <a:txBody>
                    <a:bodyPr/>
                    <a:lstStyle/>
                    <a:p>
                      <a:r>
                        <a:rPr lang="en-US" sz="1800" dirty="0" smtClean="0">
                          <a:latin typeface="Segoe UI" panose="020B0502040204020203" pitchFamily="34" charset="0"/>
                          <a:cs typeface="Segoe UI" panose="020B0502040204020203" pitchFamily="34" charset="0"/>
                        </a:rPr>
                        <a:t>ROW_NUMBER</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Returns </a:t>
                      </a:r>
                      <a:r>
                        <a:rPr lang="en-US" sz="1800" baseline="0" dirty="0" smtClean="0">
                          <a:latin typeface="Segoe UI" panose="020B0502040204020203" pitchFamily="34" charset="0"/>
                          <a:cs typeface="Segoe UI" panose="020B0502040204020203" pitchFamily="34" charset="0"/>
                        </a:rPr>
                        <a:t>a unique sequential row number within partition based on current order.</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NTILE</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Distributes the rows in an ordered partition into a specified number of groups. Returns the number of the group</a:t>
                      </a:r>
                      <a:r>
                        <a:rPr lang="en-US" sz="1800" baseline="0" dirty="0" smtClean="0">
                          <a:latin typeface="Segoe UI" panose="020B0502040204020203" pitchFamily="34" charset="0"/>
                          <a:cs typeface="Segoe UI" panose="020B0502040204020203" pitchFamily="34" charset="0"/>
                        </a:rPr>
                        <a:t> to which the current row belongs.</a:t>
                      </a:r>
                      <a:endParaRPr lang="en-US" sz="18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44052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ce6d81c-772c-4496-9d6c-7fd437d241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Distribution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 distribution functions perform statistical analysis on data, and require  a window order clause</a:t>
            </a:r>
          </a:p>
          <a:p>
            <a:pPr lvl="0"/>
            <a:r>
              <a:rPr lang="en-US" kern="0" dirty="0">
                <a:solidFill>
                  <a:srgbClr val="000000"/>
                </a:solidFill>
              </a:rPr>
              <a:t>Rank distribution performed with PERCENT_RANK and CUME_DIST</a:t>
            </a:r>
          </a:p>
          <a:p>
            <a:pPr lvl="0"/>
            <a:r>
              <a:rPr lang="en-US" kern="0" dirty="0">
                <a:solidFill>
                  <a:srgbClr val="000000"/>
                </a:solidFill>
              </a:rPr>
              <a:t>Inverse distribution performed with PERCENTILE_CONT and PERCENTILE_DISC</a:t>
            </a:r>
          </a:p>
        </p:txBody>
      </p:sp>
    </p:spTree>
    <p:extLst>
      <p:ext uri="{BB962C8B-B14F-4D97-AF65-F5344CB8AC3E}">
        <p14:creationId xmlns:p14="http://schemas.microsoft.com/office/powerpoint/2010/main" val="387815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31b53fa-d268-4819-98c0-2e59972a8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Offset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Window offset functions allow comparisons between rows in a set without the need for a self-join</a:t>
            </a:r>
          </a:p>
          <a:p>
            <a:pPr lvl="0"/>
            <a:r>
              <a:rPr lang="en-US" sz="2400" kern="0" dirty="0">
                <a:solidFill>
                  <a:srgbClr val="000000"/>
                </a:solidFill>
              </a:rPr>
              <a:t>Offset functions operate on a position relative to the current row, or to the start or end of the window frame</a:t>
            </a:r>
          </a:p>
        </p:txBody>
      </p:sp>
      <p:graphicFrame>
        <p:nvGraphicFramePr>
          <p:cNvPr id="5" name="Table 4"/>
          <p:cNvGraphicFramePr>
            <a:graphicFrameLocks noGrp="1"/>
          </p:cNvGraphicFramePr>
          <p:nvPr>
            <p:extLst>
              <p:ext uri="{D42A27DB-BD31-4B8C-83A1-F6EECF244321}">
                <p14:modId xmlns:p14="http://schemas.microsoft.com/office/powerpoint/2010/main" val="1015481556"/>
              </p:ext>
            </p:extLst>
          </p:nvPr>
        </p:nvGraphicFramePr>
        <p:xfrm>
          <a:off x="608822" y="2758622"/>
          <a:ext cx="7517363" cy="3474720"/>
        </p:xfrm>
        <a:graphic>
          <a:graphicData uri="http://schemas.openxmlformats.org/drawingml/2006/table">
            <a:tbl>
              <a:tblPr firstRow="1" bandRow="1">
                <a:tableStyleId>{284E427A-3D55-4303-BF80-6455036E1DE7}</a:tableStyleId>
              </a:tblPr>
              <a:tblGrid>
                <a:gridCol w="1881674"/>
                <a:gridCol w="5635689"/>
              </a:tblGrid>
              <a:tr h="0">
                <a:tc>
                  <a:txBody>
                    <a:bodyPr/>
                    <a:lstStyle/>
                    <a:p>
                      <a:r>
                        <a:rPr lang="en-US" sz="1800" dirty="0" smtClean="0">
                          <a:latin typeface="Segoe UI" panose="020B0502040204020203" pitchFamily="34" charset="0"/>
                          <a:cs typeface="Segoe UI" panose="020B0502040204020203" pitchFamily="34" charset="0"/>
                        </a:rPr>
                        <a:t>Function</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Description</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LAG</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Returns an expression from a previous row that is a defined offset</a:t>
                      </a:r>
                      <a:r>
                        <a:rPr lang="en-US" sz="1800" baseline="0" dirty="0" smtClean="0">
                          <a:latin typeface="Segoe UI" panose="020B0502040204020203" pitchFamily="34" charset="0"/>
                          <a:cs typeface="Segoe UI" panose="020B0502040204020203" pitchFamily="34" charset="0"/>
                        </a:rPr>
                        <a:t> from the current row</a:t>
                      </a:r>
                      <a:r>
                        <a:rPr lang="en-US" sz="1800" dirty="0" smtClean="0">
                          <a:latin typeface="Segoe UI" panose="020B0502040204020203" pitchFamily="34" charset="0"/>
                          <a:cs typeface="Segoe UI" panose="020B0502040204020203" pitchFamily="34" charset="0"/>
                        </a:rPr>
                        <a:t>. Returns NULL if no row at specified</a:t>
                      </a:r>
                      <a:r>
                        <a:rPr lang="en-US" sz="1800" baseline="0" dirty="0" smtClean="0">
                          <a:latin typeface="Segoe UI" panose="020B0502040204020203" pitchFamily="34" charset="0"/>
                          <a:cs typeface="Segoe UI" panose="020B0502040204020203" pitchFamily="34" charset="0"/>
                        </a:rPr>
                        <a:t> position.</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LEAD</a:t>
                      </a:r>
                      <a:endParaRPr lang="en-US" sz="18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anose="020B0502040204020203" pitchFamily="34" charset="0"/>
                          <a:cs typeface="Segoe UI" panose="020B0502040204020203" pitchFamily="34" charset="0"/>
                        </a:rPr>
                        <a:t>Returns an expression from a later row that is a defined offset</a:t>
                      </a:r>
                      <a:r>
                        <a:rPr lang="en-US" sz="1800" baseline="0" dirty="0" smtClean="0">
                          <a:latin typeface="Segoe UI" panose="020B0502040204020203" pitchFamily="34" charset="0"/>
                          <a:cs typeface="Segoe UI" panose="020B0502040204020203" pitchFamily="34" charset="0"/>
                        </a:rPr>
                        <a:t> from the current row.</a:t>
                      </a:r>
                      <a:r>
                        <a:rPr lang="en-US" sz="1800" dirty="0" smtClean="0">
                          <a:latin typeface="Segoe UI" panose="020B0502040204020203" pitchFamily="34" charset="0"/>
                          <a:cs typeface="Segoe UI" panose="020B0502040204020203" pitchFamily="34" charset="0"/>
                        </a:rPr>
                        <a:t> Returns NULL if no row at specified</a:t>
                      </a:r>
                      <a:r>
                        <a:rPr lang="en-US" sz="1800" baseline="0" dirty="0" smtClean="0">
                          <a:latin typeface="Segoe UI" panose="020B0502040204020203" pitchFamily="34" charset="0"/>
                          <a:cs typeface="Segoe UI" panose="020B0502040204020203" pitchFamily="34" charset="0"/>
                        </a:rPr>
                        <a:t> position.</a:t>
                      </a:r>
                      <a:endParaRPr lang="en-US" sz="1800" dirty="0" smtClean="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FIRST_VALUE</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Returns </a:t>
                      </a:r>
                      <a:r>
                        <a:rPr lang="en-US" sz="1800" baseline="0" dirty="0" smtClean="0">
                          <a:latin typeface="Segoe UI" panose="020B0502040204020203" pitchFamily="34" charset="0"/>
                          <a:cs typeface="Segoe UI" panose="020B0502040204020203" pitchFamily="34" charset="0"/>
                        </a:rPr>
                        <a:t>the first value in the current window frame. Requires window ordering to be meaningful.</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LAST_VALUE</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Returns the last value in the current window frame. </a:t>
                      </a:r>
                      <a:r>
                        <a:rPr lang="en-US" sz="1800" baseline="0" dirty="0" smtClean="0">
                          <a:latin typeface="Segoe UI" panose="020B0502040204020203" pitchFamily="34" charset="0"/>
                          <a:cs typeface="Segoe UI" panose="020B0502040204020203" pitchFamily="34" charset="0"/>
                        </a:rPr>
                        <a:t>Requires window ordering to be meaningful.</a:t>
                      </a:r>
                      <a:endParaRPr lang="en-US" sz="18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414587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name="b889ceaa-60ed-4919-877b-db5041bf6a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LEAD Offset Window Function</a:t>
            </a:r>
            <a:endParaRPr lang="en-GB" dirty="0"/>
          </a:p>
        </p:txBody>
      </p:sp>
      <p:sp>
        <p:nvSpPr>
          <p:cNvPr id="4" name="AutoShape 3"/>
          <p:cNvSpPr>
            <a:spLocks noChangeArrowheads="1"/>
          </p:cNvSpPr>
          <p:nvPr/>
        </p:nvSpPr>
        <p:spPr bwMode="auto">
          <a:xfrm>
            <a:off x="669925" y="1230366"/>
            <a:ext cx="7763069"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employee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orderyear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totalsales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currsales</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smtClean="0">
                <a:solidFill>
                  <a:prstClr val="black"/>
                </a:solidFill>
                <a:latin typeface="Lucida Sans Unicode" panose="020B0602030504020204" pitchFamily="34" charset="0"/>
                <a:cs typeface="Lucida Sans Unicode" panose="020B0602030504020204" pitchFamily="34" charset="0"/>
              </a:rPr>
              <a:t>LEAD </a:t>
            </a:r>
            <a:r>
              <a:rPr lang="en-US" b="1" dirty="0" smtClean="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totalsales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0</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OVER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PARTITION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employee </a:t>
            </a:r>
            <a:endParaRPr lang="en-US" b="1" dirty="0" smtClean="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smtClean="0">
                <a:solidFill>
                  <a:srgbClr val="0000FF"/>
                </a:solidFill>
                <a:latin typeface="Lucida Sans Unicode" panose="020B0602030504020204" pitchFamily="34" charset="0"/>
                <a:cs typeface="Lucida Sans Unicode" panose="020B0602030504020204" pitchFamily="34" charset="0"/>
              </a:rPr>
              <a:t>ORDER</a:t>
            </a:r>
            <a:r>
              <a:rPr lang="en-US" b="1" dirty="0" smtClean="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nextsales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OrdersByEmployeeYear</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ORDER</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employee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695476" y="3254549"/>
            <a:ext cx="7763069"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latin typeface="Lucida Sans Unicode" panose="020B0602030504020204" pitchFamily="34" charset="0"/>
                <a:cs typeface="Lucida Sans Unicode" panose="020B0602030504020204" pitchFamily="34" charset="0"/>
              </a:rPr>
              <a:t>employee orderyear currsales nextsales</a:t>
            </a:r>
          </a:p>
          <a:p>
            <a:r>
              <a:rPr lang="en-US" dirty="0">
                <a:latin typeface="Lucida Sans Unicode" panose="020B0602030504020204" pitchFamily="34" charset="0"/>
                <a:cs typeface="Lucida Sans Unicode" panose="020B0602030504020204" pitchFamily="34" charset="0"/>
              </a:rPr>
              <a:t>-------- --------- --------- ---------</a:t>
            </a:r>
          </a:p>
          <a:p>
            <a:r>
              <a:rPr lang="en-US" dirty="0">
                <a:latin typeface="Lucida Sans Unicode" panose="020B0602030504020204" pitchFamily="34" charset="0"/>
                <a:cs typeface="Lucida Sans Unicode" panose="020B0602030504020204" pitchFamily="34" charset="0"/>
              </a:rPr>
              <a:t>1        2006      38789.00  97533.58</a:t>
            </a:r>
          </a:p>
          <a:p>
            <a:r>
              <a:rPr lang="en-US" dirty="0">
                <a:latin typeface="Lucida Sans Unicode" panose="020B0602030504020204" pitchFamily="34" charset="0"/>
                <a:cs typeface="Lucida Sans Unicode" panose="020B0602030504020204" pitchFamily="34" charset="0"/>
              </a:rPr>
              <a:t>1        2007      97533.58  65821.13</a:t>
            </a:r>
          </a:p>
          <a:p>
            <a:r>
              <a:rPr lang="en-US" dirty="0">
                <a:latin typeface="Lucida Sans Unicode" panose="020B0602030504020204" pitchFamily="34" charset="0"/>
                <a:cs typeface="Lucida Sans Unicode" panose="020B0602030504020204" pitchFamily="34" charset="0"/>
              </a:rPr>
              <a:t>1        2008      65821.13  0.00</a:t>
            </a:r>
          </a:p>
          <a:p>
            <a:r>
              <a:rPr lang="en-US" dirty="0">
                <a:latin typeface="Lucida Sans Unicode" panose="020B0602030504020204" pitchFamily="34" charset="0"/>
                <a:cs typeface="Lucida Sans Unicode" panose="020B0602030504020204" pitchFamily="34" charset="0"/>
              </a:rPr>
              <a:t>2        2006      22834.70  74958.60</a:t>
            </a:r>
          </a:p>
          <a:p>
            <a:r>
              <a:rPr lang="en-US" dirty="0">
                <a:latin typeface="Lucida Sans Unicode" panose="020B0602030504020204" pitchFamily="34" charset="0"/>
                <a:cs typeface="Lucida Sans Unicode" panose="020B0602030504020204" pitchFamily="34" charset="0"/>
              </a:rPr>
              <a:t>2        2007      74958.60  79955.96</a:t>
            </a:r>
          </a:p>
          <a:p>
            <a:r>
              <a:rPr lang="en-US" dirty="0">
                <a:latin typeface="Lucida Sans Unicode" panose="020B0602030504020204" pitchFamily="34" charset="0"/>
                <a:cs typeface="Lucida Sans Unicode" panose="020B0602030504020204" pitchFamily="34" charset="0"/>
              </a:rPr>
              <a:t>2        2008      79955.96  0.00</a:t>
            </a:r>
          </a:p>
          <a:p>
            <a:r>
              <a:rPr lang="en-US" dirty="0">
                <a:latin typeface="Lucida Sans Unicode" panose="020B0602030504020204" pitchFamily="34" charset="0"/>
                <a:cs typeface="Lucida Sans Unicode" panose="020B0602030504020204" pitchFamily="34" charset="0"/>
              </a:rPr>
              <a:t>3        2006      19231.80  111788.61</a:t>
            </a:r>
          </a:p>
          <a:p>
            <a:r>
              <a:rPr lang="en-US" dirty="0">
                <a:latin typeface="Lucida Sans Unicode" panose="020B0602030504020204" pitchFamily="34" charset="0"/>
                <a:cs typeface="Lucida Sans Unicode" panose="020B0602030504020204" pitchFamily="34" charset="0"/>
              </a:rPr>
              <a:t>3        2007      111788.61 82030.89</a:t>
            </a:r>
          </a:p>
        </p:txBody>
      </p:sp>
    </p:spTree>
    <p:extLst>
      <p:ext uri="{BB962C8B-B14F-4D97-AF65-F5344CB8AC3E}">
        <p14:creationId xmlns:p14="http://schemas.microsoft.com/office/powerpoint/2010/main" val="1550654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101b11e2-6a5b-42df-8d0f-ee668201cc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Exploring Windows Functions</a:t>
            </a:r>
            <a:endParaRPr lang="en-GB" dirty="0"/>
          </a:p>
        </p:txBody>
      </p:sp>
      <p:sp>
        <p:nvSpPr>
          <p:cNvPr id="4"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window aggregate, ranking, and offset functions</a:t>
            </a:r>
          </a:p>
        </p:txBody>
      </p:sp>
    </p:spTree>
    <p:extLst>
      <p:ext uri="{BB962C8B-B14F-4D97-AF65-F5344CB8AC3E}">
        <p14:creationId xmlns:p14="http://schemas.microsoft.com/office/powerpoint/2010/main" val="410804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Window Ranking, Offset, and Aggregate Functions</a:t>
            </a:r>
            <a:endParaRPr lang="en-GB" dirty="0"/>
          </a:p>
        </p:txBody>
      </p:sp>
      <p:sp>
        <p:nvSpPr>
          <p:cNvPr id="3" name="Text Placeholder 2"/>
          <p:cNvSpPr>
            <a:spLocks noGrp="1"/>
          </p:cNvSpPr>
          <p:nvPr>
            <p:ph type="body" idx="1"/>
          </p:nvPr>
        </p:nvSpPr>
        <p:spPr/>
        <p:txBody>
          <a:bodyPr/>
          <a:lstStyle/>
          <a:p>
            <a:r>
              <a:rPr lang="en-GB" dirty="0" smtClean="0"/>
              <a:t>Exercise 1: Writing Queries That Use Ranking Functions
Exercise 2: Writing Queries That Use Offset Functions
Exercise 3: Writing Queries That Use Window Aggregate Functions</a:t>
            </a:r>
            <a:endParaRPr lang="en-GB" dirty="0"/>
          </a:p>
        </p:txBody>
      </p:sp>
      <p:sp>
        <p:nvSpPr>
          <p:cNvPr id="4" name="TextBox 3"/>
          <p:cNvSpPr txBox="1"/>
          <p:nvPr/>
        </p:nvSpPr>
        <p:spPr>
          <a:xfrm>
            <a:off x="458788" y="411661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5452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endParaRPr lang="en-GB" sz="2800" b="1" dirty="0">
              <a:solidFill>
                <a:srgbClr val="000000"/>
              </a:solidFill>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66133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2014. You have been provided with a set of business requirements for data and you will write T-SQL queries to retrieve the specified data from the databases. To fill these requests, you will need to calculate ranking values, as well as the difference between two consecutive rows, and running totals. You will use window functions to achieve these calculations.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12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Creating Windows with OVER
Exploring Window Functions</a:t>
            </a:r>
            <a:endParaRPr lang="en-GB" dirty="0"/>
          </a:p>
        </p:txBody>
      </p:sp>
    </p:spTree>
    <p:extLst>
      <p:ext uri="{BB962C8B-B14F-4D97-AF65-F5344CB8AC3E}">
        <p14:creationId xmlns:p14="http://schemas.microsoft.com/office/powerpoint/2010/main" val="323884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82028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Windows with OVER</a:t>
            </a:r>
            <a:endParaRPr lang="en-GB" dirty="0"/>
          </a:p>
        </p:txBody>
      </p:sp>
      <p:sp>
        <p:nvSpPr>
          <p:cNvPr id="3" name="Text Placeholder 2"/>
          <p:cNvSpPr>
            <a:spLocks noGrp="1"/>
          </p:cNvSpPr>
          <p:nvPr>
            <p:ph type="body" idx="1"/>
          </p:nvPr>
        </p:nvSpPr>
        <p:spPr/>
        <p:txBody>
          <a:bodyPr/>
          <a:lstStyle/>
          <a:p>
            <a:r>
              <a:rPr lang="en-GB" dirty="0" smtClean="0"/>
              <a:t>SQL Windowing
Windowing Components
Using OVER
Partitioning Windows
Ordering and Framing
Demonstration: Using OVER and Partitioning</a:t>
            </a:r>
            <a:endParaRPr lang="en-GB" dirty="0"/>
          </a:p>
        </p:txBody>
      </p:sp>
    </p:spTree>
    <p:extLst>
      <p:ext uri="{BB962C8B-B14F-4D97-AF65-F5344CB8AC3E}">
        <p14:creationId xmlns:p14="http://schemas.microsoft.com/office/powerpoint/2010/main" val="26094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Windowing</a:t>
            </a:r>
            <a:endParaRPr lang="en-GB" dirty="0"/>
          </a:p>
        </p:txBody>
      </p:sp>
      <p:sp>
        <p:nvSpPr>
          <p:cNvPr id="5" name="AutoShape 3"/>
          <p:cNvSpPr>
            <a:spLocks noChangeArrowheads="1"/>
          </p:cNvSpPr>
          <p:nvPr/>
        </p:nvSpPr>
        <p:spPr bwMode="auto">
          <a:xfrm>
            <a:off x="690465" y="4392217"/>
            <a:ext cx="7763069"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Category</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Qty</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SUM</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Qty</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OVER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PARTITION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category</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ORDER</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ROWS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BETWEEN</a:t>
            </a:r>
            <a:r>
              <a:rPr lang="en-US" b="1" dirty="0">
                <a:solidFill>
                  <a:prstClr val="black"/>
                </a:solidFill>
                <a:latin typeface="Lucida Sans Unicode" panose="020B0602030504020204" pitchFamily="34" charset="0"/>
                <a:cs typeface="Lucida Sans Unicode" panose="020B0602030504020204" pitchFamily="34" charset="0"/>
              </a:rPr>
              <a:t> UNBOUNDED PRECEDING</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CURRENT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ROW</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RunningQty</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CategoryQtyYear</a:t>
            </a:r>
            <a:r>
              <a:rPr lang="en-US" b="1" dirty="0">
                <a:solidFill>
                  <a:srgbClr val="808080"/>
                </a:solidFill>
                <a:latin typeface="Lucida Sans Unicode" panose="020B0602030504020204" pitchFamily="34" charset="0"/>
                <a:cs typeface="Lucida Sans Unicode" panose="020B0602030504020204" pitchFamily="34" charset="0"/>
              </a:rPr>
              <a:t>;</a:t>
            </a:r>
          </a:p>
        </p:txBody>
      </p:sp>
      <p:sp>
        <p:nvSpPr>
          <p:cNvPr id="6"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Windows extend T-SQL's set-based approach</a:t>
            </a:r>
          </a:p>
          <a:p>
            <a:r>
              <a:rPr lang="en-US" sz="2400" b="0" kern="0" dirty="0" smtClean="0"/>
              <a:t>Windows allow you to specify an order as part of a calculation, without regard to order of input or final output order</a:t>
            </a:r>
          </a:p>
          <a:p>
            <a:r>
              <a:rPr lang="en-US" sz="2400" b="0" kern="0" dirty="0" smtClean="0"/>
              <a:t>Windows allow partitioning and framing of rows to support functions</a:t>
            </a:r>
          </a:p>
          <a:p>
            <a:r>
              <a:rPr lang="en-US" sz="2400" b="0" kern="0" dirty="0" smtClean="0"/>
              <a:t>Window functions can simplify queries that need to find running totals, moving averages, or gaps in data</a:t>
            </a:r>
          </a:p>
        </p:txBody>
      </p:sp>
    </p:spTree>
    <p:extLst>
      <p:ext uri="{BB962C8B-B14F-4D97-AF65-F5344CB8AC3E}">
        <p14:creationId xmlns:p14="http://schemas.microsoft.com/office/powerpoint/2010/main" val="90073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Windowing Components</a:t>
            </a:r>
            <a:endParaRPr lang="en-GB" dirty="0"/>
          </a:p>
        </p:txBody>
      </p:sp>
      <p:sp>
        <p:nvSpPr>
          <p:cNvPr id="10" name="Oval 9"/>
          <p:cNvSpPr/>
          <p:nvPr/>
        </p:nvSpPr>
        <p:spPr bwMode="auto">
          <a:xfrm>
            <a:off x="3601613" y="1621855"/>
            <a:ext cx="4231391" cy="4231391"/>
          </a:xfrm>
          <a:prstGeom prst="ellipse">
            <a:avLst/>
          </a:prstGeom>
          <a:solidFill>
            <a:schemeClr val="accent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1" name="Oval 10"/>
          <p:cNvSpPr/>
          <p:nvPr/>
        </p:nvSpPr>
        <p:spPr bwMode="auto">
          <a:xfrm>
            <a:off x="4341091" y="2452171"/>
            <a:ext cx="2757541" cy="2601092"/>
          </a:xfrm>
          <a:prstGeom prst="ellipse">
            <a:avLst/>
          </a:prstGeom>
          <a:solidFill>
            <a:schemeClr val="accent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2" name="Oval 11"/>
          <p:cNvSpPr/>
          <p:nvPr/>
        </p:nvSpPr>
        <p:spPr bwMode="auto">
          <a:xfrm>
            <a:off x="5052108" y="3084964"/>
            <a:ext cx="1335505" cy="1335505"/>
          </a:xfrm>
          <a:prstGeom prst="ellipse">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3"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Conceptual relationship between window elements:</a:t>
            </a:r>
            <a:endParaRPr lang="en-US" kern="0" dirty="0"/>
          </a:p>
        </p:txBody>
      </p:sp>
      <p:sp>
        <p:nvSpPr>
          <p:cNvPr id="14" name="TextBox 13"/>
          <p:cNvSpPr txBox="1"/>
          <p:nvPr/>
        </p:nvSpPr>
        <p:spPr>
          <a:xfrm>
            <a:off x="415636" y="2198255"/>
            <a:ext cx="1345240" cy="707886"/>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Result set</a:t>
            </a:r>
          </a:p>
          <a:p>
            <a:r>
              <a:rPr lang="en-US" sz="2000" dirty="0" smtClean="0">
                <a:latin typeface="Segoe UI" panose="020B0502040204020203" pitchFamily="34" charset="0"/>
                <a:cs typeface="Segoe UI" panose="020B0502040204020203" pitchFamily="34" charset="0"/>
              </a:rPr>
              <a:t>(OVER)</a:t>
            </a:r>
            <a:endParaRPr lang="en-US" sz="2000" dirty="0">
              <a:latin typeface="Segoe UI" panose="020B0502040204020203" pitchFamily="34" charset="0"/>
              <a:cs typeface="Segoe UI" panose="020B0502040204020203" pitchFamily="34" charset="0"/>
            </a:endParaRPr>
          </a:p>
        </p:txBody>
      </p:sp>
      <p:sp>
        <p:nvSpPr>
          <p:cNvPr id="15" name="TextBox 14"/>
          <p:cNvSpPr txBox="1"/>
          <p:nvPr/>
        </p:nvSpPr>
        <p:spPr>
          <a:xfrm>
            <a:off x="415636" y="2974155"/>
            <a:ext cx="2104038" cy="1015663"/>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Window</a:t>
            </a:r>
            <a:br>
              <a:rPr lang="en-US" sz="2000" dirty="0" smtClean="0">
                <a:latin typeface="Segoe UI" panose="020B0502040204020203" pitchFamily="34" charset="0"/>
                <a:cs typeface="Segoe UI" panose="020B0502040204020203" pitchFamily="34" charset="0"/>
              </a:rPr>
            </a:br>
            <a:r>
              <a:rPr lang="en-US" sz="2000" dirty="0" smtClean="0">
                <a:latin typeface="Segoe UI" panose="020B0502040204020203" pitchFamily="34" charset="0"/>
                <a:cs typeface="Segoe UI" panose="020B0502040204020203" pitchFamily="34" charset="0"/>
              </a:rPr>
              <a:t>partition</a:t>
            </a:r>
          </a:p>
          <a:p>
            <a:r>
              <a:rPr lang="en-US" sz="2000" dirty="0" smtClean="0">
                <a:latin typeface="Segoe UI" panose="020B0502040204020203" pitchFamily="34" charset="0"/>
                <a:cs typeface="Segoe UI" panose="020B0502040204020203" pitchFamily="34" charset="0"/>
              </a:rPr>
              <a:t>(PARTITION BY)</a:t>
            </a:r>
            <a:endParaRPr lang="en-US" sz="2000" dirty="0">
              <a:latin typeface="Segoe UI" panose="020B0502040204020203" pitchFamily="34" charset="0"/>
              <a:cs typeface="Segoe UI" panose="020B0502040204020203" pitchFamily="34" charset="0"/>
            </a:endParaRPr>
          </a:p>
        </p:txBody>
      </p:sp>
      <p:sp>
        <p:nvSpPr>
          <p:cNvPr id="16" name="TextBox 15"/>
          <p:cNvSpPr txBox="1"/>
          <p:nvPr/>
        </p:nvSpPr>
        <p:spPr>
          <a:xfrm>
            <a:off x="415636" y="4027055"/>
            <a:ext cx="2396875" cy="707886"/>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Frame</a:t>
            </a:r>
            <a:br>
              <a:rPr lang="en-US" sz="2000" dirty="0" smtClean="0">
                <a:latin typeface="Segoe UI" panose="020B0502040204020203" pitchFamily="34" charset="0"/>
                <a:cs typeface="Segoe UI" panose="020B0502040204020203" pitchFamily="34" charset="0"/>
              </a:rPr>
            </a:br>
            <a:r>
              <a:rPr lang="en-US" sz="2000" dirty="0" smtClean="0">
                <a:latin typeface="Segoe UI" panose="020B0502040204020203" pitchFamily="34" charset="0"/>
                <a:cs typeface="Segoe UI" panose="020B0502040204020203" pitchFamily="34" charset="0"/>
              </a:rPr>
              <a:t>(ROWS BETWEEN)</a:t>
            </a:r>
            <a:endParaRPr lang="en-US" sz="2000" dirty="0">
              <a:latin typeface="Segoe UI" panose="020B0502040204020203" pitchFamily="34" charset="0"/>
              <a:cs typeface="Segoe UI" panose="020B0502040204020203" pitchFamily="34" charset="0"/>
            </a:endParaRPr>
          </a:p>
        </p:txBody>
      </p:sp>
      <p:cxnSp>
        <p:nvCxnSpPr>
          <p:cNvPr id="17" name="Straight Arrow Connector 16"/>
          <p:cNvCxnSpPr>
            <a:stCxn id="14" idx="3"/>
          </p:cNvCxnSpPr>
          <p:nvPr/>
        </p:nvCxnSpPr>
        <p:spPr bwMode="auto">
          <a:xfrm flipV="1">
            <a:off x="1760876" y="2198255"/>
            <a:ext cx="3559269" cy="353943"/>
          </a:xfrm>
          <a:prstGeom prst="straightConnector1">
            <a:avLst/>
          </a:prstGeom>
          <a:gradFill rotWithShape="1">
            <a:gsLst>
              <a:gs pos="0">
                <a:srgbClr val="E4CD9A"/>
              </a:gs>
              <a:gs pos="100000">
                <a:srgbClr val="EEEFD7"/>
              </a:gs>
            </a:gsLst>
            <a:lin ang="2700000" scaled="1"/>
          </a:gradFill>
          <a:ln w="19050" cap="flat" cmpd="sng" algn="ctr">
            <a:solidFill>
              <a:srgbClr val="C00000"/>
            </a:solidFill>
            <a:prstDash val="solid"/>
            <a:round/>
            <a:headEnd type="none" w="med" len="med"/>
            <a:tailEnd type="arrow"/>
          </a:ln>
          <a:effectLst/>
        </p:spPr>
      </p:cxnSp>
      <p:cxnSp>
        <p:nvCxnSpPr>
          <p:cNvPr id="18" name="Straight Arrow Connector 17"/>
          <p:cNvCxnSpPr>
            <a:stCxn id="15" idx="3"/>
          </p:cNvCxnSpPr>
          <p:nvPr/>
        </p:nvCxnSpPr>
        <p:spPr bwMode="auto">
          <a:xfrm flipV="1">
            <a:off x="2519674" y="2907186"/>
            <a:ext cx="3024891" cy="574801"/>
          </a:xfrm>
          <a:prstGeom prst="straightConnector1">
            <a:avLst/>
          </a:prstGeom>
          <a:gradFill rotWithShape="1">
            <a:gsLst>
              <a:gs pos="0">
                <a:srgbClr val="E4CD9A"/>
              </a:gs>
              <a:gs pos="100000">
                <a:srgbClr val="EEEFD7"/>
              </a:gs>
            </a:gsLst>
            <a:lin ang="2700000" scaled="1"/>
          </a:gradFill>
          <a:ln w="19050" cap="flat" cmpd="sng" algn="ctr">
            <a:solidFill>
              <a:srgbClr val="C00000"/>
            </a:solidFill>
            <a:prstDash val="solid"/>
            <a:round/>
            <a:headEnd type="none" w="med" len="med"/>
            <a:tailEnd type="arrow"/>
          </a:ln>
          <a:effectLst/>
        </p:spPr>
      </p:cxnSp>
      <p:cxnSp>
        <p:nvCxnSpPr>
          <p:cNvPr id="19" name="Straight Arrow Connector 18"/>
          <p:cNvCxnSpPr>
            <a:stCxn id="16" idx="3"/>
          </p:cNvCxnSpPr>
          <p:nvPr/>
        </p:nvCxnSpPr>
        <p:spPr bwMode="auto">
          <a:xfrm flipV="1">
            <a:off x="2812511" y="3752717"/>
            <a:ext cx="2904797" cy="628281"/>
          </a:xfrm>
          <a:prstGeom prst="straightConnector1">
            <a:avLst/>
          </a:prstGeom>
          <a:gradFill rotWithShape="1">
            <a:gsLst>
              <a:gs pos="0">
                <a:srgbClr val="E4CD9A"/>
              </a:gs>
              <a:gs pos="100000">
                <a:srgbClr val="EEEFD7"/>
              </a:gs>
            </a:gsLst>
            <a:lin ang="2700000" scaled="1"/>
          </a:grad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364124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OVER</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OVER defines a window, or set, of rows to be used by a window function, including any ordering</a:t>
            </a:r>
          </a:p>
          <a:p>
            <a:pPr lvl="0"/>
            <a:r>
              <a:rPr lang="en-US" sz="2400" kern="0" dirty="0">
                <a:solidFill>
                  <a:srgbClr val="000000"/>
                </a:solidFill>
              </a:rPr>
              <a:t>With a specified window partition clause, the OVER clause restricts the set of rows to those with the same values in the partitioning elements</a:t>
            </a:r>
          </a:p>
          <a:p>
            <a:pPr lvl="0"/>
            <a:r>
              <a:rPr lang="en-US" sz="2400" kern="0" dirty="0">
                <a:solidFill>
                  <a:srgbClr val="000000"/>
                </a:solidFill>
              </a:rPr>
              <a:t>By itself, OVER() is unrestricted and includes all rows</a:t>
            </a:r>
          </a:p>
          <a:p>
            <a:pPr lvl="0"/>
            <a:r>
              <a:rPr lang="en-US" sz="2400" kern="0" dirty="0">
                <a:solidFill>
                  <a:srgbClr val="000000"/>
                </a:solidFill>
              </a:rPr>
              <a:t>Multiple OVER clauses can be used in a single query, each with its own partitioning and ordering, if needed</a:t>
            </a:r>
          </a:p>
        </p:txBody>
      </p:sp>
      <p:sp>
        <p:nvSpPr>
          <p:cNvPr id="5" name="AutoShape 3"/>
          <p:cNvSpPr>
            <a:spLocks noChangeArrowheads="1"/>
          </p:cNvSpPr>
          <p:nvPr/>
        </p:nvSpPr>
        <p:spPr bwMode="auto">
          <a:xfrm>
            <a:off x="1397972" y="4488283"/>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OVER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 &lt;PARTITION BY clause&gt; ] </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 &lt;ORDER BY clause&gt; ] </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 &lt;ROWS or RANGE clause&gt; ] </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p>
        </p:txBody>
      </p:sp>
    </p:spTree>
    <p:extLst>
      <p:ext uri="{BB962C8B-B14F-4D97-AF65-F5344CB8AC3E}">
        <p14:creationId xmlns:p14="http://schemas.microsoft.com/office/powerpoint/2010/main" val="44036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02d40d2-1a9e-4f63-a9b4-602ccd7102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Partitioning Windows</a:t>
            </a:r>
            <a:endParaRPr lang="en-GB" dirty="0"/>
          </a:p>
        </p:txBody>
      </p:sp>
      <p:sp>
        <p:nvSpPr>
          <p:cNvPr id="4" name="Content Placeholder 2"/>
          <p:cNvSpPr txBox="1">
            <a:spLocks/>
          </p:cNvSpPr>
          <p:nvPr/>
        </p:nvSpPr>
        <p:spPr>
          <a:xfrm>
            <a:off x="458788" y="9159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Partitioning limits a set to rows with the same value in the partitioning column</a:t>
            </a:r>
          </a:p>
          <a:p>
            <a:pPr lvl="0"/>
            <a:r>
              <a:rPr lang="en-US" sz="2400" kern="0" dirty="0">
                <a:solidFill>
                  <a:srgbClr val="000000"/>
                </a:solidFill>
              </a:rPr>
              <a:t>Use PARTITION BY in the OVER() clause</a:t>
            </a:r>
          </a:p>
          <a:p>
            <a:pPr lvl="0"/>
            <a:r>
              <a:rPr lang="en-US" sz="2400" kern="0" dirty="0">
                <a:solidFill>
                  <a:srgbClr val="000000"/>
                </a:solidFill>
              </a:rPr>
              <a:t>Without a PARTITION BY clause defined, OVER() creates a single partition of all rows</a:t>
            </a:r>
          </a:p>
        </p:txBody>
      </p:sp>
      <p:sp>
        <p:nvSpPr>
          <p:cNvPr id="5" name="AutoShape 3"/>
          <p:cNvSpPr>
            <a:spLocks noChangeArrowheads="1"/>
          </p:cNvSpPr>
          <p:nvPr/>
        </p:nvSpPr>
        <p:spPr bwMode="auto">
          <a:xfrm>
            <a:off x="1043409" y="3135550"/>
            <a:ext cx="717686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custid</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prstClr val="black"/>
                </a:solidFill>
                <a:latin typeface="Lucida Sans Unicode" panose="020B0602030504020204" pitchFamily="34" charset="0"/>
                <a:cs typeface="Lucida Sans Unicode" panose="020B0602030504020204" pitchFamily="34" charset="0"/>
              </a:rPr>
              <a:t>ordermonth</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qty</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SUM</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OVER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FF"/>
                </a:solidFill>
                <a:latin typeface="Lucida Sans Unicode" panose="020B0602030504020204" pitchFamily="34" charset="0"/>
                <a:cs typeface="Lucida Sans Unicode" panose="020B0602030504020204" pitchFamily="34" charset="0"/>
              </a:rPr>
              <a:t>PARTITION</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custid</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totalbycust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CustOrders</a:t>
            </a:r>
            <a:r>
              <a:rPr lang="en-US" sz="20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1043409" y="4681464"/>
            <a:ext cx="7176860" cy="18861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custid ordermonth              qty totalbycust</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 ----------------------- --- -----------</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1      2007-08-01 00:00:00.000 38  174</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1      2007-10-01 00:00:00.000 41  174</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2      2006-09-01 00:00:00.000 6   63</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2      2007-08-01 00:00:00.000 18  63</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3      2006-11-01 00:00:00.000 24  359</a:t>
            </a:r>
          </a:p>
          <a:p>
            <a:pPr lvl="0" fontAlgn="base">
              <a:spcBef>
                <a:spcPct val="0"/>
              </a:spcBef>
              <a:spcAft>
                <a:spcPct val="0"/>
              </a:spcAft>
            </a:pPr>
            <a:r>
              <a:rPr lang="en-US" sz="1400" b="1" dirty="0">
                <a:solidFill>
                  <a:srgbClr val="000000"/>
                </a:solidFill>
                <a:latin typeface="Lucida Sans Unicode" panose="020B0602030504020204" pitchFamily="34" charset="0"/>
                <a:cs typeface="Lucida Sans Unicode" panose="020B0602030504020204" pitchFamily="34" charset="0"/>
              </a:rPr>
              <a:t>3      2007-04-01 00:00:00.000 30  359</a:t>
            </a:r>
          </a:p>
        </p:txBody>
      </p:sp>
    </p:spTree>
    <p:extLst>
      <p:ext uri="{BB962C8B-B14F-4D97-AF65-F5344CB8AC3E}">
        <p14:creationId xmlns:p14="http://schemas.microsoft.com/office/powerpoint/2010/main" val="389431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e0df380-db1d-478a-a616-b8633a3b9f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Ordering and Framing</a:t>
            </a:r>
            <a:endParaRPr lang="en-GB" dirty="0"/>
          </a:p>
        </p:txBody>
      </p:sp>
      <p:sp>
        <p:nvSpPr>
          <p:cNvPr id="4" name="Content Placeholder 2"/>
          <p:cNvSpPr txBox="1">
            <a:spLocks/>
          </p:cNvSpPr>
          <p:nvPr/>
        </p:nvSpPr>
        <p:spPr>
          <a:xfrm>
            <a:off x="458788" y="992188"/>
            <a:ext cx="7751762" cy="4386262"/>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Window framing allows you to set start and end boundaries within a window partition</a:t>
            </a:r>
          </a:p>
          <a:p>
            <a:pPr lvl="1"/>
            <a:r>
              <a:rPr lang="en-US" sz="2000" kern="0" dirty="0">
                <a:solidFill>
                  <a:srgbClr val="000000"/>
                </a:solidFill>
              </a:rPr>
              <a:t>UNBOUNDED means go all the way to boundary in direction specified by PRECEDING or FOLLOWING (start or end)</a:t>
            </a:r>
          </a:p>
          <a:p>
            <a:pPr lvl="1"/>
            <a:r>
              <a:rPr lang="en-US" sz="2000" kern="0" dirty="0">
                <a:solidFill>
                  <a:srgbClr val="000000"/>
                </a:solidFill>
              </a:rPr>
              <a:t>CURRENT ROW indicates start or end at current row in partition</a:t>
            </a:r>
          </a:p>
          <a:p>
            <a:pPr lvl="1"/>
            <a:r>
              <a:rPr lang="en-US" sz="2000" kern="0" dirty="0">
                <a:solidFill>
                  <a:srgbClr val="000000"/>
                </a:solidFill>
              </a:rPr>
              <a:t>ROWS BETWEEN allows you to define a range of rows between two points</a:t>
            </a:r>
          </a:p>
          <a:p>
            <a:pPr lvl="0"/>
            <a:r>
              <a:rPr lang="en-US" sz="2400" kern="0" dirty="0">
                <a:solidFill>
                  <a:srgbClr val="000000"/>
                </a:solidFill>
              </a:rPr>
              <a:t>Window ordering provides a context to the frame</a:t>
            </a:r>
          </a:p>
          <a:p>
            <a:pPr lvl="1"/>
            <a:r>
              <a:rPr lang="en-US" sz="2000" kern="0" dirty="0">
                <a:solidFill>
                  <a:srgbClr val="000000"/>
                </a:solidFill>
              </a:rPr>
              <a:t>Sorting by an attribute enables meaningful position of a boundary</a:t>
            </a:r>
          </a:p>
          <a:p>
            <a:pPr lvl="1"/>
            <a:r>
              <a:rPr lang="en-US" sz="2000" kern="0" dirty="0">
                <a:solidFill>
                  <a:srgbClr val="000000"/>
                </a:solidFill>
              </a:rPr>
              <a:t>Without ordering, "start at first row" is not useful because a set has no order</a:t>
            </a:r>
          </a:p>
        </p:txBody>
      </p:sp>
    </p:spTree>
    <p:extLst>
      <p:ext uri="{BB962C8B-B14F-4D97-AF65-F5344CB8AC3E}">
        <p14:creationId xmlns:p14="http://schemas.microsoft.com/office/powerpoint/2010/main" val="2627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3474ad9-cf37-45e3-bd92-19fad07d29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OVER and Partitioning</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OVER, PARTITION BY, and ORDER BY clauses</a:t>
            </a:r>
          </a:p>
        </p:txBody>
      </p:sp>
    </p:spTree>
    <p:extLst>
      <p:ext uri="{BB962C8B-B14F-4D97-AF65-F5344CB8AC3E}">
        <p14:creationId xmlns:p14="http://schemas.microsoft.com/office/powerpoint/2010/main" val="301623029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78</TotalTime>
  <Words>2325</Words>
  <Application>Microsoft Office PowerPoint</Application>
  <PresentationFormat>On-screen Show (4:3)</PresentationFormat>
  <Paragraphs>261</Paragraphs>
  <Slides>20</Slides>
  <Notes>20</Notes>
  <HiddenSlides>1</HiddenSlides>
  <MMClips>0</MMClips>
  <ScaleCrop>false</ScaleCrop>
  <HeadingPairs>
    <vt:vector size="6" baseType="variant">
      <vt:variant>
        <vt:lpstr>Fonts Used</vt:lpstr>
      </vt:variant>
      <vt:variant>
        <vt:i4>7</vt:i4>
      </vt:variant>
      <vt:variant>
        <vt:lpstr>Theme</vt:lpstr>
      </vt:variant>
      <vt:variant>
        <vt:i4>20</vt:i4>
      </vt:variant>
      <vt:variant>
        <vt:lpstr>Slide Titles</vt:lpstr>
      </vt:variant>
      <vt:variant>
        <vt:i4>20</vt:i4>
      </vt:variant>
    </vt:vector>
  </HeadingPairs>
  <TitlesOfParts>
    <vt:vector size="47" baseType="lpstr">
      <vt:lpstr>Arial</vt:lpstr>
      <vt:lpstr>Segoe UI</vt:lpstr>
      <vt:lpstr>Times New Roman</vt:lpstr>
      <vt:lpstr>Lucida Sans Unicode</vt:lpstr>
      <vt:lpstr>Wingdings</vt:lpstr>
      <vt:lpstr>Calibri</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Module 13</vt:lpstr>
      <vt:lpstr>Module Overview</vt:lpstr>
      <vt:lpstr>Lesson 1: Creating Windows with OVER</vt:lpstr>
      <vt:lpstr>SQL Windowing</vt:lpstr>
      <vt:lpstr>Windowing Components</vt:lpstr>
      <vt:lpstr>Using OVER</vt:lpstr>
      <vt:lpstr>Partitioning Windows</vt:lpstr>
      <vt:lpstr>Ordering and Framing</vt:lpstr>
      <vt:lpstr>Demonstration: Using OVER and Partitioning</vt:lpstr>
      <vt:lpstr>Lesson 2: Exploring Window Functions</vt:lpstr>
      <vt:lpstr>Defining Window Functions</vt:lpstr>
      <vt:lpstr>Window Aggregate Functions</vt:lpstr>
      <vt:lpstr>Window Ranking Functions</vt:lpstr>
      <vt:lpstr>Window Distribution Functions</vt:lpstr>
      <vt:lpstr>Window Offset Functions</vt:lpstr>
      <vt:lpstr>Example: LEAD Offset Window Function</vt:lpstr>
      <vt:lpstr>Demonstration: Exploring Windows Functions</vt:lpstr>
      <vt:lpstr>Lab: Using Window Ranking, Offset, and Aggregate Functions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Christopher Bartlett</dc:creator>
  <cp:lastModifiedBy>Richard Strange</cp:lastModifiedBy>
  <cp:revision>6</cp:revision>
  <dcterms:created xsi:type="dcterms:W3CDTF">2014-08-05T11:22:48Z</dcterms:created>
  <dcterms:modified xsi:type="dcterms:W3CDTF">2014-08-06T08:33:18Z</dcterms:modified>
</cp:coreProperties>
</file>