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Lst>
  <p:notesMasterIdLst>
    <p:notesMasterId r:id="rId35"/>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Lucida Sans Unicode" panose="020B0602030504020204" pitchFamily="34" charset="0"/>
      <p:regular r:id="rId40"/>
    </p:embeddedFont>
    <p:embeddedFont>
      <p:font typeface="Calibri" panose="020F0502020204030204"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A0E7C-210E-4CD3-BB6E-6606ADEE8228}"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C24443-70CC-4758-86E3-43BE75388698}" type="slidenum">
              <a:rPr lang="en-GB" smtClean="0"/>
              <a:t>‹#›</a:t>
            </a:fld>
            <a:endParaRPr lang="en-GB" dirty="0"/>
          </a:p>
        </p:txBody>
      </p:sp>
    </p:spTree>
    <p:extLst>
      <p:ext uri="{BB962C8B-B14F-4D97-AF65-F5344CB8AC3E}">
        <p14:creationId xmlns:p14="http://schemas.microsoft.com/office/powerpoint/2010/main" val="16932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3766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next slide shows a GROUPING SETS example.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to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GROUPING SETS Equivalents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Books Online at</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GROUPING SETS Equivalents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http://go.microsoft.com/fwlink/?LinkID=402786</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25540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21185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Versions of SQL Server earlier than 2008 used nonstandard CUBE and ROLLUP options which will be deprecated. Use this new version going forward.</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These examples are provided in the demonstration script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example is shown for illustration purposes to note the difference between the results of CUBE and ROLLUP. A more realistic example for a ROLLUP would be a hierarchy such as ROLLUP (category, subcategory, product).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267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example query is provided in the demonstration script for this lesson.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SQL Server also provides a GROUPING function (not discussed in this lesson), which only accepts one input to return a bit.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68327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D:\Demofiles\Mod14\Setup.cmd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CUBE and ROLLUP Subclauses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D:\Demofiles\Mod14\Demo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352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the PIVOT Operator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a crosstab report, displaying the number of customers for each customer group and country. They would like to display each customer group as a new column. You will write different SELECT statements using the PIVOT operator to achieve the needed result.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the UNPIVOT Operator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now create multiple rows by turning columns into rows.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the GROUPING SETS, CUBE, and ROLLUP Subclauses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to prepare SELECT statements to retrieve a unified result set with aggregated data for different combinations of columns. First, you have to retrieve the number of customers for all possible combinations of the country and city columns. Instead of using multiple T-SQL statements with a GROUP BY clause and then unifying them with the UNION ALL operator, you will use a more elegant solution using the GROUPING SETS subclause of the GROUP BY clause.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0155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9C24443-70CC-4758-86E3-43BE75388698}"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04865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Once a dataset has been pivoted with aggregation, can the original detail rows be restored with an unpivot operation?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the original detail is lost during aggregation.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What are the possible sources of NULLs returned by a query using grouping sets to create aggregations?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NULLs might be present in the underlying source data, or may be placeholders for rows that do not participate in the group member.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Which subclause infers a hierarchy of columns to create meaningful grouping sets?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ROLLUP.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173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7761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66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graphic on the left is a partial result set—the sums on the right will not match.</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228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no explicit GROUP BY clause is needed. PIVOT determines the grouping based on those columns in the input table (produced by the FROM clause) which are not used for aggregation or as spreading elements.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next slide shows an example of a PIVOT query.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example uses a view as the source of the subquery. Source code for the view definition is included in the demonstration script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VIEW Sales.CategoryQtyYear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c.categoryname AS Category,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od.qty AS Qty,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YEAR(o.orderdate) AS Orderyear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Production.Categories AS 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Production.Products AS p ON c.categoryid=p.categoryid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Sales.OrderDetails AS od ON p.productid=od.productid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Sales.Orders AS o ON od.orderid=o.orderid;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above example, data is returned from the Sales.CategoryQtyYear view (which has been created for this purpose). The source subquery contains only Category, Qty and Orderyear columns. The PIVOT operator will group on Category, sum Qty and use the Orderyear values 2006, 2007 and 2008 as the new column headings. Finally, the results are ordered by Category.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text belongs in the Inotes section of the build slide, which corresponds to the “Pivoting Example” slide.   The topic “Pivoting Example”, therefore, needs to be removed.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09469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474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no explicit GROUP BY clause is needed. PIVOT determines the grouping based on those columns in the input table (produced by the FROM clause) which are not used for aggregation or as spreading elements.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example uses a view as the source of the subquery. Source code for the view definition is included in the demonstration script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VIEW Sales.CategoryQtyYear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c.categoryname AS Category,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od.qty AS Qty,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YEAR(o.orderdate) AS Orderyear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Production.Categories AS 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Production.Products AS p ON c.categoryid=p.categoryid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Sales.OrderDetails AS od ON p.productid=od.productid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INNER JOIN Sales.Orders AS o ON od.orderid=o.orderid;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above example, data is returned from the Sales.CategoryQtyYear view (which has been created for this purpose). The source subquery contains only Category, Qty and Orderyear columns. The PIVOT operator will group on Category, and sum Qty, using the Orderyear values 2006, 2007 and 2008 as the new column headings. Finally, the results are ordered by Category.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text belongs in the Inotes section of the build slide corresponding to the “Pivoting Example” slide.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topic “Pivoting Example”, therefore, needs to be removed.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809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PIVOT and UNPIVOT</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D:\Demofiles\Mod14\Demo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54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9C24443-70CC-4758-86E3-43BE75388698}"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14: Pivoting and Grouping Sets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7422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67543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17213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83800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67220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5589809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76507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92306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547163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526272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400186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073271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913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730234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47405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150572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750876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70953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81066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7565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234281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540749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44567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697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8362869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34899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030880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721961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0632728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518568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169277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08385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728290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6345254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7411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89812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931602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416721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723213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704108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27112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5249719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869371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162992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09972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74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451626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707170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90457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953056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90361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3799354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6729399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52028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046886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594629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7652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258552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930933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4779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082822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20140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005810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141999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4823084"/>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9695418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244274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6384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83105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94122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1245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848346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2886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167361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775439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30271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36203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3043678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91685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45282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85084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100590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769803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042740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9008794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89060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178091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4042119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305313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5353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4229047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897055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5021082"/>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565942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6422355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3583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132685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266611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08093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423764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05716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8200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99413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280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7281372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32911815"/>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8714078"/>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964270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238883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4084235"/>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468850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6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3558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395377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213930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207481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24465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08846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3679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51059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2876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73338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21437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532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0464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40059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31201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1840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77630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78882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0524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099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29622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9890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19448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23284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90313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12136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52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56552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12286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527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897288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8781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08687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2887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34324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98069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91639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6747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25635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89188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303529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70424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01486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4567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4835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6662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72295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93818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3612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32994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0979114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52319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39096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368313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323784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118824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08610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5526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2517983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3768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0628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697531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2415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3407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532631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5177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38699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89713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164231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844875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8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73058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78931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38196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804149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22076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300865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1272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85466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833895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2344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7609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136789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91728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4703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148205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582676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95788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66409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9797644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95426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08009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81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95603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784651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2789902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4048586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8783643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5991977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8564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51860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0696614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85952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8523764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882256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4338511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2072614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9039750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031911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790963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14</a:t>
            </a:r>
            <a:endParaRPr lang="en-GB" dirty="0"/>
          </a:p>
        </p:txBody>
      </p:sp>
      <p:sp>
        <p:nvSpPr>
          <p:cNvPr id="3" name="Subtitle 2"/>
          <p:cNvSpPr>
            <a:spLocks noGrp="1"/>
          </p:cNvSpPr>
          <p:nvPr>
            <p:ph type="subTitle" sz="quarter" idx="1"/>
          </p:nvPr>
        </p:nvSpPr>
        <p:spPr/>
        <p:txBody>
          <a:bodyPr/>
          <a:lstStyle/>
          <a:p>
            <a:r>
              <a:rPr lang="en-GB" dirty="0" smtClean="0"/>
              <a:t>Pivoting and Grouping Sets
</a:t>
            </a:r>
            <a:endParaRPr lang="en-GB" dirty="0"/>
          </a:p>
        </p:txBody>
      </p:sp>
    </p:spTree>
    <p:extLst>
      <p:ext uri="{BB962C8B-B14F-4D97-AF65-F5344CB8AC3E}">
        <p14:creationId xmlns:p14="http://schemas.microsoft.com/office/powerpoint/2010/main" val="2012319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Grouping Sets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GROUPING SETS subclause builds on T-SQL GROUP BY clause</a:t>
            </a:r>
          </a:p>
          <a:p>
            <a:pPr lvl="0"/>
            <a:r>
              <a:rPr lang="en-US" sz="2400" kern="0" dirty="0">
                <a:solidFill>
                  <a:srgbClr val="000000"/>
                </a:solidFill>
              </a:rPr>
              <a:t>Allows multiple groupings to be defined in same query</a:t>
            </a:r>
          </a:p>
          <a:p>
            <a:pPr lvl="0"/>
            <a:r>
              <a:rPr lang="en-US" sz="2400" kern="0" dirty="0">
                <a:solidFill>
                  <a:srgbClr val="000000"/>
                </a:solidFill>
              </a:rPr>
              <a:t>Alternative to use of UNION ALL to combine multiple outputs (each with different GROUP BY) into one result set</a:t>
            </a:r>
          </a:p>
        </p:txBody>
      </p:sp>
      <p:sp>
        <p:nvSpPr>
          <p:cNvPr id="5" name="AutoShape 3"/>
          <p:cNvSpPr>
            <a:spLocks noChangeArrowheads="1"/>
          </p:cNvSpPr>
          <p:nvPr/>
        </p:nvSpPr>
        <p:spPr bwMode="auto">
          <a:xfrm>
            <a:off x="298212" y="3153224"/>
            <a:ext cx="8504594"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srgbClr val="0000FF"/>
                </a:solidFill>
                <a:latin typeface="Lucida Sans Unicode" panose="020B0602030504020204" pitchFamily="34" charset="0"/>
                <a:cs typeface="Lucida Sans Unicode" panose="020B0602030504020204" pitchFamily="34" charset="0"/>
              </a:rPr>
              <a:t>column</a:t>
            </a:r>
            <a:r>
              <a:rPr lang="en-US" sz="2000" b="1" dirty="0">
                <a:solidFill>
                  <a:prstClr val="black"/>
                </a:solidFill>
                <a:latin typeface="Lucida Sans Unicode" panose="020B0602030504020204" pitchFamily="34" charset="0"/>
                <a:cs typeface="Lucida Sans Unicode" panose="020B0602030504020204" pitchFamily="34" charset="0"/>
              </a:rPr>
              <a:t> list </a:t>
            </a:r>
            <a:r>
              <a:rPr lang="en-US" sz="2000" b="1" dirty="0">
                <a:solidFill>
                  <a:srgbClr val="0000FF"/>
                </a:solidFill>
                <a:latin typeface="Lucida Sans Unicode" panose="020B0602030504020204" pitchFamily="34" charset="0"/>
                <a:cs typeface="Lucida Sans Unicode" panose="020B0602030504020204" pitchFamily="34" charset="0"/>
              </a:rPr>
              <a:t>with</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aggregate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s</a:t>
            </a:r>
            <a:r>
              <a:rPr lang="en-US" sz="2000"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&lt;source&gt;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FF00FF"/>
                </a:solidFill>
                <a:latin typeface="Lucida Sans Unicode" panose="020B0602030504020204" pitchFamily="34" charset="0"/>
                <a:cs typeface="Lucida Sans Unicode" panose="020B0602030504020204" pitchFamily="34" charset="0"/>
              </a:rPr>
              <a:t>GROUPING</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SETS</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srgbClr val="0000FF"/>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column_name</a:t>
            </a:r>
            <a:r>
              <a:rPr lang="en-US" sz="2000" b="1" dirty="0">
                <a:solidFill>
                  <a:srgbClr val="808080"/>
                </a:solidFill>
                <a:latin typeface="Lucida Sans Unicode" panose="020B0602030504020204" pitchFamily="34" charset="0"/>
                <a:cs typeface="Lucida Sans Unicode" panose="020B0602030504020204" pitchFamily="34" charset="0"/>
              </a:rPr>
              <a:t>&gt;),</a:t>
            </a:r>
            <a:r>
              <a:rPr lang="en-US" sz="2000" b="1" dirty="0">
                <a:solidFill>
                  <a:srgbClr val="008000"/>
                </a:solidFill>
                <a:latin typeface="Lucida Sans Unicode" panose="020B0602030504020204" pitchFamily="34" charset="0"/>
                <a:cs typeface="Lucida Sans Unicode" panose="020B0602030504020204" pitchFamily="34" charset="0"/>
              </a:rPr>
              <a:t>--one or more columns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column_name</a:t>
            </a:r>
            <a:r>
              <a:rPr lang="en-US" sz="2000" b="1" dirty="0">
                <a:solidFill>
                  <a:srgbClr val="808080"/>
                </a:solidFill>
                <a:latin typeface="Lucida Sans Unicode" panose="020B0602030504020204" pitchFamily="34" charset="0"/>
                <a:cs typeface="Lucida Sans Unicode" panose="020B0602030504020204" pitchFamily="34" charset="0"/>
              </a:rPr>
              <a:t>&gt;),</a:t>
            </a:r>
            <a:r>
              <a:rPr lang="en-US" sz="2000" b="1" dirty="0">
                <a:solidFill>
                  <a:srgbClr val="008000"/>
                </a:solidFill>
                <a:latin typeface="Lucida Sans Unicode" panose="020B0602030504020204" pitchFamily="34" charset="0"/>
                <a:cs typeface="Lucida Sans Unicode" panose="020B0602030504020204" pitchFamily="34" charset="0"/>
              </a:rPr>
              <a:t>--one or more columns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00"/>
                </a:solidFill>
                <a:latin typeface="Lucida Sans Unicode" panose="020B0602030504020204" pitchFamily="34" charset="0"/>
                <a:cs typeface="Lucida Sans Unicode" panose="020B0602030504020204" pitchFamily="34" charset="0"/>
              </a:rPr>
              <a:t>-- empty parentheses if aggregating all rows</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406327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3041c20-056d-400d-9dea-ea04d2188b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Grouping Sets</a:t>
            </a:r>
            <a:endParaRPr lang="en-GB" dirty="0"/>
          </a:p>
        </p:txBody>
      </p:sp>
      <p:grpSp>
        <p:nvGrpSpPr>
          <p:cNvPr id="4" name="Group 3"/>
          <p:cNvGrpSpPr/>
          <p:nvPr/>
        </p:nvGrpSpPr>
        <p:grpSpPr>
          <a:xfrm>
            <a:off x="298212" y="1029672"/>
            <a:ext cx="8504594" cy="5262509"/>
            <a:chOff x="298212" y="1029672"/>
            <a:chExt cx="8504594" cy="5262509"/>
          </a:xfrm>
        </p:grpSpPr>
        <p:sp>
          <p:nvSpPr>
            <p:cNvPr id="5" name="AutoShape 3"/>
            <p:cNvSpPr>
              <a:spLocks noChangeArrowheads="1"/>
            </p:cNvSpPr>
            <p:nvPr/>
          </p:nvSpPr>
          <p:spPr bwMode="auto">
            <a:xfrm>
              <a:off x="298212" y="1029672"/>
              <a:ext cx="850459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TotalQty</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CategorySales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FF00FF"/>
                  </a:solidFill>
                  <a:latin typeface="Lucida Sans Unicode" panose="020B0602030504020204" pitchFamily="34" charset="0"/>
                  <a:cs typeface="Lucida Sans Unicode" panose="020B0602030504020204" pitchFamily="34" charset="0"/>
                </a:rPr>
                <a:t>GROUPING</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SETS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298212" y="2679765"/>
              <a:ext cx="8504594" cy="361241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Category        Cust        TotalQty</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 ----------- -----------</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NULL        999</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1           80</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2           12</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3           154</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4           241</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NULL            5           512</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Beverages       NULL        513</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Condiments      NULL        114</a:t>
              </a:r>
            </a:p>
            <a:p>
              <a:pPr lvl="0" fontAlgn="base">
                <a:spcBef>
                  <a:spcPct val="0"/>
                </a:spcBef>
                <a:spcAft>
                  <a:spcPct val="0"/>
                </a:spcAft>
              </a:pPr>
              <a:r>
                <a:rPr lang="en-US" sz="2000" b="1" dirty="0">
                  <a:solidFill>
                    <a:srgbClr val="000000"/>
                  </a:solidFill>
                  <a:latin typeface="Lucida Sans Unicode" panose="020B0602030504020204" pitchFamily="34" charset="0"/>
                  <a:cs typeface="Lucida Sans Unicode" panose="020B0602030504020204" pitchFamily="34" charset="0"/>
                </a:rPr>
                <a:t>Confections     NULL        372</a:t>
              </a:r>
            </a:p>
          </p:txBody>
        </p:sp>
      </p:grpSp>
    </p:spTree>
    <p:extLst>
      <p:ext uri="{BB962C8B-B14F-4D97-AF65-F5344CB8AC3E}">
        <p14:creationId xmlns:p14="http://schemas.microsoft.com/office/powerpoint/2010/main" val="271065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CUBE and ROLLUP</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CUBE provides shortcut for defining grouping sets given a list of columns</a:t>
            </a:r>
          </a:p>
          <a:p>
            <a:pPr lvl="0"/>
            <a:r>
              <a:rPr lang="en-US" sz="2400" kern="0" dirty="0">
                <a:solidFill>
                  <a:srgbClr val="000000"/>
                </a:solidFill>
              </a:rPr>
              <a:t>All possible combinations of grouping sets created</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ROLLUP provides shortcut for defining grouping sets, creates combinations assuming input columns form a hierarchy</a:t>
            </a:r>
          </a:p>
        </p:txBody>
      </p:sp>
      <p:sp>
        <p:nvSpPr>
          <p:cNvPr id="5" name="AutoShape 3"/>
          <p:cNvSpPr>
            <a:spLocks noChangeArrowheads="1"/>
          </p:cNvSpPr>
          <p:nvPr/>
        </p:nvSpPr>
        <p:spPr bwMode="auto">
          <a:xfrm>
            <a:off x="450376" y="1916323"/>
            <a:ext cx="777922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TotalQty</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CategorySales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CUBE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450376" y="4879025"/>
            <a:ext cx="777922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TotalQty</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CategorySales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ROLLUP</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995682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GROUPING_ID</a:t>
            </a:r>
            <a:endParaRPr lang="en-GB" dirty="0"/>
          </a:p>
        </p:txBody>
      </p:sp>
      <p:sp>
        <p:nvSpPr>
          <p:cNvPr id="4" name="Content Placeholder 2"/>
          <p:cNvSpPr txBox="1">
            <a:spLocks/>
          </p:cNvSpPr>
          <p:nvPr/>
        </p:nvSpPr>
        <p:spPr>
          <a:xfrm>
            <a:off x="458788" y="8874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Multiple grouping sets present a problem in identifying the source of each row in the result set</a:t>
            </a:r>
          </a:p>
          <a:p>
            <a:pPr lvl="0"/>
            <a:r>
              <a:rPr lang="en-US" sz="2400" kern="0" dirty="0">
                <a:solidFill>
                  <a:srgbClr val="000000"/>
                </a:solidFill>
              </a:rPr>
              <a:t>NULLs could come from the source data or could be a placeholder in the grouping set</a:t>
            </a:r>
          </a:p>
          <a:p>
            <a:pPr lvl="0"/>
            <a:r>
              <a:rPr lang="en-US" sz="2400" kern="0" dirty="0">
                <a:solidFill>
                  <a:srgbClr val="000000"/>
                </a:solidFill>
              </a:rPr>
              <a:t>The GROUPING_ID function provides a method to mark a row with a 1 or 0 to identify which grouping set the row is a member of</a:t>
            </a:r>
          </a:p>
          <a:p>
            <a:pPr lvl="0"/>
            <a:endParaRPr lang="en-US" sz="2400" kern="0" dirty="0">
              <a:solidFill>
                <a:srgbClr val="000000"/>
              </a:solidFill>
            </a:endParaRPr>
          </a:p>
        </p:txBody>
      </p:sp>
      <p:sp>
        <p:nvSpPr>
          <p:cNvPr id="5" name="AutoShape 3"/>
          <p:cNvSpPr>
            <a:spLocks noChangeArrowheads="1"/>
          </p:cNvSpPr>
          <p:nvPr/>
        </p:nvSpPr>
        <p:spPr bwMode="auto">
          <a:xfrm>
            <a:off x="637366" y="3821679"/>
            <a:ext cx="7728711"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GROUPING_ID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grpCat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GROUPING_ID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grpCust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TotalQty</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CategorySales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GROUP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CUBE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Cust</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Cust</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54475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b9c9d6d-bce2-4ec6-94d5-d50f145ac0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Grouping Sets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the CUBE and ROLLUP subclauses</a:t>
            </a:r>
          </a:p>
          <a:p>
            <a:endParaRPr lang="en-US" b="0" kern="0" dirty="0" smtClean="0"/>
          </a:p>
          <a:p>
            <a:endParaRPr lang="en-US" b="0" kern="0" dirty="0" smtClean="0"/>
          </a:p>
        </p:txBody>
      </p:sp>
    </p:spTree>
    <p:extLst>
      <p:ext uri="{BB962C8B-B14F-4D97-AF65-F5344CB8AC3E}">
        <p14:creationId xmlns:p14="http://schemas.microsoft.com/office/powerpoint/2010/main" val="296680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Pivoting and Grouping Sets</a:t>
            </a:r>
            <a:endParaRPr lang="en-GB" dirty="0"/>
          </a:p>
        </p:txBody>
      </p:sp>
      <p:sp>
        <p:nvSpPr>
          <p:cNvPr id="3" name="Text Placeholder 2"/>
          <p:cNvSpPr>
            <a:spLocks noGrp="1"/>
          </p:cNvSpPr>
          <p:nvPr>
            <p:ph type="body" idx="1"/>
          </p:nvPr>
        </p:nvSpPr>
        <p:spPr/>
        <p:txBody>
          <a:bodyPr/>
          <a:lstStyle/>
          <a:p>
            <a:r>
              <a:rPr lang="en-GB" dirty="0" smtClean="0"/>
              <a:t>Exercise 1: Writing Queries That Use the PIVOT Operator
Exercise 2: Writing Queries That Use the UNPIVOT Operator
Exercise 3: Writing Queries That Use the GROUPING SETS, CUBE, and ROLLUP Subclauses</a:t>
            </a:r>
            <a:endParaRPr lang="en-GB" dirty="0"/>
          </a:p>
        </p:txBody>
      </p:sp>
      <p:sp>
        <p:nvSpPr>
          <p:cNvPr id="4" name="TextBox 3"/>
          <p:cNvSpPr txBox="1"/>
          <p:nvPr/>
        </p:nvSpPr>
        <p:spPr>
          <a:xfrm>
            <a:off x="458788" y="40880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51666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80712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2014. You have been provided with a set of business requirements for data and you will write T-SQL queries to retrieve the specified data from the databases. The business requests are analytical in nature. To fulfill those requests, you will need to provide crosstab reports and multiple aggregates based on different granularities. Therefore, you will need to use pivoting techniques and grouping sets in your T-SQL code.</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73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17048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PIVOT and UNPIVOT
Working with Grouping Sets</a:t>
            </a:r>
            <a:endParaRPr lang="en-GB" dirty="0"/>
          </a:p>
        </p:txBody>
      </p:sp>
    </p:spTree>
    <p:extLst>
      <p:ext uri="{BB962C8B-B14F-4D97-AF65-F5344CB8AC3E}">
        <p14:creationId xmlns:p14="http://schemas.microsoft.com/office/powerpoint/2010/main" val="235156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527049" y="-2"/>
            <a:ext cx="8245475" cy="740664"/>
          </a:xfrm>
        </p:spPr>
        <p:txBody>
          <a:bodyPr/>
          <a:lstStyle/>
          <a:p>
            <a:r>
              <a:rPr lang="en-GB" dirty="0" smtClean="0"/>
              <a:t>Lesson 1: Writing Queries with PIVOT and UNPIVOT</a:t>
            </a:r>
            <a:endParaRPr lang="en-GB" dirty="0"/>
          </a:p>
        </p:txBody>
      </p:sp>
      <p:sp>
        <p:nvSpPr>
          <p:cNvPr id="3" name="Text Placeholder 2"/>
          <p:cNvSpPr>
            <a:spLocks noGrp="1"/>
          </p:cNvSpPr>
          <p:nvPr>
            <p:ph type="body" idx="1"/>
          </p:nvPr>
        </p:nvSpPr>
        <p:spPr/>
        <p:txBody>
          <a:bodyPr/>
          <a:lstStyle/>
          <a:p>
            <a:r>
              <a:rPr lang="en-GB" dirty="0" smtClean="0"/>
              <a:t>What Is Pivoting?
Elements of PIVOT
Writing Queries with UNPIVOT
Demonstration: Writing Queries with PIVOT and UNPIVOT</a:t>
            </a:r>
            <a:endParaRPr lang="en-GB" dirty="0"/>
          </a:p>
        </p:txBody>
      </p:sp>
    </p:spTree>
    <p:extLst>
      <p:ext uri="{BB962C8B-B14F-4D97-AF65-F5344CB8AC3E}">
        <p14:creationId xmlns:p14="http://schemas.microsoft.com/office/powerpoint/2010/main" val="182076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Pivoting?</a:t>
            </a:r>
            <a:endParaRPr lang="en-GB"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276" y="2931059"/>
            <a:ext cx="2381250"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9213" y="2931059"/>
            <a:ext cx="27146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bwMode="auto">
          <a:xfrm>
            <a:off x="458788" y="89693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Pivoting data is rotating data from a rows-based orientation to a columns-based orientation</a:t>
            </a:r>
          </a:p>
          <a:p>
            <a:r>
              <a:rPr lang="en-US" sz="2400" b="0" kern="0" dirty="0" smtClean="0"/>
              <a:t>Distinct values from a single column are projected across as headings for other columns—may include aggregation</a:t>
            </a:r>
          </a:p>
          <a:p>
            <a:endParaRPr lang="en-US" sz="2400" b="0" kern="0" dirty="0" smtClean="0"/>
          </a:p>
        </p:txBody>
      </p:sp>
      <p:sp>
        <p:nvSpPr>
          <p:cNvPr id="9" name="Bent-Up Arrow 8"/>
          <p:cNvSpPr/>
          <p:nvPr/>
        </p:nvSpPr>
        <p:spPr bwMode="auto">
          <a:xfrm>
            <a:off x="4186237" y="5450423"/>
            <a:ext cx="2428875" cy="400050"/>
          </a:xfrm>
          <a:prstGeom prst="bentUpArrow">
            <a:avLst/>
          </a:prstGeom>
          <a:solidFill>
            <a:schemeClr val="tx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Verdana" pitchFamily="34" charset="0"/>
            </a:endParaRPr>
          </a:p>
        </p:txBody>
      </p:sp>
      <p:sp>
        <p:nvSpPr>
          <p:cNvPr id="10" name="TextBox 9"/>
          <p:cNvSpPr txBox="1"/>
          <p:nvPr/>
        </p:nvSpPr>
        <p:spPr>
          <a:xfrm>
            <a:off x="4491611" y="6139574"/>
            <a:ext cx="1708801" cy="400110"/>
          </a:xfrm>
          <a:prstGeom prst="rect">
            <a:avLst/>
          </a:prstGeom>
          <a:noFill/>
        </p:spPr>
        <p:txBody>
          <a:bodyPr wrap="none" rtlCol="0">
            <a:spAutoFit/>
          </a:bodyPr>
          <a:lstStyle/>
          <a:p>
            <a:r>
              <a:rPr lang="en-US" sz="2000" dirty="0" smtClean="0">
                <a:latin typeface="Segoe UI" panose="020B0502040204020203" pitchFamily="34" charset="0"/>
                <a:cs typeface="Segoe UI" panose="020B0502040204020203" pitchFamily="34" charset="0"/>
              </a:rPr>
              <a:t>Pivoted data</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743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PIVOT</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Pivoting includes three phases:</a:t>
            </a:r>
          </a:p>
          <a:p>
            <a:pPr marL="457200" lvl="0" indent="-457200">
              <a:buFont typeface="+mj-lt"/>
              <a:buAutoNum type="arabicPeriod"/>
            </a:pPr>
            <a:r>
              <a:rPr lang="en-US" kern="0" dirty="0">
                <a:solidFill>
                  <a:srgbClr val="000000"/>
                </a:solidFill>
              </a:rPr>
              <a:t>Grouping determines which element gets a row in the result set </a:t>
            </a:r>
          </a:p>
          <a:p>
            <a:pPr marL="457200" lvl="0" indent="-457200">
              <a:buFont typeface="+mj-lt"/>
              <a:buAutoNum type="arabicPeriod"/>
            </a:pPr>
            <a:r>
              <a:rPr lang="en-US" kern="0" dirty="0">
                <a:solidFill>
                  <a:srgbClr val="000000"/>
                </a:solidFill>
              </a:rPr>
              <a:t>Spreading provides the distinct values to be pivoted across</a:t>
            </a:r>
          </a:p>
          <a:p>
            <a:pPr marL="457200" lvl="0" indent="-457200">
              <a:buFont typeface="+mj-lt"/>
              <a:buAutoNum type="arabicPeriod"/>
            </a:pPr>
            <a:r>
              <a:rPr lang="en-US" kern="0" dirty="0">
                <a:solidFill>
                  <a:srgbClr val="000000"/>
                </a:solidFill>
              </a:rPr>
              <a:t>Aggregation performs an aggregation function (such as SUM)</a:t>
            </a:r>
          </a:p>
        </p:txBody>
      </p:sp>
    </p:spTree>
    <p:extLst>
      <p:ext uri="{BB962C8B-B14F-4D97-AF65-F5344CB8AC3E}">
        <p14:creationId xmlns:p14="http://schemas.microsoft.com/office/powerpoint/2010/main" val="194872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2" end="2"/>
                                            </p:txEl>
                                          </p:spTgt>
                                        </p:tgtEl>
                                      </p:cBhvr>
                                    </p:animEffect>
                                    <p:set>
                                      <p:cBhvr>
                                        <p:cTn id="17"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xEl>
                                              <p:pRg st="3" end="3"/>
                                            </p:txEl>
                                          </p:spTgt>
                                        </p:tgtEl>
                                      </p:cBhvr>
                                    </p:animEffect>
                                    <p:set>
                                      <p:cBhvr>
                                        <p:cTn id="22"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name="e4e934af-1aab-4e98-9d1c-631a788e7dd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PIVOT</a:t>
            </a:r>
            <a:endParaRPr lang="en-GB" dirty="0"/>
          </a:p>
        </p:txBody>
      </p:sp>
      <p:grpSp>
        <p:nvGrpSpPr>
          <p:cNvPr id="4" name="Group 3"/>
          <p:cNvGrpSpPr/>
          <p:nvPr/>
        </p:nvGrpSpPr>
        <p:grpSpPr>
          <a:xfrm>
            <a:off x="415925" y="998546"/>
            <a:ext cx="8027987" cy="5307628"/>
            <a:chOff x="415925" y="998546"/>
            <a:chExt cx="8027987" cy="5307628"/>
          </a:xfrm>
        </p:grpSpPr>
        <p:sp>
          <p:nvSpPr>
            <p:cNvPr id="5" name="AutoShape 3"/>
            <p:cNvSpPr>
              <a:spLocks noChangeArrowheads="1"/>
            </p:cNvSpPr>
            <p:nvPr/>
          </p:nvSpPr>
          <p:spPr bwMode="auto">
            <a:xfrm>
              <a:off x="415925" y="998546"/>
              <a:ext cx="6256338"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[2006]</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[2007]</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[2008]</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Orderyear 	</a:t>
              </a: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CategoryQtyYear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D </a:t>
              </a:r>
            </a:p>
            <a:p>
              <a:pPr lvl="0" fontAlgn="base">
                <a:spcBef>
                  <a:spcPct val="0"/>
                </a:spcBef>
                <a:spcAft>
                  <a:spcPct val="0"/>
                </a:spcAft>
              </a:pPr>
              <a:r>
                <a:rPr lang="en-US" sz="2000" b="1" dirty="0">
                  <a:solidFill>
                    <a:srgbClr val="808080"/>
                  </a:solidFill>
                  <a:latin typeface="Lucida Sans Unicode" panose="020B0602030504020204" pitchFamily="34" charset="0"/>
                  <a:cs typeface="Lucida Sans Unicode" panose="020B0602030504020204" pitchFamily="34" charset="0"/>
                </a:rPr>
                <a:t>PIVOT(</a:t>
              </a:r>
              <a:r>
                <a:rPr lang="en-US" sz="2000" b="1" dirty="0">
                  <a:solidFill>
                    <a:srgbClr val="FF00FF"/>
                  </a:solidFill>
                  <a:latin typeface="Lucida Sans Unicode" panose="020B0602030504020204" pitchFamily="34" charset="0"/>
                  <a:cs typeface="Lucida Sans Unicode" panose="020B0602030504020204" pitchFamily="34" charset="0"/>
                </a:rPr>
                <a:t>SUM</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FOR</a:t>
              </a:r>
              <a:r>
                <a:rPr lang="en-US" sz="2000" b="1" dirty="0">
                  <a:solidFill>
                    <a:prstClr val="black"/>
                  </a:solidFill>
                  <a:latin typeface="Lucida Sans Unicode" panose="020B0602030504020204" pitchFamily="34" charset="0"/>
                  <a:cs typeface="Lucida Sans Unicode" panose="020B0602030504020204" pitchFamily="34" charset="0"/>
                </a:rPr>
                <a:t> orderyear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IN</a:t>
              </a: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[2006]</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[2007]</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[2008]</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pvt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ORDER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Category</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2187574" y="3333124"/>
              <a:ext cx="6256338" cy="297305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Category       2006  2007 2008</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 ----- ---- ----</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Beverages       1842 3996 3694</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Condiments      962  2895 1441</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Confections     1357 4137 2412</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Dairy Products  2086 4374 2689</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Grains/Cereals  549  2636 1377</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Meat/Poultry    950  2189 1060</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Produce         549  1583 858</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Seafood         1286 3679 2716</a:t>
              </a:r>
            </a:p>
          </p:txBody>
        </p:sp>
      </p:grpSp>
    </p:spTree>
    <p:extLst>
      <p:ext uri="{BB962C8B-B14F-4D97-AF65-F5344CB8AC3E}">
        <p14:creationId xmlns:p14="http://schemas.microsoft.com/office/powerpoint/2010/main" val="150325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UNPIVOT</a:t>
            </a:r>
            <a:endParaRPr lang="en-GB" dirty="0"/>
          </a:p>
        </p:txBody>
      </p:sp>
      <p:sp>
        <p:nvSpPr>
          <p:cNvPr id="4" name="Content Placeholder 2"/>
          <p:cNvSpPr txBox="1">
            <a:spLocks/>
          </p:cNvSpPr>
          <p:nvPr/>
        </p:nvSpPr>
        <p:spPr>
          <a:xfrm>
            <a:off x="458788" y="992188"/>
            <a:ext cx="8354136"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Unpivoting data is rotating data from a columns-based orientation to a rows-based orientation</a:t>
            </a:r>
          </a:p>
          <a:p>
            <a:pPr lvl="0"/>
            <a:r>
              <a:rPr lang="en-US" kern="0" dirty="0">
                <a:solidFill>
                  <a:srgbClr val="000000"/>
                </a:solidFill>
              </a:rPr>
              <a:t>Spreads or splits values from one source row into one or more target rows</a:t>
            </a:r>
          </a:p>
          <a:p>
            <a:pPr lvl="0"/>
            <a:r>
              <a:rPr lang="en-US" kern="0" dirty="0">
                <a:solidFill>
                  <a:srgbClr val="000000"/>
                </a:solidFill>
              </a:rPr>
              <a:t>Each source row becomes one or more rows in result set based on number of columns being pivoted</a:t>
            </a:r>
          </a:p>
          <a:p>
            <a:pPr lvl="0"/>
            <a:r>
              <a:rPr lang="en-US" kern="0" dirty="0">
                <a:solidFill>
                  <a:srgbClr val="000000"/>
                </a:solidFill>
              </a:rPr>
              <a:t>Unpivoting includes three elements:</a:t>
            </a:r>
          </a:p>
          <a:p>
            <a:pPr lvl="1"/>
            <a:r>
              <a:rPr lang="en-US" kern="0" dirty="0">
                <a:solidFill>
                  <a:srgbClr val="000000"/>
                </a:solidFill>
              </a:rPr>
              <a:t>Source columns to be unpivoted</a:t>
            </a:r>
          </a:p>
          <a:p>
            <a:pPr lvl="1"/>
            <a:r>
              <a:rPr lang="en-US" kern="0" dirty="0">
                <a:solidFill>
                  <a:srgbClr val="000000"/>
                </a:solidFill>
              </a:rPr>
              <a:t>Name to be assigned to new values column</a:t>
            </a:r>
          </a:p>
          <a:p>
            <a:pPr lvl="1"/>
            <a:r>
              <a:rPr lang="en-US" kern="0" dirty="0">
                <a:solidFill>
                  <a:srgbClr val="000000"/>
                </a:solidFill>
              </a:rPr>
              <a:t>Name to be assigned to names columns</a:t>
            </a:r>
          </a:p>
          <a:p>
            <a:pPr lvl="0"/>
            <a:endParaRPr lang="en-US" sz="2400" kern="0" dirty="0">
              <a:solidFill>
                <a:srgbClr val="000000"/>
              </a:solidFill>
            </a:endParaRPr>
          </a:p>
        </p:txBody>
      </p:sp>
    </p:spTree>
    <p:extLst>
      <p:ext uri="{BB962C8B-B14F-4D97-AF65-F5344CB8AC3E}">
        <p14:creationId xmlns:p14="http://schemas.microsoft.com/office/powerpoint/2010/main" val="16584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xEl>
                                              <p:pRg st="1" end="1"/>
                                            </p:txEl>
                                          </p:spTgt>
                                        </p:tgtEl>
                                      </p:cBhvr>
                                    </p:animEffect>
                                    <p:set>
                                      <p:cBhvr>
                                        <p:cTn id="12"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xEl>
                                              <p:pRg st="2" end="2"/>
                                            </p:txEl>
                                          </p:spTgt>
                                        </p:tgtEl>
                                      </p:cBhvr>
                                    </p:animEffect>
                                    <p:set>
                                      <p:cBhvr>
                                        <p:cTn id="17"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4">
                                            <p:txEl>
                                              <p:pRg st="3" end="3"/>
                                            </p:txEl>
                                          </p:spTgt>
                                        </p:tgtEl>
                                      </p:cBhvr>
                                    </p:animEffect>
                                    <p:set>
                                      <p:cBhvr>
                                        <p:cTn id="22" dur="1" fill="hold">
                                          <p:stCondLst>
                                            <p:cond delay="499"/>
                                          </p:stCondLst>
                                        </p:cTn>
                                        <p:tgtEl>
                                          <p:spTgt spid="4">
                                            <p:txEl>
                                              <p:pRg st="3" end="3"/>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4" end="4"/>
                                            </p:txEl>
                                          </p:spTgt>
                                        </p:tgtEl>
                                      </p:cBhvr>
                                    </p:animEffect>
                                    <p:set>
                                      <p:cBhvr>
                                        <p:cTn id="25" dur="1" fill="hold">
                                          <p:stCondLst>
                                            <p:cond delay="499"/>
                                          </p:stCondLst>
                                        </p:cTn>
                                        <p:tgtEl>
                                          <p:spTgt spid="4">
                                            <p:txEl>
                                              <p:pRg st="4" end="4"/>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xEl>
                                              <p:pRg st="5" end="5"/>
                                            </p:txEl>
                                          </p:spTgt>
                                        </p:tgtEl>
                                      </p:cBhvr>
                                    </p:animEffect>
                                    <p:set>
                                      <p:cBhvr>
                                        <p:cTn id="28" dur="1" fill="hold">
                                          <p:stCondLst>
                                            <p:cond delay="499"/>
                                          </p:stCondLst>
                                        </p:cTn>
                                        <p:tgtEl>
                                          <p:spTgt spid="4">
                                            <p:txEl>
                                              <p:pRg st="5" end="5"/>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
                                            <p:txEl>
                                              <p:pRg st="6" end="6"/>
                                            </p:txEl>
                                          </p:spTgt>
                                        </p:tgtEl>
                                      </p:cBhvr>
                                    </p:animEffect>
                                    <p:set>
                                      <p:cBhvr>
                                        <p:cTn id="31" dur="1" fill="hold">
                                          <p:stCondLst>
                                            <p:cond delay="499"/>
                                          </p:stCondLst>
                                        </p:cTn>
                                        <p:tgtEl>
                                          <p:spTgt spid="4">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name="4f76a2b9-b804-4885-8c00-0296df99264e">
    <p:spTree>
      <p:nvGrpSpPr>
        <p:cNvPr id="1" name=""/>
        <p:cNvGrpSpPr/>
        <p:nvPr/>
      </p:nvGrpSpPr>
      <p:grpSpPr>
        <a:xfrm>
          <a:off x="0" y="0"/>
          <a:ext cx="0" cy="0"/>
          <a:chOff x="0" y="0"/>
          <a:chExt cx="0" cy="0"/>
        </a:xfrm>
      </p:grpSpPr>
      <p:sp>
        <p:nvSpPr>
          <p:cNvPr id="2" name="Title 1"/>
          <p:cNvSpPr>
            <a:spLocks noGrp="1"/>
          </p:cNvSpPr>
          <p:nvPr>
            <p:ph type="title"/>
          </p:nvPr>
        </p:nvSpPr>
        <p:spPr>
          <a:xfrm>
            <a:off x="41274" y="-2"/>
            <a:ext cx="9293226" cy="740664"/>
          </a:xfrm>
        </p:spPr>
        <p:txBody>
          <a:bodyPr/>
          <a:lstStyle/>
          <a:p>
            <a:r>
              <a:rPr lang="en-GB" dirty="0" smtClean="0"/>
              <a:t>Demonstration: Writing Queries with PIVOT and UNPIVOT</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PIVOT and UNPIVOT</a:t>
            </a:r>
          </a:p>
          <a:p>
            <a:pPr marL="0" indent="0">
              <a:buFont typeface="Arial" pitchFamily="34" charset="0"/>
              <a:buNone/>
            </a:pPr>
            <a:endParaRPr lang="en-US" b="0" kern="0" dirty="0" smtClean="0"/>
          </a:p>
        </p:txBody>
      </p:sp>
    </p:spTree>
    <p:extLst>
      <p:ext uri="{BB962C8B-B14F-4D97-AF65-F5344CB8AC3E}">
        <p14:creationId xmlns:p14="http://schemas.microsoft.com/office/powerpoint/2010/main" val="75215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Grouping Sets</a:t>
            </a:r>
            <a:endParaRPr lang="en-GB" dirty="0"/>
          </a:p>
        </p:txBody>
      </p:sp>
      <p:sp>
        <p:nvSpPr>
          <p:cNvPr id="3" name="Text Placeholder 2"/>
          <p:cNvSpPr>
            <a:spLocks noGrp="1"/>
          </p:cNvSpPr>
          <p:nvPr>
            <p:ph type="body" idx="1"/>
          </p:nvPr>
        </p:nvSpPr>
        <p:spPr/>
        <p:txBody>
          <a:bodyPr/>
          <a:lstStyle/>
          <a:p>
            <a:r>
              <a:rPr lang="en-GB" dirty="0" smtClean="0"/>
              <a:t>Writing Queries with Grouping Sets
CUBE and ROLLUP
GROUPING_ID
Demonstration: Using Grouping Sets</a:t>
            </a:r>
            <a:endParaRPr lang="en-GB" dirty="0"/>
          </a:p>
        </p:txBody>
      </p:sp>
    </p:spTree>
    <p:extLst>
      <p:ext uri="{BB962C8B-B14F-4D97-AF65-F5344CB8AC3E}">
        <p14:creationId xmlns:p14="http://schemas.microsoft.com/office/powerpoint/2010/main" val="375026779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24</TotalTime>
  <Words>2024</Words>
  <Application>Microsoft Office PowerPoint</Application>
  <PresentationFormat>On-screen Show (4:3)</PresentationFormat>
  <Paragraphs>248</Paragraphs>
  <Slides>17</Slides>
  <Notes>17</Notes>
  <HiddenSlides>0</HiddenSlides>
  <MMClips>0</MMClips>
  <ScaleCrop>false</ScaleCrop>
  <HeadingPairs>
    <vt:vector size="6" baseType="variant">
      <vt:variant>
        <vt:lpstr>Fonts Used</vt:lpstr>
      </vt:variant>
      <vt:variant>
        <vt:i4>7</vt:i4>
      </vt:variant>
      <vt:variant>
        <vt:lpstr>Theme</vt:lpstr>
      </vt:variant>
      <vt:variant>
        <vt:i4>17</vt:i4>
      </vt:variant>
      <vt:variant>
        <vt:lpstr>Slide Titles</vt:lpstr>
      </vt:variant>
      <vt:variant>
        <vt:i4>17</vt:i4>
      </vt:variant>
    </vt:vector>
  </HeadingPairs>
  <TitlesOfParts>
    <vt:vector size="41" baseType="lpstr">
      <vt:lpstr>Arial</vt:lpstr>
      <vt:lpstr>Segoe UI</vt:lpstr>
      <vt:lpstr>Times New Roman</vt:lpstr>
      <vt:lpstr>Lucida Sans Unicode</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Module 14</vt:lpstr>
      <vt:lpstr>Module Overview</vt:lpstr>
      <vt:lpstr>Lesson 1: Writing Queries with PIVOT and UNPIVOT</vt:lpstr>
      <vt:lpstr>What Is Pivoting?</vt:lpstr>
      <vt:lpstr>Elements of PIVOT</vt:lpstr>
      <vt:lpstr>Elements of PIVOT</vt:lpstr>
      <vt:lpstr>Writing Queries with UNPIVOT</vt:lpstr>
      <vt:lpstr>Demonstration: Writing Queries with PIVOT and UNPIVOT</vt:lpstr>
      <vt:lpstr>Lesson 2: Working with Grouping Sets</vt:lpstr>
      <vt:lpstr>Writing Queries with Grouping Sets</vt:lpstr>
      <vt:lpstr>Writing Queries with Grouping Sets</vt:lpstr>
      <vt:lpstr>CUBE and ROLLUP</vt:lpstr>
      <vt:lpstr>GROUPING_ID</vt:lpstr>
      <vt:lpstr>Demonstration: Using Grouping Sets</vt:lpstr>
      <vt:lpstr>Lab: Pivoting and Grouping Sets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14</dc:title>
  <dc:creator>Christopher Bartlett</dc:creator>
  <cp:lastModifiedBy>Richard Strange</cp:lastModifiedBy>
  <cp:revision>5</cp:revision>
  <dcterms:created xsi:type="dcterms:W3CDTF">2014-08-05T12:48:27Z</dcterms:created>
  <dcterms:modified xsi:type="dcterms:W3CDTF">2014-08-06T08:34:28Z</dcterms:modified>
</cp:coreProperties>
</file>