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Lst>
  <p:notesMasterIdLst>
    <p:notesMasterId r:id="rId43"/>
  </p:notes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 id="276" r:id="rId42"/>
  </p:sldIdLst>
  <p:sldSz cx="9144000" cy="6858000" type="screen4x3"/>
  <p:notesSz cx="6858000" cy="9144000"/>
  <p:embeddedFontLst>
    <p:embeddedFont>
      <p:font typeface="Segoe UI" panose="020B0502040204020203" pitchFamily="34" charset="0"/>
      <p:regular r:id="rId44"/>
      <p:bold r:id="rId45"/>
      <p:italic r:id="rId46"/>
      <p:boldItalic r:id="rId47"/>
    </p:embeddedFont>
    <p:embeddedFont>
      <p:font typeface="Lucida Sans Unicode" panose="020B0602030504020204" pitchFamily="34" charset="0"/>
      <p:regular r:id="rId48"/>
    </p:embeddedFont>
    <p:embeddedFont>
      <p:font typeface="Verdana" panose="020B0604030504040204" pitchFamily="34" charset="0"/>
      <p:regular r:id="rId49"/>
      <p:bold r:id="rId50"/>
      <p:italic r:id="rId51"/>
      <p:boldItalic r:id="rId52"/>
    </p:embeddedFont>
    <p:embeddedFont>
      <p:font typeface="Calibri" panose="020F0502020204030204" pitchFamily="34" charset="0"/>
      <p:regular r:id="rId53"/>
      <p:bold r:id="rId54"/>
      <p:italic r:id="rId55"/>
      <p:boldItalic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57" y="-134"/>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5.xml"/><Relationship Id="rId39" Type="http://schemas.openxmlformats.org/officeDocument/2006/relationships/slide" Target="slides/slide18.xml"/><Relationship Id="rId21" Type="http://schemas.openxmlformats.org/officeDocument/2006/relationships/slideMaster" Target="slideMasters/slideMaster21.xml"/><Relationship Id="rId34" Type="http://schemas.openxmlformats.org/officeDocument/2006/relationships/slide" Target="slides/slide13.xml"/><Relationship Id="rId42" Type="http://schemas.openxmlformats.org/officeDocument/2006/relationships/slide" Target="slides/slide2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font" Target="fonts/font3.fntdata"/><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8.xml"/><Relationship Id="rId41" Type="http://schemas.openxmlformats.org/officeDocument/2006/relationships/slide" Target="slides/slide2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Master" Target="slideMasters/slideMaster8.xml"/><Relationship Id="rId51" Type="http://schemas.openxmlformats.org/officeDocument/2006/relationships/font" Target="fonts/font8.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97F4B3-FE48-4828-9F22-9E24592D7048}" type="datetimeFigureOut">
              <a:rPr lang="en-GB" smtClean="0"/>
              <a:t>06/08/2014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40DD4A-F70D-4607-8D97-45D735E79D69}" type="slidenum">
              <a:rPr lang="en-GB" smtClean="0"/>
              <a:t>‹#›</a:t>
            </a:fld>
            <a:endParaRPr lang="en-GB" dirty="0"/>
          </a:p>
        </p:txBody>
      </p:sp>
    </p:spTree>
    <p:extLst>
      <p:ext uri="{BB962C8B-B14F-4D97-AF65-F5344CB8AC3E}">
        <p14:creationId xmlns:p14="http://schemas.microsoft.com/office/powerpoint/2010/main" val="3423496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is a shorter module, designed to introduce students to accessing data through existing stored procedures. With the current module order, it follows the system metadata module, which also includes a lesson on how to execute procedures. There will, therefore, be some redundant content in this module. There is also light coverage of how to create basic procedures which include a SELECT statement and parameters. However, this is not designed to go into as much depth as the corresponding modules in 10776A. Topics such as execution plan reuse, compilation, security and the like are explicitly excluded from this module.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93579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D:\Demofiles\Mod15\Setup.cmd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Pass Parameters to a Stored Procedure</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D:\Demofiles\Mod15\Setup.cmd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D:\Demofiles\Mod15\Demo folder.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21 – Demonstration B.sql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01592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lesson is provided as a very high level overview of creating stored procedures, both to provide students with some background that supports the rest of the module, and to comply with the requirements of the certification exam objective detail. Proper coverage of this topic is found in course 10776.</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93330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44340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75656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D:\Demofiles\Mod15\Setup.cmd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Stored Procedure</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D:\Demofiles\Mod15\Setup.cmd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D:\Demofiles\Mod15\Demo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31 – Demonstration C.sql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rPr>
              <a:t>Keep SQL Server Management Studio open for the next demonstration.</a:t>
            </a:r>
            <a:endParaRPr lang="en-GB" sz="1000" dirty="0">
              <a:effectLst/>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9831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1353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Go to</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the section </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Using EXECUTE with a Character String</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 Books Online at http://go.microsoft.com/fwlink/?LinkId=233911.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42022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73148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D:\Demofiles\Mod15\Setup.cmd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Execute Dynamic SQL Queries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D:\Demofiles\Mod15\Setup.cmd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D:\Demofiles\Mod15\Demo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41 – Demonstration D.sql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60845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Using the EXECUTE Statement to Invoke Stored Procedures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IT department has supplied T-SQL code to create a stored procedure to retrieve the top 10 customers by the total sales amount. You will practice how to execute a stored procedure.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Passing Parameters to Stored Procedures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IT department supplied you with additional modifications of the stored procedure in task 1. The modified stored procedure lets you pass parameters that specify the order year and number of customers to retrieve. You will practice how to execute the stored procedure with a parameter.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Executing System Stored Procedures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the previous module, you learned how to query the system catalog. Now you will practice how to execute some of the most commonly used system-stored procedures to retrieve information about tables and columns.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9109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15580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3A40DD4A-F70D-4607-8D97-45D735E79D69}"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290331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benefits do stored procedures provide for data retrieval that views do not?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Answers may vary, but ability to accept parameters is what we're looking for.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form should parameter and value pairs take when passed to a stored procedure in the EXECUTE statement?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@NAME = VALUE.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method for constructing dynamic SQL allows parameters to be passed at runtime?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Using sp_executesql.</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98434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417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89498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If your class is suitably advanced, you may wish to introduce the new WITH RESULT SETS option for the EXEC statement in SQL Server 2014, which defines the format of the results.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56340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Arial" panose="020B0604020202020204" pitchFamily="34" charset="0"/>
              </a:rPr>
              <a:t>Start the 20461C-MIA-DC and 20461C-MIA-SQL virtual machines.</a:t>
            </a:r>
            <a:endParaRPr lang="en-GB" sz="1000" dirty="0" smtClean="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Stored Procedures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20461C-MIA-DC and 20461C-MIA-SQL virtual machines are both running, and then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D:\Demofiles\Mod15\Setup.cmd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D:\Demofiles\Mod15\Demo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the Solution Explorer pane is not visible, on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menu,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11 – Demonstration 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86448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32235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There is a sample script for querying the system catalog to discover parameters in the demonstration file for this lesson.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83419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invoking a stored procedure to return a single value via an output parameter can be much faster than returning a row with a single value.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If you have developers in your class, you may want to mention that output parameters behave like pointers or ByRef variables in other languages.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A40DD4A-F70D-4607-8D97-45D735E79D69}"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15: Executing Stored Procedures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61998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124118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3174808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4673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958101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4044089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152576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997330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1903258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05363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38981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4985253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99857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550711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798669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1096977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396260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9252066"/>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17829348"/>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381443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4016407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582222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596184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6206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0757772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1162901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3142839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1489059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5558774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979568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0871861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445833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955834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432195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314286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88408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604451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2213675"/>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4927140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95971507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7510577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27778791"/>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488858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389188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107166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74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072252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9332999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2297367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843424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410214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395795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0261927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071895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50613966"/>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375727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32534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0658481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8501333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1098016"/>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8083303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4556512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746943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3165914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5273917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62288197"/>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978313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65423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999088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886768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433054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81960575"/>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3697150"/>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3155651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05273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332251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028491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9836189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29163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838857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9136856"/>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565222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649812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117794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19210912"/>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2622799"/>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9007641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6233247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338880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503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6994961"/>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9399343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775489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2015362"/>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25267729"/>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4305527"/>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688946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1041491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09932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21919937"/>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30237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471078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719944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9553308"/>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7720145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98771434"/>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304557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84141101"/>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285930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91513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78192595"/>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1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9854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3399119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73360408"/>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773086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010601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1628013"/>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52846235"/>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1780337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477306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9401716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861129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24713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918114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0433968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78300"/>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81186614"/>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32817066"/>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6214394"/>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911790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79763060"/>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8039411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953776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46747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5233001"/>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3506306"/>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445352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8124811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17402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20148656"/>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85640162"/>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6163100"/>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4434738"/>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6640143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871331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26979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7988675"/>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90297770"/>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8548363"/>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7519082"/>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58898542"/>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14623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66082155"/>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554458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321646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48804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59946353"/>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34656508"/>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33218273"/>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673983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33243860"/>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876359"/>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8996129"/>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70557346"/>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4704427"/>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22362469"/>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997655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8362823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3491663"/>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233850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660135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4302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252597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21446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8081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742872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702136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672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93719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564908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468215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474335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08450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855732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87733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63497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815823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7111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40035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089256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64350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599968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501345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707192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5585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506250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4992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33856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829035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2887813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022448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52376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50755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679489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287512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7892120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974688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56643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5044946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727822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4211877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1240531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006789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8844576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38118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671415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92637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189047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9156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92453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32084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413432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559914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5121518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07359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4909865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1943562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981062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8678439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334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055639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0489092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632309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180460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519231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5862773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3719274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6485584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673633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224720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6573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765425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5465698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743259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8201311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9832862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584744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602800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1975114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9200796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29545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84568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739895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4294906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3168139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6971376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9264190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394439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77783048"/>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81237567"/>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76138397"/>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71652556"/>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37559393"/>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5489855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9263169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62383404"/>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1964009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8748113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4643925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6501888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2773738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0568578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27349133"/>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15</a:t>
            </a:r>
            <a:endParaRPr lang="en-GB" dirty="0"/>
          </a:p>
        </p:txBody>
      </p:sp>
      <p:sp>
        <p:nvSpPr>
          <p:cNvPr id="3" name="Subtitle 2"/>
          <p:cNvSpPr>
            <a:spLocks noGrp="1"/>
          </p:cNvSpPr>
          <p:nvPr>
            <p:ph type="subTitle" sz="quarter" idx="1"/>
          </p:nvPr>
        </p:nvSpPr>
        <p:spPr/>
        <p:txBody>
          <a:bodyPr/>
          <a:lstStyle/>
          <a:p>
            <a:r>
              <a:rPr lang="en-GB" dirty="0" smtClean="0"/>
              <a:t>Executing Stored Procedures
</a:t>
            </a:r>
            <a:endParaRPr lang="en-GB" dirty="0"/>
          </a:p>
        </p:txBody>
      </p:sp>
    </p:spTree>
    <p:extLst>
      <p:ext uri="{BB962C8B-B14F-4D97-AF65-F5344CB8AC3E}">
        <p14:creationId xmlns:p14="http://schemas.microsoft.com/office/powerpoint/2010/main" val="1740133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1a1fa7c8-9016-4ff3-bc64-2f987d86167d">
    <p:spTree>
      <p:nvGrpSpPr>
        <p:cNvPr id="1" name=""/>
        <p:cNvGrpSpPr/>
        <p:nvPr/>
      </p:nvGrpSpPr>
      <p:grpSpPr>
        <a:xfrm>
          <a:off x="0" y="0"/>
          <a:ext cx="0" cy="0"/>
          <a:chOff x="0" y="0"/>
          <a:chExt cx="0" cy="0"/>
        </a:xfrm>
      </p:grpSpPr>
      <p:sp>
        <p:nvSpPr>
          <p:cNvPr id="2" name="Title 1"/>
          <p:cNvSpPr>
            <a:spLocks noGrp="1"/>
          </p:cNvSpPr>
          <p:nvPr>
            <p:ph type="title"/>
          </p:nvPr>
        </p:nvSpPr>
        <p:spPr>
          <a:xfrm>
            <a:off x="98425" y="-2"/>
            <a:ext cx="9169400" cy="740664"/>
          </a:xfrm>
        </p:spPr>
        <p:txBody>
          <a:bodyPr/>
          <a:lstStyle/>
          <a:p>
            <a:r>
              <a:rPr lang="en-GB" dirty="0" smtClean="0"/>
              <a:t>Demonstration: Passing Parameters to Stored Procedures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Pass parameters to a stored procedure</a:t>
            </a:r>
          </a:p>
        </p:txBody>
      </p:sp>
    </p:spTree>
    <p:extLst>
      <p:ext uri="{BB962C8B-B14F-4D97-AF65-F5344CB8AC3E}">
        <p14:creationId xmlns:p14="http://schemas.microsoft.com/office/powerpoint/2010/main" val="351080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Creating Simple Stored Procedures</a:t>
            </a:r>
            <a:endParaRPr lang="en-GB" dirty="0"/>
          </a:p>
        </p:txBody>
      </p:sp>
      <p:sp>
        <p:nvSpPr>
          <p:cNvPr id="3" name="Text Placeholder 2"/>
          <p:cNvSpPr>
            <a:spLocks noGrp="1"/>
          </p:cNvSpPr>
          <p:nvPr>
            <p:ph type="body" idx="1"/>
          </p:nvPr>
        </p:nvSpPr>
        <p:spPr/>
        <p:txBody>
          <a:bodyPr/>
          <a:lstStyle/>
          <a:p>
            <a:r>
              <a:rPr lang="en-GB" dirty="0" smtClean="0"/>
              <a:t>Creating Procedures to Return Rows
Creating Procedures That Accept Parameters
Demonstration: Creating Simple Stored Procedures</a:t>
            </a:r>
            <a:endParaRPr lang="en-GB" dirty="0"/>
          </a:p>
        </p:txBody>
      </p:sp>
    </p:spTree>
    <p:extLst>
      <p:ext uri="{BB962C8B-B14F-4D97-AF65-F5344CB8AC3E}">
        <p14:creationId xmlns:p14="http://schemas.microsoft.com/office/powerpoint/2010/main" val="163011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Procedures to Return Rows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285750" lvl="0" indent="-285750"/>
            <a:r>
              <a:rPr lang="en-US" kern="0" dirty="0">
                <a:solidFill>
                  <a:srgbClr val="000000"/>
                </a:solidFill>
              </a:rPr>
              <a:t>Stored procedures can be wrappers for simple or complex SELECT statements</a:t>
            </a:r>
          </a:p>
          <a:p>
            <a:pPr marL="285750" lvl="0" indent="-285750"/>
            <a:r>
              <a:rPr lang="en-US" kern="0" dirty="0">
                <a:solidFill>
                  <a:srgbClr val="000000"/>
                </a:solidFill>
              </a:rPr>
              <a:t>Procedures may include input and output parameters as well as return values</a:t>
            </a:r>
          </a:p>
          <a:p>
            <a:pPr marL="285750" lvl="0" indent="-285750"/>
            <a:r>
              <a:rPr lang="en-US" kern="0" dirty="0">
                <a:solidFill>
                  <a:srgbClr val="000000"/>
                </a:solidFill>
              </a:rPr>
              <a:t>Use CREATE PROCEDURE statement:</a:t>
            </a:r>
          </a:p>
          <a:p>
            <a:pPr marL="285750" lvl="0" indent="-285750"/>
            <a:endParaRPr lang="en-US" kern="0" dirty="0">
              <a:solidFill>
                <a:srgbClr val="000000"/>
              </a:solidFill>
            </a:endParaRPr>
          </a:p>
          <a:p>
            <a:pPr marL="285750" lvl="0" indent="-285750"/>
            <a:endParaRPr lang="en-US" kern="0" dirty="0">
              <a:solidFill>
                <a:srgbClr val="000000"/>
              </a:solidFill>
            </a:endParaRPr>
          </a:p>
          <a:p>
            <a:pPr marL="285750" lvl="0" indent="-285750">
              <a:buNone/>
            </a:pPr>
            <a:endParaRPr lang="en-US" kern="0" dirty="0">
              <a:solidFill>
                <a:srgbClr val="000000"/>
              </a:solidFill>
            </a:endParaRPr>
          </a:p>
          <a:p>
            <a:pPr marL="285750" lvl="0" indent="-285750"/>
            <a:r>
              <a:rPr lang="en-US" kern="0" dirty="0">
                <a:solidFill>
                  <a:srgbClr val="000000"/>
                </a:solidFill>
              </a:rPr>
              <a:t>Modify design of procedure with ALTER PROCEDURE statement</a:t>
            </a:r>
          </a:p>
          <a:p>
            <a:pPr marL="569913" lvl="1" indent="-285750"/>
            <a:r>
              <a:rPr lang="en-US" kern="0" dirty="0">
                <a:solidFill>
                  <a:srgbClr val="000000"/>
                </a:solidFill>
              </a:rPr>
              <a:t>No need to drop, recreate</a:t>
            </a:r>
          </a:p>
        </p:txBody>
      </p:sp>
      <p:sp>
        <p:nvSpPr>
          <p:cNvPr id="5" name="AutoShape 3"/>
          <p:cNvSpPr>
            <a:spLocks noChangeArrowheads="1"/>
          </p:cNvSpPr>
          <p:nvPr/>
        </p:nvSpPr>
        <p:spPr bwMode="auto">
          <a:xfrm>
            <a:off x="701674" y="3448055"/>
            <a:ext cx="7345045"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CREATE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PROCEDURE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srgbClr val="FF00FF"/>
                </a:solidFill>
                <a:latin typeface="Lucida Sans Unicode" panose="020B0602030504020204" pitchFamily="34" charset="0"/>
                <a:cs typeface="Lucida Sans Unicode" panose="020B0602030504020204" pitchFamily="34" charset="0"/>
              </a:rPr>
              <a:t>schema_name</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proc_name</a:t>
            </a:r>
            <a:r>
              <a:rPr lang="en-US" b="1"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parameter_list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body </a:t>
            </a:r>
            <a:r>
              <a:rPr lang="en-US" b="1" dirty="0">
                <a:solidFill>
                  <a:srgbClr val="0000FF"/>
                </a:solidFill>
                <a:latin typeface="Lucida Sans Unicode" panose="020B0602030504020204" pitchFamily="34" charset="0"/>
                <a:cs typeface="Lucida Sans Unicode" panose="020B0602030504020204" pitchFamily="34" charset="0"/>
              </a:rPr>
              <a:t>of</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statement</a:t>
            </a:r>
            <a:r>
              <a:rPr lang="en-US" b="1" dirty="0">
                <a:solidFill>
                  <a:srgbClr val="808080"/>
                </a:solidFill>
                <a:latin typeface="Lucida Sans Unicode" panose="020B0602030504020204" pitchFamily="34" charset="0"/>
                <a:cs typeface="Lucida Sans Unicode" panose="020B0602030504020204" pitchFamily="34" charset="0"/>
              </a:rPr>
              <a:t>&gt;;</a:t>
            </a:r>
          </a:p>
        </p:txBody>
      </p:sp>
    </p:spTree>
    <p:extLst>
      <p:ext uri="{BB962C8B-B14F-4D97-AF65-F5344CB8AC3E}">
        <p14:creationId xmlns:p14="http://schemas.microsoft.com/office/powerpoint/2010/main" val="1041336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Procedures That Accept Parameters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Input parameters passed to procedure logically behave like local variables within procedure code</a:t>
            </a:r>
          </a:p>
          <a:p>
            <a:pPr lvl="0"/>
            <a:r>
              <a:rPr lang="en-US" kern="0" dirty="0">
                <a:solidFill>
                  <a:srgbClr val="000000"/>
                </a:solidFill>
              </a:rPr>
              <a:t>Assign name with @prefix, data type in procedure header</a:t>
            </a:r>
          </a:p>
          <a:p>
            <a:pPr lvl="0"/>
            <a:r>
              <a:rPr lang="en-US" kern="0" dirty="0">
                <a:solidFill>
                  <a:srgbClr val="000000"/>
                </a:solidFill>
              </a:rPr>
              <a:t>Refer to parameter in body of procedure</a:t>
            </a:r>
          </a:p>
        </p:txBody>
      </p:sp>
      <p:sp>
        <p:nvSpPr>
          <p:cNvPr id="5" name="AutoShape 3"/>
          <p:cNvSpPr>
            <a:spLocks noChangeArrowheads="1"/>
          </p:cNvSpPr>
          <p:nvPr/>
        </p:nvSpPr>
        <p:spPr bwMode="auto">
          <a:xfrm>
            <a:off x="701674" y="4035838"/>
            <a:ext cx="7345045" cy="21099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CREATE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PROCEDURE</a:t>
            </a:r>
            <a:r>
              <a:rPr lang="en-US" b="1" dirty="0">
                <a:solidFill>
                  <a:prstClr val="black"/>
                </a:solidFill>
                <a:latin typeface="Lucida Sans Unicode" panose="020B0602030504020204" pitchFamily="34" charset="0"/>
                <a:cs typeface="Lucida Sans Unicode" panose="020B0602030504020204" pitchFamily="34" charset="0"/>
              </a:rPr>
              <a:t> Production</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ProdsByCategory</a:t>
            </a:r>
          </a:p>
          <a:p>
            <a:pPr lvl="0" fontAlgn="base">
              <a:spcBef>
                <a:spcPct val="0"/>
              </a:spcBef>
              <a:spcAft>
                <a:spcPct val="0"/>
              </a:spcAft>
            </a:pP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@numrows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int</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@catid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TOP</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@numrows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productid</a:t>
            </a:r>
            <a:r>
              <a:rPr lang="en-US" b="1" dirty="0">
                <a:solidFill>
                  <a:srgbClr val="808080"/>
                </a:solidFill>
                <a:latin typeface="Lucida Sans Unicode" panose="020B0602030504020204" pitchFamily="34" charset="0"/>
                <a:cs typeface="Lucida Sans Unicode" panose="020B0602030504020204" pitchFamily="34" charset="0"/>
              </a:rPr>
              <a:t>,</a:t>
            </a:r>
            <a:endParaRPr lang="en-US"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productname</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unitprice</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FROM</a:t>
            </a:r>
            <a:r>
              <a:rPr lang="en-US" b="1" dirty="0">
                <a:solidFill>
                  <a:prstClr val="black"/>
                </a:solidFill>
                <a:latin typeface="Lucida Sans Unicode" panose="020B0602030504020204" pitchFamily="34" charset="0"/>
                <a:cs typeface="Lucida Sans Unicode" panose="020B0602030504020204" pitchFamily="34" charset="0"/>
              </a:rPr>
              <a:t> 	Production</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Products</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WHERE</a:t>
            </a:r>
            <a:r>
              <a:rPr lang="en-US" b="1" dirty="0">
                <a:solidFill>
                  <a:prstClr val="black"/>
                </a:solidFill>
                <a:latin typeface="Lucida Sans Unicode" panose="020B0602030504020204" pitchFamily="34" charset="0"/>
                <a:cs typeface="Lucida Sans Unicode" panose="020B0602030504020204" pitchFamily="34" charset="0"/>
              </a:rPr>
              <a:t> 	categoryid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@catid</a:t>
            </a:r>
            <a:r>
              <a:rPr lang="en-US"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87992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a23a7fc4-0d1d-4b3b-93c9-146cdca1eefe">
    <p:spTree>
      <p:nvGrpSpPr>
        <p:cNvPr id="1" name=""/>
        <p:cNvGrpSpPr/>
        <p:nvPr/>
      </p:nvGrpSpPr>
      <p:grpSpPr>
        <a:xfrm>
          <a:off x="0" y="0"/>
          <a:ext cx="0" cy="0"/>
          <a:chOff x="0" y="0"/>
          <a:chExt cx="0" cy="0"/>
        </a:xfrm>
      </p:grpSpPr>
      <p:sp>
        <p:nvSpPr>
          <p:cNvPr id="2" name="Title 1"/>
          <p:cNvSpPr>
            <a:spLocks noGrp="1"/>
          </p:cNvSpPr>
          <p:nvPr>
            <p:ph type="title"/>
          </p:nvPr>
        </p:nvSpPr>
        <p:spPr>
          <a:xfrm>
            <a:off x="565149" y="-2"/>
            <a:ext cx="9350375" cy="740664"/>
          </a:xfrm>
        </p:spPr>
        <p:txBody>
          <a:bodyPr/>
          <a:lstStyle/>
          <a:p>
            <a:r>
              <a:rPr lang="en-GB" dirty="0" smtClean="0"/>
              <a:t>Demonstration: Creating Simple Stored Procedures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Create a stored procedure</a:t>
            </a:r>
          </a:p>
        </p:txBody>
      </p:sp>
    </p:spTree>
    <p:extLst>
      <p:ext uri="{BB962C8B-B14F-4D97-AF65-F5344CB8AC3E}">
        <p14:creationId xmlns:p14="http://schemas.microsoft.com/office/powerpoint/2010/main" val="266356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2319062d-d701-4028-875a-0a8f8b71773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Working with Dynamic SQL</a:t>
            </a:r>
            <a:endParaRPr lang="en-GB" dirty="0"/>
          </a:p>
        </p:txBody>
      </p:sp>
      <p:sp>
        <p:nvSpPr>
          <p:cNvPr id="3" name="Text Placeholder 2"/>
          <p:cNvSpPr>
            <a:spLocks noGrp="1"/>
          </p:cNvSpPr>
          <p:nvPr>
            <p:ph type="body" idx="1"/>
          </p:nvPr>
        </p:nvSpPr>
        <p:spPr/>
        <p:txBody>
          <a:bodyPr/>
          <a:lstStyle/>
          <a:p>
            <a:r>
              <a:rPr lang="en-GB" dirty="0" smtClean="0"/>
              <a:t>Constructing Dynamic SQL
Writing Queries with Dynamic SQL
Demonstration: Working with Dynamic SQL</a:t>
            </a:r>
            <a:endParaRPr lang="en-GB" dirty="0"/>
          </a:p>
        </p:txBody>
      </p:sp>
    </p:spTree>
    <p:extLst>
      <p:ext uri="{BB962C8B-B14F-4D97-AF65-F5344CB8AC3E}">
        <p14:creationId xmlns:p14="http://schemas.microsoft.com/office/powerpoint/2010/main" val="4272599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6416d2c-dea6-4859-ba8e-b9fd6adab5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Constructing Dynamic SQL</a:t>
            </a:r>
            <a:endParaRPr lang="en-GB" dirty="0"/>
          </a:p>
        </p:txBody>
      </p:sp>
      <p:sp>
        <p:nvSpPr>
          <p:cNvPr id="4" name="Content Placeholder 2"/>
          <p:cNvSpPr txBox="1">
            <a:spLocks/>
          </p:cNvSpPr>
          <p:nvPr/>
        </p:nvSpPr>
        <p:spPr>
          <a:xfrm>
            <a:off x="458788" y="849313"/>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Dynamic SQL is T-SQL code assembled into a character string, interpreted as a command, and executed</a:t>
            </a:r>
          </a:p>
          <a:p>
            <a:pPr lvl="0"/>
            <a:r>
              <a:rPr lang="en-US" kern="0" dirty="0">
                <a:solidFill>
                  <a:srgbClr val="000000"/>
                </a:solidFill>
              </a:rPr>
              <a:t>Dynamic SQL provides flexibility for administrative and programming tasks</a:t>
            </a:r>
          </a:p>
          <a:p>
            <a:pPr lvl="0"/>
            <a:r>
              <a:rPr lang="en-US" kern="0" dirty="0">
                <a:solidFill>
                  <a:srgbClr val="000000"/>
                </a:solidFill>
              </a:rPr>
              <a:t>Two methods for dynamically executing SQL statements:</a:t>
            </a:r>
          </a:p>
          <a:p>
            <a:pPr lvl="1"/>
            <a:r>
              <a:rPr lang="en-US" kern="0" dirty="0">
                <a:solidFill>
                  <a:srgbClr val="000000"/>
                </a:solidFill>
              </a:rPr>
              <a:t>EXEC command can accept a string as input in parentheses. No parameters may be passed in</a:t>
            </a:r>
          </a:p>
          <a:p>
            <a:pPr lvl="1"/>
            <a:r>
              <a:rPr lang="en-US" kern="0" dirty="0">
                <a:solidFill>
                  <a:srgbClr val="000000"/>
                </a:solidFill>
              </a:rPr>
              <a:t>System-stored procedure sp_executesql (preferred) supports parameters</a:t>
            </a:r>
          </a:p>
          <a:p>
            <a:pPr lvl="0"/>
            <a:r>
              <a:rPr lang="en-US" kern="0" dirty="0">
                <a:solidFill>
                  <a:srgbClr val="000000"/>
                </a:solidFill>
              </a:rPr>
              <a:t>Beware of risks from unvalidated inputs in dynamic SQL!</a:t>
            </a:r>
          </a:p>
          <a:p>
            <a:pPr lvl="0"/>
            <a:endParaRPr lang="en-US" kern="0" dirty="0">
              <a:solidFill>
                <a:srgbClr val="000000"/>
              </a:solidFill>
            </a:endParaRPr>
          </a:p>
        </p:txBody>
      </p:sp>
    </p:spTree>
    <p:extLst>
      <p:ext uri="{BB962C8B-B14F-4D97-AF65-F5344CB8AC3E}">
        <p14:creationId xmlns:p14="http://schemas.microsoft.com/office/powerpoint/2010/main" val="261026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fbce523-c6b8-4420-9366-36a8037202c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Queries with Dynamic SQL</a:t>
            </a:r>
            <a:endParaRPr lang="en-GB" dirty="0"/>
          </a:p>
        </p:txBody>
      </p:sp>
      <p:sp>
        <p:nvSpPr>
          <p:cNvPr id="4" name="Content Placeholder 2"/>
          <p:cNvSpPr txBox="1">
            <a:spLocks/>
          </p:cNvSpPr>
          <p:nvPr/>
        </p:nvSpPr>
        <p:spPr>
          <a:xfrm>
            <a:off x="458788" y="93503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Using sp_executesql</a:t>
            </a:r>
          </a:p>
          <a:p>
            <a:pPr lvl="1"/>
            <a:r>
              <a:rPr lang="en-US" kern="0" dirty="0">
                <a:solidFill>
                  <a:srgbClr val="000000"/>
                </a:solidFill>
              </a:rPr>
              <a:t>Accepts string as code to be run</a:t>
            </a:r>
          </a:p>
          <a:p>
            <a:pPr lvl="1"/>
            <a:r>
              <a:rPr lang="en-US" kern="0" dirty="0">
                <a:solidFill>
                  <a:srgbClr val="000000"/>
                </a:solidFill>
              </a:rPr>
              <a:t>Supports input, output parameters for query</a:t>
            </a:r>
          </a:p>
          <a:p>
            <a:pPr lvl="1"/>
            <a:r>
              <a:rPr lang="en-US" kern="0" dirty="0">
                <a:solidFill>
                  <a:srgbClr val="000000"/>
                </a:solidFill>
              </a:rPr>
              <a:t>Allows parameterized code while minimizing risk of SQL injection</a:t>
            </a:r>
          </a:p>
          <a:p>
            <a:pPr lvl="1"/>
            <a:r>
              <a:rPr lang="en-US" kern="0" dirty="0">
                <a:solidFill>
                  <a:srgbClr val="000000"/>
                </a:solidFill>
              </a:rPr>
              <a:t>Can perform better than EXEC due to query plan reuse</a:t>
            </a:r>
          </a:p>
        </p:txBody>
      </p:sp>
      <p:sp>
        <p:nvSpPr>
          <p:cNvPr id="5" name="AutoShape 3"/>
          <p:cNvSpPr>
            <a:spLocks noChangeArrowheads="1"/>
          </p:cNvSpPr>
          <p:nvPr/>
        </p:nvSpPr>
        <p:spPr bwMode="auto">
          <a:xfrm>
            <a:off x="701673" y="4071283"/>
            <a:ext cx="7345045"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DECLARE</a:t>
            </a:r>
            <a:r>
              <a:rPr lang="en-US" b="1" dirty="0">
                <a:solidFill>
                  <a:prstClr val="black"/>
                </a:solidFill>
                <a:latin typeface="Lucida Sans Unicode" panose="020B0602030504020204" pitchFamily="34" charset="0"/>
                <a:cs typeface="Lucida Sans Unicode" panose="020B0602030504020204" pitchFamily="34" charset="0"/>
              </a:rPr>
              <a:t> @sqlcode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NVARCHAR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256</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00"/>
                </a:solidFill>
                <a:latin typeface="Lucida Sans Unicode" panose="020B0602030504020204" pitchFamily="34" charset="0"/>
                <a:cs typeface="Lucida Sans Unicode" panose="020B0602030504020204" pitchFamily="34" charset="0"/>
              </a:rPr>
              <a:t>N'&lt;code_to_run&gt;'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EXEC</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sys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800000"/>
                </a:solidFill>
                <a:latin typeface="Lucida Sans Unicode" panose="020B0602030504020204" pitchFamily="34" charset="0"/>
                <a:cs typeface="Lucida Sans Unicode" panose="020B0602030504020204" pitchFamily="34" charset="0"/>
              </a:rPr>
              <a:t>sp_executesql</a:t>
            </a:r>
            <a:r>
              <a:rPr lang="en-US" b="1" dirty="0">
                <a:solidFill>
                  <a:srgbClr val="0000FF"/>
                </a:solidFill>
                <a:latin typeface="Lucida Sans Unicode" panose="020B0602030504020204" pitchFamily="34" charset="0"/>
                <a:cs typeface="Lucida Sans Unicode" panose="020B0602030504020204" pitchFamily="34" charset="0"/>
              </a:rPr>
              <a:t> </a:t>
            </a:r>
            <a:r>
              <a:rPr lang="en-US" b="1" dirty="0">
                <a:solidFill>
                  <a:prstClr val="black"/>
                </a:solidFill>
                <a:latin typeface="Lucida Sans Unicode" panose="020B0602030504020204" pitchFamily="34" charset="0"/>
                <a:cs typeface="Lucida Sans Unicode" panose="020B0602030504020204" pitchFamily="34" charset="0"/>
              </a:rPr>
              <a:t>@statement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@sqlcode</a:t>
            </a:r>
            <a:r>
              <a:rPr lang="en-US" b="1" dirty="0">
                <a:solidFill>
                  <a:srgbClr val="808080"/>
                </a:solidFill>
                <a:latin typeface="Lucida Sans Unicode" panose="020B0602030504020204" pitchFamily="34" charset="0"/>
                <a:cs typeface="Lucida Sans Unicode" panose="020B0602030504020204" pitchFamily="34" charset="0"/>
              </a:rPr>
              <a:t>;</a:t>
            </a:r>
            <a:endParaRPr lang="en-US"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701673" y="5512121"/>
            <a:ext cx="7345045"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DECLARE</a:t>
            </a:r>
            <a:r>
              <a:rPr lang="en-US" b="1" dirty="0">
                <a:solidFill>
                  <a:prstClr val="black"/>
                </a:solidFill>
                <a:latin typeface="Lucida Sans Unicode" panose="020B0602030504020204" pitchFamily="34" charset="0"/>
                <a:cs typeface="Lucida Sans Unicode" panose="020B0602030504020204" pitchFamily="34" charset="0"/>
              </a:rPr>
              <a:t> @sqlcode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NVARCHAR</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256</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00"/>
                </a:solidFill>
                <a:latin typeface="Lucida Sans Unicode" panose="020B0602030504020204" pitchFamily="34" charset="0"/>
                <a:cs typeface="Lucida Sans Unicode" panose="020B0602030504020204" pitchFamily="34" charset="0"/>
              </a:rPr>
              <a:t>N'SELECT GETDATE() AS dt'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EXEC</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8000"/>
                </a:solidFill>
                <a:latin typeface="Lucida Sans Unicode" panose="020B0602030504020204" pitchFamily="34" charset="0"/>
                <a:cs typeface="Lucida Sans Unicode" panose="020B0602030504020204" pitchFamily="34" charset="0"/>
              </a:rPr>
              <a:t>sys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800000"/>
                </a:solidFill>
                <a:latin typeface="Lucida Sans Unicode" panose="020B0602030504020204" pitchFamily="34" charset="0"/>
                <a:cs typeface="Lucida Sans Unicode" panose="020B0602030504020204" pitchFamily="34" charset="0"/>
              </a:rPr>
              <a:t>sp_executesql</a:t>
            </a:r>
            <a:r>
              <a:rPr lang="en-US" b="1" dirty="0">
                <a:solidFill>
                  <a:srgbClr val="0000FF"/>
                </a:solidFill>
                <a:latin typeface="Lucida Sans Unicode" panose="020B0602030504020204" pitchFamily="34" charset="0"/>
                <a:cs typeface="Lucida Sans Unicode" panose="020B0602030504020204" pitchFamily="34" charset="0"/>
              </a:rPr>
              <a:t> </a:t>
            </a:r>
            <a:r>
              <a:rPr lang="en-US" b="1" dirty="0">
                <a:solidFill>
                  <a:prstClr val="black"/>
                </a:solidFill>
                <a:latin typeface="Lucida Sans Unicode" panose="020B0602030504020204" pitchFamily="34" charset="0"/>
                <a:cs typeface="Lucida Sans Unicode" panose="020B0602030504020204" pitchFamily="34" charset="0"/>
              </a:rPr>
              <a:t>@statement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@sqlcode</a:t>
            </a:r>
            <a:r>
              <a:rPr lang="en-US" b="1" dirty="0">
                <a:solidFill>
                  <a:srgbClr val="808080"/>
                </a:solidFill>
                <a:latin typeface="Lucida Sans Unicode" panose="020B0602030504020204" pitchFamily="34" charset="0"/>
                <a:cs typeface="Lucida Sans Unicode" panose="020B0602030504020204" pitchFamily="34" charset="0"/>
              </a:rPr>
              <a:t>;</a:t>
            </a:r>
            <a:endParaRPr lang="en-US"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564254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8e9ef076-93a0-4da6-94f5-e91fe0adf0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Working with Dynamic SQL</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Execute dynamic SQL queries</a:t>
            </a:r>
          </a:p>
        </p:txBody>
      </p:sp>
    </p:spTree>
    <p:extLst>
      <p:ext uri="{BB962C8B-B14F-4D97-AF65-F5344CB8AC3E}">
        <p14:creationId xmlns:p14="http://schemas.microsoft.com/office/powerpoint/2010/main" val="1838371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Executing Stored Procedures</a:t>
            </a:r>
            <a:endParaRPr lang="en-GB" dirty="0"/>
          </a:p>
        </p:txBody>
      </p:sp>
      <p:sp>
        <p:nvSpPr>
          <p:cNvPr id="3" name="Text Placeholder 2"/>
          <p:cNvSpPr>
            <a:spLocks noGrp="1"/>
          </p:cNvSpPr>
          <p:nvPr>
            <p:ph type="body" idx="1"/>
          </p:nvPr>
        </p:nvSpPr>
        <p:spPr/>
        <p:txBody>
          <a:bodyPr/>
          <a:lstStyle/>
          <a:p>
            <a:r>
              <a:rPr lang="en-GB" dirty="0" smtClean="0"/>
              <a:t>Exercise 1: Using the EXECUTE Statement to Invoke Stored Procedures
Exercise 2: Passing Parameters to Stored Procedures
Exercise 3: Executing System Stored Procedures</a:t>
            </a:r>
            <a:endParaRPr lang="en-GB" dirty="0"/>
          </a:p>
        </p:txBody>
      </p:sp>
      <p:sp>
        <p:nvSpPr>
          <p:cNvPr id="4" name="TextBox 3"/>
          <p:cNvSpPr txBox="1"/>
          <p:nvPr/>
        </p:nvSpPr>
        <p:spPr>
          <a:xfrm>
            <a:off x="458788" y="3678466"/>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20461C-MIA-SQL</a:t>
            </a: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ADVENTUREWORKS\Student</a:t>
            </a: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Pa$$w0rd</a:t>
            </a:r>
          </a:p>
        </p:txBody>
      </p:sp>
      <p:sp>
        <p:nvSpPr>
          <p:cNvPr id="6" name="TextBox 5"/>
          <p:cNvSpPr txBox="1"/>
          <p:nvPr/>
        </p:nvSpPr>
        <p:spPr>
          <a:xfrm>
            <a:off x="458788" y="58204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3105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Querying Data with Stored Procedures
Passing Parameters to Stored Procedures
Creating Simple Stored Procedures
Working with Dynamic SQL</a:t>
            </a:r>
            <a:endParaRPr lang="en-GB" dirty="0"/>
          </a:p>
        </p:txBody>
      </p:sp>
    </p:spTree>
    <p:extLst>
      <p:ext uri="{BB962C8B-B14F-4D97-AF65-F5344CB8AC3E}">
        <p14:creationId xmlns:p14="http://schemas.microsoft.com/office/powerpoint/2010/main" val="1702909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4832092"/>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are a business analyst for Adventure Works, who will be writing reports using corporate databases stored in SQL Server 2014. You have been provided with a set of business requirements for data and will write T-SQL queries to retrieve the specified data from the databases. You have learned that some of the data can only be accessed via stored procedures instead of directly querying the tables. Additionally, some of the procedures require parameters in order to interact with them.</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4528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271284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Querying Data with Stored Procedures</a:t>
            </a:r>
            <a:endParaRPr lang="en-GB" dirty="0"/>
          </a:p>
        </p:txBody>
      </p:sp>
      <p:sp>
        <p:nvSpPr>
          <p:cNvPr id="3" name="Text Placeholder 2"/>
          <p:cNvSpPr>
            <a:spLocks noGrp="1"/>
          </p:cNvSpPr>
          <p:nvPr>
            <p:ph type="body" idx="1"/>
          </p:nvPr>
        </p:nvSpPr>
        <p:spPr/>
        <p:txBody>
          <a:bodyPr/>
          <a:lstStyle/>
          <a:p>
            <a:r>
              <a:rPr lang="en-GB" dirty="0" smtClean="0"/>
              <a:t>Examining Stored Procedures
Executing Stored Procedures
Demonstration: Querying Data with Stored Procedures</a:t>
            </a:r>
            <a:endParaRPr lang="en-GB" dirty="0"/>
          </a:p>
        </p:txBody>
      </p:sp>
    </p:spTree>
    <p:extLst>
      <p:ext uri="{BB962C8B-B14F-4D97-AF65-F5344CB8AC3E}">
        <p14:creationId xmlns:p14="http://schemas.microsoft.com/office/powerpoint/2010/main" val="1197510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Examining Stored Procedures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600" kern="0" dirty="0">
                <a:solidFill>
                  <a:srgbClr val="000000"/>
                </a:solidFill>
              </a:rPr>
              <a:t>Stored procedures are collections of T-SQL statements stored in a database</a:t>
            </a:r>
          </a:p>
          <a:p>
            <a:pPr lvl="0"/>
            <a:r>
              <a:rPr lang="en-US" sz="2600" kern="0" dirty="0">
                <a:solidFill>
                  <a:srgbClr val="000000"/>
                </a:solidFill>
              </a:rPr>
              <a:t>Procedures can return results, manipulate data, and perform administrative actions on the server</a:t>
            </a:r>
          </a:p>
          <a:p>
            <a:pPr lvl="0"/>
            <a:r>
              <a:rPr lang="en-US" sz="2600" kern="0" dirty="0">
                <a:solidFill>
                  <a:srgbClr val="000000"/>
                </a:solidFill>
              </a:rPr>
              <a:t>With other objects, procedures can provide a trusted application programming interface to a database, insulating applications from database structure changes</a:t>
            </a:r>
          </a:p>
          <a:p>
            <a:pPr lvl="1"/>
            <a:r>
              <a:rPr lang="en-US" sz="2600" kern="0" dirty="0">
                <a:solidFill>
                  <a:srgbClr val="000000"/>
                </a:solidFill>
              </a:rPr>
              <a:t>Use views, functions, and procedures to return data</a:t>
            </a:r>
          </a:p>
          <a:p>
            <a:pPr lvl="1"/>
            <a:r>
              <a:rPr lang="en-US" sz="2600" kern="0" dirty="0">
                <a:solidFill>
                  <a:srgbClr val="000000"/>
                </a:solidFill>
              </a:rPr>
              <a:t>Use procedures to modify and add new data</a:t>
            </a:r>
          </a:p>
          <a:p>
            <a:pPr lvl="1"/>
            <a:r>
              <a:rPr lang="en-US" sz="2600" kern="0" dirty="0">
                <a:solidFill>
                  <a:srgbClr val="000000"/>
                </a:solidFill>
              </a:rPr>
              <a:t>Alter procedure definition in one place, rather than update application code</a:t>
            </a:r>
          </a:p>
        </p:txBody>
      </p:sp>
    </p:spTree>
    <p:extLst>
      <p:ext uri="{BB962C8B-B14F-4D97-AF65-F5344CB8AC3E}">
        <p14:creationId xmlns:p14="http://schemas.microsoft.com/office/powerpoint/2010/main" val="239712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Executing Stored Procedures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Invoke a stored procedure using EXECUTE or EXEC</a:t>
            </a:r>
          </a:p>
          <a:p>
            <a:pPr lvl="0"/>
            <a:r>
              <a:rPr lang="en-US" kern="0" dirty="0">
                <a:solidFill>
                  <a:srgbClr val="000000"/>
                </a:solidFill>
              </a:rPr>
              <a:t>Call procedure with two-part name</a:t>
            </a:r>
          </a:p>
          <a:p>
            <a:pPr lvl="0"/>
            <a:r>
              <a:rPr lang="en-US" kern="0" dirty="0">
                <a:solidFill>
                  <a:srgbClr val="000000"/>
                </a:solidFill>
              </a:rPr>
              <a:t>Pass parameters in @name=value form, using appropriate data type</a:t>
            </a:r>
          </a:p>
        </p:txBody>
      </p:sp>
      <p:sp>
        <p:nvSpPr>
          <p:cNvPr id="5" name="AutoShape 3"/>
          <p:cNvSpPr>
            <a:spLocks noChangeArrowheads="1"/>
          </p:cNvSpPr>
          <p:nvPr/>
        </p:nvSpPr>
        <p:spPr bwMode="auto">
          <a:xfrm>
            <a:off x="701674" y="3548330"/>
            <a:ext cx="7345045" cy="61379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b="1" dirty="0">
                <a:solidFill>
                  <a:srgbClr val="0000FF"/>
                </a:solidFill>
                <a:latin typeface="Lucida Sans Unicode" panose="020B0602030504020204" pitchFamily="34" charset="0"/>
                <a:cs typeface="Lucida Sans Unicode" panose="020B0602030504020204" pitchFamily="34" charset="0"/>
              </a:rPr>
              <a:t>EXEC</a:t>
            </a:r>
            <a:r>
              <a:rPr lang="en-US" b="1" dirty="0">
                <a:solidFill>
                  <a:prstClr val="black"/>
                </a:solidFill>
                <a:latin typeface="Lucida Sans Unicode" panose="020B0602030504020204" pitchFamily="34" charset="0"/>
                <a:cs typeface="Lucida Sans Unicode" panose="020B0602030504020204" pitchFamily="34" charset="0"/>
              </a:rPr>
              <a:t> Production</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ProductsbySuppliers</a:t>
            </a:r>
            <a:r>
              <a:rPr lang="en-US" b="1" dirty="0">
                <a:solidFill>
                  <a:srgbClr val="0000FF"/>
                </a:solidFill>
                <a:latin typeface="Lucida Sans Unicode" panose="020B0602030504020204" pitchFamily="34" charset="0"/>
                <a:cs typeface="Lucida Sans Unicode" panose="020B0602030504020204" pitchFamily="34" charset="0"/>
              </a:rPr>
              <a:t> </a:t>
            </a:r>
          </a:p>
          <a:p>
            <a:pPr lvl="0" defTabSz="457200" fontAlgn="base">
              <a:lnSpc>
                <a:spcPct val="90000"/>
              </a:lnSpc>
              <a:spcBef>
                <a:spcPct val="0"/>
              </a:spcBef>
              <a:spcAft>
                <a:spcPct val="0"/>
              </a:spcAft>
              <a:tabLst>
                <a:tab pos="457200" algn="l"/>
              </a:tabLst>
              <a:defRPr/>
            </a:pPr>
            <a:r>
              <a:rPr lang="en-US" b="1" dirty="0">
                <a:solidFill>
                  <a:srgbClr val="0000FF"/>
                </a:solidFill>
                <a:latin typeface="Lucida Sans Unicode" panose="020B0602030504020204" pitchFamily="34" charset="0"/>
                <a:cs typeface="Lucida Sans Unicode" panose="020B0602030504020204" pitchFamily="34" charset="0"/>
              </a:rPr>
              <a:t>	</a:t>
            </a:r>
            <a:r>
              <a:rPr lang="en-US" b="1" dirty="0">
                <a:solidFill>
                  <a:prstClr val="black"/>
                </a:solidFill>
                <a:latin typeface="Lucida Sans Unicode" panose="020B0602030504020204" pitchFamily="34" charset="0"/>
                <a:cs typeface="Lucida Sans Unicode" panose="020B0602030504020204" pitchFamily="34" charset="0"/>
              </a:rPr>
              <a:t>@supplierid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1;</a:t>
            </a:r>
            <a:endParaRPr lang="en-US"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701674" y="4591722"/>
            <a:ext cx="7345045" cy="62098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b="1" dirty="0">
                <a:solidFill>
                  <a:srgbClr val="0000FF"/>
                </a:solidFill>
                <a:latin typeface="Lucida Sans Unicode" panose="020B0602030504020204" pitchFamily="34" charset="0"/>
                <a:cs typeface="Lucida Sans Unicode" panose="020B0602030504020204" pitchFamily="34" charset="0"/>
              </a:rPr>
              <a:t>EXEC</a:t>
            </a:r>
            <a:r>
              <a:rPr lang="en-US" b="1" dirty="0">
                <a:solidFill>
                  <a:prstClr val="black"/>
                </a:solidFill>
                <a:latin typeface="Lucida Sans Unicode" panose="020B0602030504020204" pitchFamily="34" charset="0"/>
                <a:cs typeface="Lucida Sans Unicode" panose="020B0602030504020204" pitchFamily="34" charset="0"/>
              </a:rPr>
              <a:t> Production</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ProductsbySuppliers</a:t>
            </a:r>
            <a:r>
              <a:rPr lang="en-US" b="1" dirty="0">
                <a:solidFill>
                  <a:srgbClr val="0000FF"/>
                </a:solidFill>
                <a:latin typeface="Lucida Sans Unicode" panose="020B0602030504020204" pitchFamily="34" charset="0"/>
                <a:cs typeface="Lucida Sans Unicode" panose="020B0602030504020204" pitchFamily="34" charset="0"/>
              </a:rPr>
              <a:t> </a:t>
            </a:r>
          </a:p>
          <a:p>
            <a:pPr lvl="0" defTabSz="457200" fontAlgn="base">
              <a:lnSpc>
                <a:spcPct val="90000"/>
              </a:lnSpc>
              <a:spcBef>
                <a:spcPct val="0"/>
              </a:spcBef>
              <a:spcAft>
                <a:spcPct val="0"/>
              </a:spcAft>
              <a:tabLst>
                <a:tab pos="457200" algn="l"/>
              </a:tabLst>
              <a:defRPr/>
            </a:pPr>
            <a:r>
              <a:rPr lang="en-US" b="1" dirty="0">
                <a:solidFill>
                  <a:srgbClr val="0000FF"/>
                </a:solidFill>
                <a:latin typeface="Lucida Sans Unicode" panose="020B0602030504020204" pitchFamily="34" charset="0"/>
                <a:cs typeface="Lucida Sans Unicode" panose="020B0602030504020204" pitchFamily="34" charset="0"/>
              </a:rPr>
              <a:t>	</a:t>
            </a:r>
            <a:r>
              <a:rPr lang="en-US" b="1" dirty="0">
                <a:solidFill>
                  <a:prstClr val="black"/>
                </a:solidFill>
                <a:latin typeface="Lucida Sans Unicode" panose="020B0602030504020204" pitchFamily="34" charset="0"/>
                <a:cs typeface="Lucida Sans Unicode" panose="020B0602030504020204" pitchFamily="34" charset="0"/>
              </a:rPr>
              <a:t>@supplierid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1</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@numrows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2;</a:t>
            </a:r>
            <a:endParaRPr lang="en-US"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48462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7347d519-f78a-40cb-a404-4e0aa5115977">
    <p:spTree>
      <p:nvGrpSpPr>
        <p:cNvPr id="1" name=""/>
        <p:cNvGrpSpPr/>
        <p:nvPr/>
      </p:nvGrpSpPr>
      <p:grpSpPr>
        <a:xfrm>
          <a:off x="0" y="0"/>
          <a:ext cx="0" cy="0"/>
          <a:chOff x="0" y="0"/>
          <a:chExt cx="0" cy="0"/>
        </a:xfrm>
      </p:grpSpPr>
      <p:sp>
        <p:nvSpPr>
          <p:cNvPr id="2" name="Title 1"/>
          <p:cNvSpPr>
            <a:spLocks noGrp="1"/>
          </p:cNvSpPr>
          <p:nvPr>
            <p:ph type="title"/>
          </p:nvPr>
        </p:nvSpPr>
        <p:spPr>
          <a:xfrm>
            <a:off x="307975" y="-2"/>
            <a:ext cx="9093200" cy="740664"/>
          </a:xfrm>
        </p:spPr>
        <p:txBody>
          <a:bodyPr/>
          <a:lstStyle/>
          <a:p>
            <a:r>
              <a:rPr lang="en-GB" dirty="0" smtClean="0"/>
              <a:t>Demonstration: Querying Data with Stored Procedures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US" kern="0" dirty="0" smtClean="0"/>
              <a:t>In this demonstration, you will see how to:</a:t>
            </a:r>
          </a:p>
          <a:p>
            <a:r>
              <a:rPr lang="en-US" kern="0" dirty="0" smtClean="0"/>
              <a:t>Use stored procedures</a:t>
            </a:r>
            <a:endParaRPr lang="en-US" kern="0" dirty="0"/>
          </a:p>
        </p:txBody>
      </p:sp>
    </p:spTree>
    <p:extLst>
      <p:ext uri="{BB962C8B-B14F-4D97-AF65-F5344CB8AC3E}">
        <p14:creationId xmlns:p14="http://schemas.microsoft.com/office/powerpoint/2010/main" val="3783809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631825" y="-2"/>
            <a:ext cx="8331200" cy="740664"/>
          </a:xfrm>
        </p:spPr>
        <p:txBody>
          <a:bodyPr/>
          <a:lstStyle/>
          <a:p>
            <a:r>
              <a:rPr lang="en-GB" dirty="0" smtClean="0"/>
              <a:t>Lesson 2: Passing Parameters to Stored Procedures</a:t>
            </a:r>
            <a:endParaRPr lang="en-GB" dirty="0"/>
          </a:p>
        </p:txBody>
      </p:sp>
      <p:sp>
        <p:nvSpPr>
          <p:cNvPr id="3" name="Text Placeholder 2"/>
          <p:cNvSpPr>
            <a:spLocks noGrp="1"/>
          </p:cNvSpPr>
          <p:nvPr>
            <p:ph type="body" idx="1"/>
          </p:nvPr>
        </p:nvSpPr>
        <p:spPr/>
        <p:txBody>
          <a:bodyPr/>
          <a:lstStyle/>
          <a:p>
            <a:r>
              <a:rPr lang="en-GB" dirty="0" smtClean="0"/>
              <a:t>Passing Input Parameters to Stored Procedures
Working with OUTPUT Parameters
Demonstration: Passing Parameters to Stored Procedures</a:t>
            </a:r>
            <a:endParaRPr lang="en-GB" dirty="0"/>
          </a:p>
        </p:txBody>
      </p:sp>
    </p:spTree>
    <p:extLst>
      <p:ext uri="{BB962C8B-B14F-4D97-AF65-F5344CB8AC3E}">
        <p14:creationId xmlns:p14="http://schemas.microsoft.com/office/powerpoint/2010/main" val="1137662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Passing Input Parameters to Stored Procedures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kern="0" dirty="0" smtClean="0"/>
              <a:t>Parameters are defined in the header of the procedure code, including name, data type and direction (input is default)</a:t>
            </a:r>
          </a:p>
          <a:p>
            <a:r>
              <a:rPr lang="en-US" kern="0" dirty="0" smtClean="0"/>
              <a:t>Parameters are discoverable using SQL Server Management Studio and the sys.parameters view</a:t>
            </a:r>
          </a:p>
          <a:p>
            <a:r>
              <a:rPr lang="en-US" kern="0" dirty="0" smtClean="0"/>
              <a:t>To pass parameters in an EXEC statement, use names defined in procedure</a:t>
            </a:r>
            <a:endParaRPr lang="en-US" kern="0" dirty="0"/>
          </a:p>
        </p:txBody>
      </p:sp>
      <p:sp>
        <p:nvSpPr>
          <p:cNvPr id="5" name="AutoShape 3"/>
          <p:cNvSpPr>
            <a:spLocks noChangeArrowheads="1"/>
          </p:cNvSpPr>
          <p:nvPr/>
        </p:nvSpPr>
        <p:spPr bwMode="auto">
          <a:xfrm>
            <a:off x="701674" y="4778906"/>
            <a:ext cx="7345045"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CREATE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PROCEDURE</a:t>
            </a:r>
            <a:r>
              <a:rPr lang="en-US" b="1" dirty="0">
                <a:solidFill>
                  <a:prstClr val="black"/>
                </a:solidFill>
                <a:latin typeface="Lucida Sans Unicode" panose="020B0602030504020204" pitchFamily="34" charset="0"/>
                <a:cs typeface="Lucida Sans Unicode" panose="020B0602030504020204" pitchFamily="34" charset="0"/>
              </a:rPr>
              <a:t> Production</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ProductsbySuppliers</a:t>
            </a:r>
          </a:p>
          <a:p>
            <a:pPr lvl="0" fontAlgn="base">
              <a:spcBef>
                <a:spcPct val="0"/>
              </a:spcBef>
              <a:spcAft>
                <a:spcPct val="0"/>
              </a:spcAft>
            </a:pP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@supplierid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INT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AS ...</a:t>
            </a:r>
          </a:p>
        </p:txBody>
      </p:sp>
      <p:sp>
        <p:nvSpPr>
          <p:cNvPr id="6" name="AutoShape 3"/>
          <p:cNvSpPr>
            <a:spLocks noChangeArrowheads="1"/>
          </p:cNvSpPr>
          <p:nvPr/>
        </p:nvSpPr>
        <p:spPr bwMode="auto">
          <a:xfrm>
            <a:off x="701673" y="5943419"/>
            <a:ext cx="7345045" cy="620984"/>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dirty="0">
                <a:solidFill>
                  <a:srgbClr val="0000FF"/>
                </a:solidFill>
                <a:latin typeface="Lucida Sans Unicode" panose="020B0602030504020204" pitchFamily="34" charset="0"/>
                <a:cs typeface="Lucida Sans Unicode" panose="020B0602030504020204" pitchFamily="34" charset="0"/>
              </a:rPr>
              <a:t>EXEC</a:t>
            </a:r>
            <a:r>
              <a:rPr lang="en-US" dirty="0">
                <a:solidFill>
                  <a:prstClr val="black"/>
                </a:solidFill>
                <a:latin typeface="Lucida Sans Unicode" panose="020B0602030504020204" pitchFamily="34" charset="0"/>
                <a:cs typeface="Lucida Sans Unicode" panose="020B0602030504020204" pitchFamily="34" charset="0"/>
              </a:rPr>
              <a:t> Production</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ProductsbySuppliers</a:t>
            </a:r>
            <a:r>
              <a:rPr lang="en-US" dirty="0">
                <a:solidFill>
                  <a:srgbClr val="0000FF"/>
                </a:solidFill>
                <a:latin typeface="Lucida Sans Unicode" panose="020B0602030504020204" pitchFamily="34" charset="0"/>
                <a:cs typeface="Lucida Sans Unicode" panose="020B0602030504020204" pitchFamily="34" charset="0"/>
              </a:rPr>
              <a:t> </a:t>
            </a:r>
            <a:endParaRPr lang="en-US" dirty="0" smtClean="0">
              <a:solidFill>
                <a:srgbClr val="0000FF"/>
              </a:solidFill>
              <a:latin typeface="Lucida Sans Unicode" panose="020B0602030504020204" pitchFamily="34" charset="0"/>
              <a:cs typeface="Lucida Sans Unicode" panose="020B0602030504020204" pitchFamily="34" charset="0"/>
            </a:endParaRPr>
          </a:p>
          <a:p>
            <a:pPr defTabSz="457200">
              <a:lnSpc>
                <a:spcPct val="90000"/>
              </a:lnSpc>
              <a:tabLst>
                <a:tab pos="457200" algn="l"/>
              </a:tabLst>
              <a:defRPr/>
            </a:pPr>
            <a:r>
              <a:rPr lang="en-US" dirty="0">
                <a:solidFill>
                  <a:srgbClr val="0000FF"/>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supplierid </a:t>
            </a:r>
            <a:r>
              <a:rPr lang="en-US" dirty="0">
                <a:solidFill>
                  <a:srgbClr val="808080"/>
                </a:solidFill>
                <a:latin typeface="Lucida Sans Unicode" panose="020B0602030504020204" pitchFamily="34" charset="0"/>
                <a:cs typeface="Lucida Sans Unicode" panose="020B0602030504020204" pitchFamily="34" charset="0"/>
              </a:rPr>
              <a:t>=</a:t>
            </a:r>
            <a:r>
              <a:rPr lang="en-US" dirty="0">
                <a:solidFill>
                  <a:prstClr val="black"/>
                </a:solidFill>
                <a:latin typeface="Lucida Sans Unicode" panose="020B0602030504020204" pitchFamily="34" charset="0"/>
                <a:cs typeface="Lucida Sans Unicode" panose="020B0602030504020204" pitchFamily="34" charset="0"/>
              </a:rPr>
              <a:t> </a:t>
            </a:r>
            <a:r>
              <a:rPr lang="en-US" dirty="0" smtClean="0">
                <a:solidFill>
                  <a:prstClr val="black"/>
                </a:solidFill>
                <a:latin typeface="Lucida Sans Unicode" panose="020B0602030504020204" pitchFamily="34" charset="0"/>
                <a:cs typeface="Lucida Sans Unicode" panose="020B0602030504020204" pitchFamily="34" charset="0"/>
              </a:rPr>
              <a:t>1;</a:t>
            </a:r>
            <a:endParaRPr lang="en-US"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08811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OUTPUT Parameters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Output parameters allow you to return values from a stored procedure</a:t>
            </a:r>
          </a:p>
          <a:p>
            <a:pPr lvl="1"/>
            <a:r>
              <a:rPr lang="en-US" kern="0" dirty="0">
                <a:solidFill>
                  <a:srgbClr val="000000"/>
                </a:solidFill>
              </a:rPr>
              <a:t>Compare with returning a result set</a:t>
            </a:r>
          </a:p>
          <a:p>
            <a:pPr lvl="0"/>
            <a:r>
              <a:rPr lang="en-US" kern="0" dirty="0">
                <a:solidFill>
                  <a:srgbClr val="000000"/>
                </a:solidFill>
              </a:rPr>
              <a:t>Parameter marked for output in procedure header and in calling query</a:t>
            </a:r>
          </a:p>
        </p:txBody>
      </p:sp>
      <p:sp>
        <p:nvSpPr>
          <p:cNvPr id="5" name="AutoShape 3"/>
          <p:cNvSpPr>
            <a:spLocks noChangeArrowheads="1"/>
          </p:cNvSpPr>
          <p:nvPr/>
        </p:nvSpPr>
        <p:spPr bwMode="auto">
          <a:xfrm>
            <a:off x="701674" y="3352875"/>
            <a:ext cx="7345045"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CREATE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PROCEDURE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proc_name</a:t>
            </a:r>
            <a:r>
              <a:rPr lang="en-US" b="1"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input_param</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srgbClr val="0000FF"/>
                </a:solidFill>
                <a:latin typeface="Lucida Sans Unicode" panose="020B0602030504020204" pitchFamily="34" charset="0"/>
                <a:cs typeface="Lucida Sans Unicode" panose="020B0602030504020204" pitchFamily="34" charset="0"/>
              </a:rPr>
              <a:t>type</a:t>
            </a:r>
            <a:r>
              <a:rPr lang="en-US" b="1"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output_param</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srgbClr val="0000FF"/>
                </a:solidFill>
                <a:latin typeface="Lucida Sans Unicode" panose="020B0602030504020204" pitchFamily="34" charset="0"/>
                <a:cs typeface="Lucida Sans Unicode" panose="020B0602030504020204" pitchFamily="34" charset="0"/>
              </a:rPr>
              <a:t>type</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OUTPUT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a:t>
            </a:r>
            <a:endParaRPr lang="en-US" dirty="0">
              <a:solidFill>
                <a:srgbClr val="000000"/>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701674" y="4874450"/>
            <a:ext cx="7345045" cy="124676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DECLARE</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output_param</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srgbClr val="0000FF"/>
                </a:solidFill>
                <a:latin typeface="Lucida Sans Unicode" panose="020B0602030504020204" pitchFamily="34" charset="0"/>
                <a:cs typeface="Lucida Sans Unicode" panose="020B0602030504020204" pitchFamily="34" charset="0"/>
              </a:rPr>
              <a:t>type</a:t>
            </a:r>
            <a:r>
              <a:rPr lang="en-US" b="1" dirty="0">
                <a:solidFill>
                  <a:srgbClr val="808080"/>
                </a:solidFill>
                <a:latin typeface="Lucida Sans Unicode" panose="020B0602030504020204" pitchFamily="34" charset="0"/>
                <a:cs typeface="Lucida Sans Unicode" panose="020B0602030504020204" pitchFamily="34" charset="0"/>
              </a:rPr>
              <a:t>&gt;;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EXEC</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proc_name</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input_parameter_list</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&lt;</a:t>
            </a:r>
            <a:r>
              <a:rPr lang="en-US" b="1" dirty="0">
                <a:solidFill>
                  <a:prstClr val="black"/>
                </a:solidFill>
                <a:latin typeface="Lucida Sans Unicode" panose="020B0602030504020204" pitchFamily="34" charset="0"/>
                <a:cs typeface="Lucida Sans Unicode" panose="020B0602030504020204" pitchFamily="34" charset="0"/>
              </a:rPr>
              <a:t>output_param</a:t>
            </a:r>
            <a:r>
              <a:rPr lang="en-US" b="1" dirty="0">
                <a:solidFill>
                  <a:srgbClr val="808080"/>
                </a:solidFill>
                <a:latin typeface="Lucida Sans Unicode" panose="020B0602030504020204" pitchFamily="34" charset="0"/>
                <a:cs typeface="Lucida Sans Unicode" panose="020B0602030504020204" pitchFamily="34" charset="0"/>
              </a:rPr>
              <a:t>&gt;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OUTPUT</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@output_param</a:t>
            </a:r>
            <a:r>
              <a:rPr lang="en-US" b="1" dirty="0">
                <a:solidFill>
                  <a:srgbClr val="808080"/>
                </a:solidFill>
                <a:latin typeface="Lucida Sans Unicode" panose="020B0602030504020204" pitchFamily="34" charset="0"/>
                <a:cs typeface="Lucida Sans Unicode" panose="020B0602030504020204" pitchFamily="34" charset="0"/>
              </a:rPr>
              <a:t>;</a:t>
            </a:r>
            <a:endParaRPr lang="en-US"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66941164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16</TotalTime>
  <Words>2153</Words>
  <Application>Microsoft Office PowerPoint</Application>
  <PresentationFormat>On-screen Show (4:3)</PresentationFormat>
  <Paragraphs>249</Paragraphs>
  <Slides>21</Slides>
  <Notes>21</Notes>
  <HiddenSlides>0</HiddenSlides>
  <MMClips>0</MMClips>
  <ScaleCrop>false</ScaleCrop>
  <HeadingPairs>
    <vt:vector size="6" baseType="variant">
      <vt:variant>
        <vt:lpstr>Fonts Used</vt:lpstr>
      </vt:variant>
      <vt:variant>
        <vt:i4>7</vt:i4>
      </vt:variant>
      <vt:variant>
        <vt:lpstr>Theme</vt:lpstr>
      </vt:variant>
      <vt:variant>
        <vt:i4>21</vt:i4>
      </vt:variant>
      <vt:variant>
        <vt:lpstr>Slide Titles</vt:lpstr>
      </vt:variant>
      <vt:variant>
        <vt:i4>21</vt:i4>
      </vt:variant>
    </vt:vector>
  </HeadingPairs>
  <TitlesOfParts>
    <vt:vector size="49" baseType="lpstr">
      <vt:lpstr>Arial</vt:lpstr>
      <vt:lpstr>Segoe UI</vt:lpstr>
      <vt:lpstr>Times New Roman</vt:lpstr>
      <vt:lpstr>Lucida Sans Unicode</vt:lpstr>
      <vt:lpstr>Wingdings</vt:lpstr>
      <vt:lpstr>Verdana</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Module 15</vt:lpstr>
      <vt:lpstr>Module Overview</vt:lpstr>
      <vt:lpstr>Lesson 1: Querying Data with Stored Procedures</vt:lpstr>
      <vt:lpstr>Examining Stored Procedures</vt:lpstr>
      <vt:lpstr>Executing Stored Procedures</vt:lpstr>
      <vt:lpstr>Demonstration: Querying Data with Stored Procedures</vt:lpstr>
      <vt:lpstr>Lesson 2: Passing Parameters to Stored Procedures</vt:lpstr>
      <vt:lpstr>Passing Input Parameters to Stored Procedures</vt:lpstr>
      <vt:lpstr>Working with OUTPUT Parameters</vt:lpstr>
      <vt:lpstr>Demonstration: Passing Parameters to Stored Procedures</vt:lpstr>
      <vt:lpstr>Lesson 3: Creating Simple Stored Procedures</vt:lpstr>
      <vt:lpstr>Creating Procedures to Return Rows</vt:lpstr>
      <vt:lpstr>Creating Procedures That Accept Parameters</vt:lpstr>
      <vt:lpstr>Demonstration: Creating Simple Stored Procedures</vt:lpstr>
      <vt:lpstr>Lesson 4: Working with Dynamic SQL</vt:lpstr>
      <vt:lpstr>Constructing Dynamic SQL</vt:lpstr>
      <vt:lpstr>Writing Queries with Dynamic SQL</vt:lpstr>
      <vt:lpstr>Demonstration: Working with Dynamic SQL</vt:lpstr>
      <vt:lpstr>Lab: Executing Stored Procedures</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15</dc:title>
  <dc:creator>Christopher Bartlett</dc:creator>
  <cp:lastModifiedBy>Richard Strange</cp:lastModifiedBy>
  <cp:revision>4</cp:revision>
  <dcterms:created xsi:type="dcterms:W3CDTF">2014-08-05T13:17:01Z</dcterms:created>
  <dcterms:modified xsi:type="dcterms:W3CDTF">2014-08-06T08:35:12Z</dcterms:modified>
</cp:coreProperties>
</file>