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theme/theme1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Lst>
  <p:notesMasterIdLst>
    <p:notesMasterId r:id="rId35"/>
  </p:notesMasterIdLst>
  <p:sldIdLst>
    <p:sldId id="256" r:id="rId18"/>
    <p:sldId id="257" r:id="rId19"/>
    <p:sldId id="258" r:id="rId20"/>
    <p:sldId id="259"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Lst>
  <p:sldSz cx="9144000" cy="6858000" type="screen4x3"/>
  <p:notesSz cx="6858000" cy="9144000"/>
  <p:embeddedFontLst>
    <p:embeddedFont>
      <p:font typeface="Segoe UI" panose="020B0502040204020203" pitchFamily="34" charset="0"/>
      <p:regular r:id="rId36"/>
      <p:bold r:id="rId37"/>
      <p:italic r:id="rId38"/>
      <p:boldItalic r:id="rId39"/>
    </p:embeddedFont>
    <p:embeddedFont>
      <p:font typeface="Lucida Sans Unicode" panose="020B0602030504020204" pitchFamily="34" charset="0"/>
      <p:regular r:id="rId40"/>
    </p:embeddedFont>
    <p:embeddedFont>
      <p:font typeface="Verdana" panose="020B0604030504040204" pitchFamily="34" charset="0"/>
      <p:regular r:id="rId41"/>
      <p:bold r:id="rId42"/>
      <p:italic r:id="rId43"/>
      <p:boldItalic r:id="rId44"/>
    </p:embeddedFont>
    <p:embeddedFont>
      <p:font typeface="Calibri" panose="020F0502020204030204" pitchFamily="34" charset="0"/>
      <p:regular r:id="rId45"/>
      <p:bold r:id="rId46"/>
      <p:italic r:id="rId47"/>
      <p:boldItalic r:id="rId4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1.xml"/><Relationship Id="rId26" Type="http://schemas.openxmlformats.org/officeDocument/2006/relationships/slide" Target="slides/slide9.xml"/><Relationship Id="rId39" Type="http://schemas.openxmlformats.org/officeDocument/2006/relationships/font" Target="fonts/font4.fntdata"/><Relationship Id="rId3" Type="http://schemas.openxmlformats.org/officeDocument/2006/relationships/slideMaster" Target="slideMasters/slideMaster3.xml"/><Relationship Id="rId21" Type="http://schemas.openxmlformats.org/officeDocument/2006/relationships/slide" Target="slides/slide4.xml"/><Relationship Id="rId34" Type="http://schemas.openxmlformats.org/officeDocument/2006/relationships/slide" Target="slides/slide17.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8.xml"/><Relationship Id="rId33" Type="http://schemas.openxmlformats.org/officeDocument/2006/relationships/slide" Target="slides/slide16.xml"/><Relationship Id="rId38" Type="http://schemas.openxmlformats.org/officeDocument/2006/relationships/font" Target="fonts/font3.fntdata"/><Relationship Id="rId46"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3.xml"/><Relationship Id="rId29" Type="http://schemas.openxmlformats.org/officeDocument/2006/relationships/slide" Target="slides/slide12.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7.xml"/><Relationship Id="rId32" Type="http://schemas.openxmlformats.org/officeDocument/2006/relationships/slide" Target="slides/slide15.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6.xml"/><Relationship Id="rId28" Type="http://schemas.openxmlformats.org/officeDocument/2006/relationships/slide" Target="slides/slide11.xml"/><Relationship Id="rId36" Type="http://schemas.openxmlformats.org/officeDocument/2006/relationships/font" Target="fonts/font1.fntdata"/><Relationship Id="rId49" Type="http://schemas.openxmlformats.org/officeDocument/2006/relationships/presProps" Target="presProps.xml"/><Relationship Id="rId10" Type="http://schemas.openxmlformats.org/officeDocument/2006/relationships/slideMaster" Target="slideMasters/slideMaster10.xml"/><Relationship Id="rId19" Type="http://schemas.openxmlformats.org/officeDocument/2006/relationships/slide" Target="slides/slide2.xml"/><Relationship Id="rId31" Type="http://schemas.openxmlformats.org/officeDocument/2006/relationships/slide" Target="slides/slide14.xml"/><Relationship Id="rId44" Type="http://schemas.openxmlformats.org/officeDocument/2006/relationships/font" Target="fonts/font9.fntdata"/><Relationship Id="rId52"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5.xml"/><Relationship Id="rId27" Type="http://schemas.openxmlformats.org/officeDocument/2006/relationships/slide" Target="slides/slide10.xml"/><Relationship Id="rId30" Type="http://schemas.openxmlformats.org/officeDocument/2006/relationships/slide" Target="slides/slide13.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8" Type="http://schemas.openxmlformats.org/officeDocument/2006/relationships/slideMaster" Target="slideMasters/slideMaster8.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6D261D-C8E8-4B85-9574-A32D49A4EFD7}"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240DC-F816-49D7-AEFE-36428E34C107}" type="slidenum">
              <a:rPr lang="en-GB" smtClean="0"/>
              <a:t>‹#›</a:t>
            </a:fld>
            <a:endParaRPr lang="en-GB" dirty="0"/>
          </a:p>
        </p:txBody>
      </p:sp>
    </p:spTree>
    <p:extLst>
      <p:ext uri="{BB962C8B-B14F-4D97-AF65-F5344CB8AC3E}">
        <p14:creationId xmlns:p14="http://schemas.microsoft.com/office/powerpoint/2010/main" val="3222797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706344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3308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181569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12635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the use of the increment operator, added in SQL Server 2008.</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T-SQL does not support FOR, FOREACH or DO loops.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633754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D:\Demofiles\Mod16\Setup.cmd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Control the Flow of Execution</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D:\Demofiles\Mod16\Setup.cmd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D:\Demofiles\Mod16\Demo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17442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Declaring Variables and Delimiting Batches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practice how to declare variables, retrieve their values, and use them in a SELECT statement to return specific employee information.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Using Control-of-Flow Elements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would like to include conditional logic in your T-SQL code to control the flow of elements by setting different values to a variable using the IF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Generating a Dynamic SQL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practice how to invoke dynamic SQL code and how to pass variables to it.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4: Using Synonyms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will practice how to create a synonym for a table inside the AdventureWorks2008R2 database and how to write a query against it.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75595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22F240DC-F816-49D7-AEFE-36428E34C107}"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77711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declare a variable in one batch and reference it in multiple batches?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 variables are local to the batch in which they are declared.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you create a synonym that references an object that does not exist yet?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 resolution doesn't occur until the synonym is used.</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Will a WHILE loop exit when the predicate evaluates to NULL?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193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68118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sz="1000"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453322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GO is not a T-SQL keyword, but is recognized by client tools (SSMS, SQLCMD, and so 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to students that, while they can set a custom batch delimiter in SSMS: Tools...Options...Query Execution...SQL Server...Batch Separator, this is not a best practice.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For a fun demo, show the use of an integer value following 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PRINT 'Repeating commands with GO';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10</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54442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Compare a batch to a query, which is a single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INSERT statements are used in the sample rather than SELECT since modification (and data definition language - DDL) statements are more often grouped in batches than SELECT statements.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Transactions and error handling will be introduced in a later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16557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98093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Compare a batch to a query, which is a single statement.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INSERT statements are used in the sample rather than SELECT since modification (and DDL) statements are more often grouped in batches than SELECT statements.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Transactions and error handling will be introduced in a later module.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73617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topic appears in the course to comply with the objective domain. Keep it at a high level since most students will not have the permissions (nor the need) to create synonyms.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cross-database synonyms are not currently supported in Microsoft Azure SQL Databases; this feature will only work on-premise.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To create a synonym, the user must have CREATE SYNONYM permission and either own or have ALTER SCHEMA in the destination schema.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synonym is an "empty" object which is resolved to the source object when referenced at runtime.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21531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Open file 11 - Demonstration A.sql and follow the comments.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Control Batch Execution and Variable Usage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D:\Demofiles\Mod16\Setup.cmd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D:\Demofiles\Mod16\Demo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22F240DC-F816-49D7-AEFE-36428E34C107}"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16: Programming with T-SQL</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90513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82260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755784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05750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60476523"/>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0694884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515116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9930597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4626334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629372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970895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5930607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4510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0833121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568157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85117767"/>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4781792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4510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6616013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901461"/>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5905208"/>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2027912"/>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658454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24129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9879633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0530536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9893475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99558654"/>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3788089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64654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862479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7659951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7754739"/>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11096347"/>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71932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2591694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0761207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301059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9557002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55423716"/>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2880427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7685847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940359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802019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5623767"/>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83682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3688610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5561797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2994455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97182137"/>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396821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1010635"/>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44106438"/>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868140"/>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949678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76998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7532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22674484"/>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1107040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37314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65640305"/>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7314808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574105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6018651"/>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14748212"/>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9981885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426772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39381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9355425"/>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50275936"/>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683107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279149653"/>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998744"/>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9221757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41435664"/>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7922936"/>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5665817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1683156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436830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7883154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07358377"/>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4413570"/>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9012706"/>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30948178"/>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6962543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15660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45608840"/>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62550444"/>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2341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572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98387459"/>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682284632"/>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9939033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351002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0706370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2190710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2986466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35292069"/>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153331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9221975"/>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008983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27299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6844013"/>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0947729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51576597"/>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3433502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83176114"/>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62232218"/>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5853825"/>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139457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1846341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432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77072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792796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5988477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207477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354258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152310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077804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44099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66410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1010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744157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424588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24547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00271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875634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45419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4174558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233795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71996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100367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90526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06583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16566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64107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762785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28427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07933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711639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707909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04894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118801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732186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0872904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297284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4667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023446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6413039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02348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173361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1459596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127508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140735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34156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6916019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759807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1224904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95178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90761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9020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0091554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676457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354747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45456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5777169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679538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412052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95719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3897740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8126591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1973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4092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652959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010580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3071766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10047949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4943480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7200950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611284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6267949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7395612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9386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3996352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716075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077771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50237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3272596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95253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65505919"/>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366593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449272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553801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2941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14405761"/>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9246485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839322"/>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1729541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764487536"/>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854445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458279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7196385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9762479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342296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37363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949595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892192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9837591"/>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97110547"/>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49475331"/>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3728597"/>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7670083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2347419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06224580"/>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598791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77542026"/>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734739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4541200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00678508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94630828"/>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6704019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3661255"/>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16</a:t>
            </a:r>
            <a:endParaRPr lang="en-GB" dirty="0"/>
          </a:p>
        </p:txBody>
      </p:sp>
      <p:sp>
        <p:nvSpPr>
          <p:cNvPr id="3" name="Subtitle 2"/>
          <p:cNvSpPr>
            <a:spLocks noGrp="1"/>
          </p:cNvSpPr>
          <p:nvPr>
            <p:ph type="subTitle" sz="quarter" idx="1"/>
          </p:nvPr>
        </p:nvSpPr>
        <p:spPr/>
        <p:txBody>
          <a:bodyPr/>
          <a:lstStyle/>
          <a:p>
            <a:r>
              <a:rPr lang="en-GB" dirty="0" smtClean="0"/>
              <a:t>Programming with T-SQL
</a:t>
            </a:r>
            <a:endParaRPr lang="en-GB" dirty="0"/>
          </a:p>
        </p:txBody>
      </p:sp>
    </p:spTree>
    <p:extLst>
      <p:ext uri="{BB962C8B-B14F-4D97-AF65-F5344CB8AC3E}">
        <p14:creationId xmlns:p14="http://schemas.microsoft.com/office/powerpoint/2010/main" val="2190521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Controlling Program Flow</a:t>
            </a:r>
            <a:endParaRPr lang="en-GB" dirty="0"/>
          </a:p>
        </p:txBody>
      </p:sp>
      <p:sp>
        <p:nvSpPr>
          <p:cNvPr id="3" name="Text Placeholder 2"/>
          <p:cNvSpPr>
            <a:spLocks noGrp="1"/>
          </p:cNvSpPr>
          <p:nvPr>
            <p:ph type="body" idx="1"/>
          </p:nvPr>
        </p:nvSpPr>
        <p:spPr/>
        <p:txBody>
          <a:bodyPr/>
          <a:lstStyle/>
          <a:p>
            <a:r>
              <a:rPr lang="en-GB" dirty="0" smtClean="0"/>
              <a:t>Understanding T-SQL Control-of-Flow Language
Working with IF…ELSE
Working with WHILE
Demonstration: Controlling Program Flow</a:t>
            </a:r>
            <a:endParaRPr lang="en-GB" dirty="0"/>
          </a:p>
        </p:txBody>
      </p:sp>
    </p:spTree>
    <p:extLst>
      <p:ext uri="{BB962C8B-B14F-4D97-AF65-F5344CB8AC3E}">
        <p14:creationId xmlns:p14="http://schemas.microsoft.com/office/powerpoint/2010/main" val="3442488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Understanding T-SQL Control-of-Flow Language</a:t>
            </a:r>
            <a:endParaRPr lang="en-GB" dirty="0"/>
          </a:p>
        </p:txBody>
      </p:sp>
      <p:sp>
        <p:nvSpPr>
          <p:cNvPr id="4" name="Content Placeholder 2"/>
          <p:cNvSpPr txBox="1">
            <a:spLocks/>
          </p:cNvSpPr>
          <p:nvPr/>
        </p:nvSpPr>
        <p:spPr>
          <a:xfrm>
            <a:off x="458788" y="9255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provides additional language elements that control the flow of execution of T-SQL statements</a:t>
            </a:r>
          </a:p>
          <a:p>
            <a:pPr lvl="1"/>
            <a:r>
              <a:rPr lang="en-US" kern="0" dirty="0">
                <a:solidFill>
                  <a:srgbClr val="000000"/>
                </a:solidFill>
              </a:rPr>
              <a:t>Used in batches, stored procedures, and multi-statement functions</a:t>
            </a:r>
          </a:p>
          <a:p>
            <a:pPr lvl="0"/>
            <a:r>
              <a:rPr lang="en-US" kern="0" dirty="0">
                <a:solidFill>
                  <a:srgbClr val="000000"/>
                </a:solidFill>
              </a:rPr>
              <a:t>Control-of-flow elements allow statements to be performed in a specified order or not at all</a:t>
            </a:r>
          </a:p>
          <a:p>
            <a:pPr lvl="1"/>
            <a:r>
              <a:rPr lang="en-US" kern="0" dirty="0">
                <a:solidFill>
                  <a:srgbClr val="000000"/>
                </a:solidFill>
              </a:rPr>
              <a:t>The default is for statements to execute sequentially</a:t>
            </a:r>
          </a:p>
          <a:p>
            <a:pPr lvl="0"/>
            <a:r>
              <a:rPr lang="en-US" kern="0" dirty="0">
                <a:solidFill>
                  <a:srgbClr val="000000"/>
                </a:solidFill>
              </a:rPr>
              <a:t>Includes IF…ELSE, BEGIN…END, WHILE, RETURN, and others</a:t>
            </a:r>
          </a:p>
        </p:txBody>
      </p:sp>
      <p:sp>
        <p:nvSpPr>
          <p:cNvPr id="5" name="AutoShape 3"/>
          <p:cNvSpPr>
            <a:spLocks noChangeArrowheads="1"/>
          </p:cNvSpPr>
          <p:nvPr/>
        </p:nvSpPr>
        <p:spPr bwMode="auto">
          <a:xfrm>
            <a:off x="644578" y="5533959"/>
            <a:ext cx="7749914"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IF</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OBJECT_ID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FF0000"/>
                </a:solidFill>
                <a:latin typeface="Lucida Sans Unicode" panose="020B0602030504020204" pitchFamily="34" charset="0"/>
                <a:cs typeface="Lucida Sans Unicode" panose="020B0602030504020204" pitchFamily="34" charset="0"/>
              </a:rPr>
              <a:t>'dbo.t1'</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IS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NOT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NULL</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DROP</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TABLE</a:t>
            </a:r>
            <a:r>
              <a:rPr lang="en-US" sz="2000" b="1" dirty="0">
                <a:solidFill>
                  <a:prstClr val="black"/>
                </a:solidFill>
                <a:latin typeface="Lucida Sans Unicode" panose="020B0602030504020204" pitchFamily="34" charset="0"/>
                <a:cs typeface="Lucida Sans Unicode" panose="020B0602030504020204" pitchFamily="34" charset="0"/>
              </a:rPr>
              <a:t> dbo.t1</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GO</a:t>
            </a:r>
            <a:endParaRPr lang="en-US" sz="2000" b="1" dirty="0">
              <a:solidFill>
                <a:srgbClr val="80808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2388932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IF…ELSE</a:t>
            </a:r>
            <a:endParaRPr lang="en-GB" dirty="0"/>
          </a:p>
        </p:txBody>
      </p:sp>
      <p:sp>
        <p:nvSpPr>
          <p:cNvPr id="4" name="Content Placeholder 2"/>
          <p:cNvSpPr txBox="1">
            <a:spLocks/>
          </p:cNvSpPr>
          <p:nvPr/>
        </p:nvSpPr>
        <p:spPr>
          <a:xfrm>
            <a:off x="458788" y="8778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IF…ELSE uses a predicate to determine the flow of the code</a:t>
            </a:r>
          </a:p>
          <a:p>
            <a:pPr lvl="1"/>
            <a:r>
              <a:rPr lang="en-US" kern="0" dirty="0">
                <a:solidFill>
                  <a:srgbClr val="000000"/>
                </a:solidFill>
              </a:rPr>
              <a:t>The code in the IF block is executed if the predicate evaluates to TRUE </a:t>
            </a:r>
          </a:p>
          <a:p>
            <a:pPr lvl="1"/>
            <a:r>
              <a:rPr lang="en-US" kern="0" dirty="0">
                <a:solidFill>
                  <a:srgbClr val="000000"/>
                </a:solidFill>
              </a:rPr>
              <a:t>The code in the ELSE block is executed if the predicate evaluates to FALSE or UNKNOWN</a:t>
            </a:r>
          </a:p>
          <a:p>
            <a:pPr lvl="0"/>
            <a:r>
              <a:rPr lang="en-US" kern="0" dirty="0">
                <a:solidFill>
                  <a:srgbClr val="000000"/>
                </a:solidFill>
              </a:rPr>
              <a:t>Very useful when combined with the EXISTS operator</a:t>
            </a:r>
          </a:p>
          <a:p>
            <a:pPr lvl="0"/>
            <a:endParaRPr lang="en-US" kern="0" dirty="0">
              <a:solidFill>
                <a:srgbClr val="000000"/>
              </a:solidFill>
            </a:endParaRPr>
          </a:p>
          <a:p>
            <a:pPr lvl="1"/>
            <a:endParaRPr lang="en-US" kern="0" dirty="0">
              <a:solidFill>
                <a:srgbClr val="000000"/>
              </a:solidFill>
            </a:endParaRPr>
          </a:p>
        </p:txBody>
      </p:sp>
      <p:sp>
        <p:nvSpPr>
          <p:cNvPr id="5" name="AutoShape 3"/>
          <p:cNvSpPr>
            <a:spLocks noChangeArrowheads="1"/>
          </p:cNvSpPr>
          <p:nvPr/>
        </p:nvSpPr>
        <p:spPr bwMode="auto">
          <a:xfrm>
            <a:off x="839444" y="4545761"/>
            <a:ext cx="7270229"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IF</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OBJECT_ID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FF0000"/>
                </a:solidFill>
                <a:latin typeface="Lucida Sans Unicode" panose="020B0602030504020204" pitchFamily="34" charset="0"/>
                <a:cs typeface="Lucida Sans Unicode" panose="020B0602030504020204" pitchFamily="34" charset="0"/>
              </a:rPr>
              <a:t>'dbo.t1'</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IS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NULL</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PRINT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00"/>
                </a:solidFill>
                <a:latin typeface="Lucida Sans Unicode" panose="020B0602030504020204" pitchFamily="34" charset="0"/>
                <a:cs typeface="Lucida Sans Unicode" panose="020B0602030504020204" pitchFamily="34" charset="0"/>
              </a:rPr>
              <a:t>'Object does not exist'</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srgbClr val="FF0000"/>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ELSE</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DROP</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TABLE</a:t>
            </a:r>
            <a:r>
              <a:rPr lang="en-US" sz="2000" b="1" dirty="0">
                <a:solidFill>
                  <a:prstClr val="black"/>
                </a:solidFill>
                <a:latin typeface="Lucida Sans Unicode" panose="020B0602030504020204" pitchFamily="34" charset="0"/>
                <a:cs typeface="Lucida Sans Unicode" panose="020B0602030504020204" pitchFamily="34" charset="0"/>
              </a:rPr>
              <a:t> dbo.t1</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25055256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WHILE</a:t>
            </a:r>
            <a:endParaRPr lang="en-GB" dirty="0"/>
          </a:p>
        </p:txBody>
      </p:sp>
      <p:sp>
        <p:nvSpPr>
          <p:cNvPr id="4" name="Content Placeholder 2"/>
          <p:cNvSpPr txBox="1">
            <a:spLocks/>
          </p:cNvSpPr>
          <p:nvPr/>
        </p:nvSpPr>
        <p:spPr>
          <a:xfrm>
            <a:off x="458788" y="9350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WHILE enables code to execute in a loop</a:t>
            </a:r>
          </a:p>
          <a:p>
            <a:pPr lvl="0"/>
            <a:r>
              <a:rPr lang="en-US" sz="2400" kern="0" dirty="0">
                <a:solidFill>
                  <a:srgbClr val="000000"/>
                </a:solidFill>
              </a:rPr>
              <a:t>Statements in the WHILE block repeat as the predicate evaluates to TRUE</a:t>
            </a:r>
          </a:p>
          <a:p>
            <a:pPr lvl="0"/>
            <a:r>
              <a:rPr lang="en-US" sz="2400" kern="0" dirty="0">
                <a:solidFill>
                  <a:srgbClr val="000000"/>
                </a:solidFill>
              </a:rPr>
              <a:t>The loop ends when the predicate evaluates to FALSE or UNKNOWN</a:t>
            </a:r>
          </a:p>
          <a:p>
            <a:pPr lvl="0"/>
            <a:r>
              <a:rPr lang="en-US" sz="2400" kern="0" dirty="0">
                <a:solidFill>
                  <a:srgbClr val="000000"/>
                </a:solidFill>
              </a:rPr>
              <a:t>Execution can be altered by BREAK or CONTINUE</a:t>
            </a:r>
          </a:p>
        </p:txBody>
      </p:sp>
      <p:sp>
        <p:nvSpPr>
          <p:cNvPr id="5" name="AutoShape 3"/>
          <p:cNvSpPr>
            <a:spLocks noChangeArrowheads="1"/>
          </p:cNvSpPr>
          <p:nvPr/>
        </p:nvSpPr>
        <p:spPr bwMode="auto">
          <a:xfrm>
            <a:off x="479680" y="3580114"/>
            <a:ext cx="7959781"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DECLARE</a:t>
            </a:r>
            <a:r>
              <a:rPr lang="en-US" sz="2000" b="1" dirty="0">
                <a:solidFill>
                  <a:prstClr val="black"/>
                </a:solidFill>
                <a:latin typeface="Lucida Sans Unicode" panose="020B0602030504020204" pitchFamily="34" charset="0"/>
                <a:cs typeface="Lucida Sans Unicode" panose="020B0602030504020204" pitchFamily="34" charset="0"/>
              </a:rPr>
              <a:t> @empid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 = 1</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@lname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NVARCHAR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20</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WHILE</a:t>
            </a:r>
            <a:r>
              <a:rPr lang="en-US" sz="2000" b="1" dirty="0">
                <a:solidFill>
                  <a:prstClr val="black"/>
                </a:solidFill>
                <a:latin typeface="Lucida Sans Unicode" panose="020B0602030504020204" pitchFamily="34" charset="0"/>
                <a:cs typeface="Lucida Sans Unicode" panose="020B0602030504020204" pitchFamily="34" charset="0"/>
              </a:rPr>
              <a:t> @empid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5</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BEGIN</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@lname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lastname </a:t>
            </a: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HR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Employees</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WHERE</a:t>
            </a:r>
            <a:r>
              <a:rPr lang="en-US" sz="2000" b="1" dirty="0">
                <a:solidFill>
                  <a:prstClr val="black"/>
                </a:solidFill>
                <a:latin typeface="Lucida Sans Unicode" panose="020B0602030504020204" pitchFamily="34" charset="0"/>
                <a:cs typeface="Lucida Sans Unicode" panose="020B0602030504020204" pitchFamily="34" charset="0"/>
              </a:rPr>
              <a:t> empid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@empid</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PRINT</a:t>
            </a:r>
            <a:r>
              <a:rPr lang="en-US" sz="2000" b="1" dirty="0">
                <a:solidFill>
                  <a:prstClr val="black"/>
                </a:solidFill>
                <a:latin typeface="Lucida Sans Unicode" panose="020B0602030504020204" pitchFamily="34" charset="0"/>
                <a:cs typeface="Lucida Sans Unicode" panose="020B0602030504020204" pitchFamily="34" charset="0"/>
              </a:rPr>
              <a:t> @lname</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SET</a:t>
            </a:r>
            <a:r>
              <a:rPr lang="en-US" sz="2000" b="1" dirty="0">
                <a:solidFill>
                  <a:prstClr val="black"/>
                </a:solidFill>
                <a:latin typeface="Lucida Sans Unicode" panose="020B0602030504020204" pitchFamily="34" charset="0"/>
                <a:cs typeface="Lucida Sans Unicode" panose="020B0602030504020204" pitchFamily="34" charset="0"/>
              </a:rPr>
              <a:t> @empid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1</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END</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srgbClr val="0000FF"/>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184067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78f5f79b-fadd-4e1a-9390-92b78a2b55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Controlling Program Flow</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Control the flow of execution</a:t>
            </a:r>
          </a:p>
        </p:txBody>
      </p:sp>
    </p:spTree>
    <p:extLst>
      <p:ext uri="{BB962C8B-B14F-4D97-AF65-F5344CB8AC3E}">
        <p14:creationId xmlns:p14="http://schemas.microsoft.com/office/powerpoint/2010/main" val="2083871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Programming with T-SQL</a:t>
            </a:r>
            <a:endParaRPr lang="en-GB" dirty="0"/>
          </a:p>
        </p:txBody>
      </p:sp>
      <p:sp>
        <p:nvSpPr>
          <p:cNvPr id="3" name="Text Placeholder 2"/>
          <p:cNvSpPr>
            <a:spLocks noGrp="1"/>
          </p:cNvSpPr>
          <p:nvPr>
            <p:ph type="body" idx="1"/>
          </p:nvPr>
        </p:nvSpPr>
        <p:spPr/>
        <p:txBody>
          <a:bodyPr/>
          <a:lstStyle/>
          <a:p>
            <a:r>
              <a:rPr lang="en-GB" dirty="0" smtClean="0"/>
              <a:t>Exercise 1: Declaring Variables and Delimiting Batches
Exercise 2: Using Control-of-Flow Elements
Exercise 3: Generating a Dynamic SQL Statement
Exercise 4: Using Synonyms</a:t>
            </a:r>
            <a:endParaRPr lang="en-GB" dirty="0"/>
          </a:p>
        </p:txBody>
      </p:sp>
      <p:sp>
        <p:nvSpPr>
          <p:cNvPr id="4" name="TextBox 3"/>
          <p:cNvSpPr txBox="1"/>
          <p:nvPr/>
        </p:nvSpPr>
        <p:spPr>
          <a:xfrm>
            <a:off x="458788" y="370704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p>
        </p:txBody>
      </p:sp>
      <p:sp>
        <p:nvSpPr>
          <p:cNvPr id="6" name="TextBox 5"/>
          <p:cNvSpPr txBox="1"/>
          <p:nvPr/>
        </p:nvSpPr>
        <p:spPr>
          <a:xfrm>
            <a:off x="458788" y="5858556"/>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4284996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junior database developer for Adventure Works, who has so far focused on writing reports using corporate databases stored in SQL Server 2014. To prepare for upcoming tasks, you will be working with some basic T-SQL programming objects.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38349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557992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T-SQL Programming Elements
Controlling Program Flow</a:t>
            </a:r>
            <a:endParaRPr lang="en-GB" dirty="0"/>
          </a:p>
        </p:txBody>
      </p:sp>
    </p:spTree>
    <p:extLst>
      <p:ext uri="{BB962C8B-B14F-4D97-AF65-F5344CB8AC3E}">
        <p14:creationId xmlns:p14="http://schemas.microsoft.com/office/powerpoint/2010/main" val="317945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Lesson 1: T-SQL Programming Elements</a:t>
            </a:r>
            <a:endParaRPr lang="en-GB" dirty="0"/>
          </a:p>
        </p:txBody>
      </p:sp>
      <p:sp>
        <p:nvSpPr>
          <p:cNvPr id="3" name="Text Placeholder 2"/>
          <p:cNvSpPr>
            <a:spLocks noGrp="1"/>
          </p:cNvSpPr>
          <p:nvPr>
            <p:ph type="body" idx="1"/>
          </p:nvPr>
        </p:nvSpPr>
        <p:spPr/>
        <p:txBody>
          <a:bodyPr/>
          <a:lstStyle/>
          <a:p>
            <a:r>
              <a:rPr lang="en-GB" dirty="0" smtClean="0"/>
              <a:t>Introducing T-SQL Batches
Working with Batches
Introducing T-SQL Variables
Working with Variables
Working with Synonyms
Demonstration: T-SQL Programming Elements</a:t>
            </a:r>
            <a:endParaRPr lang="en-GB" dirty="0"/>
          </a:p>
        </p:txBody>
      </p:sp>
    </p:spTree>
    <p:extLst>
      <p:ext uri="{BB962C8B-B14F-4D97-AF65-F5344CB8AC3E}">
        <p14:creationId xmlns:p14="http://schemas.microsoft.com/office/powerpoint/2010/main" val="1722674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T-SQL Batches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T-SQL batches are collections of one or more T-SQL statements sent to SQL Server as a unit for parsing, optimization, and execution</a:t>
            </a:r>
          </a:p>
          <a:p>
            <a:pPr lvl="0"/>
            <a:r>
              <a:rPr lang="en-US" sz="2400" kern="0" dirty="0">
                <a:solidFill>
                  <a:srgbClr val="000000"/>
                </a:solidFill>
              </a:rPr>
              <a:t>Batches are terminated with GO by default</a:t>
            </a:r>
          </a:p>
          <a:p>
            <a:pPr lvl="0"/>
            <a:r>
              <a:rPr lang="en-US" sz="2400" kern="0" dirty="0">
                <a:solidFill>
                  <a:srgbClr val="000000"/>
                </a:solidFill>
              </a:rPr>
              <a:t>Batches are boundaries for variable scope</a:t>
            </a:r>
          </a:p>
          <a:p>
            <a:pPr lvl="0"/>
            <a:r>
              <a:rPr lang="en-US" sz="2400" kern="0" dirty="0">
                <a:solidFill>
                  <a:srgbClr val="000000"/>
                </a:solidFill>
              </a:rPr>
              <a:t>Some statements (for example, CREATE FUNCTION, CREATE PROCEDURE, CREATE VIEW) may not be combined with others in the same batch</a:t>
            </a:r>
          </a:p>
        </p:txBody>
      </p:sp>
      <p:sp>
        <p:nvSpPr>
          <p:cNvPr id="5" name="AutoShape 3"/>
          <p:cNvSpPr>
            <a:spLocks noChangeArrowheads="1"/>
          </p:cNvSpPr>
          <p:nvPr/>
        </p:nvSpPr>
        <p:spPr bwMode="auto">
          <a:xfrm>
            <a:off x="584614" y="4315190"/>
            <a:ext cx="7270229"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00FF"/>
                </a:solidFill>
                <a:latin typeface="Segoe UI" panose="020B0502040204020203" pitchFamily="34" charset="0"/>
                <a:cs typeface="Segoe UI" panose="020B0502040204020203" pitchFamily="34" charset="0"/>
              </a:rPr>
              <a:t>CREATE</a:t>
            </a:r>
            <a:r>
              <a:rPr lang="en-US" sz="2000" dirty="0">
                <a:solidFill>
                  <a:prstClr val="black"/>
                </a:solidFill>
                <a:latin typeface="Segoe UI" panose="020B0502040204020203" pitchFamily="34" charset="0"/>
                <a:cs typeface="Segoe UI" panose="020B0502040204020203" pitchFamily="34" charset="0"/>
              </a:rPr>
              <a:t> </a:t>
            </a:r>
            <a:r>
              <a:rPr lang="en-US" sz="2000" dirty="0">
                <a:solidFill>
                  <a:srgbClr val="0000FF"/>
                </a:solidFill>
                <a:latin typeface="Segoe UI" panose="020B0502040204020203" pitchFamily="34" charset="0"/>
                <a:cs typeface="Segoe UI" panose="020B0502040204020203" pitchFamily="34" charset="0"/>
              </a:rPr>
              <a:t>VIEW</a:t>
            </a:r>
            <a:r>
              <a:rPr lang="en-US" sz="2000" dirty="0">
                <a:solidFill>
                  <a:prstClr val="black"/>
                </a:solidFill>
                <a:latin typeface="Segoe UI" panose="020B0502040204020203" pitchFamily="34" charset="0"/>
                <a:cs typeface="Segoe UI" panose="020B0502040204020203" pitchFamily="34" charset="0"/>
              </a:rPr>
              <a:t> </a:t>
            </a:r>
            <a:r>
              <a:rPr lang="en-US" sz="2000" dirty="0">
                <a:solidFill>
                  <a:srgbClr val="808080"/>
                </a:solidFill>
                <a:latin typeface="Segoe UI" panose="020B0502040204020203" pitchFamily="34" charset="0"/>
                <a:cs typeface="Segoe UI" panose="020B0502040204020203" pitchFamily="34" charset="0"/>
              </a:rPr>
              <a:t>&lt;</a:t>
            </a:r>
            <a:r>
              <a:rPr lang="en-US" sz="2000" dirty="0">
                <a:solidFill>
                  <a:prstClr val="black"/>
                </a:solidFill>
                <a:latin typeface="Segoe UI" panose="020B0502040204020203" pitchFamily="34" charset="0"/>
                <a:cs typeface="Segoe UI" panose="020B0502040204020203" pitchFamily="34" charset="0"/>
              </a:rPr>
              <a:t>view_name</a:t>
            </a:r>
            <a:r>
              <a:rPr lang="en-US" sz="2000" dirty="0">
                <a:solidFill>
                  <a:srgbClr val="808080"/>
                </a:solidFill>
                <a:latin typeface="Segoe UI" panose="020B0502040204020203" pitchFamily="34" charset="0"/>
                <a:cs typeface="Segoe UI" panose="020B0502040204020203" pitchFamily="34" charset="0"/>
              </a:rPr>
              <a:t>&gt;</a:t>
            </a:r>
          </a:p>
          <a:p>
            <a:r>
              <a:rPr lang="en-US" sz="2000" dirty="0">
                <a:solidFill>
                  <a:srgbClr val="0000FF"/>
                </a:solidFill>
                <a:latin typeface="Segoe UI" panose="020B0502040204020203" pitchFamily="34" charset="0"/>
                <a:cs typeface="Segoe UI" panose="020B0502040204020203" pitchFamily="34" charset="0"/>
              </a:rPr>
              <a:t>AS</a:t>
            </a:r>
            <a:r>
              <a:rPr lang="en-US" sz="2000" dirty="0">
                <a:solidFill>
                  <a:prstClr val="black"/>
                </a:solidFill>
                <a:latin typeface="Segoe UI" panose="020B0502040204020203" pitchFamily="34" charset="0"/>
                <a:cs typeface="Segoe UI" panose="020B0502040204020203" pitchFamily="34" charset="0"/>
              </a:rPr>
              <a:t> </a:t>
            </a:r>
            <a:r>
              <a:rPr lang="en-US" sz="2000" dirty="0">
                <a:solidFill>
                  <a:srgbClr val="808080"/>
                </a:solidFill>
                <a:latin typeface="Segoe UI" panose="020B0502040204020203" pitchFamily="34" charset="0"/>
                <a:cs typeface="Segoe UI" panose="020B0502040204020203" pitchFamily="34" charset="0"/>
              </a:rPr>
              <a:t>...;</a:t>
            </a:r>
          </a:p>
          <a:p>
            <a:r>
              <a:rPr lang="en-US" sz="2000" dirty="0">
                <a:solidFill>
                  <a:srgbClr val="0000FF"/>
                </a:solidFill>
                <a:latin typeface="Segoe UI" panose="020B0502040204020203" pitchFamily="34" charset="0"/>
                <a:cs typeface="Segoe UI" panose="020B0502040204020203" pitchFamily="34" charset="0"/>
              </a:rPr>
              <a:t>GO</a:t>
            </a:r>
          </a:p>
          <a:p>
            <a:r>
              <a:rPr lang="en-US" sz="2000" dirty="0">
                <a:solidFill>
                  <a:srgbClr val="0000FF"/>
                </a:solidFill>
                <a:latin typeface="Segoe UI" panose="020B0502040204020203" pitchFamily="34" charset="0"/>
                <a:cs typeface="Segoe UI" panose="020B0502040204020203" pitchFamily="34" charset="0"/>
              </a:rPr>
              <a:t>CREATE</a:t>
            </a:r>
            <a:r>
              <a:rPr lang="en-US" sz="2000" dirty="0">
                <a:solidFill>
                  <a:prstClr val="black"/>
                </a:solidFill>
                <a:latin typeface="Segoe UI" panose="020B0502040204020203" pitchFamily="34" charset="0"/>
                <a:cs typeface="Segoe UI" panose="020B0502040204020203" pitchFamily="34" charset="0"/>
              </a:rPr>
              <a:t> </a:t>
            </a:r>
            <a:r>
              <a:rPr lang="en-US" sz="2000" dirty="0">
                <a:solidFill>
                  <a:srgbClr val="0000FF"/>
                </a:solidFill>
                <a:latin typeface="Segoe UI" panose="020B0502040204020203" pitchFamily="34" charset="0"/>
                <a:cs typeface="Segoe UI" panose="020B0502040204020203" pitchFamily="34" charset="0"/>
              </a:rPr>
              <a:t>PROCEDURE</a:t>
            </a:r>
            <a:r>
              <a:rPr lang="en-US" sz="2000" dirty="0">
                <a:solidFill>
                  <a:prstClr val="black"/>
                </a:solidFill>
                <a:latin typeface="Segoe UI" panose="020B0502040204020203" pitchFamily="34" charset="0"/>
                <a:cs typeface="Segoe UI" panose="020B0502040204020203" pitchFamily="34" charset="0"/>
              </a:rPr>
              <a:t> </a:t>
            </a:r>
            <a:r>
              <a:rPr lang="en-US" sz="2000" dirty="0" smtClean="0">
                <a:solidFill>
                  <a:srgbClr val="808080"/>
                </a:solidFill>
                <a:latin typeface="Segoe UI" panose="020B0502040204020203" pitchFamily="34" charset="0"/>
                <a:cs typeface="Segoe UI" panose="020B0502040204020203" pitchFamily="34" charset="0"/>
              </a:rPr>
              <a:t>&lt;</a:t>
            </a:r>
            <a:r>
              <a:rPr lang="en-US" sz="2000" dirty="0">
                <a:latin typeface="Segoe UI" panose="020B0502040204020203" pitchFamily="34" charset="0"/>
                <a:cs typeface="Segoe UI" panose="020B0502040204020203" pitchFamily="34" charset="0"/>
              </a:rPr>
              <a:t>procedure_name</a:t>
            </a:r>
            <a:r>
              <a:rPr lang="en-US" sz="2000" dirty="0" smtClean="0">
                <a:solidFill>
                  <a:srgbClr val="808080"/>
                </a:solidFill>
                <a:latin typeface="Segoe UI" panose="020B0502040204020203" pitchFamily="34" charset="0"/>
                <a:cs typeface="Segoe UI" panose="020B0502040204020203" pitchFamily="34" charset="0"/>
              </a:rPr>
              <a:t>&gt;</a:t>
            </a:r>
            <a:endParaRPr lang="en-US" sz="2000" dirty="0">
              <a:solidFill>
                <a:srgbClr val="808080"/>
              </a:solidFill>
              <a:latin typeface="Segoe UI" panose="020B0502040204020203" pitchFamily="34" charset="0"/>
              <a:cs typeface="Segoe UI" panose="020B0502040204020203" pitchFamily="34" charset="0"/>
            </a:endParaRPr>
          </a:p>
          <a:p>
            <a:r>
              <a:rPr lang="en-US" sz="2000" dirty="0">
                <a:solidFill>
                  <a:srgbClr val="0000FF"/>
                </a:solidFill>
                <a:latin typeface="Segoe UI" panose="020B0502040204020203" pitchFamily="34" charset="0"/>
                <a:cs typeface="Segoe UI" panose="020B0502040204020203" pitchFamily="34" charset="0"/>
              </a:rPr>
              <a:t>AS</a:t>
            </a:r>
            <a:r>
              <a:rPr lang="en-US" sz="2000" dirty="0">
                <a:solidFill>
                  <a:prstClr val="black"/>
                </a:solidFill>
                <a:latin typeface="Segoe UI" panose="020B0502040204020203" pitchFamily="34" charset="0"/>
                <a:cs typeface="Segoe UI" panose="020B0502040204020203" pitchFamily="34" charset="0"/>
              </a:rPr>
              <a:t> </a:t>
            </a:r>
            <a:r>
              <a:rPr lang="en-US" sz="2000" dirty="0">
                <a:solidFill>
                  <a:srgbClr val="808080"/>
                </a:solidFill>
                <a:latin typeface="Segoe UI" panose="020B0502040204020203" pitchFamily="34" charset="0"/>
                <a:cs typeface="Segoe UI" panose="020B0502040204020203" pitchFamily="34" charset="0"/>
              </a:rPr>
              <a:t>...;</a:t>
            </a:r>
          </a:p>
          <a:p>
            <a:r>
              <a:rPr lang="en-US" sz="2000" dirty="0">
                <a:solidFill>
                  <a:srgbClr val="0000FF"/>
                </a:solidFill>
                <a:latin typeface="Segoe UI" panose="020B0502040204020203" pitchFamily="34" charset="0"/>
                <a:cs typeface="Segoe UI" panose="020B0502040204020203" pitchFamily="34" charset="0"/>
              </a:rPr>
              <a:t>GO</a:t>
            </a:r>
          </a:p>
        </p:txBody>
      </p:sp>
    </p:spTree>
    <p:extLst>
      <p:ext uri="{BB962C8B-B14F-4D97-AF65-F5344CB8AC3E}">
        <p14:creationId xmlns:p14="http://schemas.microsoft.com/office/powerpoint/2010/main" val="3078447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Batches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Batches are parsed for syntax as a unit</a:t>
            </a:r>
          </a:p>
          <a:p>
            <a:pPr lvl="1"/>
            <a:r>
              <a:rPr lang="en-US" kern="0" dirty="0">
                <a:solidFill>
                  <a:srgbClr val="000000"/>
                </a:solidFill>
              </a:rPr>
              <a:t>Syntax errors cause the entire batch to be rejected</a:t>
            </a:r>
          </a:p>
          <a:p>
            <a:pPr lvl="1"/>
            <a:r>
              <a:rPr lang="en-US" kern="0" dirty="0">
                <a:solidFill>
                  <a:srgbClr val="000000"/>
                </a:solidFill>
              </a:rPr>
              <a:t>Runtime errors may allow the batch to continue after failure, by default</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Batches can contain error-handling code</a:t>
            </a:r>
          </a:p>
        </p:txBody>
      </p:sp>
      <p:sp>
        <p:nvSpPr>
          <p:cNvPr id="6" name="AutoShape 3"/>
          <p:cNvSpPr>
            <a:spLocks noChangeArrowheads="1"/>
          </p:cNvSpPr>
          <p:nvPr/>
        </p:nvSpPr>
        <p:spPr bwMode="auto">
          <a:xfrm>
            <a:off x="734515" y="2908106"/>
            <a:ext cx="7270229"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r>
              <a:rPr lang="en-US" sz="2000" dirty="0">
                <a:solidFill>
                  <a:srgbClr val="008000"/>
                </a:solidFill>
                <a:latin typeface="Lucida Sans Unicode" panose="020B0602030504020204" pitchFamily="34" charset="0"/>
                <a:cs typeface="Lucida Sans Unicode" panose="020B0602030504020204" pitchFamily="34" charset="0"/>
              </a:rPr>
              <a:t>--Valid batch</a:t>
            </a:r>
          </a:p>
          <a:p>
            <a:r>
              <a:rPr lang="en-US" sz="2000" dirty="0">
                <a:solidFill>
                  <a:srgbClr val="0000FF"/>
                </a:solidFill>
                <a:latin typeface="Lucida Sans Unicode" panose="020B0602030504020204" pitchFamily="34" charset="0"/>
                <a:cs typeface="Lucida Sans Unicode" panose="020B0602030504020204" pitchFamily="34" charset="0"/>
              </a:rPr>
              <a:t>INSERT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INTO</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t1 </a:t>
            </a:r>
            <a:r>
              <a:rPr lang="en-US" sz="2000" dirty="0">
                <a:solidFill>
                  <a:srgbClr val="0000FF"/>
                </a:solidFill>
                <a:latin typeface="Lucida Sans Unicode" panose="020B0602030504020204" pitchFamily="34" charset="0"/>
                <a:cs typeface="Lucida Sans Unicode" panose="020B0602030504020204" pitchFamily="34" charset="0"/>
              </a:rPr>
              <a:t>VALUES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1</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N'abc'</a:t>
            </a:r>
            <a:r>
              <a:rPr lang="en-US" sz="2000" dirty="0">
                <a:solidFill>
                  <a:srgbClr val="808080"/>
                </a:solidFill>
                <a:latin typeface="Lucida Sans Unicode" panose="020B0602030504020204" pitchFamily="34" charset="0"/>
                <a:cs typeface="Lucida Sans Unicode" panose="020B0602030504020204" pitchFamily="34" charset="0"/>
              </a:rPr>
              <a:t>);</a:t>
            </a:r>
          </a:p>
          <a:p>
            <a:r>
              <a:rPr lang="en-US" sz="2000" dirty="0">
                <a:solidFill>
                  <a:srgbClr val="0000FF"/>
                </a:solidFill>
                <a:latin typeface="Lucida Sans Unicode" panose="020B0602030504020204" pitchFamily="34" charset="0"/>
                <a:cs typeface="Lucida Sans Unicode" panose="020B0602030504020204" pitchFamily="34" charset="0"/>
              </a:rPr>
              <a:t>INSERT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INTO</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t1 </a:t>
            </a:r>
            <a:r>
              <a:rPr lang="en-US" sz="2000" dirty="0">
                <a:solidFill>
                  <a:srgbClr val="0000FF"/>
                </a:solidFill>
                <a:latin typeface="Lucida Sans Unicode" panose="020B0602030504020204" pitchFamily="34" charset="0"/>
                <a:cs typeface="Lucida Sans Unicode" panose="020B0602030504020204" pitchFamily="34" charset="0"/>
              </a:rPr>
              <a:t>VALUES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3</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N'def'</a:t>
            </a:r>
            <a:r>
              <a:rPr lang="en-US" sz="2000" dirty="0">
                <a:solidFill>
                  <a:srgbClr val="808080"/>
                </a:solidFill>
                <a:latin typeface="Lucida Sans Unicode" panose="020B0602030504020204" pitchFamily="34" charset="0"/>
                <a:cs typeface="Lucida Sans Unicode" panose="020B0602030504020204" pitchFamily="34" charset="0"/>
              </a:rPr>
              <a:t>);</a:t>
            </a:r>
          </a:p>
          <a:p>
            <a:r>
              <a:rPr lang="en-US" sz="2000" dirty="0" smtClean="0">
                <a:solidFill>
                  <a:srgbClr val="0000FF"/>
                </a:solidFill>
                <a:latin typeface="Lucida Sans Unicode" panose="020B0602030504020204" pitchFamily="34" charset="0"/>
                <a:cs typeface="Lucida Sans Unicode" panose="020B0602030504020204" pitchFamily="34" charset="0"/>
              </a:rPr>
              <a:t>GO</a:t>
            </a:r>
          </a:p>
          <a:p>
            <a:r>
              <a:rPr lang="en-US" sz="2000" dirty="0">
                <a:solidFill>
                  <a:srgbClr val="008000"/>
                </a:solidFill>
                <a:latin typeface="Lucida Sans Unicode" panose="020B0602030504020204" pitchFamily="34" charset="0"/>
                <a:cs typeface="Lucida Sans Unicode" panose="020B0602030504020204" pitchFamily="34" charset="0"/>
              </a:rPr>
              <a:t>--invalid batch</a:t>
            </a:r>
          </a:p>
          <a:p>
            <a:r>
              <a:rPr lang="en-US" sz="2000" dirty="0">
                <a:solidFill>
                  <a:srgbClr val="0000FF"/>
                </a:solidFill>
                <a:latin typeface="Lucida Sans Unicode" panose="020B0602030504020204" pitchFamily="34" charset="0"/>
                <a:cs typeface="Lucida Sans Unicode" panose="020B0602030504020204" pitchFamily="34" charset="0"/>
              </a:rPr>
              <a:t>INSERT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INTO</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t1 VALUE</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1</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N'abc'</a:t>
            </a:r>
            <a:r>
              <a:rPr lang="en-US" sz="2000" dirty="0">
                <a:solidFill>
                  <a:srgbClr val="808080"/>
                </a:solidFill>
                <a:latin typeface="Lucida Sans Unicode" panose="020B0602030504020204" pitchFamily="34" charset="0"/>
                <a:cs typeface="Lucida Sans Unicode" panose="020B0602030504020204" pitchFamily="34" charset="0"/>
              </a:rPr>
              <a:t>);</a:t>
            </a:r>
          </a:p>
          <a:p>
            <a:r>
              <a:rPr lang="en-US" sz="2000" dirty="0">
                <a:solidFill>
                  <a:srgbClr val="0000FF"/>
                </a:solidFill>
                <a:latin typeface="Lucida Sans Unicode" panose="020B0602030504020204" pitchFamily="34" charset="0"/>
                <a:cs typeface="Lucida Sans Unicode" panose="020B0602030504020204" pitchFamily="34" charset="0"/>
              </a:rPr>
              <a:t>INSERT</a:t>
            </a:r>
            <a:r>
              <a:rPr lang="en-US" sz="2000" dirty="0">
                <a:solidFill>
                  <a:prstClr val="black"/>
                </a:solidFill>
                <a:latin typeface="Lucida Sans Unicode" panose="020B0602030504020204" pitchFamily="34" charset="0"/>
                <a:cs typeface="Lucida Sans Unicode" panose="020B0602030504020204" pitchFamily="34" charset="0"/>
              </a:rPr>
              <a:t> </a:t>
            </a:r>
            <a:r>
              <a:rPr lang="en-US" sz="2000" dirty="0">
                <a:solidFill>
                  <a:srgbClr val="0000FF"/>
                </a:solidFill>
                <a:latin typeface="Lucida Sans Unicode" panose="020B0602030504020204" pitchFamily="34" charset="0"/>
                <a:cs typeface="Lucida Sans Unicode" panose="020B0602030504020204" pitchFamily="34" charset="0"/>
              </a:rPr>
              <a:t>INTO</a:t>
            </a:r>
            <a:r>
              <a:rPr lang="en-US" sz="2000" dirty="0">
                <a:solidFill>
                  <a:prstClr val="black"/>
                </a:solidFill>
                <a:latin typeface="Lucida Sans Unicode" panose="020B0602030504020204" pitchFamily="34" charset="0"/>
                <a:cs typeface="Lucida Sans Unicode" panose="020B0602030504020204" pitchFamily="34" charset="0"/>
              </a:rPr>
              <a:t> dbo</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t1 </a:t>
            </a:r>
            <a:r>
              <a:rPr lang="en-US" sz="2000" dirty="0">
                <a:solidFill>
                  <a:srgbClr val="0000FF"/>
                </a:solidFill>
                <a:latin typeface="Lucida Sans Unicode" panose="020B0602030504020204" pitchFamily="34" charset="0"/>
                <a:cs typeface="Lucida Sans Unicode" panose="020B0602030504020204" pitchFamily="34" charset="0"/>
              </a:rPr>
              <a:t>VALUES</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2</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prstClr val="black"/>
                </a:solidFill>
                <a:latin typeface="Lucida Sans Unicode" panose="020B0602030504020204" pitchFamily="34" charset="0"/>
                <a:cs typeface="Lucida Sans Unicode" panose="020B0602030504020204" pitchFamily="34" charset="0"/>
              </a:rPr>
              <a:t>3</a:t>
            </a:r>
            <a:r>
              <a:rPr lang="en-US" sz="2000" dirty="0">
                <a:solidFill>
                  <a:srgbClr val="808080"/>
                </a:solidFill>
                <a:latin typeface="Lucida Sans Unicode" panose="020B0602030504020204" pitchFamily="34" charset="0"/>
                <a:cs typeface="Lucida Sans Unicode" panose="020B0602030504020204" pitchFamily="34" charset="0"/>
              </a:rPr>
              <a:t>,</a:t>
            </a:r>
            <a:r>
              <a:rPr lang="en-US" sz="2000" dirty="0">
                <a:solidFill>
                  <a:srgbClr val="FF0000"/>
                </a:solidFill>
                <a:latin typeface="Lucida Sans Unicode" panose="020B0602030504020204" pitchFamily="34" charset="0"/>
                <a:cs typeface="Lucida Sans Unicode" panose="020B0602030504020204" pitchFamily="34" charset="0"/>
              </a:rPr>
              <a:t>N'def'</a:t>
            </a:r>
            <a:r>
              <a:rPr lang="en-US" sz="2000" dirty="0">
                <a:solidFill>
                  <a:srgbClr val="808080"/>
                </a:solidFill>
                <a:latin typeface="Lucida Sans Unicode" panose="020B0602030504020204" pitchFamily="34" charset="0"/>
                <a:cs typeface="Lucida Sans Unicode" panose="020B0602030504020204" pitchFamily="34" charset="0"/>
              </a:rPr>
              <a:t>);</a:t>
            </a:r>
          </a:p>
          <a:p>
            <a:r>
              <a:rPr lang="en-US" sz="2000" dirty="0" smtClean="0">
                <a:solidFill>
                  <a:srgbClr val="0000FF"/>
                </a:solidFill>
                <a:latin typeface="Lucida Sans Unicode" panose="020B0602030504020204" pitchFamily="34" charset="0"/>
                <a:cs typeface="Lucida Sans Unicode" panose="020B0602030504020204" pitchFamily="34" charset="0"/>
              </a:rPr>
              <a:t>GO</a:t>
            </a:r>
            <a:endParaRPr lang="en-US" sz="2000" dirty="0">
              <a:solidFill>
                <a:srgbClr val="0000FF"/>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22942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Introducing T-SQL Variables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Variables are objects that allow storage of a value for use later in the same batch</a:t>
            </a:r>
          </a:p>
          <a:p>
            <a:pPr lvl="0"/>
            <a:r>
              <a:rPr lang="en-US" sz="2400" kern="0" dirty="0">
                <a:solidFill>
                  <a:srgbClr val="000000"/>
                </a:solidFill>
              </a:rPr>
              <a:t>Variables are defined with the DECLARE keyword</a:t>
            </a:r>
          </a:p>
          <a:p>
            <a:pPr lvl="1"/>
            <a:r>
              <a:rPr lang="en-US" sz="2000" kern="0" dirty="0">
                <a:solidFill>
                  <a:srgbClr val="000000"/>
                </a:solidFill>
              </a:rPr>
              <a:t>In SQL Server 2008 and later, variables can be declared and initialized in the same statement</a:t>
            </a:r>
          </a:p>
          <a:p>
            <a:pPr lvl="0"/>
            <a:r>
              <a:rPr lang="en-US" sz="2400" kern="0" dirty="0">
                <a:solidFill>
                  <a:srgbClr val="000000"/>
                </a:solidFill>
              </a:rPr>
              <a:t>Variables are always local to the batch in which they're declared and go out of scope when the batch ends</a:t>
            </a:r>
          </a:p>
          <a:p>
            <a:pPr lvl="0"/>
            <a:endParaRPr lang="en-US" sz="2400" kern="0" dirty="0">
              <a:solidFill>
                <a:srgbClr val="000000"/>
              </a:solidFill>
            </a:endParaRPr>
          </a:p>
        </p:txBody>
      </p:sp>
      <p:sp>
        <p:nvSpPr>
          <p:cNvPr id="5" name="AutoShape 3"/>
          <p:cNvSpPr>
            <a:spLocks noChangeArrowheads="1"/>
          </p:cNvSpPr>
          <p:nvPr/>
        </p:nvSpPr>
        <p:spPr bwMode="auto">
          <a:xfrm>
            <a:off x="839446" y="4004732"/>
            <a:ext cx="7270229"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8000"/>
                </a:solidFill>
                <a:latin typeface="Lucida Sans Unicode" panose="020B0602030504020204" pitchFamily="34" charset="0"/>
                <a:cs typeface="Lucida Sans Unicode" panose="020B0602030504020204" pitchFamily="34" charset="0"/>
              </a:rPr>
              <a:t>--Declare and initialize variables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DECLARE</a:t>
            </a:r>
            <a:r>
              <a:rPr lang="en-US" sz="2000" b="1" dirty="0">
                <a:solidFill>
                  <a:prstClr val="black"/>
                </a:solidFill>
                <a:latin typeface="Lucida Sans Unicode" panose="020B0602030504020204" pitchFamily="34" charset="0"/>
                <a:cs typeface="Lucida Sans Unicode" panose="020B0602030504020204" pitchFamily="34" charset="0"/>
              </a:rPr>
              <a:t> @numrows </a:t>
            </a:r>
            <a:r>
              <a:rPr lang="en-US" sz="2000" b="1" dirty="0">
                <a:solidFill>
                  <a:srgbClr val="0000FF"/>
                </a:solidFill>
                <a:latin typeface="Lucida Sans Unicode" panose="020B0602030504020204" pitchFamily="34" charset="0"/>
                <a:cs typeface="Lucida Sans Unicode" panose="020B0602030504020204" pitchFamily="34" charset="0"/>
              </a:rPr>
              <a:t>INT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3</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@catid </a:t>
            </a:r>
            <a:r>
              <a:rPr lang="en-US" sz="2000" b="1" dirty="0">
                <a:solidFill>
                  <a:srgbClr val="0000FF"/>
                </a:solidFill>
                <a:latin typeface="Lucida Sans Unicode" panose="020B0602030504020204" pitchFamily="34" charset="0"/>
                <a:cs typeface="Lucida Sans Unicode" panose="020B0602030504020204" pitchFamily="34" charset="0"/>
              </a:rPr>
              <a:t>INT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2</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8000"/>
                </a:solidFill>
                <a:latin typeface="Lucida Sans Unicode" panose="020B0602030504020204" pitchFamily="34" charset="0"/>
                <a:cs typeface="Lucida Sans Unicode" panose="020B0602030504020204" pitchFamily="34" charset="0"/>
              </a:rPr>
              <a:t>--Use variables to pass parameters to procedure</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EXEC</a:t>
            </a:r>
            <a:r>
              <a:rPr lang="en-US" sz="2000" b="1" dirty="0">
                <a:solidFill>
                  <a:prstClr val="black"/>
                </a:solidFill>
                <a:latin typeface="Lucida Sans Unicode" panose="020B0602030504020204" pitchFamily="34" charset="0"/>
                <a:cs typeface="Lucida Sans Unicode" panose="020B0602030504020204" pitchFamily="34" charset="0"/>
              </a:rPr>
              <a:t> Production</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ProdsByCategory</a:t>
            </a:r>
            <a:r>
              <a:rPr lang="en-US" sz="2000" b="1" dirty="0">
                <a:solidFill>
                  <a:srgbClr val="0000FF"/>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prstClr val="black"/>
                </a:solidFill>
                <a:latin typeface="Lucida Sans Unicode" panose="020B0602030504020204" pitchFamily="34" charset="0"/>
                <a:cs typeface="Lucida Sans Unicode" panose="020B0602030504020204" pitchFamily="34" charset="0"/>
              </a:rPr>
              <a:t>@numrows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@numrows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@catid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@catid</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332062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01d9c6df-7ad8-4db1-911d-c4dcfdd25f7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Variables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Batches are parsed for syntax as a unit</a:t>
            </a:r>
          </a:p>
          <a:p>
            <a:pPr lvl="1"/>
            <a:r>
              <a:rPr lang="en-US" kern="0" dirty="0">
                <a:solidFill>
                  <a:srgbClr val="000000"/>
                </a:solidFill>
              </a:rPr>
              <a:t>Syntax errors cause the entire batch to be rejected</a:t>
            </a:r>
          </a:p>
          <a:p>
            <a:pPr lvl="1"/>
            <a:r>
              <a:rPr lang="en-US" kern="0" dirty="0">
                <a:solidFill>
                  <a:srgbClr val="000000"/>
                </a:solidFill>
              </a:rPr>
              <a:t>Runtime errors may allow the batch to continue after failure, by default</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Batches can contain error-handling code</a:t>
            </a:r>
          </a:p>
        </p:txBody>
      </p:sp>
      <p:sp>
        <p:nvSpPr>
          <p:cNvPr id="5" name="AutoShape 3"/>
          <p:cNvSpPr>
            <a:spLocks noChangeArrowheads="1"/>
          </p:cNvSpPr>
          <p:nvPr/>
        </p:nvSpPr>
        <p:spPr bwMode="auto">
          <a:xfrm>
            <a:off x="734515" y="2845286"/>
            <a:ext cx="7270229"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8000"/>
                </a:solidFill>
                <a:latin typeface="Lucida Sans Unicode" panose="020B0602030504020204" pitchFamily="34" charset="0"/>
                <a:cs typeface="Lucida Sans Unicode" panose="020B0602030504020204" pitchFamily="34" charset="0"/>
              </a:rPr>
              <a:t>--Valid batch</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t1 </a:t>
            </a:r>
            <a:r>
              <a:rPr lang="en-US" sz="2000" b="1" dirty="0">
                <a:solidFill>
                  <a:srgbClr val="0000FF"/>
                </a:solidFill>
                <a:latin typeface="Lucida Sans Unicode" panose="020B0602030504020204" pitchFamily="34" charset="0"/>
                <a:cs typeface="Lucida Sans Unicode" panose="020B0602030504020204" pitchFamily="34" charset="0"/>
              </a:rPr>
              <a:t>VALUES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FF0000"/>
                </a:solidFill>
                <a:latin typeface="Lucida Sans Unicode" panose="020B0602030504020204" pitchFamily="34" charset="0"/>
                <a:cs typeface="Lucida Sans Unicode" panose="020B0602030504020204" pitchFamily="34" charset="0"/>
              </a:rPr>
              <a:t>N'abc'</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t1 </a:t>
            </a:r>
            <a:r>
              <a:rPr lang="en-US" sz="2000" b="1" dirty="0">
                <a:solidFill>
                  <a:srgbClr val="0000FF"/>
                </a:solidFill>
                <a:latin typeface="Lucida Sans Unicode" panose="020B0602030504020204" pitchFamily="34" charset="0"/>
                <a:cs typeface="Lucida Sans Unicode" panose="020B0602030504020204" pitchFamily="34" charset="0"/>
              </a:rPr>
              <a:t>VALUES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3</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FF0000"/>
                </a:solidFill>
                <a:latin typeface="Lucida Sans Unicode" panose="020B0602030504020204" pitchFamily="34" charset="0"/>
                <a:cs typeface="Lucida Sans Unicode" panose="020B0602030504020204" pitchFamily="34" charset="0"/>
              </a:rPr>
              <a:t>N'def'</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US" sz="2000" b="1" dirty="0">
                <a:solidFill>
                  <a:srgbClr val="008000"/>
                </a:solidFill>
                <a:latin typeface="Lucida Sans Unicode" panose="020B0602030504020204" pitchFamily="34" charset="0"/>
                <a:cs typeface="Lucida Sans Unicode" panose="020B0602030504020204" pitchFamily="34" charset="0"/>
              </a:rPr>
              <a:t>--invalid batch</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t1 VALUE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FF0000"/>
                </a:solidFill>
                <a:latin typeface="Lucida Sans Unicode" panose="020B0602030504020204" pitchFamily="34" charset="0"/>
                <a:cs typeface="Lucida Sans Unicode" panose="020B0602030504020204" pitchFamily="34" charset="0"/>
              </a:rPr>
              <a:t>N'abc'</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t1 </a:t>
            </a:r>
            <a:r>
              <a:rPr lang="en-US" sz="2000" b="1" dirty="0">
                <a:solidFill>
                  <a:srgbClr val="0000FF"/>
                </a:solidFill>
                <a:latin typeface="Lucida Sans Unicode" panose="020B0602030504020204" pitchFamily="34" charset="0"/>
                <a:cs typeface="Lucida Sans Unicode" panose="020B0602030504020204" pitchFamily="34" charset="0"/>
              </a:rPr>
              <a:t>VALUES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3</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FF0000"/>
                </a:solidFill>
                <a:latin typeface="Lucida Sans Unicode" panose="020B0602030504020204" pitchFamily="34" charset="0"/>
                <a:cs typeface="Lucida Sans Unicode" panose="020B0602030504020204" pitchFamily="34" charset="0"/>
              </a:rPr>
              <a:t>N'def'</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GO</a:t>
            </a:r>
          </a:p>
        </p:txBody>
      </p:sp>
    </p:spTree>
    <p:extLst>
      <p:ext uri="{BB962C8B-B14F-4D97-AF65-F5344CB8AC3E}">
        <p14:creationId xmlns:p14="http://schemas.microsoft.com/office/powerpoint/2010/main" val="2468564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0fb713-75f5-4053-acda-507e534e52b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Synonyms</a:t>
            </a:r>
            <a:endParaRPr lang="en-GB" dirty="0"/>
          </a:p>
        </p:txBody>
      </p:sp>
      <p:sp>
        <p:nvSpPr>
          <p:cNvPr id="4" name="Content Placeholder 2"/>
          <p:cNvSpPr txBox="1">
            <a:spLocks/>
          </p:cNvSpPr>
          <p:nvPr/>
        </p:nvSpPr>
        <p:spPr>
          <a:xfrm>
            <a:off x="458788" y="9159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A synonym is an alias or link to an object stored either on the same SQL Server instance or on a linked server</a:t>
            </a:r>
          </a:p>
          <a:p>
            <a:pPr lvl="1"/>
            <a:r>
              <a:rPr lang="en-US" sz="2000" kern="0" dirty="0">
                <a:solidFill>
                  <a:srgbClr val="000000"/>
                </a:solidFill>
              </a:rPr>
              <a:t>Synonyms can point to tables, views, procedures, and functions</a:t>
            </a:r>
          </a:p>
          <a:p>
            <a:pPr lvl="0"/>
            <a:r>
              <a:rPr lang="en-US" sz="2400" kern="0" dirty="0">
                <a:solidFill>
                  <a:srgbClr val="000000"/>
                </a:solidFill>
              </a:rPr>
              <a:t>Synonyms can be used for referencing remote objects as though they were located locally, or for providing alternative names to other local objects</a:t>
            </a:r>
          </a:p>
          <a:p>
            <a:pPr lvl="0"/>
            <a:r>
              <a:rPr lang="en-US" sz="2400" kern="0" dirty="0">
                <a:solidFill>
                  <a:srgbClr val="000000"/>
                </a:solidFill>
              </a:rPr>
              <a:t>Use the CREATE and DROP commands to manage synonyms</a:t>
            </a:r>
          </a:p>
        </p:txBody>
      </p:sp>
      <p:sp>
        <p:nvSpPr>
          <p:cNvPr id="5" name="AutoShape 3"/>
          <p:cNvSpPr>
            <a:spLocks noChangeArrowheads="1"/>
          </p:cNvSpPr>
          <p:nvPr/>
        </p:nvSpPr>
        <p:spPr bwMode="auto">
          <a:xfrm>
            <a:off x="476716" y="4219624"/>
            <a:ext cx="7749914" cy="233368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USE</a:t>
            </a:r>
            <a:r>
              <a:rPr lang="en-US" sz="2000" b="1" dirty="0">
                <a:solidFill>
                  <a:prstClr val="black"/>
                </a:solidFill>
                <a:latin typeface="Lucida Sans Unicode" panose="020B0602030504020204" pitchFamily="34" charset="0"/>
                <a:cs typeface="Lucida Sans Unicode" panose="020B0602030504020204" pitchFamily="34" charset="0"/>
              </a:rPr>
              <a:t> tempdb</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CREATE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SYNONYM</a:t>
            </a:r>
            <a:r>
              <a:rPr lang="en-US" sz="2000" b="1" dirty="0">
                <a:solidFill>
                  <a:prstClr val="black"/>
                </a:solidFill>
                <a:latin typeface="Lucida Sans Unicode" panose="020B0602030504020204" pitchFamily="34" charset="0"/>
                <a:cs typeface="Lucida Sans Unicode" panose="020B0602030504020204" pitchFamily="34" charset="0"/>
              </a:rPr>
              <a:t> 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ProdsByCategory </a:t>
            </a:r>
            <a:r>
              <a:rPr lang="en-US" sz="2000" b="1" dirty="0">
                <a:solidFill>
                  <a:srgbClr val="0000FF"/>
                </a:solidFill>
                <a:latin typeface="Lucida Sans Unicode" panose="020B0602030504020204" pitchFamily="34" charset="0"/>
                <a:cs typeface="Lucida Sans Unicode" panose="020B0602030504020204" pitchFamily="34" charset="0"/>
              </a:rPr>
              <a:t>FOR</a:t>
            </a:r>
            <a:r>
              <a:rPr lang="en-US" sz="2000" b="1" dirty="0">
                <a:solidFill>
                  <a:prstClr val="black"/>
                </a:solidFill>
                <a:latin typeface="Lucida Sans Unicode" panose="020B0602030504020204" pitchFamily="34" charset="0"/>
                <a:cs typeface="Lucida Sans Unicode" panose="020B0602030504020204" pitchFamily="34" charset="0"/>
              </a:rPr>
              <a:t> 	TSQL</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Production</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ProdsByCategory</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GO</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EXEC</a:t>
            </a:r>
            <a:r>
              <a:rPr lang="en-US" sz="2000" b="1" dirty="0">
                <a:solidFill>
                  <a:prstClr val="black"/>
                </a:solidFill>
                <a:latin typeface="Lucida Sans Unicode" panose="020B0602030504020204" pitchFamily="34" charset="0"/>
                <a:cs typeface="Lucida Sans Unicode" panose="020B0602030504020204" pitchFamily="34" charset="0"/>
              </a:rPr>
              <a:t> 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ProdsByCategory</a:t>
            </a:r>
            <a:r>
              <a:rPr lang="en-US" sz="2000" b="1" dirty="0">
                <a:solidFill>
                  <a:srgbClr val="0000FF"/>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prstClr val="black"/>
                </a:solidFill>
                <a:latin typeface="Lucida Sans Unicode" panose="020B0602030504020204" pitchFamily="34" charset="0"/>
                <a:cs typeface="Lucida Sans Unicode" panose="020B0602030504020204" pitchFamily="34" charset="0"/>
              </a:rPr>
              <a:t>@numrows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3</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@catid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2</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050354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469edce-4559-4dc1-9efb-c3566a97d6d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T-SQL Programming Elements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Control batch execution and variable usage </a:t>
            </a:r>
          </a:p>
        </p:txBody>
      </p:sp>
    </p:spTree>
    <p:extLst>
      <p:ext uri="{BB962C8B-B14F-4D97-AF65-F5344CB8AC3E}">
        <p14:creationId xmlns:p14="http://schemas.microsoft.com/office/powerpoint/2010/main" val="3066513381"/>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29</TotalTime>
  <Words>1760</Words>
  <Application>Microsoft Office PowerPoint</Application>
  <PresentationFormat>On-screen Show (4:3)</PresentationFormat>
  <Paragraphs>246</Paragraphs>
  <Slides>17</Slides>
  <Notes>17</Notes>
  <HiddenSlides>0</HiddenSlides>
  <MMClips>0</MMClips>
  <ScaleCrop>false</ScaleCrop>
  <HeadingPairs>
    <vt:vector size="6" baseType="variant">
      <vt:variant>
        <vt:lpstr>Fonts Used</vt:lpstr>
      </vt:variant>
      <vt:variant>
        <vt:i4>7</vt:i4>
      </vt:variant>
      <vt:variant>
        <vt:lpstr>Theme</vt:lpstr>
      </vt:variant>
      <vt:variant>
        <vt:i4>17</vt:i4>
      </vt:variant>
      <vt:variant>
        <vt:lpstr>Slide Titles</vt:lpstr>
      </vt:variant>
      <vt:variant>
        <vt:i4>17</vt:i4>
      </vt:variant>
    </vt:vector>
  </HeadingPairs>
  <TitlesOfParts>
    <vt:vector size="41" baseType="lpstr">
      <vt:lpstr>Arial</vt:lpstr>
      <vt:lpstr>Segoe UI</vt:lpstr>
      <vt:lpstr>Times New Roman</vt:lpstr>
      <vt:lpstr>Lucida Sans Unicode</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Module 16</vt:lpstr>
      <vt:lpstr>Module Overview</vt:lpstr>
      <vt:lpstr>Lesson 1: T-SQL Programming Elements</vt:lpstr>
      <vt:lpstr>Introducing T-SQL Batches</vt:lpstr>
      <vt:lpstr>Working with Batches</vt:lpstr>
      <vt:lpstr>Introducing T-SQL Variables</vt:lpstr>
      <vt:lpstr>Working with Variables</vt:lpstr>
      <vt:lpstr>Working with Synonyms</vt:lpstr>
      <vt:lpstr>Demonstration: T-SQL Programming Elements</vt:lpstr>
      <vt:lpstr>Lesson 2: Controlling Program Flow</vt:lpstr>
      <vt:lpstr>Understanding T-SQL Control-of-Flow Language</vt:lpstr>
      <vt:lpstr>Working with IF…ELSE</vt:lpstr>
      <vt:lpstr>Working with WHILE</vt:lpstr>
      <vt:lpstr>Demonstration: Controlling Program Flow</vt:lpstr>
      <vt:lpstr>Lab: Programming with T-SQL</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16</dc:title>
  <dc:creator>Christopher Bartlett</dc:creator>
  <cp:lastModifiedBy>Richard Strange</cp:lastModifiedBy>
  <cp:revision>3</cp:revision>
  <dcterms:created xsi:type="dcterms:W3CDTF">2014-08-05T13:37:33Z</dcterms:created>
  <dcterms:modified xsi:type="dcterms:W3CDTF">2014-08-06T08:35:54Z</dcterms:modified>
</cp:coreProperties>
</file>