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Lst>
  <p:notesMasterIdLst>
    <p:notesMasterId r:id="rId45"/>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Lst>
  <p:sldSz cx="9144000" cy="6858000" type="screen4x3"/>
  <p:notesSz cx="6858000" cy="9144000"/>
  <p:embeddedFontLst>
    <p:embeddedFont>
      <p:font typeface="Segoe UI" panose="020B0502040204020203"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
      <p:font typeface="Calibri" panose="020F0502020204030204" pitchFamily="34" charset="0"/>
      <p:regular r:id="rId54"/>
      <p:bold r:id="rId55"/>
      <p:italic r:id="rId56"/>
      <p:boldItalic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7.xml"/><Relationship Id="rId41" Type="http://schemas.openxmlformats.org/officeDocument/2006/relationships/slide" Target="slides/slide19.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font" Target="fonts/font1.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86361-4E20-47F5-95DB-727AADA6C5C5}"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2F499-6ED5-44A8-8BDE-4B52018D7150}" type="slidenum">
              <a:rPr lang="en-GB" smtClean="0"/>
              <a:t>‹#›</a:t>
            </a:fld>
            <a:endParaRPr lang="en-GB" dirty="0"/>
          </a:p>
        </p:txBody>
      </p:sp>
    </p:spTree>
    <p:extLst>
      <p:ext uri="{BB962C8B-B14F-4D97-AF65-F5344CB8AC3E}">
        <p14:creationId xmlns:p14="http://schemas.microsoft.com/office/powerpoint/2010/main" val="2986001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5741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suggest an example of an error that would require immediate attention from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Answers will vary.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27896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Handle Errors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D:\Demofiles\Mod17\Setup.cmd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D:\Demofiles\Mod17\Demo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5984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2153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what situation might it have been useful to be able to raise a system error?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System errors can be useful because they can be logged in the server logging system.</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23161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4110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59691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93531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Transactions are covered in detail in Module 18.</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85939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20728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D:\Demofiles\Mod17\Setup.cmd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Apply Retry Logic to a Deadlock</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D:\Demofiles\Mod17\Setup.cmd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D:\Demofiles\Mod17\Demo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93008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9337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Redirecting Errors with TRY/CATCH</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After this exercise, you should be able to capture and handle errors using a TRY/CATCH construct.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Using THROW to Pass an Error Message Back to a Client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pass an error message using the THROW statement and how to send custom error messages.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92727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FD2F499-6ED5-44A8-8BDE-4B52018D715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0970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error types cannot by caught by structured exception handling?</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Compile/syntax errors, as well as some delayed name resolution errors.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TRY/CATCH blocks be nested?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can you use THROW outside of a CATCH block?</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arguments that raise a user-defined error.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6648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39279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9392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might you want to intentionally raise an error in your code?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error is one means of communicating to the person or procedure responsible for executing the code. There might well be a condition that does not raise a SQL Server error, but, nevertheless, needs reporting. For example, if you update all orders made by a particular customer, but no orders are found, you might want this flagged.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11674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00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502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61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do the DB_ID and DB_NAME functions return?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DB_ID returns the database ID number and DB_NAME returns the database name.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FD2F499-6ED5-44A8-8BDE-4B52018D715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17: Implementing Error Handling</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628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9875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80632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76285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64784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31992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91753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957207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65469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75120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65131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516108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44152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084907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35696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7278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31947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76639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727122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59087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25048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937854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987103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1316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9999584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970729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818032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784508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860255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188822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78748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620089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98244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209425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4833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51650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413851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1949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001607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6615289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006542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88602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633323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544236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346449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612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48014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463977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394518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265472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817660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416328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930504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256448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79463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122365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824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984853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732257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53699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564519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316199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093162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820415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889331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7790932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06387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5646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18277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929128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53544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9455792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80305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550016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820981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398529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400497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2537543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4703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698040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844532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8203558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601985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828292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899731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22390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191279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539389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16730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7076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1799615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8502213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6387344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54331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271409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809047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74349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2845881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34909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440958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8602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797381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50842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50776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560134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462443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883648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739543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802984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757361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951201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4486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47774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579707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015507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645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621689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207293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7292214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0932134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480382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1798524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175936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2705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315640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832948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3518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5059991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43663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153091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88885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8989558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0772248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5067362"/>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8731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700523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473151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820524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655083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604893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593643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3184517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503592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590266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81463773"/>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58287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352102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3663339"/>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844103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22319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0953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595446"/>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8319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561178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671492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204197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09001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3359776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33311840"/>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02424986"/>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888158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3905515"/>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701387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02524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271212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2285202"/>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739559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31397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161187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201938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604547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731346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830705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290795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111557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9053895"/>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662957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5225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88173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896388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278124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3423748"/>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13184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9588801"/>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91164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4556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66129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968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556953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93561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36231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646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75173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15349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954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81973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423797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7835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863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55487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244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10950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470192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7635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1410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104837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8489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7436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441360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5078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02588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50134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02171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18050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048187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2612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068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0575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04335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56062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40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88151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942044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949631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25226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684686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38561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41691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35989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1980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96533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27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05143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9805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17671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0462165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937476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8018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8045744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6762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54735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11849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315862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22332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478967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503555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57289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357621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3015365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05952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83473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7992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4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55149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1564814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16980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1910100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956053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74281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46034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6753774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787647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327959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430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5800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2134492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2126253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695590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3860511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0136377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990761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7753609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1157032"/>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9881404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9897879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258406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696367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97210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4185447"/>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3288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076690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069273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951750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941737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8378683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9371930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17</a:t>
            </a:r>
            <a:endParaRPr lang="en-GB" dirty="0"/>
          </a:p>
        </p:txBody>
      </p:sp>
      <p:sp>
        <p:nvSpPr>
          <p:cNvPr id="3" name="Subtitle 2"/>
          <p:cNvSpPr>
            <a:spLocks noGrp="1"/>
          </p:cNvSpPr>
          <p:nvPr>
            <p:ph type="subTitle" sz="quarter" idx="1"/>
          </p:nvPr>
        </p:nvSpPr>
        <p:spPr/>
        <p:txBody>
          <a:bodyPr/>
          <a:lstStyle/>
          <a:p>
            <a:r>
              <a:rPr lang="en-GB" dirty="0" smtClean="0"/>
              <a:t>Implementing Error Handling
</a:t>
            </a:r>
            <a:endParaRPr lang="en-GB" dirty="0"/>
          </a:p>
        </p:txBody>
      </p:sp>
    </p:spTree>
    <p:extLst>
      <p:ext uri="{BB962C8B-B14F-4D97-AF65-F5344CB8AC3E}">
        <p14:creationId xmlns:p14="http://schemas.microsoft.com/office/powerpoint/2010/main" val="43170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c9c0759-0c6b-48ad-bf78-faf40eec7c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Alerts When Errors Occur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Alerts can be fired by messages that are stored in the Windows log</a:t>
            </a:r>
          </a:p>
          <a:p>
            <a:pPr lvl="0"/>
            <a:r>
              <a:rPr lang="en-US" kern="0" dirty="0">
                <a:solidFill>
                  <a:srgbClr val="000000"/>
                </a:solidFill>
              </a:rPr>
              <a:t>If a message is not normally logged, it can be logged when it is raised with the addition of WITH LOG</a:t>
            </a:r>
          </a:p>
        </p:txBody>
      </p:sp>
    </p:spTree>
    <p:extLst>
      <p:ext uri="{BB962C8B-B14F-4D97-AF65-F5344CB8AC3E}">
        <p14:creationId xmlns:p14="http://schemas.microsoft.com/office/powerpoint/2010/main" val="74422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498fe518-3979-41e9-8a38-c3efd0f162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Handling Errors Using T-SQL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Handle errors</a:t>
            </a:r>
          </a:p>
        </p:txBody>
      </p:sp>
    </p:spTree>
    <p:extLst>
      <p:ext uri="{BB962C8B-B14F-4D97-AF65-F5344CB8AC3E}">
        <p14:creationId xmlns:p14="http://schemas.microsoft.com/office/powerpoint/2010/main" val="110387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279399" y="-2"/>
            <a:ext cx="9026525" cy="740664"/>
          </a:xfrm>
        </p:spPr>
        <p:txBody>
          <a:bodyPr/>
          <a:lstStyle/>
          <a:p>
            <a:r>
              <a:rPr lang="en-GB" dirty="0" smtClean="0"/>
              <a:t>Lesson 2: Implementing Structured Exception Handling</a:t>
            </a:r>
            <a:endParaRPr lang="en-GB" dirty="0"/>
          </a:p>
        </p:txBody>
      </p:sp>
      <p:sp>
        <p:nvSpPr>
          <p:cNvPr id="3" name="Text Placeholder 2"/>
          <p:cNvSpPr>
            <a:spLocks noGrp="1"/>
          </p:cNvSpPr>
          <p:nvPr>
            <p:ph type="body" idx="1"/>
          </p:nvPr>
        </p:nvSpPr>
        <p:spPr/>
        <p:txBody>
          <a:bodyPr/>
          <a:lstStyle/>
          <a:p>
            <a:r>
              <a:rPr lang="en-GB" dirty="0" smtClean="0"/>
              <a:t>TRY/CATCH Block Programming
Error Handling Functions
Catchable vs. Non-catchable Errors
Rethrowing Errors Using THROW
TRY/CATCH and Transactions
Errors in Managed Code
Demonstration: Applying Retry Logic to Deadlocks</a:t>
            </a:r>
            <a:endParaRPr lang="en-GB" dirty="0"/>
          </a:p>
        </p:txBody>
      </p:sp>
    </p:spTree>
    <p:extLst>
      <p:ext uri="{BB962C8B-B14F-4D97-AF65-F5344CB8AC3E}">
        <p14:creationId xmlns:p14="http://schemas.microsoft.com/office/powerpoint/2010/main" val="1632936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TRY/CATCH Block Programming</a:t>
            </a:r>
            <a:endParaRPr lang="en-GB" dirty="0"/>
          </a:p>
        </p:txBody>
      </p:sp>
      <p:sp>
        <p:nvSpPr>
          <p:cNvPr id="5" name="Content Placeholder 2"/>
          <p:cNvSpPr txBox="1">
            <a:spLocks/>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smtClean="0"/>
              <a:t>TRY block defined by BEGIN TRY...END TRY statements</a:t>
            </a:r>
          </a:p>
          <a:p>
            <a:pPr lvl="1"/>
            <a:r>
              <a:rPr lang="en-US" sz="2000" kern="0" dirty="0" smtClean="0"/>
              <a:t>Place all code that might raise an error between them</a:t>
            </a:r>
          </a:p>
          <a:p>
            <a:pPr lvl="1"/>
            <a:r>
              <a:rPr lang="en-US" sz="2000" kern="0" dirty="0" smtClean="0"/>
              <a:t>No code may be placed between END TRY and BEGIN CATCH</a:t>
            </a:r>
          </a:p>
          <a:p>
            <a:pPr lvl="1"/>
            <a:r>
              <a:rPr lang="en-US" sz="2000" kern="0" dirty="0" smtClean="0"/>
              <a:t>TRY and CATCH blocks may be nested</a:t>
            </a:r>
          </a:p>
          <a:p>
            <a:r>
              <a:rPr lang="en-US" sz="2400" kern="0" dirty="0" smtClean="0"/>
              <a:t>CATCH block defined by BEGIN CATCH...END CATCH</a:t>
            </a:r>
          </a:p>
          <a:p>
            <a:pPr lvl="1"/>
            <a:r>
              <a:rPr lang="en-US" sz="2000" kern="0" dirty="0" smtClean="0"/>
              <a:t>Execution moves to the CATCH block when catchable errors occur within the TRY block</a:t>
            </a:r>
          </a:p>
          <a:p>
            <a:endParaRPr lang="en-US" kern="0" dirty="0"/>
          </a:p>
        </p:txBody>
      </p:sp>
    </p:spTree>
    <p:extLst>
      <p:ext uri="{BB962C8B-B14F-4D97-AF65-F5344CB8AC3E}">
        <p14:creationId xmlns:p14="http://schemas.microsoft.com/office/powerpoint/2010/main" val="155208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 Handling Functions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CATCH blocks make the error-related information available throughout the duration of the CATCH block</a:t>
            </a:r>
          </a:p>
          <a:p>
            <a:pPr lvl="0"/>
            <a:r>
              <a:rPr lang="en-US" kern="0" dirty="0">
                <a:solidFill>
                  <a:srgbClr val="000000"/>
                </a:solidFill>
              </a:rPr>
              <a:t>@@ERROR is reset when the next statement is run</a:t>
            </a:r>
          </a:p>
        </p:txBody>
      </p:sp>
    </p:spTree>
    <p:extLst>
      <p:ext uri="{BB962C8B-B14F-4D97-AF65-F5344CB8AC3E}">
        <p14:creationId xmlns:p14="http://schemas.microsoft.com/office/powerpoint/2010/main" val="38813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Catchable vs. Non-catchable Errors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TRY/CATCH blocks will only catch errors in the same block</a:t>
            </a:r>
          </a:p>
          <a:p>
            <a:pPr lvl="0"/>
            <a:r>
              <a:rPr lang="en-US" kern="0" dirty="0">
                <a:solidFill>
                  <a:srgbClr val="000000"/>
                </a:solidFill>
              </a:rPr>
              <a:t>Common examples of non-catchable errors are:</a:t>
            </a:r>
            <a:endParaRPr lang="en-GB" kern="0" dirty="0">
              <a:solidFill>
                <a:srgbClr val="000000"/>
              </a:solidFill>
            </a:endParaRPr>
          </a:p>
          <a:p>
            <a:pPr lvl="1"/>
            <a:r>
              <a:rPr lang="en-US" kern="0" dirty="0">
                <a:solidFill>
                  <a:srgbClr val="000000"/>
                </a:solidFill>
              </a:rPr>
              <a:t>Compile errors, such as syntax errors, that prevent a batch from </a:t>
            </a:r>
            <a:r>
              <a:rPr lang="en-US" kern="0" dirty="0" smtClean="0">
                <a:solidFill>
                  <a:srgbClr val="000000"/>
                </a:solidFill>
              </a:rPr>
              <a:t>compiling</a:t>
            </a:r>
            <a:endParaRPr lang="en-GB" kern="0" dirty="0">
              <a:solidFill>
                <a:srgbClr val="000000"/>
              </a:solidFill>
            </a:endParaRPr>
          </a:p>
          <a:p>
            <a:pPr lvl="1"/>
            <a:r>
              <a:rPr lang="en-US" kern="0" dirty="0">
                <a:solidFill>
                  <a:srgbClr val="000000"/>
                </a:solidFill>
              </a:rPr>
              <a:t>Statement level recompilation issues which usually relate to deferred name </a:t>
            </a:r>
            <a:r>
              <a:rPr lang="en-US" kern="0" dirty="0" smtClean="0">
                <a:solidFill>
                  <a:srgbClr val="000000"/>
                </a:solidFill>
              </a:rPr>
              <a:t>resolution </a:t>
            </a:r>
            <a:endParaRPr lang="en-US" kern="0" dirty="0">
              <a:solidFill>
                <a:srgbClr val="000000"/>
              </a:solidFill>
            </a:endParaRPr>
          </a:p>
        </p:txBody>
      </p:sp>
    </p:spTree>
    <p:extLst>
      <p:ext uri="{BB962C8B-B14F-4D97-AF65-F5344CB8AC3E}">
        <p14:creationId xmlns:p14="http://schemas.microsoft.com/office/powerpoint/2010/main" val="1211012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dbfd3fd-5399-4134-82fb-861816fa92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Rethrowing Errors Using THROW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2012 introduced the THROW statement</a:t>
            </a:r>
          </a:p>
          <a:p>
            <a:pPr lvl="1"/>
            <a:r>
              <a:rPr lang="en-US" kern="0" dirty="0">
                <a:solidFill>
                  <a:srgbClr val="000000"/>
                </a:solidFill>
              </a:rPr>
              <a:t>Successor to the RAISERROR statement</a:t>
            </a:r>
          </a:p>
          <a:p>
            <a:pPr lvl="1"/>
            <a:r>
              <a:rPr lang="en-US" kern="0" dirty="0">
                <a:solidFill>
                  <a:srgbClr val="000000"/>
                </a:solidFill>
              </a:rPr>
              <a:t>Does not require defining errors in the sys.messages table</a:t>
            </a:r>
          </a:p>
          <a:p>
            <a:pPr lvl="0"/>
            <a:r>
              <a:rPr lang="en-US" kern="0" dirty="0">
                <a:solidFill>
                  <a:srgbClr val="000000"/>
                </a:solidFill>
              </a:rPr>
              <a:t>THROW allows choices when handling errors:</a:t>
            </a:r>
          </a:p>
          <a:p>
            <a:pPr lvl="1"/>
            <a:r>
              <a:rPr lang="en-US" kern="0" dirty="0">
                <a:solidFill>
                  <a:srgbClr val="000000"/>
                </a:solidFill>
              </a:rPr>
              <a:t>Handle specific errors in the local CATCH block</a:t>
            </a:r>
          </a:p>
          <a:p>
            <a:pPr lvl="1"/>
            <a:r>
              <a:rPr lang="en-US" kern="0" dirty="0">
                <a:solidFill>
                  <a:srgbClr val="000000"/>
                </a:solidFill>
              </a:rPr>
              <a:t>Pass errors to another process</a:t>
            </a:r>
          </a:p>
          <a:p>
            <a:pPr lvl="0"/>
            <a:r>
              <a:rPr lang="en-US" kern="0" dirty="0">
                <a:solidFill>
                  <a:srgbClr val="000000"/>
                </a:solidFill>
              </a:rPr>
              <a:t>Use THROW:</a:t>
            </a:r>
          </a:p>
          <a:p>
            <a:pPr lvl="1"/>
            <a:r>
              <a:rPr lang="en-US" kern="0" dirty="0">
                <a:solidFill>
                  <a:srgbClr val="000000"/>
                </a:solidFill>
              </a:rPr>
              <a:t>With parameters to pass a user-defined error</a:t>
            </a:r>
          </a:p>
          <a:p>
            <a:pPr lvl="1"/>
            <a:r>
              <a:rPr lang="en-US" kern="0" dirty="0">
                <a:solidFill>
                  <a:srgbClr val="000000"/>
                </a:solidFill>
              </a:rPr>
              <a:t>Without parameters to re-raise the original error (must be within a CATCH block)</a:t>
            </a:r>
          </a:p>
          <a:p>
            <a:pPr lvl="0"/>
            <a:endParaRPr lang="en-US" kern="0" dirty="0">
              <a:solidFill>
                <a:srgbClr val="000000"/>
              </a:solidFill>
            </a:endParaRPr>
          </a:p>
        </p:txBody>
      </p:sp>
    </p:spTree>
    <p:extLst>
      <p:ext uri="{BB962C8B-B14F-4D97-AF65-F5344CB8AC3E}">
        <p14:creationId xmlns:p14="http://schemas.microsoft.com/office/powerpoint/2010/main" val="364877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58341a-ccac-45eb-bae1-1682185e09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TRY/CATCH and Transactions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If TRY/CATCH blocks are used with SET XACT_ABORT on, the code in the CATCH block is executed</a:t>
            </a:r>
          </a:p>
          <a:p>
            <a:pPr lvl="0"/>
            <a:r>
              <a:rPr lang="en-US" kern="0" dirty="0">
                <a:solidFill>
                  <a:srgbClr val="000000"/>
                </a:solidFill>
              </a:rPr>
              <a:t>Rollback must be explicitly called in the CATCH block</a:t>
            </a:r>
          </a:p>
          <a:p>
            <a:pPr lvl="0"/>
            <a:r>
              <a:rPr lang="en-US" kern="0" dirty="0">
                <a:solidFill>
                  <a:srgbClr val="000000"/>
                </a:solidFill>
              </a:rPr>
              <a:t>@@TRANCOUNT or XACT_STATE() can be used to determine if a transaction has started</a:t>
            </a:r>
          </a:p>
        </p:txBody>
      </p:sp>
    </p:spTree>
    <p:extLst>
      <p:ext uri="{BB962C8B-B14F-4D97-AF65-F5344CB8AC3E}">
        <p14:creationId xmlns:p14="http://schemas.microsoft.com/office/powerpoint/2010/main" val="1309023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26d14b9-d4a7-4ae1-959c-6948f12821b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in Managed Code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Errors should be handled by managed code</a:t>
            </a:r>
          </a:p>
          <a:p>
            <a:pPr lvl="0"/>
            <a:r>
              <a:rPr lang="en-US" kern="0" dirty="0">
                <a:solidFill>
                  <a:srgbClr val="000000"/>
                </a:solidFill>
              </a:rPr>
              <a:t>Unhandled errors will return error number 6522 to the calling T-SQL code</a:t>
            </a:r>
          </a:p>
        </p:txBody>
      </p:sp>
    </p:spTree>
    <p:extLst>
      <p:ext uri="{BB962C8B-B14F-4D97-AF65-F5344CB8AC3E}">
        <p14:creationId xmlns:p14="http://schemas.microsoft.com/office/powerpoint/2010/main" val="1298196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ae9d67e-8a1b-4ebd-b6b2-2bf4448a4c79">
    <p:spTree>
      <p:nvGrpSpPr>
        <p:cNvPr id="1" name=""/>
        <p:cNvGrpSpPr/>
        <p:nvPr/>
      </p:nvGrpSpPr>
      <p:grpSpPr>
        <a:xfrm>
          <a:off x="0" y="0"/>
          <a:ext cx="0" cy="0"/>
          <a:chOff x="0" y="0"/>
          <a:chExt cx="0" cy="0"/>
        </a:xfrm>
      </p:grpSpPr>
      <p:sp>
        <p:nvSpPr>
          <p:cNvPr id="2" name="Title 1"/>
          <p:cNvSpPr>
            <a:spLocks noGrp="1"/>
          </p:cNvSpPr>
          <p:nvPr>
            <p:ph type="title"/>
          </p:nvPr>
        </p:nvSpPr>
        <p:spPr>
          <a:xfrm>
            <a:off x="622299" y="-2"/>
            <a:ext cx="8117569" cy="740664"/>
          </a:xfrm>
        </p:spPr>
        <p:txBody>
          <a:bodyPr/>
          <a:lstStyle/>
          <a:p>
            <a:r>
              <a:rPr lang="en-GB" dirty="0" smtClean="0"/>
              <a:t>Demonstration: Applying Retry Logic to Deadlocks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Apply retry logic to a deadlock</a:t>
            </a:r>
          </a:p>
        </p:txBody>
      </p:sp>
    </p:spTree>
    <p:extLst>
      <p:ext uri="{BB962C8B-B14F-4D97-AF65-F5344CB8AC3E}">
        <p14:creationId xmlns:p14="http://schemas.microsoft.com/office/powerpoint/2010/main" val="303704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Implementing T-SQL Error Handling
Implementing Structured Exception Handling</a:t>
            </a:r>
            <a:endParaRPr lang="en-GB" dirty="0"/>
          </a:p>
        </p:txBody>
      </p:sp>
    </p:spTree>
    <p:extLst>
      <p:ext uri="{BB962C8B-B14F-4D97-AF65-F5344CB8AC3E}">
        <p14:creationId xmlns:p14="http://schemas.microsoft.com/office/powerpoint/2010/main" val="1891747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Error Handling</a:t>
            </a:r>
            <a:endParaRPr lang="en-GB" dirty="0"/>
          </a:p>
        </p:txBody>
      </p:sp>
      <p:sp>
        <p:nvSpPr>
          <p:cNvPr id="3" name="Text Placeholder 2"/>
          <p:cNvSpPr>
            <a:spLocks noGrp="1"/>
          </p:cNvSpPr>
          <p:nvPr>
            <p:ph type="body" idx="1"/>
          </p:nvPr>
        </p:nvSpPr>
        <p:spPr/>
        <p:txBody>
          <a:bodyPr/>
          <a:lstStyle/>
          <a:p>
            <a:r>
              <a:rPr lang="en-GB" dirty="0" smtClean="0"/>
              <a:t>Exercise 1: Redirecting Errors with TRY/CATCH
Exercise 2: Using THROW to Pass an Error Message Back to a Client</a:t>
            </a:r>
            <a:endParaRPr lang="en-GB" dirty="0"/>
          </a:p>
        </p:txBody>
      </p:sp>
      <p:sp>
        <p:nvSpPr>
          <p:cNvPr id="4" name="TextBox 3"/>
          <p:cNvSpPr txBox="1"/>
          <p:nvPr/>
        </p:nvSpPr>
        <p:spPr>
          <a:xfrm>
            <a:off x="458788" y="282121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324984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b="1" dirty="0">
              <a:solidFill>
                <a:srgbClr val="000000"/>
              </a:solidFill>
              <a:latin typeface="Segoe UI" panose="020B0502040204020203" pitchFamily="34" charset="0"/>
            </a:endParaRPr>
          </a:p>
        </p:txBody>
      </p:sp>
      <p:sp>
        <p:nvSpPr>
          <p:cNvPr id="6" name="TextBox 5"/>
          <p:cNvSpPr txBox="1"/>
          <p:nvPr/>
        </p:nvSpPr>
        <p:spPr>
          <a:xfrm>
            <a:off x="458788" y="50584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815363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junior database developer for Adventure Works, who will be creating stored procedures using corporate databases stored in SQL Server 2012. In order to create more robust procedures, you will be implementing error handling in your code.</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0389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156725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smtClean="0"/>
              <a:t>Lesson 1: Implementing T-SQL Error Handling</a:t>
            </a:r>
            <a:endParaRPr lang="en-GB" dirty="0"/>
          </a:p>
        </p:txBody>
      </p:sp>
      <p:sp>
        <p:nvSpPr>
          <p:cNvPr id="3" name="Text Placeholder 2"/>
          <p:cNvSpPr>
            <a:spLocks noGrp="1"/>
          </p:cNvSpPr>
          <p:nvPr>
            <p:ph type="body" idx="1"/>
          </p:nvPr>
        </p:nvSpPr>
        <p:spPr/>
        <p:txBody>
          <a:bodyPr/>
          <a:lstStyle/>
          <a:p>
            <a:r>
              <a:rPr lang="en-GB" dirty="0" smtClean="0"/>
              <a:t>Errors and Transactions
Raising Errors Using RAISERROR
Raising Errors Using THROW
Using @@Error
Transaction Nesting Errors
Raising Custom Errors
Creating Alerts When Errors Occur
Demonstration: Handling Errors Using T-SQL</a:t>
            </a:r>
            <a:endParaRPr lang="en-GB" dirty="0"/>
          </a:p>
        </p:txBody>
      </p:sp>
    </p:spTree>
    <p:extLst>
      <p:ext uri="{BB962C8B-B14F-4D97-AF65-F5344CB8AC3E}">
        <p14:creationId xmlns:p14="http://schemas.microsoft.com/office/powerpoint/2010/main" val="83492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Errors and Transactions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Errors in transactions do not automatically roll back transactions</a:t>
            </a:r>
          </a:p>
          <a:p>
            <a:pPr lvl="0"/>
            <a:r>
              <a:rPr lang="en-US" kern="0" dirty="0">
                <a:solidFill>
                  <a:srgbClr val="000000"/>
                </a:solidFill>
              </a:rPr>
              <a:t>XACT_ABORT can be used to roll back a transaction when an error occurs</a:t>
            </a:r>
          </a:p>
        </p:txBody>
      </p:sp>
    </p:spTree>
    <p:extLst>
      <p:ext uri="{BB962C8B-B14F-4D97-AF65-F5344CB8AC3E}">
        <p14:creationId xmlns:p14="http://schemas.microsoft.com/office/powerpoint/2010/main" val="106109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 Using RAISERROR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RAISERROR is used to:</a:t>
            </a:r>
            <a:endParaRPr lang="en-GB" kern="0" dirty="0">
              <a:solidFill>
                <a:srgbClr val="000000"/>
              </a:solidFill>
            </a:endParaRPr>
          </a:p>
          <a:p>
            <a:pPr lvl="0"/>
            <a:r>
              <a:rPr lang="en-US" kern="0" dirty="0">
                <a:solidFill>
                  <a:srgbClr val="000000"/>
                </a:solidFill>
              </a:rPr>
              <a:t>Help troubleshoot T-SQL code</a:t>
            </a:r>
            <a:endParaRPr lang="en-GB" kern="0" dirty="0">
              <a:solidFill>
                <a:srgbClr val="000000"/>
              </a:solidFill>
            </a:endParaRPr>
          </a:p>
          <a:p>
            <a:pPr lvl="0"/>
            <a:r>
              <a:rPr lang="en-US" kern="0" dirty="0">
                <a:solidFill>
                  <a:srgbClr val="000000"/>
                </a:solidFill>
              </a:rPr>
              <a:t>Check the values of data</a:t>
            </a:r>
            <a:endParaRPr lang="en-GB" kern="0" dirty="0">
              <a:solidFill>
                <a:srgbClr val="000000"/>
              </a:solidFill>
            </a:endParaRPr>
          </a:p>
          <a:p>
            <a:pPr lvl="0"/>
            <a:r>
              <a:rPr lang="en-US" kern="0" dirty="0">
                <a:solidFill>
                  <a:srgbClr val="000000"/>
                </a:solidFill>
              </a:rPr>
              <a:t>Return messages that contain variable text</a:t>
            </a:r>
            <a:endParaRPr lang="en-GB" kern="0" dirty="0">
              <a:solidFill>
                <a:srgbClr val="000000"/>
              </a:solidFill>
            </a:endParaRPr>
          </a:p>
          <a:p>
            <a:pPr lvl="0"/>
            <a:endParaRPr lang="en-US" kern="0" dirty="0">
              <a:solidFill>
                <a:srgbClr val="000000"/>
              </a:solidFill>
            </a:endParaRPr>
          </a:p>
        </p:txBody>
      </p:sp>
      <p:sp>
        <p:nvSpPr>
          <p:cNvPr id="5" name="Rounded Rectangle 4"/>
          <p:cNvSpPr/>
          <p:nvPr/>
        </p:nvSpPr>
        <p:spPr bwMode="auto">
          <a:xfrm>
            <a:off x="899160" y="3169920"/>
            <a:ext cx="7254240" cy="1600200"/>
          </a:xfrm>
          <a:prstGeom prst="roundRect">
            <a:avLst/>
          </a:prstGeom>
          <a:solidFill>
            <a:schemeClr val="accent2">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eaLnBrk="0" hangingPunct="0"/>
            <a:r>
              <a:rPr lang="en-GB" dirty="0" smtClean="0">
                <a:latin typeface="Segoe UI" panose="020B0502040204020203" pitchFamily="34" charset="0"/>
                <a:cs typeface="Segoe UI" panose="020B0502040204020203" pitchFamily="34" charset="0"/>
              </a:rPr>
              <a:t>RAISERROR </a:t>
            </a:r>
            <a:r>
              <a:rPr lang="en-GB" dirty="0">
                <a:latin typeface="Segoe UI" panose="020B0502040204020203" pitchFamily="34" charset="0"/>
                <a:cs typeface="Segoe UI" panose="020B0502040204020203" pitchFamily="34" charset="0"/>
              </a:rPr>
              <a:t>(</a:t>
            </a:r>
            <a:r>
              <a:rPr lang="en-GB" dirty="0" smtClean="0">
                <a:latin typeface="Segoe UI" panose="020B0502040204020203" pitchFamily="34" charset="0"/>
                <a:cs typeface="Segoe UI" panose="020B0502040204020203" pitchFamily="34" charset="0"/>
              </a:rPr>
              <a:t>N'%</a:t>
            </a:r>
            <a:r>
              <a:rPr lang="en-GB" dirty="0">
                <a:latin typeface="Segoe UI" panose="020B0502040204020203" pitchFamily="34" charset="0"/>
                <a:cs typeface="Segoe UI" panose="020B0502040204020203" pitchFamily="34" charset="0"/>
              </a:rPr>
              <a:t>s %</a:t>
            </a:r>
            <a:r>
              <a:rPr lang="en-GB" dirty="0" smtClean="0">
                <a:latin typeface="Segoe UI" panose="020B0502040204020203" pitchFamily="34" charset="0"/>
                <a:cs typeface="Segoe UI" panose="020B0502040204020203" pitchFamily="34" charset="0"/>
              </a:rPr>
              <a:t>d', </a:t>
            </a:r>
            <a:r>
              <a:rPr lang="en-GB" dirty="0">
                <a:latin typeface="Segoe UI" panose="020B0502040204020203" pitchFamily="34" charset="0"/>
                <a:cs typeface="Segoe UI" panose="020B0502040204020203" pitchFamily="34" charset="0"/>
              </a:rPr>
              <a:t>-- Message text.</a:t>
            </a:r>
          </a:p>
          <a:p>
            <a:pPr eaLnBrk="0" hangingPunct="0"/>
            <a:r>
              <a:rPr lang="en-GB" dirty="0" smtClean="0">
                <a:latin typeface="Segoe UI" panose="020B0502040204020203" pitchFamily="34" charset="0"/>
                <a:cs typeface="Segoe UI" panose="020B0502040204020203" pitchFamily="34" charset="0"/>
              </a:rPr>
              <a:t>	10</a:t>
            </a:r>
            <a:r>
              <a:rPr lang="en-GB" dirty="0">
                <a:latin typeface="Segoe UI" panose="020B0502040204020203" pitchFamily="34" charset="0"/>
                <a:cs typeface="Segoe UI" panose="020B0502040204020203" pitchFamily="34" charset="0"/>
              </a:rPr>
              <a:t>, -- Severity,</a:t>
            </a:r>
          </a:p>
          <a:p>
            <a:pPr eaLnBrk="0" hangingPunct="0"/>
            <a:r>
              <a:rPr lang="en-GB" dirty="0" smtClean="0">
                <a:latin typeface="Segoe UI" panose="020B0502040204020203" pitchFamily="34" charset="0"/>
                <a:cs typeface="Segoe UI" panose="020B0502040204020203" pitchFamily="34" charset="0"/>
              </a:rPr>
              <a:t>	1</a:t>
            </a:r>
            <a:r>
              <a:rPr lang="en-GB" dirty="0">
                <a:latin typeface="Segoe UI" panose="020B0502040204020203" pitchFamily="34" charset="0"/>
                <a:cs typeface="Segoe UI" panose="020B0502040204020203" pitchFamily="34" charset="0"/>
              </a:rPr>
              <a:t>, -- State,</a:t>
            </a:r>
          </a:p>
          <a:p>
            <a:pPr eaLnBrk="0" hangingPunct="0"/>
            <a:r>
              <a:rPr lang="en-GB" dirty="0">
                <a:latin typeface="Segoe UI" panose="020B0502040204020203" pitchFamily="34" charset="0"/>
                <a:cs typeface="Segoe UI" panose="020B0502040204020203" pitchFamily="34" charset="0"/>
              </a:rPr>
              <a:t>           </a:t>
            </a:r>
            <a:r>
              <a:rPr lang="en-GB" dirty="0" smtClean="0">
                <a:latin typeface="Segoe UI" panose="020B0502040204020203" pitchFamily="34" charset="0"/>
                <a:cs typeface="Segoe UI" panose="020B0502040204020203" pitchFamily="34" charset="0"/>
              </a:rPr>
              <a:t>N‘Custom error message number ',</a:t>
            </a:r>
            <a:endParaRPr lang="en-GB" dirty="0">
              <a:latin typeface="Segoe UI" panose="020B0502040204020203" pitchFamily="34" charset="0"/>
              <a:cs typeface="Segoe UI" panose="020B0502040204020203" pitchFamily="34" charset="0"/>
            </a:endParaRPr>
          </a:p>
          <a:p>
            <a:pPr eaLnBrk="0" hangingPunct="0"/>
            <a:r>
              <a:rPr lang="en-GB" dirty="0">
                <a:latin typeface="Segoe UI" panose="020B0502040204020203" pitchFamily="34" charset="0"/>
                <a:cs typeface="Segoe UI" panose="020B0502040204020203" pitchFamily="34" charset="0"/>
              </a:rPr>
              <a:t>           </a:t>
            </a:r>
            <a:r>
              <a:rPr lang="en-GB" dirty="0" smtClean="0">
                <a:latin typeface="Segoe UI" panose="020B0502040204020203" pitchFamily="34" charset="0"/>
                <a:cs typeface="Segoe UI" panose="020B0502040204020203" pitchFamily="34" charset="0"/>
              </a:rPr>
              <a:t>2); </a:t>
            </a:r>
          </a:p>
        </p:txBody>
      </p:sp>
      <p:sp>
        <p:nvSpPr>
          <p:cNvPr id="6" name="Rounded Rectangle 5"/>
          <p:cNvSpPr/>
          <p:nvPr/>
        </p:nvSpPr>
        <p:spPr bwMode="auto">
          <a:xfrm>
            <a:off x="876300" y="5105400"/>
            <a:ext cx="7299960" cy="1386840"/>
          </a:xfrm>
          <a:prstGeom prst="roundRect">
            <a:avLst/>
          </a:prstGeom>
          <a:solidFill>
            <a:schemeClr val="accent2">
              <a:lumMod val="20000"/>
              <a:lumOff val="8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Returns:</a:t>
            </a:r>
          </a:p>
          <a:p>
            <a:pPr lvl="0" eaLnBrk="0" fontAlgn="base" hangingPunct="0">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Custom error message number 2</a:t>
            </a:r>
          </a:p>
        </p:txBody>
      </p:sp>
    </p:spTree>
    <p:extLst>
      <p:ext uri="{BB962C8B-B14F-4D97-AF65-F5344CB8AC3E}">
        <p14:creationId xmlns:p14="http://schemas.microsoft.com/office/powerpoint/2010/main" val="8525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Errors Using THROW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provides the THROW statement</a:t>
            </a:r>
          </a:p>
          <a:p>
            <a:pPr lvl="1"/>
            <a:r>
              <a:rPr lang="en-US" kern="0" dirty="0">
                <a:solidFill>
                  <a:srgbClr val="000000"/>
                </a:solidFill>
              </a:rPr>
              <a:t>Successor to the RAISERROR statement</a:t>
            </a:r>
          </a:p>
          <a:p>
            <a:pPr lvl="1"/>
            <a:r>
              <a:rPr lang="en-US" kern="0" dirty="0">
                <a:solidFill>
                  <a:srgbClr val="000000"/>
                </a:solidFill>
              </a:rPr>
              <a:t>Does not require defining errors in the sys.messages table</a:t>
            </a:r>
          </a:p>
          <a:p>
            <a:pPr lvl="0"/>
            <a:r>
              <a:rPr lang="en-US" kern="0" dirty="0">
                <a:solidFill>
                  <a:srgbClr val="000000"/>
                </a:solidFill>
              </a:rPr>
              <a:t>THROW allows choices when handling errors:</a:t>
            </a:r>
          </a:p>
          <a:p>
            <a:pPr lvl="1"/>
            <a:r>
              <a:rPr lang="en-US" kern="0" dirty="0">
                <a:solidFill>
                  <a:srgbClr val="000000"/>
                </a:solidFill>
              </a:rPr>
              <a:t>Handle specific errors in the local CATCH block</a:t>
            </a:r>
          </a:p>
          <a:p>
            <a:pPr lvl="1"/>
            <a:r>
              <a:rPr lang="en-US" kern="0" dirty="0">
                <a:solidFill>
                  <a:srgbClr val="000000"/>
                </a:solidFill>
              </a:rPr>
              <a:t>Pass errors to another process</a:t>
            </a:r>
          </a:p>
          <a:p>
            <a:pPr lvl="0"/>
            <a:r>
              <a:rPr lang="en-US" kern="0" dirty="0">
                <a:solidFill>
                  <a:srgbClr val="000000"/>
                </a:solidFill>
              </a:rPr>
              <a:t>Use THROW:</a:t>
            </a:r>
          </a:p>
          <a:p>
            <a:pPr lvl="1"/>
            <a:r>
              <a:rPr lang="en-US" kern="0" dirty="0">
                <a:solidFill>
                  <a:srgbClr val="000000"/>
                </a:solidFill>
              </a:rPr>
              <a:t>With parameters to pass a user-defined error</a:t>
            </a:r>
          </a:p>
          <a:p>
            <a:pPr lvl="1"/>
            <a:r>
              <a:rPr lang="en-US" kern="0" dirty="0">
                <a:solidFill>
                  <a:srgbClr val="000000"/>
                </a:solidFill>
              </a:rPr>
              <a:t>Without parameters to re-raise the original error (must be within a CATCH block)</a:t>
            </a:r>
          </a:p>
          <a:p>
            <a:pPr lvl="0"/>
            <a:endParaRPr lang="en-US" kern="0" dirty="0">
              <a:solidFill>
                <a:srgbClr val="000000"/>
              </a:solidFill>
            </a:endParaRPr>
          </a:p>
        </p:txBody>
      </p:sp>
    </p:spTree>
    <p:extLst>
      <p:ext uri="{BB962C8B-B14F-4D97-AF65-F5344CB8AC3E}">
        <p14:creationId xmlns:p14="http://schemas.microsoft.com/office/powerpoint/2010/main" val="328668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4991d73-bb09-46da-99b3-ab2e32cbc2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@@Error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@@ERROR returns last error code</a:t>
            </a:r>
          </a:p>
          <a:p>
            <a:pPr lvl="0"/>
            <a:r>
              <a:rPr lang="en-US" kern="0" dirty="0">
                <a:solidFill>
                  <a:srgbClr val="000000"/>
                </a:solidFill>
              </a:rPr>
              <a:t>Can be captured and stored in a variable</a:t>
            </a:r>
          </a:p>
        </p:txBody>
      </p:sp>
    </p:spTree>
    <p:extLst>
      <p:ext uri="{BB962C8B-B14F-4D97-AF65-F5344CB8AC3E}">
        <p14:creationId xmlns:p14="http://schemas.microsoft.com/office/powerpoint/2010/main" val="394427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f3a5da0-f166-4a3c-a4cc-91faa05bb9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 Nesting Errors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Transactions are not truly nested</a:t>
            </a:r>
          </a:p>
          <a:p>
            <a:pPr lvl="0"/>
            <a:r>
              <a:rPr lang="en-US" kern="0" dirty="0">
                <a:solidFill>
                  <a:srgbClr val="000000"/>
                </a:solidFill>
              </a:rPr>
              <a:t>A rollback will roll back all layers of the transaction</a:t>
            </a:r>
          </a:p>
        </p:txBody>
      </p:sp>
    </p:spTree>
    <p:extLst>
      <p:ext uri="{BB962C8B-B14F-4D97-AF65-F5344CB8AC3E}">
        <p14:creationId xmlns:p14="http://schemas.microsoft.com/office/powerpoint/2010/main" val="421931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16284c7-d349-4cdc-ac52-b3c2e319cd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Raising Custom Errors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Custom error messages can be defined for error number 50001 and above</a:t>
            </a:r>
          </a:p>
          <a:p>
            <a:pPr lvl="0"/>
            <a:r>
              <a:rPr lang="en-US" kern="0" dirty="0">
                <a:solidFill>
                  <a:srgbClr val="000000"/>
                </a:solidFill>
              </a:rPr>
              <a:t>Custom error messages can also be recorded in the Windows Application log using @with_log</a:t>
            </a:r>
          </a:p>
        </p:txBody>
      </p:sp>
    </p:spTree>
    <p:extLst>
      <p:ext uri="{BB962C8B-B14F-4D97-AF65-F5344CB8AC3E}">
        <p14:creationId xmlns:p14="http://schemas.microsoft.com/office/powerpoint/2010/main" val="18584673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1487</Words>
  <Application>Microsoft Office PowerPoint</Application>
  <PresentationFormat>On-screen Show (4:3)</PresentationFormat>
  <Paragraphs>227</Paragraphs>
  <Slides>22</Slides>
  <Notes>22</Notes>
  <HiddenSlides>0</HiddenSlides>
  <MMClips>0</MMClips>
  <ScaleCrop>false</ScaleCrop>
  <HeadingPairs>
    <vt:vector size="6" baseType="variant">
      <vt:variant>
        <vt:lpstr>Fonts Used</vt:lpstr>
      </vt:variant>
      <vt:variant>
        <vt:i4>6</vt:i4>
      </vt:variant>
      <vt:variant>
        <vt:lpstr>Theme</vt:lpstr>
      </vt:variant>
      <vt:variant>
        <vt:i4>22</vt:i4>
      </vt:variant>
      <vt:variant>
        <vt:lpstr>Slide Titles</vt:lpstr>
      </vt:variant>
      <vt:variant>
        <vt:i4>22</vt:i4>
      </vt:variant>
    </vt:vector>
  </HeadingPairs>
  <TitlesOfParts>
    <vt:vector size="50" baseType="lpstr">
      <vt:lpstr>Arial</vt:lpstr>
      <vt:lpstr>Segoe UI</vt:lpstr>
      <vt:lpstr>Times New Roman</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Module 17</vt:lpstr>
      <vt:lpstr>Module Overview</vt:lpstr>
      <vt:lpstr>Lesson 1: Implementing T-SQL Error Handling</vt:lpstr>
      <vt:lpstr>Errors and Transactions</vt:lpstr>
      <vt:lpstr>Raising Errors Using RAISERROR</vt:lpstr>
      <vt:lpstr>Raising Errors Using THROW</vt:lpstr>
      <vt:lpstr>Using @@Error</vt:lpstr>
      <vt:lpstr>Transaction Nesting Errors</vt:lpstr>
      <vt:lpstr>Raising Custom Errors</vt:lpstr>
      <vt:lpstr>Creating Alerts When Errors Occur</vt:lpstr>
      <vt:lpstr>Demonstration: Handling Errors Using T-SQL</vt:lpstr>
      <vt:lpstr>Lesson 2: Implementing Structured Exception Handling</vt:lpstr>
      <vt:lpstr>TRY/CATCH Block Programming</vt:lpstr>
      <vt:lpstr>Error Handling Functions</vt:lpstr>
      <vt:lpstr>Catchable vs. Non-catchable Errors</vt:lpstr>
      <vt:lpstr>Rethrowing Errors Using THROW</vt:lpstr>
      <vt:lpstr>TRY/CATCH and Transactions</vt:lpstr>
      <vt:lpstr>Errors in Managed Code</vt:lpstr>
      <vt:lpstr>Demonstration: Applying Retry Logic to Deadlocks</vt:lpstr>
      <vt:lpstr>Lab: Implementing Error Handling</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17</dc:title>
  <dc:creator>Christopher Bartlett</dc:creator>
  <cp:lastModifiedBy>Richard Strange</cp:lastModifiedBy>
  <cp:revision>3</cp:revision>
  <dcterms:created xsi:type="dcterms:W3CDTF">2014-08-05T14:15:01Z</dcterms:created>
  <dcterms:modified xsi:type="dcterms:W3CDTF">2014-08-06T08:36:37Z</dcterms:modified>
</cp:coreProperties>
</file>