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Lst>
  <p:notesMasterIdLst>
    <p:notesMasterId r:id="rId33"/>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Lst>
  <p:sldSz cx="9144000" cy="6858000" type="screen4x3"/>
  <p:notesSz cx="6858000" cy="9144000"/>
  <p:embeddedFontLst>
    <p:embeddedFont>
      <p:font typeface="Segoe UI" panose="020B0502040204020203" pitchFamily="34" charset="0"/>
      <p:regular r:id="rId34"/>
      <p:bold r:id="rId35"/>
      <p:italic r:id="rId36"/>
      <p:boldItalic r:id="rId37"/>
    </p:embeddedFont>
    <p:embeddedFont>
      <p:font typeface="Lucida Sans Unicode" panose="020B0602030504020204" pitchFamily="34" charset="0"/>
      <p:regular r:id="rId38"/>
    </p:embeddedFont>
    <p:embeddedFont>
      <p:font typeface="Verdana" panose="020B0604030504040204" pitchFamily="34" charset="0"/>
      <p:regular r:id="rId39"/>
      <p:bold r:id="rId40"/>
      <p:italic r:id="rId41"/>
      <p:boldItalic r:id="rId42"/>
    </p:embeddedFont>
    <p:embeddedFont>
      <p:font typeface="Calibri" panose="020F0502020204030204"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slide" Target="slides/slide5.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4.xml"/><Relationship Id="rId29" Type="http://schemas.openxmlformats.org/officeDocument/2006/relationships/slide" Target="slides/slide13.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font" Target="fonts/font11.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C694B-920B-48A5-B63C-CA4CEE21085F}"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E465E-0580-48DF-AE2B-98D9C5693F1B}" type="slidenum">
              <a:rPr lang="en-GB" smtClean="0"/>
              <a:t>‹#›</a:t>
            </a:fld>
            <a:endParaRPr lang="en-GB" dirty="0"/>
          </a:p>
        </p:txBody>
      </p:sp>
    </p:spTree>
    <p:extLst>
      <p:ext uri="{BB962C8B-B14F-4D97-AF65-F5344CB8AC3E}">
        <p14:creationId xmlns:p14="http://schemas.microsoft.com/office/powerpoint/2010/main" val="309446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module is provided for compliance with the certification exam objective domain. It is designed to provide a brief introduction to transactions. Much detail is omitted and left for course 20464C to cover properly. Trainers may wish to review the relevant portions of course 20464C before teaching this module.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DFE465E-0580-48DF-AE2B-98D9C5693F1B}"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4892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DFE465E-0580-48DF-AE2B-98D9C5693F1B}"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62096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ROLLBACK can also revert to a savepoint within a transaction, but discussion of savepoints is beyond the scope of this course.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DFE465E-0580-48DF-AE2B-98D9C5693F1B}"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2438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If students have completed Module 17 of this course, they will have already covered XACT_ABORT and this slide can be skipped.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XACT_ABORT is ON by default in triggers.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DFE465E-0580-48DF-AE2B-98D9C5693F1B}"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4075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D:\Demofiles\Mod18\Setup.cmd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Control Transactions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D:\Demofiles\Mod18\Setup.cmd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D:\Demofiles\Mod18\Demo folder.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21 – Demonstration B.sql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DFE465E-0580-48DF-AE2B-98D9C5693F1B}"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8139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Controlling Transactions with BEGIN, COMMIT, and ROLLBACK</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IT department has supplied different examples of INSERT statements to practice executing multiple statements inside one transaction. You will practice how to start a transaction, commit or abort it, and return the database to its state before the transaction.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Adding Error Handling to a CATCH Block</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the previous module, you learned how to add error handling to T-SQL code. Now you will practice how to properly control a transaction by testing to see if an error occurred.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DFE465E-0580-48DF-AE2B-98D9C5693F1B}"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36348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4DFE465E-0580-48DF-AE2B-98D9C5693F1B}"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80581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happens to a nested transaction when the outer transaction is rolled back?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inner transaction is also rolled back, so nested transactions are not typically useful in user code.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When a runtime error occurs in a transaction and SET XACT_ABORT is ON, is the transaction always automatically rolled back?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 not if the error occurs within a TRY block.</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DFE465E-0580-48DF-AE2B-98D9C5693F1B}"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70989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DFE465E-0580-48DF-AE2B-98D9C5693F1B}"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19617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DFE465E-0580-48DF-AE2B-98D9C5693F1B}"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5447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Ask the students what would be wrong with one of the statements in the code sample succeeding, while the other failed.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usage of BEGIN/COMMIT/ROLLBACK TRANSACTION will be covered in Lesson 2.</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For more information on autocommit transactions, go to Autocommit Transactions at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Autocommit Transactions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http://go.microsoft.com/fwlink/?LinkID=402855</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DFE465E-0580-48DF-AE2B-98D9C5693F1B}"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54811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slide is intended to provide a more complete example of batch behavior when errors occur, in the absence of explicit transaction management. Use this in conjunction with the next slide to compare a batch to a transaction.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DFE465E-0580-48DF-AE2B-98D9C5693F1B}"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10257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the addition of BEGIN/COMMIT/ROLLBACK transaction logic to the batch structure.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DFE465E-0580-48DF-AE2B-98D9C5693F1B}"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58948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Watch for the error in the SELECT statement within the CATCH block.</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20461C-MIA-DC and 20461C-MIA-SQL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Transactions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20461C-MIA-DC and 20461C-MIA-SQL virtual machines are both running, and then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D:\Demofiles\Mod18\Setup.cmd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D:\Demofiles\Mod18\Demo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Solution Explorer pane is not visible, 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11 – Demonstration 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DFE465E-0580-48DF-AE2B-98D9C5693F1B}"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47014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DFE465E-0580-48DF-AE2B-98D9C5693F1B}"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72165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Conceptually, the code on this slide continues on the next two slides.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transactions may be nested, but restrictions prevent this from being useful, and it is not a best practice to write code which depends on nested transactions. From Books Online: “If a ROLLBACK WORK or ROLLBACK TRANSACTION statement without a transaction_name parameter is executed at any level of a set of nested transactions, it rolls back all of the nested transactions, including the outermost transaction.” http://go.microsoft.com/fwlink/?LinkId=243003.</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Discussion on the use of transaction marks is beyond the scope of this course.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DFE465E-0580-48DF-AE2B-98D9C5693F1B}"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18: Implementing Transactions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1912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6637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273686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40962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214951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9064050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20988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059874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2883710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659197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597669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2379303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1746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60258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723436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0910353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530397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737717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975969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677453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807299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4422910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843181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0935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6012625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2813342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9815967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97856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9194549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308357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821062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260626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963910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030761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6897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5896917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857339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931919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1472404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1494672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599321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3221344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130347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794195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980904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5179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239883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001049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61332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924400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220769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0073040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4237425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497488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2897242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490062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3119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3095688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5127719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57263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5508955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8173330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358825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107622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1771162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2595591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2184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30297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883012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455724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450106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4397666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93953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042931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9602809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783786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041093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7220728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9814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677887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081467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356807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520931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15385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8230500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827434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1027178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2737782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306786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0205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082699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2951702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2309070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899124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7531314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33668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727144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6280253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731798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28084668"/>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2558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45605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650212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030861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7946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1339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0067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9373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55928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0358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765279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135805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19838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01171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2380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076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75176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783435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4049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867150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065667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2779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27308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921820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183760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2131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9017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5325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90994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88479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07418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90006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89170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573147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3377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93206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375108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6597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96201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61887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451801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24814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701952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315632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6632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85110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47588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00603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1845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2660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8388988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38905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59950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973673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715868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158497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616039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386256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2198182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905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9638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81114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516459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0995357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2648821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251094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5925227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47796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412410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6857921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079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0993354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793402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0955911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117819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812874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326841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0840883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073395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9862487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373949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732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3148902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2488101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55765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537536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586117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061876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57182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2017526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9257935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52733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75372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4933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0172885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1467897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2855746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2489329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6634072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10390531"/>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75700754"/>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9804900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9597546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4170971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0433313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5571986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3842588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8581399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7910309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18</a:t>
            </a:r>
            <a:endParaRPr lang="en-GB" dirty="0"/>
          </a:p>
        </p:txBody>
      </p:sp>
      <p:sp>
        <p:nvSpPr>
          <p:cNvPr id="3" name="Subtitle 2"/>
          <p:cNvSpPr>
            <a:spLocks noGrp="1"/>
          </p:cNvSpPr>
          <p:nvPr>
            <p:ph type="subTitle" sz="quarter" idx="1"/>
          </p:nvPr>
        </p:nvSpPr>
        <p:spPr/>
        <p:txBody>
          <a:bodyPr/>
          <a:lstStyle/>
          <a:p>
            <a:r>
              <a:rPr lang="en-GB" dirty="0" smtClean="0"/>
              <a:t>Implementing Transactions
</a:t>
            </a:r>
            <a:endParaRPr lang="en-GB" dirty="0"/>
          </a:p>
        </p:txBody>
      </p:sp>
    </p:spTree>
    <p:extLst>
      <p:ext uri="{BB962C8B-B14F-4D97-AF65-F5344CB8AC3E}">
        <p14:creationId xmlns:p14="http://schemas.microsoft.com/office/powerpoint/2010/main" val="2811639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COMMIT TRANSACTION</a:t>
            </a:r>
            <a:endParaRPr lang="en-GB" dirty="0"/>
          </a:p>
        </p:txBody>
      </p:sp>
      <p:sp>
        <p:nvSpPr>
          <p:cNvPr id="4" name="Content Placeholder 2"/>
          <p:cNvSpPr txBox="1">
            <a:spLocks/>
          </p:cNvSpPr>
          <p:nvPr/>
        </p:nvSpPr>
        <p:spPr>
          <a:xfrm>
            <a:off x="458788" y="9159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COMMIT ensures all of the transaction's modifications are made a permanent part of the database</a:t>
            </a:r>
          </a:p>
          <a:p>
            <a:pPr lvl="0"/>
            <a:r>
              <a:rPr lang="en-US" kern="0" dirty="0">
                <a:solidFill>
                  <a:srgbClr val="000000"/>
                </a:solidFill>
              </a:rPr>
              <a:t>COMMIT frees resources, such as locks, used by the transaction</a:t>
            </a:r>
          </a:p>
          <a:p>
            <a:pPr lvl="0"/>
            <a:r>
              <a:rPr lang="en-US" kern="0" dirty="0">
                <a:solidFill>
                  <a:srgbClr val="000000"/>
                </a:solidFill>
              </a:rPr>
              <a:t>In your T-SQL code: If a transaction is successful, commit it</a:t>
            </a:r>
          </a:p>
        </p:txBody>
      </p:sp>
      <p:sp>
        <p:nvSpPr>
          <p:cNvPr id="5" name="AutoShape 3"/>
          <p:cNvSpPr>
            <a:spLocks noChangeArrowheads="1"/>
          </p:cNvSpPr>
          <p:nvPr/>
        </p:nvSpPr>
        <p:spPr bwMode="auto">
          <a:xfrm>
            <a:off x="685798" y="4374923"/>
            <a:ext cx="7584141" cy="182219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BEGIN</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TRY</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BEGIN</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TRAN</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 marks beginning of work</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INSERT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INTO</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Orders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INSERT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INTO</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OrderDetails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COMMIT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TRAN</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 mark the work as complete</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END</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TRY</a:t>
            </a:r>
            <a:endParaRPr lang="en-US" b="1" dirty="0">
              <a:solidFill>
                <a:srgbClr val="80808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348398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ROLLBACK TRANSACTION</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A ROLLBACK statement undoes all modifications made in the transaction by reverting the data to the state it was in at the beginning of the transaction </a:t>
            </a:r>
          </a:p>
          <a:p>
            <a:pPr lvl="0"/>
            <a:r>
              <a:rPr lang="en-US" sz="2400" kern="0" dirty="0">
                <a:solidFill>
                  <a:srgbClr val="000000"/>
                </a:solidFill>
              </a:rPr>
              <a:t>ROLLBACK frees resources, such as locks, held by the transaction</a:t>
            </a:r>
          </a:p>
          <a:p>
            <a:pPr lvl="0"/>
            <a:r>
              <a:rPr lang="en-US" sz="2400" kern="0" dirty="0">
                <a:solidFill>
                  <a:srgbClr val="000000"/>
                </a:solidFill>
              </a:rPr>
              <a:t>Before rolling back, you can test the state of the transaction with the XACT_STATE function</a:t>
            </a:r>
          </a:p>
          <a:p>
            <a:pPr lvl="0"/>
            <a:r>
              <a:rPr lang="en-US" sz="2400" kern="0" dirty="0">
                <a:solidFill>
                  <a:srgbClr val="000000"/>
                </a:solidFill>
              </a:rPr>
              <a:t>In your T-SQL code: If an error occurs, ROLLBACK to the point of the BEGIN TRANSACTION statement</a:t>
            </a:r>
          </a:p>
          <a:p>
            <a:pPr lvl="0"/>
            <a:endParaRPr lang="en-US" sz="2400" kern="0" dirty="0">
              <a:solidFill>
                <a:srgbClr val="000000"/>
              </a:solidFill>
            </a:endParaRPr>
          </a:p>
        </p:txBody>
      </p:sp>
      <p:sp>
        <p:nvSpPr>
          <p:cNvPr id="5" name="AutoShape 3"/>
          <p:cNvSpPr>
            <a:spLocks noChangeArrowheads="1"/>
          </p:cNvSpPr>
          <p:nvPr/>
        </p:nvSpPr>
        <p:spPr bwMode="auto">
          <a:xfrm>
            <a:off x="685797" y="4744370"/>
            <a:ext cx="7584141"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BEGIN</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CATCH</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ERROR_NUMBER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--sample error handling</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ROLLBACK</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TRAN</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END</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CATCH</a:t>
            </a:r>
            <a:r>
              <a:rPr lang="en-US"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423447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a79bcb7-f2bf-4b9e-999c-2a181391de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XACT_ABORT</a:t>
            </a:r>
            <a:endParaRPr lang="en-GB" dirty="0"/>
          </a:p>
        </p:txBody>
      </p:sp>
      <p:sp>
        <p:nvSpPr>
          <p:cNvPr id="4" name="Content Placeholder 2"/>
          <p:cNvSpPr txBox="1">
            <a:spLocks/>
          </p:cNvSpPr>
          <p:nvPr/>
        </p:nvSpPr>
        <p:spPr>
          <a:xfrm>
            <a:off x="458788" y="89693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kern="0" dirty="0" smtClean="0"/>
              <a:t>SQL Server does not automatically roll back transactions when errors occur</a:t>
            </a:r>
          </a:p>
          <a:p>
            <a:r>
              <a:rPr lang="en-US" sz="2400" kern="0" dirty="0" smtClean="0"/>
              <a:t>To roll back, either use ROLLBACK statements in error-handling logic or enable XACT_ABORT</a:t>
            </a:r>
          </a:p>
          <a:p>
            <a:r>
              <a:rPr lang="en-US" sz="2400" kern="0" dirty="0" smtClean="0"/>
              <a:t>XACT_ABORT specifies whether SQL Server automatically rolls back the current transaction when a runtime error occurs</a:t>
            </a:r>
          </a:p>
          <a:p>
            <a:pPr lvl="1"/>
            <a:r>
              <a:rPr lang="en-US" sz="2000" kern="0" dirty="0" smtClean="0"/>
              <a:t>When SET XACT_ABORT is ON, the entire transaction is terminated and rolled back on error, unless occurring in TRY block</a:t>
            </a:r>
          </a:p>
          <a:p>
            <a:pPr lvl="1"/>
            <a:r>
              <a:rPr lang="en-US" sz="2000" kern="0" dirty="0" smtClean="0"/>
              <a:t>SET XACT_ABORT OFF is the default setting</a:t>
            </a:r>
          </a:p>
          <a:p>
            <a:r>
              <a:rPr lang="en-US" sz="2400" kern="0" dirty="0" smtClean="0"/>
              <a:t>Change XACT_ABORT value with the SET command:</a:t>
            </a:r>
          </a:p>
        </p:txBody>
      </p:sp>
      <p:sp>
        <p:nvSpPr>
          <p:cNvPr id="5" name="AutoShape 3"/>
          <p:cNvSpPr>
            <a:spLocks noChangeArrowheads="1"/>
          </p:cNvSpPr>
          <p:nvPr/>
        </p:nvSpPr>
        <p:spPr bwMode="auto">
          <a:xfrm>
            <a:off x="731134" y="5642599"/>
            <a:ext cx="758141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SET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XACT_ABORT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ON</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b="1" dirty="0">
              <a:solidFill>
                <a:srgbClr val="0000FF"/>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68609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4edd094-c8ab-4731-8915-c2f4278117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Controlling Transactions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GB" kern="0" dirty="0">
                <a:solidFill>
                  <a:srgbClr val="000000"/>
                </a:solidFill>
              </a:rPr>
              <a:t>Control transactions</a:t>
            </a:r>
            <a:endParaRPr lang="en-US" kern="0" dirty="0">
              <a:solidFill>
                <a:srgbClr val="000000"/>
              </a:solidFill>
            </a:endParaRPr>
          </a:p>
        </p:txBody>
      </p:sp>
    </p:spTree>
    <p:extLst>
      <p:ext uri="{BB962C8B-B14F-4D97-AF65-F5344CB8AC3E}">
        <p14:creationId xmlns:p14="http://schemas.microsoft.com/office/powerpoint/2010/main" val="422771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Implementing Transactions</a:t>
            </a:r>
            <a:endParaRPr lang="en-GB" dirty="0"/>
          </a:p>
        </p:txBody>
      </p:sp>
      <p:sp>
        <p:nvSpPr>
          <p:cNvPr id="3" name="Text Placeholder 2"/>
          <p:cNvSpPr>
            <a:spLocks noGrp="1"/>
          </p:cNvSpPr>
          <p:nvPr>
            <p:ph type="body" idx="1"/>
          </p:nvPr>
        </p:nvSpPr>
        <p:spPr/>
        <p:txBody>
          <a:bodyPr/>
          <a:lstStyle/>
          <a:p>
            <a:r>
              <a:rPr lang="en-GB" dirty="0" smtClean="0"/>
              <a:t>Exercise 1: Controlling Transactions with BEGIN, COMMIT, and ROLLBACK
Exercise 2: Adding Error Handling to a CATCH Block</a:t>
            </a:r>
            <a:endParaRPr lang="en-GB" dirty="0"/>
          </a:p>
        </p:txBody>
      </p:sp>
      <p:sp>
        <p:nvSpPr>
          <p:cNvPr id="4" name="TextBox 3"/>
          <p:cNvSpPr txBox="1"/>
          <p:nvPr/>
        </p:nvSpPr>
        <p:spPr>
          <a:xfrm>
            <a:off x="458788" y="3183166"/>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3602266"/>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20461C-MIA-SQL</a:t>
            </a:r>
          </a:p>
          <a:p>
            <a:r>
              <a:rPr lang="en-US" sz="2800" b="0" i="0" u="none" strike="noStrike" baseline="0" dirty="0" smtClean="0">
                <a:latin typeface="Segoe UI" panose="020B0502040204020203" pitchFamily="34" charset="0"/>
              </a:rPr>
              <a:t>User name: </a:t>
            </a:r>
            <a:r>
              <a:rPr lang="en-US" sz="2800" b="1" i="0" u="none" strike="noStrike" baseline="0" dirty="0" smtClean="0">
                <a:latin typeface="Segoe UI" panose="020B0502040204020203" pitchFamily="34" charset="0"/>
              </a:rPr>
              <a:t>ADVENTUREWORKS\Student</a:t>
            </a: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p>
        </p:txBody>
      </p:sp>
      <p:sp>
        <p:nvSpPr>
          <p:cNvPr id="6" name="TextBox 5"/>
          <p:cNvSpPr txBox="1"/>
          <p:nvPr/>
        </p:nvSpPr>
        <p:spPr>
          <a:xfrm>
            <a:off x="458788" y="5429931"/>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1161469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 junior database developer for Adventure Works, who will be creating stored procedures using corporate databases stored in SQL Server 2014. To create more robust procedures, you will be implementing transactions in your code.</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995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37795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Transactions and the Database Engine
Controlling Transactions</a:t>
            </a:r>
            <a:endParaRPr lang="en-GB" dirty="0"/>
          </a:p>
        </p:txBody>
      </p:sp>
    </p:spTree>
    <p:extLst>
      <p:ext uri="{BB962C8B-B14F-4D97-AF65-F5344CB8AC3E}">
        <p14:creationId xmlns:p14="http://schemas.microsoft.com/office/powerpoint/2010/main" val="393735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Transactions and the Database Engine</a:t>
            </a:r>
            <a:endParaRPr lang="en-GB" dirty="0"/>
          </a:p>
        </p:txBody>
      </p:sp>
      <p:sp>
        <p:nvSpPr>
          <p:cNvPr id="3" name="Text Placeholder 2"/>
          <p:cNvSpPr>
            <a:spLocks noGrp="1"/>
          </p:cNvSpPr>
          <p:nvPr>
            <p:ph type="body" idx="1"/>
          </p:nvPr>
        </p:nvSpPr>
        <p:spPr/>
        <p:txBody>
          <a:bodyPr/>
          <a:lstStyle/>
          <a:p>
            <a:r>
              <a:rPr lang="en-GB" dirty="0" smtClean="0"/>
              <a:t>Defining Transactions
The Need for Transactions: Issues with Batches
Transactions Extend Batches
Demonstration: Transactions and the Database Engine</a:t>
            </a:r>
            <a:endParaRPr lang="en-GB" dirty="0"/>
          </a:p>
        </p:txBody>
      </p:sp>
    </p:spTree>
    <p:extLst>
      <p:ext uri="{BB962C8B-B14F-4D97-AF65-F5344CB8AC3E}">
        <p14:creationId xmlns:p14="http://schemas.microsoft.com/office/powerpoint/2010/main" val="293444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Transactions</a:t>
            </a:r>
            <a:endParaRPr lang="en-GB" dirty="0"/>
          </a:p>
        </p:txBody>
      </p:sp>
      <p:sp>
        <p:nvSpPr>
          <p:cNvPr id="4" name="Content Placeholder 2"/>
          <p:cNvSpPr txBox="1">
            <a:spLocks/>
          </p:cNvSpPr>
          <p:nvPr/>
        </p:nvSpPr>
        <p:spPr>
          <a:xfrm>
            <a:off x="458788" y="8778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A transaction is a group of tasks defining a unit of work</a:t>
            </a:r>
          </a:p>
          <a:p>
            <a:pPr lvl="0"/>
            <a:r>
              <a:rPr lang="en-US" sz="2400" kern="0" dirty="0">
                <a:solidFill>
                  <a:srgbClr val="000000"/>
                </a:solidFill>
              </a:rPr>
              <a:t>The entire unit must succeed or fail </a:t>
            </a:r>
            <a:r>
              <a:rPr lang="en-US" sz="2400" kern="0" dirty="0" smtClean="0">
                <a:solidFill>
                  <a:srgbClr val="000000"/>
                </a:solidFill>
              </a:rPr>
              <a:t>together—no </a:t>
            </a:r>
            <a:r>
              <a:rPr lang="en-US" sz="2400" kern="0" dirty="0">
                <a:solidFill>
                  <a:srgbClr val="000000"/>
                </a:solidFill>
              </a:rPr>
              <a:t>partial completion is permitted</a:t>
            </a:r>
          </a:p>
          <a:p>
            <a:pPr lvl="0"/>
            <a:endParaRPr lang="en-US" sz="2400" kern="0" dirty="0">
              <a:solidFill>
                <a:srgbClr val="000000"/>
              </a:solidFill>
            </a:endParaRPr>
          </a:p>
          <a:p>
            <a:pPr lvl="0"/>
            <a:endParaRPr lang="en-US" sz="2400" kern="0" dirty="0">
              <a:solidFill>
                <a:srgbClr val="000000"/>
              </a:solidFill>
            </a:endParaRPr>
          </a:p>
          <a:p>
            <a:pPr lvl="0"/>
            <a:endParaRPr lang="en-US" sz="2400" kern="0" dirty="0">
              <a:solidFill>
                <a:srgbClr val="000000"/>
              </a:solidFill>
            </a:endParaRPr>
          </a:p>
          <a:p>
            <a:pPr lvl="0"/>
            <a:r>
              <a:rPr lang="en-US" sz="2400" kern="0" dirty="0">
                <a:solidFill>
                  <a:srgbClr val="000000"/>
                </a:solidFill>
              </a:rPr>
              <a:t>Individual data modification statements are automatically treated as standalone transactions</a:t>
            </a:r>
          </a:p>
          <a:p>
            <a:pPr lvl="0"/>
            <a:r>
              <a:rPr lang="en-US" sz="2400" kern="0" dirty="0">
                <a:solidFill>
                  <a:srgbClr val="000000"/>
                </a:solidFill>
              </a:rPr>
              <a:t>User transactions can be managed with T-SQL commands:</a:t>
            </a:r>
          </a:p>
          <a:p>
            <a:pPr lvl="1"/>
            <a:r>
              <a:rPr lang="en-US" sz="2000" kern="0" dirty="0">
                <a:solidFill>
                  <a:srgbClr val="000000"/>
                </a:solidFill>
              </a:rPr>
              <a:t>BEGIN/ COMMIT/ROLLBACK TRANSACTION</a:t>
            </a:r>
          </a:p>
          <a:p>
            <a:pPr lvl="0"/>
            <a:r>
              <a:rPr lang="en-US" sz="2400" kern="0" dirty="0">
                <a:solidFill>
                  <a:srgbClr val="000000"/>
                </a:solidFill>
              </a:rPr>
              <a:t>SQL Server uses locking mechanisms and the transaction log to support transactions </a:t>
            </a:r>
          </a:p>
        </p:txBody>
      </p:sp>
      <p:sp>
        <p:nvSpPr>
          <p:cNvPr id="5" name="AutoShape 3"/>
          <p:cNvSpPr>
            <a:spLocks noChangeArrowheads="1"/>
          </p:cNvSpPr>
          <p:nvPr/>
        </p:nvSpPr>
        <p:spPr bwMode="auto">
          <a:xfrm>
            <a:off x="826143" y="2641255"/>
            <a:ext cx="6531920"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8000"/>
                </a:solidFill>
                <a:latin typeface="Segoe UI" panose="020B0502040204020203" pitchFamily="34" charset="0"/>
                <a:cs typeface="Segoe UI" panose="020B0502040204020203" pitchFamily="34" charset="0"/>
              </a:rPr>
              <a:t>--Two tasks that make up a unit of work </a:t>
            </a:r>
            <a:r>
              <a:rPr lang="en-US" sz="2000" b="1" dirty="0">
                <a:solidFill>
                  <a:srgbClr val="0000FF"/>
                </a:solidFill>
                <a:latin typeface="Segoe UI" panose="020B0502040204020203" pitchFamily="34" charset="0"/>
                <a:cs typeface="Segoe UI" panose="020B0502040204020203" pitchFamily="34" charset="0"/>
              </a:rPr>
              <a:t>INSERT</a:t>
            </a:r>
            <a:r>
              <a:rPr lang="en-US" sz="2000" b="1" dirty="0">
                <a:solidFill>
                  <a:prstClr val="black"/>
                </a:solidFill>
                <a:latin typeface="Segoe UI" panose="020B0502040204020203" pitchFamily="34" charset="0"/>
                <a:cs typeface="Segoe UI" panose="020B0502040204020203" pitchFamily="34" charset="0"/>
              </a:rPr>
              <a:t> </a:t>
            </a:r>
            <a:r>
              <a:rPr lang="en-US" sz="2000" b="1" dirty="0">
                <a:solidFill>
                  <a:srgbClr val="0000FF"/>
                </a:solidFill>
                <a:latin typeface="Segoe UI" panose="020B0502040204020203" pitchFamily="34" charset="0"/>
                <a:cs typeface="Segoe UI" panose="020B0502040204020203" pitchFamily="34" charset="0"/>
              </a:rPr>
              <a:t>INTO</a:t>
            </a:r>
            <a:r>
              <a:rPr lang="en-US" sz="2000" b="1" dirty="0">
                <a:solidFill>
                  <a:prstClr val="black"/>
                </a:solidFill>
                <a:latin typeface="Segoe UI" panose="020B0502040204020203" pitchFamily="34" charset="0"/>
                <a:cs typeface="Segoe UI" panose="020B0502040204020203" pitchFamily="34" charset="0"/>
              </a:rPr>
              <a:t> Sales</a:t>
            </a:r>
            <a:r>
              <a:rPr lang="en-US" sz="2000" b="1" dirty="0">
                <a:solidFill>
                  <a:srgbClr val="808080"/>
                </a:solidFill>
                <a:latin typeface="Segoe UI" panose="020B0502040204020203" pitchFamily="34" charset="0"/>
                <a:cs typeface="Segoe UI" panose="020B0502040204020203" pitchFamily="34" charset="0"/>
              </a:rPr>
              <a:t>.</a:t>
            </a:r>
            <a:r>
              <a:rPr lang="en-US" sz="2000" b="1" dirty="0">
                <a:solidFill>
                  <a:prstClr val="black"/>
                </a:solidFill>
                <a:latin typeface="Segoe UI" panose="020B0502040204020203" pitchFamily="34" charset="0"/>
                <a:cs typeface="Segoe UI" panose="020B0502040204020203" pitchFamily="34" charset="0"/>
              </a:rPr>
              <a:t>Orders </a:t>
            </a:r>
            <a:r>
              <a:rPr lang="en-US" sz="2000" b="1" dirty="0">
                <a:solidFill>
                  <a:srgbClr val="808080"/>
                </a:solidFill>
                <a:latin typeface="Segoe UI" panose="020B0502040204020203" pitchFamily="34" charset="0"/>
                <a:cs typeface="Segoe UI" panose="020B0502040204020203" pitchFamily="34" charset="0"/>
              </a:rPr>
              <a:t>...</a:t>
            </a:r>
          </a:p>
          <a:p>
            <a:pPr lvl="0" fontAlgn="base">
              <a:spcBef>
                <a:spcPct val="0"/>
              </a:spcBef>
              <a:spcAft>
                <a:spcPct val="0"/>
              </a:spcAft>
            </a:pPr>
            <a:r>
              <a:rPr lang="en-US" sz="2000" b="1" dirty="0">
                <a:solidFill>
                  <a:srgbClr val="0000FF"/>
                </a:solidFill>
                <a:latin typeface="Segoe UI" panose="020B0502040204020203" pitchFamily="34" charset="0"/>
                <a:cs typeface="Segoe UI" panose="020B0502040204020203" pitchFamily="34" charset="0"/>
              </a:rPr>
              <a:t>INSERT</a:t>
            </a:r>
            <a:r>
              <a:rPr lang="en-US" sz="2000" b="1" dirty="0">
                <a:solidFill>
                  <a:prstClr val="black"/>
                </a:solidFill>
                <a:latin typeface="Segoe UI" panose="020B0502040204020203" pitchFamily="34" charset="0"/>
                <a:cs typeface="Segoe UI" panose="020B0502040204020203" pitchFamily="34" charset="0"/>
              </a:rPr>
              <a:t> </a:t>
            </a:r>
            <a:r>
              <a:rPr lang="en-US" sz="2000" b="1" dirty="0">
                <a:solidFill>
                  <a:srgbClr val="0000FF"/>
                </a:solidFill>
                <a:latin typeface="Segoe UI" panose="020B0502040204020203" pitchFamily="34" charset="0"/>
                <a:cs typeface="Segoe UI" panose="020B0502040204020203" pitchFamily="34" charset="0"/>
              </a:rPr>
              <a:t>INTO</a:t>
            </a:r>
            <a:r>
              <a:rPr lang="en-US" sz="2000" b="1" dirty="0">
                <a:solidFill>
                  <a:prstClr val="black"/>
                </a:solidFill>
                <a:latin typeface="Segoe UI" panose="020B0502040204020203" pitchFamily="34" charset="0"/>
                <a:cs typeface="Segoe UI" panose="020B0502040204020203" pitchFamily="34" charset="0"/>
              </a:rPr>
              <a:t> Sales</a:t>
            </a:r>
            <a:r>
              <a:rPr lang="en-US" sz="2000" b="1" dirty="0">
                <a:solidFill>
                  <a:srgbClr val="808080"/>
                </a:solidFill>
                <a:latin typeface="Segoe UI" panose="020B0502040204020203" pitchFamily="34" charset="0"/>
                <a:cs typeface="Segoe UI" panose="020B0502040204020203" pitchFamily="34" charset="0"/>
              </a:rPr>
              <a:t>.</a:t>
            </a:r>
            <a:r>
              <a:rPr lang="en-US" sz="2000" b="1" dirty="0">
                <a:solidFill>
                  <a:prstClr val="black"/>
                </a:solidFill>
                <a:latin typeface="Segoe UI" panose="020B0502040204020203" pitchFamily="34" charset="0"/>
                <a:cs typeface="Segoe UI" panose="020B0502040204020203" pitchFamily="34" charset="0"/>
              </a:rPr>
              <a:t>OrderDetails </a:t>
            </a:r>
            <a:r>
              <a:rPr lang="en-US" sz="2000" b="1" dirty="0">
                <a:solidFill>
                  <a:srgbClr val="808080"/>
                </a:solidFill>
                <a:latin typeface="Segoe UI" panose="020B0502040204020203" pitchFamily="34" charset="0"/>
                <a:cs typeface="Segoe UI" panose="020B0502040204020203" pitchFamily="34" charset="0"/>
              </a:rPr>
              <a:t>...</a:t>
            </a:r>
            <a:endParaRPr lang="en-US" sz="200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766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Need for Transactions: Issues with Batches</a:t>
            </a:r>
            <a:endParaRPr lang="en-GB" dirty="0"/>
          </a:p>
        </p:txBody>
      </p:sp>
      <p:sp>
        <p:nvSpPr>
          <p:cNvPr id="4" name="Content Placeholder 2"/>
          <p:cNvSpPr txBox="1">
            <a:spLocks/>
          </p:cNvSpPr>
          <p:nvPr/>
        </p:nvSpPr>
        <p:spPr>
          <a:xfrm>
            <a:off x="458788" y="906463"/>
            <a:ext cx="7751762" cy="229502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Some runtime errors during a batch may result in unacceptable partial success:</a:t>
            </a:r>
          </a:p>
          <a:p>
            <a:pPr lvl="1"/>
            <a:r>
              <a:rPr lang="en-US" sz="2000" kern="0" dirty="0">
                <a:solidFill>
                  <a:srgbClr val="000000"/>
                </a:solidFill>
              </a:rPr>
              <a:t>Part of the batch succeeds and part fails, leaving behind the results from the part of the batch that succeeded</a:t>
            </a:r>
          </a:p>
          <a:p>
            <a:pPr lvl="0"/>
            <a:r>
              <a:rPr lang="en-US" sz="2400" kern="0" dirty="0">
                <a:solidFill>
                  <a:srgbClr val="000000"/>
                </a:solidFill>
              </a:rPr>
              <a:t>Simple error handling within a batch cannot repair partial success</a:t>
            </a:r>
          </a:p>
        </p:txBody>
      </p:sp>
      <p:sp>
        <p:nvSpPr>
          <p:cNvPr id="5" name="AutoShape 3"/>
          <p:cNvSpPr>
            <a:spLocks noChangeArrowheads="1"/>
          </p:cNvSpPr>
          <p:nvPr/>
        </p:nvSpPr>
        <p:spPr bwMode="auto">
          <a:xfrm>
            <a:off x="1023234" y="3339584"/>
            <a:ext cx="7581418"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8000"/>
                </a:solidFill>
                <a:latin typeface="Lucida Sans Unicode" panose="020B0602030504020204" pitchFamily="34" charset="0"/>
                <a:cs typeface="Lucida Sans Unicode" panose="020B0602030504020204" pitchFamily="34" charset="0"/>
              </a:rPr>
              <a:t>--Batch without transaction management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BEGIN</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TRY</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 INSERT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INTO</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Orders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--Insert succeeds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 INSERT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INTO</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OrderDetails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--Insert fails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END</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TRY</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BEGIN</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CATCH</a:t>
            </a:r>
          </a:p>
          <a:p>
            <a:pPr lvl="0" fontAlgn="base">
              <a:spcBef>
                <a:spcPct val="0"/>
              </a:spcBef>
              <a:spcAft>
                <a:spcPct val="0"/>
              </a:spcAft>
            </a:pPr>
            <a:r>
              <a:rPr lang="en-US" b="1" dirty="0">
                <a:solidFill>
                  <a:srgbClr val="008000"/>
                </a:solidFill>
                <a:latin typeface="Lucida Sans Unicode" panose="020B0602030504020204" pitchFamily="34" charset="0"/>
                <a:cs typeface="Lucida Sans Unicode" panose="020B0602030504020204" pitchFamily="34" charset="0"/>
              </a:rPr>
              <a:t> --Inserted rows still exist in Sales.Orders Table</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 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ERROR_NUMBER</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END</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CATCH;</a:t>
            </a:r>
          </a:p>
        </p:txBody>
      </p:sp>
    </p:spTree>
    <p:extLst>
      <p:ext uri="{BB962C8B-B14F-4D97-AF65-F5344CB8AC3E}">
        <p14:creationId xmlns:p14="http://schemas.microsoft.com/office/powerpoint/2010/main" val="1782596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Transactions Extend Batches</a:t>
            </a:r>
            <a:endParaRPr lang="en-GB" dirty="0"/>
          </a:p>
        </p:txBody>
      </p:sp>
      <p:sp>
        <p:nvSpPr>
          <p:cNvPr id="4" name="Content Placeholder 2"/>
          <p:cNvSpPr txBox="1">
            <a:spLocks/>
          </p:cNvSpPr>
          <p:nvPr/>
        </p:nvSpPr>
        <p:spPr>
          <a:xfrm>
            <a:off x="458788" y="992188"/>
            <a:ext cx="7751762" cy="229502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Transaction commands identify blocks of code that must succeed or fail together and provide points where the database engine can roll back, or undo, operations:</a:t>
            </a:r>
          </a:p>
        </p:txBody>
      </p:sp>
      <p:sp>
        <p:nvSpPr>
          <p:cNvPr id="5" name="AutoShape 3"/>
          <p:cNvSpPr>
            <a:spLocks noChangeArrowheads="1"/>
          </p:cNvSpPr>
          <p:nvPr/>
        </p:nvSpPr>
        <p:spPr bwMode="auto">
          <a:xfrm>
            <a:off x="731134" y="2748964"/>
            <a:ext cx="7581418" cy="354847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BEGIN</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TRY</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 BEGIN</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TRANSACTION</a:t>
            </a:r>
            <a:r>
              <a:rPr lang="en-US" b="1" dirty="0">
                <a:solidFill>
                  <a:prstClr val="black"/>
                </a:solidFill>
                <a:latin typeface="Lucida Sans Unicode" panose="020B0602030504020204" pitchFamily="34" charset="0"/>
                <a:cs typeface="Lucida Sans Unicode" panose="020B0602030504020204" pitchFamily="34" charset="0"/>
              </a:rPr>
              <a:t> </a:t>
            </a:r>
            <a:endParaRPr lang="en-US" b="1" dirty="0">
              <a:solidFill>
                <a:srgbClr val="0000FF"/>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INSERT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INTO</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Orders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--Insert succeeds</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INSERT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INTO</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OrderDetails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--Insert fails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 COMMIT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TRANSACTION</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 If no errors, transaction</a:t>
            </a:r>
            <a:br>
              <a:rPr lang="en-US" b="1" dirty="0">
                <a:solidFill>
                  <a:srgbClr val="008000"/>
                </a:solidFill>
                <a:latin typeface="Lucida Sans Unicode" panose="020B0602030504020204" pitchFamily="34" charset="0"/>
                <a:cs typeface="Lucida Sans Unicode" panose="020B0602030504020204" pitchFamily="34" charset="0"/>
              </a:rPr>
            </a:br>
            <a:r>
              <a:rPr lang="en-US" b="1" dirty="0">
                <a:solidFill>
                  <a:srgbClr val="008000"/>
                </a:solidFill>
                <a:latin typeface="Lucida Sans Unicode" panose="020B0602030504020204" pitchFamily="34" charset="0"/>
                <a:cs typeface="Lucida Sans Unicode" panose="020B0602030504020204" pitchFamily="34" charset="0"/>
              </a:rPr>
              <a:t>-- completes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END</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TRY</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BEGIN</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CATCH</a:t>
            </a:r>
          </a:p>
          <a:p>
            <a:pPr lvl="0" fontAlgn="base">
              <a:spcBef>
                <a:spcPct val="0"/>
              </a:spcBef>
              <a:spcAft>
                <a:spcPct val="0"/>
              </a:spcAft>
            </a:pPr>
            <a:r>
              <a:rPr lang="en-US" b="1" dirty="0">
                <a:solidFill>
                  <a:srgbClr val="008000"/>
                </a:solidFill>
                <a:latin typeface="Lucida Sans Unicode" panose="020B0602030504020204" pitchFamily="34" charset="0"/>
                <a:cs typeface="Lucida Sans Unicode" panose="020B0602030504020204" pitchFamily="34" charset="0"/>
              </a:rPr>
              <a:t> --Inserted rows still exist in Sales.Orders Table</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 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ERROR_NUMBER</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 ROLLBACK</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TRANSACTION</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--Any transaction work undone</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END</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CATCH;</a:t>
            </a:r>
          </a:p>
        </p:txBody>
      </p:sp>
    </p:spTree>
    <p:extLst>
      <p:ext uri="{BB962C8B-B14F-4D97-AF65-F5344CB8AC3E}">
        <p14:creationId xmlns:p14="http://schemas.microsoft.com/office/powerpoint/2010/main" val="128466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30878fb-2941-4067-af87-2c3c5ec984fc">
    <p:spTree>
      <p:nvGrpSpPr>
        <p:cNvPr id="1" name=""/>
        <p:cNvGrpSpPr/>
        <p:nvPr/>
      </p:nvGrpSpPr>
      <p:grpSpPr>
        <a:xfrm>
          <a:off x="0" y="0"/>
          <a:ext cx="0" cy="0"/>
          <a:chOff x="0" y="0"/>
          <a:chExt cx="0" cy="0"/>
        </a:xfrm>
      </p:grpSpPr>
      <p:sp>
        <p:nvSpPr>
          <p:cNvPr id="2" name="Title 1"/>
          <p:cNvSpPr>
            <a:spLocks noGrp="1"/>
          </p:cNvSpPr>
          <p:nvPr>
            <p:ph type="title"/>
          </p:nvPr>
        </p:nvSpPr>
        <p:spPr>
          <a:xfrm>
            <a:off x="336549" y="-2"/>
            <a:ext cx="8683625" cy="740664"/>
          </a:xfrm>
        </p:spPr>
        <p:txBody>
          <a:bodyPr/>
          <a:lstStyle/>
          <a:p>
            <a:r>
              <a:rPr lang="en-GB" dirty="0" smtClean="0"/>
              <a:t>Demonstration: Transactions and the Database Engine</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Use transactions</a:t>
            </a:r>
          </a:p>
        </p:txBody>
      </p:sp>
    </p:spTree>
    <p:extLst>
      <p:ext uri="{BB962C8B-B14F-4D97-AF65-F5344CB8AC3E}">
        <p14:creationId xmlns:p14="http://schemas.microsoft.com/office/powerpoint/2010/main" val="3749427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Controlling Transactions</a:t>
            </a:r>
            <a:endParaRPr lang="en-GB" dirty="0"/>
          </a:p>
        </p:txBody>
      </p:sp>
      <p:sp>
        <p:nvSpPr>
          <p:cNvPr id="3" name="Text Placeholder 2"/>
          <p:cNvSpPr>
            <a:spLocks noGrp="1"/>
          </p:cNvSpPr>
          <p:nvPr>
            <p:ph type="body" idx="1"/>
          </p:nvPr>
        </p:nvSpPr>
        <p:spPr/>
        <p:txBody>
          <a:bodyPr/>
          <a:lstStyle/>
          <a:p>
            <a:r>
              <a:rPr lang="en-GB" dirty="0" smtClean="0"/>
              <a:t>BEGIN TRANSACTION
COMMIT TRANSACTION
ROLLBACK TRANSACTION
Using XACT_ABORT
Demonstration: Controlling Transactions</a:t>
            </a:r>
            <a:endParaRPr lang="en-GB" dirty="0"/>
          </a:p>
        </p:txBody>
      </p:sp>
    </p:spTree>
    <p:extLst>
      <p:ext uri="{BB962C8B-B14F-4D97-AF65-F5344CB8AC3E}">
        <p14:creationId xmlns:p14="http://schemas.microsoft.com/office/powerpoint/2010/main" val="2903941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BEGIN TRANSACTION</a:t>
            </a:r>
            <a:endParaRPr lang="en-GB" dirty="0"/>
          </a:p>
        </p:txBody>
      </p:sp>
      <p:sp>
        <p:nvSpPr>
          <p:cNvPr id="4" name="Content Placeholder 2"/>
          <p:cNvSpPr txBox="1">
            <a:spLocks/>
          </p:cNvSpPr>
          <p:nvPr/>
        </p:nvSpPr>
        <p:spPr>
          <a:xfrm>
            <a:off x="458788" y="925513"/>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BEGIN TRANSACTION marks the starting point of an explicit, user-defined transaction </a:t>
            </a:r>
          </a:p>
          <a:p>
            <a:pPr lvl="0"/>
            <a:r>
              <a:rPr lang="en-US" sz="2400" kern="0" dirty="0">
                <a:solidFill>
                  <a:srgbClr val="000000"/>
                </a:solidFill>
              </a:rPr>
              <a:t>Transactions last until a COMMIT statement is issued, a ROLLBACK is manually issued, or the connection is broken and the system issues a ROLLBACK</a:t>
            </a:r>
          </a:p>
          <a:p>
            <a:pPr lvl="0"/>
            <a:r>
              <a:rPr lang="en-US" sz="2400" kern="0" dirty="0">
                <a:solidFill>
                  <a:srgbClr val="000000"/>
                </a:solidFill>
              </a:rPr>
              <a:t>Transactions are local to a connection and cannot span connections</a:t>
            </a:r>
          </a:p>
          <a:p>
            <a:pPr lvl="0"/>
            <a:r>
              <a:rPr lang="en-US" sz="2400" kern="0" dirty="0">
                <a:solidFill>
                  <a:srgbClr val="000000"/>
                </a:solidFill>
              </a:rPr>
              <a:t>In your T-SQL code: Mark the start of the transaction's work</a:t>
            </a:r>
          </a:p>
          <a:p>
            <a:pPr lvl="0"/>
            <a:endParaRPr lang="en-US" sz="2400" kern="0" dirty="0">
              <a:solidFill>
                <a:srgbClr val="000000"/>
              </a:solidFill>
            </a:endParaRPr>
          </a:p>
        </p:txBody>
      </p:sp>
      <p:sp>
        <p:nvSpPr>
          <p:cNvPr id="5" name="AutoShape 3"/>
          <p:cNvSpPr>
            <a:spLocks noChangeArrowheads="1"/>
          </p:cNvSpPr>
          <p:nvPr/>
        </p:nvSpPr>
        <p:spPr bwMode="auto">
          <a:xfrm>
            <a:off x="685799" y="4626549"/>
            <a:ext cx="7584141"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BEGIN</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TRY</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 BEGIN</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TRANSACTION</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 marks beginning of work</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 INSERT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INTO</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Orders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–-transacted work</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 INSERT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INTO</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OrderDetails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–-transacted work</a:t>
            </a:r>
          </a:p>
          <a:p>
            <a:pPr lvl="0" fontAlgn="base">
              <a:spcBef>
                <a:spcPct val="0"/>
              </a:spcBef>
              <a:spcAft>
                <a:spcPct val="0"/>
              </a:spcAft>
            </a:pPr>
            <a:r>
              <a:rPr lang="en-US"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414472239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14</TotalTime>
  <Words>1703</Words>
  <Application>Microsoft Office PowerPoint</Application>
  <PresentationFormat>On-screen Show (4:3)</PresentationFormat>
  <Paragraphs>203</Paragraphs>
  <Slides>16</Slides>
  <Notes>16</Notes>
  <HiddenSlides>0</HiddenSlides>
  <MMClips>0</MMClips>
  <ScaleCrop>false</ScaleCrop>
  <HeadingPairs>
    <vt:vector size="6" baseType="variant">
      <vt:variant>
        <vt:lpstr>Fonts Used</vt:lpstr>
      </vt:variant>
      <vt:variant>
        <vt:i4>7</vt:i4>
      </vt:variant>
      <vt:variant>
        <vt:lpstr>Theme</vt:lpstr>
      </vt:variant>
      <vt:variant>
        <vt:i4>16</vt:i4>
      </vt:variant>
      <vt:variant>
        <vt:lpstr>Slide Titles</vt:lpstr>
      </vt:variant>
      <vt:variant>
        <vt:i4>16</vt:i4>
      </vt:variant>
    </vt:vector>
  </HeadingPairs>
  <TitlesOfParts>
    <vt:vector size="39" baseType="lpstr">
      <vt:lpstr>Arial</vt:lpstr>
      <vt:lpstr>Segoe UI</vt:lpstr>
      <vt:lpstr>Times New Roman</vt:lpstr>
      <vt:lpstr>Lucida Sans Unicode</vt:lpstr>
      <vt:lpstr>Wingdings</vt:lpstr>
      <vt:lpstr>Verdana</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Module 18</vt:lpstr>
      <vt:lpstr>Module Overview</vt:lpstr>
      <vt:lpstr>Lesson 1: Transactions and the Database Engine</vt:lpstr>
      <vt:lpstr>Defining Transactions</vt:lpstr>
      <vt:lpstr>The Need for Transactions: Issues with Batches</vt:lpstr>
      <vt:lpstr>Transactions Extend Batches</vt:lpstr>
      <vt:lpstr>Demonstration: Transactions and the Database Engine</vt:lpstr>
      <vt:lpstr>Lesson 2: Controlling Transactions</vt:lpstr>
      <vt:lpstr>BEGIN TRANSACTION</vt:lpstr>
      <vt:lpstr>COMMIT TRANSACTION</vt:lpstr>
      <vt:lpstr>ROLLBACK TRANSACTION</vt:lpstr>
      <vt:lpstr>Using XACT_ABORT</vt:lpstr>
      <vt:lpstr>Demonstration: Controlling Transactions</vt:lpstr>
      <vt:lpstr>Lab: Implementing Transactions</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18</dc:title>
  <dc:creator>Christopher Bartlett</dc:creator>
  <cp:lastModifiedBy>Richard Strange</cp:lastModifiedBy>
  <cp:revision>4</cp:revision>
  <dcterms:created xsi:type="dcterms:W3CDTF">2014-08-05T14:30:23Z</dcterms:created>
  <dcterms:modified xsi:type="dcterms:W3CDTF">2014-08-06T08:37:19Z</dcterms:modified>
</cp:coreProperties>
</file>