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theme/theme2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Lst>
  <p:notesMasterIdLst>
    <p:notesMasterId r:id="rId45"/>
  </p:notes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Lst>
  <p:sldSz cx="9144000" cy="6858000" type="screen4x3"/>
  <p:notesSz cx="6858000" cy="9144000"/>
  <p:embeddedFontLst>
    <p:embeddedFont>
      <p:font typeface="Segoe UI" panose="020B0502040204020203" pitchFamily="34" charset="0"/>
      <p:regular r:id="rId46"/>
      <p:bold r:id="rId47"/>
      <p:italic r:id="rId48"/>
      <p:boldItalic r:id="rId49"/>
    </p:embeddedFont>
    <p:embeddedFont>
      <p:font typeface="Lucida Sans Unicode" panose="020B0602030504020204" pitchFamily="34" charset="0"/>
      <p:regular r:id="rId50"/>
    </p:embeddedFont>
    <p:embeddedFont>
      <p:font typeface="Verdana" panose="020B0604030504040204" pitchFamily="34" charset="0"/>
      <p:regular r:id="rId51"/>
      <p:bold r:id="rId52"/>
      <p:italic r:id="rId53"/>
      <p:boldItalic r:id="rId54"/>
    </p:embeddedFont>
    <p:embeddedFont>
      <p:font typeface="Calibri" panose="020F0502020204030204" pitchFamily="34" charset="0"/>
      <p:regular r:id="rId55"/>
      <p:bold r:id="rId56"/>
      <p:italic r:id="rId57"/>
      <p:boldItalic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4.xml"/><Relationship Id="rId39" Type="http://schemas.openxmlformats.org/officeDocument/2006/relationships/slide" Target="slides/slide17.xml"/><Relationship Id="rId21" Type="http://schemas.openxmlformats.org/officeDocument/2006/relationships/slideMaster" Target="slideMasters/slideMaster21.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7.xml"/><Relationship Id="rId41" Type="http://schemas.openxmlformats.org/officeDocument/2006/relationships/slide" Target="slides/slide19.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9.xml"/><Relationship Id="rId44" Type="http://schemas.openxmlformats.org/officeDocument/2006/relationships/slide" Target="slides/slide22.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Master" Target="slideMasters/slideMaster8.xml"/><Relationship Id="rId51" Type="http://schemas.openxmlformats.org/officeDocument/2006/relationships/font" Target="fonts/font6.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font" Target="fonts/font1.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769EF-3E7A-4DD3-BE0C-B7BD8C32D607}"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9067FF-9DCB-4AD8-8475-D00C58CE8CC1}" type="slidenum">
              <a:rPr lang="en-GB" smtClean="0"/>
              <a:t>‹#›</a:t>
            </a:fld>
            <a:endParaRPr lang="en-GB" dirty="0"/>
          </a:p>
        </p:txBody>
      </p:sp>
    </p:spTree>
    <p:extLst>
      <p:ext uri="{BB962C8B-B14F-4D97-AF65-F5344CB8AC3E}">
        <p14:creationId xmlns:p14="http://schemas.microsoft.com/office/powerpoint/2010/main" val="344870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29620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 example of a cursor and a set-based alternative to the cursor, is provided in the demonstration script for this lesson.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these steps are deliberately left at a high level to allow for discussion of “cursors versus sets”, and not to delve into code details.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80780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Remind students that the set-based approach focuses on what you want to retrieve, not how to retrieve it.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58392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Rewrite a Cursor as a Set-based Query</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D:\Demofiles\Mod19\Setup.cmd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D:\Demofiles\Mod19\Demo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91040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31792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the optimization phase of executing a query generates the execution plan.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0881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Estimated execution plans are not always available, such as when a batch creates an object, and then subsequently references the object.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Estimated plans may differ from the final actual plan, due to changes in available resources, changes to statistics and other factors.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18929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17595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1047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44949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D:\Demofiles\Mod19\Setup.cmd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Display Execution Plans and Query Statistics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D:\Demofiles\Mod19\Setup.cmd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D:\Demofiles\Mod19\Demo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7699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445461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Viewing Query Execution Plans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IT department has supplied T-SQL code to generate a sample table with around 100,000 rows to test different execution plans. The data is based on the Sales.Orders table. You will practice how to observe the execution plan and read basic properties.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Viewing Index Usage and Using SET STATISTICS Statements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will practice how to enable I/O statistics, write two SELECT statements, and observe their execution plans to see how an index was used.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702252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3F9067FF-9DCB-4AD8-8475-D00C58CE8CC1}"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11261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Why should you avoid the use of * in a SELECT clause?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Answers will vary, but should include performance and risk of changes to table design breaking a client application.</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How many clustered indexes are permitted per table?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type of execution plan can be displayed without running a query?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Estimated.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the students to the appropriate section in the course so they are able to answer the questions presented in this section.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4470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27702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to students that this represents only a partial list of query components which could affect performance. Ask them to contribute others. Note that elements such as locking and blocking are beyond the scope of this list, which focuses on elements of single-query performance.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8580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Indexing serves two purposes—searching (for example, to filter) and ordering (for example, for grouping, joining, order by, and so on). If the data is already ordered in the index, it can help prevent expensive sorting or hashing.</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the terminology used avoids terms like "data pages" to better suit the target audience for this class.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SQL Server can find rows to satisfy a query, either by scanning all rows in the table or by using an index. For report writers, the focus here is understanding "just enough" to interpret simple execution plans. For junior DBAs and DB developers, the focus is on introducing concepts which will be more thoroughly covered in course 10776.</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It is suggested that trainers review the relevant indexing modules in course 10776 before teaching this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78233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indexes for special data types, such as spatial, XML and full-text, are beyond the scope of this discussion.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56714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indexes for special data types, such as spatial, XML and full-text, are beyond the scope of this discussion.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6202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44819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F9067FF-9DCB-4AD8-8475-D00C58CE8CC1}"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19: Improving Query Performance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96284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4206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585768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161110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888730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34841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1879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3340599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8158860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789951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911479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8785678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81935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510596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858954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2722838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401267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157441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1848694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56630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2755309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8417984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232185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884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2011730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3198816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70754555"/>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822330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5111111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454797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176469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2690867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625014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49129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9754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0573759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615240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484582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2166725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6633180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036639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5522779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067779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3960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6765940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08917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355074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484369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864012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227615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139560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2057167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6018546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3576435"/>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65818555"/>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27996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1788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722757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6808955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5381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789816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7598073"/>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087402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902070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0186547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3590589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686010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08416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458164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395530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087862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395712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1306769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946976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322369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841761"/>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972846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425381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83705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872538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638921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7289548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860756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7964036"/>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0507592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56458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7291463"/>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342523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194299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9048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385243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1384077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65677475"/>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9174187"/>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9757656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531638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489378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174402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880900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987651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2987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69389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170169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891367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3489365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434097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708216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29503773"/>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227124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317130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78379787"/>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287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46839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4576516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7295213"/>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2381510"/>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846498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684476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4788089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4571669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362327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9843110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3155446"/>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32404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37520044"/>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321969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92040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8337650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3809544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987842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612108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9442732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3770948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062415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053632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297478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343380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9698654"/>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604708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0590057"/>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878773"/>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5729393"/>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472554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58762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5429128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886318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410615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214727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5799454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0024025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746501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0910334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84659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97773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222041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459794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59723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320655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45913324"/>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5966908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604246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2509418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90552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263604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483069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201338"/>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133266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77647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80452287"/>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953233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273323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90773208"/>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0893044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735609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86692617"/>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843282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501976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7236229"/>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7540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335857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9619955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443299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4737319"/>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5598965"/>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128496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36931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93767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5634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124722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190755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2363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14234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06293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74751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84525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049827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690082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47168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6692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86085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6901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8123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61783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88624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967710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921793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94476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66199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3316727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71884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81175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60460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78927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4227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47230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624245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3866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56010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021405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04267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572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7338674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0726979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120433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86587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4899902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20280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49558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8740886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584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5872196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089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4090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18189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65532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1577362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558748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18253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989681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14569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66227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3721350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5021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16522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567540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355992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229382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13965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8353514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4038255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85191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6647946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020178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2448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602514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22117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51744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857153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1087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450912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052817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1913244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7939733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622779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43074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90271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8204247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5673836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7587750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7887232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2147725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4173029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7283544"/>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9629396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40898239"/>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61703999"/>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6362121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4065368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6716278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07271147"/>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346739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6646430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61801206"/>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4193023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7270803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1453698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6816979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9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19</a:t>
            </a:r>
            <a:endParaRPr lang="en-GB" dirty="0"/>
          </a:p>
        </p:txBody>
      </p:sp>
      <p:sp>
        <p:nvSpPr>
          <p:cNvPr id="3" name="Subtitle 2"/>
          <p:cNvSpPr>
            <a:spLocks noGrp="1"/>
          </p:cNvSpPr>
          <p:nvPr>
            <p:ph type="subTitle" sz="quarter" idx="1"/>
          </p:nvPr>
        </p:nvSpPr>
        <p:spPr/>
        <p:txBody>
          <a:bodyPr/>
          <a:lstStyle/>
          <a:p>
            <a:r>
              <a:rPr lang="en-GB" dirty="0" smtClean="0"/>
              <a:t>Improving Query Performance
</a:t>
            </a:r>
            <a:endParaRPr lang="en-GB" dirty="0"/>
          </a:p>
        </p:txBody>
      </p:sp>
    </p:spTree>
    <p:extLst>
      <p:ext uri="{BB962C8B-B14F-4D97-AF65-F5344CB8AC3E}">
        <p14:creationId xmlns:p14="http://schemas.microsoft.com/office/powerpoint/2010/main" val="348345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17e5979-e394-4851-b7f1-c2a39cb765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Defining Cursors</a:t>
            </a:r>
            <a:endParaRPr lang="en-GB" dirty="0"/>
          </a:p>
        </p:txBody>
      </p:sp>
      <p:sp>
        <p:nvSpPr>
          <p:cNvPr id="4" name="Content Placeholder 2"/>
          <p:cNvSpPr txBox="1">
            <a:spLocks/>
          </p:cNvSpPr>
          <p:nvPr/>
        </p:nvSpPr>
        <p:spPr>
          <a:xfrm>
            <a:off x="458788" y="992188"/>
            <a:ext cx="7751762" cy="4386262"/>
          </a:xfrm>
          <a:prstGeom prst="rect">
            <a:avLst/>
          </a:prstGeom>
        </p:spPr>
        <p:txBody>
          <a:bodyPr>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Cursors provide a mechanism for working with one row at a time in a certain order</a:t>
            </a:r>
          </a:p>
          <a:p>
            <a:pPr lvl="1"/>
            <a:r>
              <a:rPr lang="en-US" kern="0" dirty="0">
                <a:solidFill>
                  <a:srgbClr val="000000"/>
                </a:solidFill>
              </a:rPr>
              <a:t>Unlike sets, which allow working on all rows at once and have no order</a:t>
            </a:r>
          </a:p>
          <a:p>
            <a:pPr lvl="0"/>
            <a:r>
              <a:rPr lang="en-US" kern="0" dirty="0">
                <a:solidFill>
                  <a:srgbClr val="000000"/>
                </a:solidFill>
              </a:rPr>
              <a:t>Conceptually similar to a WHILE loop cycling through data one row at a time.</a:t>
            </a:r>
          </a:p>
          <a:p>
            <a:pPr lvl="0"/>
            <a:r>
              <a:rPr lang="en-US" kern="0" dirty="0">
                <a:solidFill>
                  <a:srgbClr val="000000"/>
                </a:solidFill>
              </a:rPr>
              <a:t>The cursor approach is often a familiar one to new T-SQL developers, but has its drawbacks</a:t>
            </a:r>
          </a:p>
        </p:txBody>
      </p:sp>
    </p:spTree>
    <p:extLst>
      <p:ext uri="{BB962C8B-B14F-4D97-AF65-F5344CB8AC3E}">
        <p14:creationId xmlns:p14="http://schemas.microsoft.com/office/powerpoint/2010/main" val="411639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05853b0a-d51e-4062-af33-b937545e59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Avoiding Cursors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Cursors contradict</a:t>
            </a:r>
            <a:r>
              <a:rPr lang="en-US" sz="2400" i="1" kern="0" dirty="0">
                <a:solidFill>
                  <a:srgbClr val="000000"/>
                </a:solidFill>
              </a:rPr>
              <a:t> </a:t>
            </a:r>
            <a:r>
              <a:rPr lang="en-US" sz="2400" kern="0" dirty="0">
                <a:solidFill>
                  <a:srgbClr val="000000"/>
                </a:solidFill>
              </a:rPr>
              <a:t>the relational model, which operates on sets</a:t>
            </a:r>
          </a:p>
          <a:p>
            <a:pPr lvl="0"/>
            <a:r>
              <a:rPr lang="en-US" sz="2400" kern="0" dirty="0">
                <a:solidFill>
                  <a:srgbClr val="000000"/>
                </a:solidFill>
              </a:rPr>
              <a:t>Cursors typically require more code than set-based approach</a:t>
            </a:r>
          </a:p>
          <a:p>
            <a:pPr lvl="0"/>
            <a:r>
              <a:rPr lang="en-US" sz="2400" kern="0" dirty="0">
                <a:solidFill>
                  <a:srgbClr val="000000"/>
                </a:solidFill>
              </a:rPr>
              <a:t>Cursors typically incur more overhead during execution than a comparable set-based operation</a:t>
            </a:r>
          </a:p>
          <a:p>
            <a:pPr lvl="0"/>
            <a:r>
              <a:rPr lang="en-US" sz="2400" kern="0" dirty="0">
                <a:solidFill>
                  <a:srgbClr val="000000"/>
                </a:solidFill>
              </a:rPr>
              <a:t>Alternatives to cursors:</a:t>
            </a:r>
          </a:p>
          <a:p>
            <a:pPr lvl="1"/>
            <a:r>
              <a:rPr lang="en-US" sz="2000" kern="0" dirty="0">
                <a:solidFill>
                  <a:srgbClr val="000000"/>
                </a:solidFill>
              </a:rPr>
              <a:t>Windowing functions</a:t>
            </a:r>
          </a:p>
          <a:p>
            <a:pPr lvl="1"/>
            <a:r>
              <a:rPr lang="en-US" sz="2000" kern="0" dirty="0">
                <a:solidFill>
                  <a:srgbClr val="000000"/>
                </a:solidFill>
              </a:rPr>
              <a:t>Aggregate functions</a:t>
            </a:r>
          </a:p>
          <a:p>
            <a:pPr lvl="0"/>
            <a:r>
              <a:rPr lang="en-US" sz="2400" kern="0" dirty="0">
                <a:solidFill>
                  <a:srgbClr val="000000"/>
                </a:solidFill>
              </a:rPr>
              <a:t>Appropriate uses for cursors:</a:t>
            </a:r>
          </a:p>
          <a:p>
            <a:pPr lvl="1"/>
            <a:r>
              <a:rPr lang="en-US" sz="2000" kern="0" dirty="0">
                <a:solidFill>
                  <a:srgbClr val="000000"/>
                </a:solidFill>
              </a:rPr>
              <a:t>Generating dynamic SQL code</a:t>
            </a:r>
          </a:p>
          <a:p>
            <a:pPr lvl="1"/>
            <a:r>
              <a:rPr lang="en-US" sz="2000" kern="0" dirty="0">
                <a:solidFill>
                  <a:srgbClr val="000000"/>
                </a:solidFill>
              </a:rPr>
              <a:t>Performing administrative tasks</a:t>
            </a:r>
          </a:p>
          <a:p>
            <a:pPr lvl="0"/>
            <a:endParaRPr lang="en-US" sz="2400" kern="0" dirty="0">
              <a:solidFill>
                <a:srgbClr val="000000"/>
              </a:solidFill>
            </a:endParaRPr>
          </a:p>
        </p:txBody>
      </p:sp>
    </p:spTree>
    <p:extLst>
      <p:ext uri="{BB962C8B-B14F-4D97-AF65-F5344CB8AC3E}">
        <p14:creationId xmlns:p14="http://schemas.microsoft.com/office/powerpoint/2010/main" val="248510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ba101208-b3ba-4124-9774-bfd5852f995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Factors in Query Performance</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Rewrite a cursor as a set-based query</a:t>
            </a:r>
          </a:p>
        </p:txBody>
      </p:sp>
    </p:spTree>
    <p:extLst>
      <p:ext uri="{BB962C8B-B14F-4D97-AF65-F5344CB8AC3E}">
        <p14:creationId xmlns:p14="http://schemas.microsoft.com/office/powerpoint/2010/main" val="3552705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Displaying Query Performance Data</a:t>
            </a:r>
            <a:endParaRPr lang="en-GB" dirty="0"/>
          </a:p>
        </p:txBody>
      </p:sp>
      <p:sp>
        <p:nvSpPr>
          <p:cNvPr id="3" name="Text Placeholder 2"/>
          <p:cNvSpPr>
            <a:spLocks noGrp="1"/>
          </p:cNvSpPr>
          <p:nvPr>
            <p:ph type="body" idx="1"/>
          </p:nvPr>
        </p:nvSpPr>
        <p:spPr/>
        <p:txBody>
          <a:bodyPr/>
          <a:lstStyle/>
          <a:p>
            <a:r>
              <a:rPr lang="en-GB" dirty="0" smtClean="0"/>
              <a:t>What Is an Execution Plan?
Actual and Estimated Execution Plans
Viewing Graphical Execution Plans
Interpreting the Execution Plan
Displaying Query Statistics
Demonstration: Displaying Query Performance Data</a:t>
            </a:r>
            <a:endParaRPr lang="en-GB" dirty="0"/>
          </a:p>
        </p:txBody>
      </p:sp>
    </p:spTree>
    <p:extLst>
      <p:ext uri="{BB962C8B-B14F-4D97-AF65-F5344CB8AC3E}">
        <p14:creationId xmlns:p14="http://schemas.microsoft.com/office/powerpoint/2010/main" val="359020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an Execution Plan?</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Review of the process of executing a query:</a:t>
            </a:r>
          </a:p>
          <a:p>
            <a:pPr lvl="1"/>
            <a:r>
              <a:rPr lang="en-US" sz="2000" kern="0" dirty="0">
                <a:solidFill>
                  <a:srgbClr val="000000"/>
                </a:solidFill>
              </a:rPr>
              <a:t>Parse, resolve, optimize, execute</a:t>
            </a:r>
          </a:p>
          <a:p>
            <a:pPr lvl="0"/>
            <a:r>
              <a:rPr lang="en-US" sz="2400" kern="0" dirty="0">
                <a:solidFill>
                  <a:srgbClr val="000000"/>
                </a:solidFill>
              </a:rPr>
              <a:t>An execution plan includes information on which tables to access, which indexes, what joins to perform</a:t>
            </a:r>
          </a:p>
          <a:p>
            <a:pPr lvl="1"/>
            <a:r>
              <a:rPr lang="en-US" sz="2000" kern="0" dirty="0">
                <a:solidFill>
                  <a:srgbClr val="000000"/>
                </a:solidFill>
              </a:rPr>
              <a:t>If statistics exist for a relevant column or index, then the optimizer will use them in its calculations</a:t>
            </a:r>
          </a:p>
          <a:p>
            <a:pPr lvl="0"/>
            <a:r>
              <a:rPr lang="en-US" sz="2400" kern="0" dirty="0">
                <a:solidFill>
                  <a:srgbClr val="000000"/>
                </a:solidFill>
              </a:rPr>
              <a:t>SQL Server tools provide access to execution plans to show how a query was executed or how it would be executed</a:t>
            </a:r>
          </a:p>
          <a:p>
            <a:pPr lvl="1"/>
            <a:r>
              <a:rPr lang="en-US" sz="2000" kern="0" dirty="0">
                <a:solidFill>
                  <a:srgbClr val="000000"/>
                </a:solidFill>
              </a:rPr>
              <a:t>Plans available in text format (deprecated), XML format, and graphical renderings of XML</a:t>
            </a:r>
          </a:p>
          <a:p>
            <a:pPr lvl="0"/>
            <a:r>
              <a:rPr lang="en-US" sz="2400" kern="0" dirty="0">
                <a:solidFill>
                  <a:srgbClr val="000000"/>
                </a:solidFill>
              </a:rPr>
              <a:t>Plan viewer accessible in results pane of SSMS</a:t>
            </a:r>
          </a:p>
        </p:txBody>
      </p:sp>
    </p:spTree>
    <p:extLst>
      <p:ext uri="{BB962C8B-B14F-4D97-AF65-F5344CB8AC3E}">
        <p14:creationId xmlns:p14="http://schemas.microsoft.com/office/powerpoint/2010/main" val="1794357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Actual and Estimated Execution Plans</a:t>
            </a:r>
            <a:endParaRPr lang="en-GB" dirty="0"/>
          </a:p>
        </p:txBody>
      </p:sp>
      <p:sp>
        <p:nvSpPr>
          <p:cNvPr id="4" name="Content Placeholder 2"/>
          <p:cNvSpPr txBox="1">
            <a:spLocks/>
          </p:cNvSpPr>
          <p:nvPr/>
        </p:nvSpPr>
        <p:spPr>
          <a:xfrm>
            <a:off x="458788" y="69780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Execution plans graphically represent the methods that SQL Server uses to execute the statements in a T-SQL query</a:t>
            </a:r>
          </a:p>
          <a:p>
            <a:pPr lvl="0"/>
            <a:r>
              <a:rPr lang="en-US" sz="2400" kern="0" dirty="0">
                <a:solidFill>
                  <a:srgbClr val="000000"/>
                </a:solidFill>
              </a:rPr>
              <a:t>SSMS provides access to two forms of execution plans:</a:t>
            </a:r>
          </a:p>
          <a:p>
            <a:pPr lvl="1"/>
            <a:r>
              <a:rPr lang="en-US" sz="2000" b="1" kern="0" dirty="0">
                <a:solidFill>
                  <a:srgbClr val="000000"/>
                </a:solidFill>
              </a:rPr>
              <a:t>Estimated</a:t>
            </a:r>
            <a:r>
              <a:rPr lang="en-US" sz="2000" kern="0" dirty="0">
                <a:solidFill>
                  <a:srgbClr val="000000"/>
                </a:solidFill>
              </a:rPr>
              <a:t> execution plans do not execute the query. Instead, they display the plan that SQL Server would likely use if the query were run.</a:t>
            </a:r>
          </a:p>
          <a:p>
            <a:pPr lvl="1"/>
            <a:r>
              <a:rPr lang="en-US" sz="2000" b="1" kern="0" dirty="0">
                <a:solidFill>
                  <a:srgbClr val="000000"/>
                </a:solidFill>
              </a:rPr>
              <a:t>Actual</a:t>
            </a:r>
            <a:r>
              <a:rPr lang="en-US" sz="2000" kern="0" dirty="0">
                <a:solidFill>
                  <a:srgbClr val="000000"/>
                </a:solidFill>
              </a:rPr>
              <a:t> execution plans are returned the next time the query is executed. They display the plan that was actually used by SQL Server.</a:t>
            </a: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1130" y="4319961"/>
            <a:ext cx="7102242" cy="247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473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Graphical Execution Plans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Enable execution plan viewers in SSMS</a:t>
            </a:r>
          </a:p>
          <a:p>
            <a:pPr lvl="0"/>
            <a:endParaRPr lang="en-US" sz="2400" kern="0" dirty="0">
              <a:solidFill>
                <a:srgbClr val="000000"/>
              </a:solidFill>
            </a:endParaRPr>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5603" y="1500649"/>
            <a:ext cx="5181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ounded Rectangle 812099"/>
          <p:cNvSpPr>
            <a:spLocks noChangeArrowheads="1"/>
          </p:cNvSpPr>
          <p:nvPr/>
        </p:nvSpPr>
        <p:spPr bwMode="auto">
          <a:xfrm>
            <a:off x="315603" y="2772444"/>
            <a:ext cx="4232787" cy="512763"/>
          </a:xfrm>
          <a:prstGeom prst="roundRect">
            <a:avLst>
              <a:gd name="adj" fmla="val 4167"/>
            </a:avLst>
          </a:prstGeom>
          <a:noFill/>
          <a:ln w="9525" algn="ctr">
            <a:solidFill>
              <a:srgbClr val="333333"/>
            </a:solidFill>
            <a:round/>
            <a:headEnd/>
            <a:tailEnd/>
          </a:ln>
        </p:spPr>
        <p:txBody>
          <a:bodyPr wrap="none" anchor="ctr"/>
          <a:lstStyle/>
          <a:p>
            <a:pPr algn="l">
              <a:lnSpc>
                <a:spcPct val="90000"/>
              </a:lnSpc>
              <a:spcBef>
                <a:spcPct val="40000"/>
              </a:spcBef>
            </a:pPr>
            <a:r>
              <a:rPr lang="en-US" sz="1600" b="0" dirty="0" smtClean="0">
                <a:latin typeface="Segoe UI" panose="020B0502040204020203" pitchFamily="34" charset="0"/>
                <a:cs typeface="Segoe UI" panose="020B0502040204020203" pitchFamily="34" charset="0"/>
              </a:rPr>
              <a:t>Display Estimated Execution Plan</a:t>
            </a:r>
            <a:endParaRPr lang="en-US" sz="1600" dirty="0">
              <a:latin typeface="Segoe UI" panose="020B0502040204020203" pitchFamily="34" charset="0"/>
              <a:cs typeface="Segoe UI" panose="020B0502040204020203" pitchFamily="34" charset="0"/>
            </a:endParaRPr>
          </a:p>
        </p:txBody>
      </p:sp>
      <p:sp>
        <p:nvSpPr>
          <p:cNvPr id="9" name="Rounded Rectangle 812099"/>
          <p:cNvSpPr>
            <a:spLocks noChangeArrowheads="1"/>
          </p:cNvSpPr>
          <p:nvPr/>
        </p:nvSpPr>
        <p:spPr bwMode="auto">
          <a:xfrm>
            <a:off x="315603" y="4071771"/>
            <a:ext cx="4232787" cy="512763"/>
          </a:xfrm>
          <a:prstGeom prst="roundRect">
            <a:avLst>
              <a:gd name="adj" fmla="val 4167"/>
            </a:avLst>
          </a:prstGeom>
          <a:noFill/>
          <a:ln w="9525" algn="ctr">
            <a:solidFill>
              <a:srgbClr val="333333"/>
            </a:solidFill>
            <a:round/>
            <a:headEnd/>
            <a:tailEnd/>
          </a:ln>
        </p:spPr>
        <p:txBody>
          <a:bodyPr wrap="none" anchor="ctr"/>
          <a:lstStyle/>
          <a:p>
            <a:pPr algn="l">
              <a:lnSpc>
                <a:spcPct val="90000"/>
              </a:lnSpc>
              <a:spcBef>
                <a:spcPct val="40000"/>
              </a:spcBef>
            </a:pPr>
            <a:r>
              <a:rPr lang="en-US" sz="1600" b="0" dirty="0" smtClean="0">
                <a:latin typeface="Segoe UI" panose="020B0502040204020203" pitchFamily="34" charset="0"/>
                <a:cs typeface="Segoe UI" panose="020B0502040204020203" pitchFamily="34" charset="0"/>
              </a:rPr>
              <a:t>Include Actual Execution Plan</a:t>
            </a:r>
            <a:endParaRPr lang="en-US" sz="1600" dirty="0">
              <a:latin typeface="Segoe UI" panose="020B0502040204020203" pitchFamily="34" charset="0"/>
              <a:cs typeface="Segoe UI" panose="020B0502040204020203" pitchFamily="34" charset="0"/>
            </a:endParaRPr>
          </a:p>
        </p:txBody>
      </p:sp>
      <p:cxnSp>
        <p:nvCxnSpPr>
          <p:cNvPr id="10" name="Straight Arrow Connector 9"/>
          <p:cNvCxnSpPr>
            <a:stCxn id="8" idx="0"/>
          </p:cNvCxnSpPr>
          <p:nvPr/>
        </p:nvCxnSpPr>
        <p:spPr bwMode="auto">
          <a:xfrm flipV="1">
            <a:off x="2431997" y="1729249"/>
            <a:ext cx="1760539" cy="104319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arrow"/>
          </a:ln>
          <a:effectLst>
            <a:outerShdw dist="35921" dir="2700000" algn="ctr" rotWithShape="0">
              <a:srgbClr val="AFAFAF"/>
            </a:outerShdw>
          </a:effectLst>
        </p:spPr>
      </p:cxnSp>
      <p:cxnSp>
        <p:nvCxnSpPr>
          <p:cNvPr id="11" name="Straight Arrow Connector 10"/>
          <p:cNvCxnSpPr/>
          <p:nvPr/>
        </p:nvCxnSpPr>
        <p:spPr bwMode="auto">
          <a:xfrm flipV="1">
            <a:off x="4295775" y="1729249"/>
            <a:ext cx="147918" cy="1043195"/>
          </a:xfrm>
          <a:prstGeom prst="straightConnector1">
            <a:avLst/>
          </a:prstGeom>
          <a:gradFill rotWithShape="1">
            <a:gsLst>
              <a:gs pos="0">
                <a:srgbClr val="E4CD9A"/>
              </a:gs>
              <a:gs pos="100000">
                <a:srgbClr val="EEEFD7"/>
              </a:gs>
            </a:gsLst>
            <a:lin ang="2700000" scaled="1"/>
          </a:gradFill>
          <a:ln w="9525" cap="flat" cmpd="sng" algn="ctr">
            <a:solidFill>
              <a:srgbClr val="C00000"/>
            </a:solidFill>
            <a:prstDash val="solid"/>
            <a:round/>
            <a:headEnd type="none" w="med" len="med"/>
            <a:tailEnd type="arrow"/>
          </a:ln>
          <a:effectLst>
            <a:outerShdw dist="35921" dir="2700000" algn="ctr" rotWithShape="0">
              <a:srgbClr val="AFAFAF"/>
            </a:outerShdw>
          </a:effectLst>
        </p:spPr>
      </p:cxnSp>
      <p:cxnSp>
        <p:nvCxnSpPr>
          <p:cNvPr id="12" name="Straight Arrow Connector 11"/>
          <p:cNvCxnSpPr>
            <a:stCxn id="8" idx="3"/>
          </p:cNvCxnSpPr>
          <p:nvPr/>
        </p:nvCxnSpPr>
        <p:spPr bwMode="auto">
          <a:xfrm>
            <a:off x="4548390" y="3028826"/>
            <a:ext cx="1061835" cy="512514"/>
          </a:xfrm>
          <a:prstGeom prst="straightConnector1">
            <a:avLst/>
          </a:prstGeom>
          <a:gradFill rotWithShape="1">
            <a:gsLst>
              <a:gs pos="0">
                <a:srgbClr val="E4CD9A"/>
              </a:gs>
              <a:gs pos="100000">
                <a:srgbClr val="EEEFD7"/>
              </a:gs>
            </a:gsLst>
            <a:lin ang="2700000" scaled="1"/>
          </a:gradFill>
          <a:ln w="9525" cap="flat" cmpd="sng" algn="ctr">
            <a:solidFill>
              <a:srgbClr val="C00000"/>
            </a:solidFill>
            <a:prstDash val="solid"/>
            <a:round/>
            <a:headEnd type="none" w="med" len="med"/>
            <a:tailEnd type="arrow"/>
          </a:ln>
          <a:effectLst>
            <a:outerShdw dist="35921" dir="2700000" algn="ctr" rotWithShape="0">
              <a:srgbClr val="AFAFAF"/>
            </a:outerShdw>
          </a:effectLst>
        </p:spPr>
      </p:cxnSp>
      <p:cxnSp>
        <p:nvCxnSpPr>
          <p:cNvPr id="13" name="Straight Arrow Connector 12"/>
          <p:cNvCxnSpPr/>
          <p:nvPr/>
        </p:nvCxnSpPr>
        <p:spPr bwMode="auto">
          <a:xfrm>
            <a:off x="4548390" y="4328152"/>
            <a:ext cx="1061835" cy="256382"/>
          </a:xfrm>
          <a:prstGeom prst="straightConnector1">
            <a:avLst/>
          </a:prstGeom>
          <a:gradFill rotWithShape="1">
            <a:gsLst>
              <a:gs pos="0">
                <a:srgbClr val="E4CD9A"/>
              </a:gs>
              <a:gs pos="100000">
                <a:srgbClr val="EEEFD7"/>
              </a:gs>
            </a:gsLst>
            <a:lin ang="2700000" scaled="1"/>
          </a:gradFill>
          <a:ln w="9525" cap="flat" cmpd="sng" algn="ctr">
            <a:solidFill>
              <a:srgbClr val="0070C0"/>
            </a:solidFill>
            <a:prstDash val="solid"/>
            <a:round/>
            <a:headEnd type="none" w="med" len="med"/>
            <a:tailEnd type="arrow"/>
          </a:ln>
          <a:effectLst>
            <a:outerShdw dist="35921" dir="2700000" algn="ctr" rotWithShape="0">
              <a:srgbClr val="AFAFAF"/>
            </a:outerShdw>
          </a:effectLst>
        </p:spPr>
      </p:cxnSp>
      <p:cxnSp>
        <p:nvCxnSpPr>
          <p:cNvPr id="14" name="Straight Arrow Connector 13"/>
          <p:cNvCxnSpPr>
            <a:stCxn id="9" idx="3"/>
          </p:cNvCxnSpPr>
          <p:nvPr/>
        </p:nvCxnSpPr>
        <p:spPr bwMode="auto">
          <a:xfrm flipV="1">
            <a:off x="4548390" y="1729250"/>
            <a:ext cx="607117" cy="2598903"/>
          </a:xfrm>
          <a:prstGeom prst="straightConnector1">
            <a:avLst/>
          </a:prstGeom>
          <a:gradFill rotWithShape="1">
            <a:gsLst>
              <a:gs pos="0">
                <a:srgbClr val="E4CD9A"/>
              </a:gs>
              <a:gs pos="100000">
                <a:srgbClr val="EEEFD7"/>
              </a:gs>
            </a:gsLst>
            <a:lin ang="2700000" scaled="1"/>
          </a:gradFill>
          <a:ln w="9525" cap="flat" cmpd="sng" algn="ctr">
            <a:solidFill>
              <a:srgbClr val="0070C0"/>
            </a:solidFill>
            <a:prstDash val="solid"/>
            <a:round/>
            <a:headEnd type="none" w="med" len="med"/>
            <a:tailEnd type="arrow"/>
          </a:ln>
          <a:effectLst>
            <a:outerShdw dist="35921" dir="2700000" algn="ctr" rotWithShape="0">
              <a:srgbClr val="AFAFAF"/>
            </a:outerShdw>
          </a:effectLst>
        </p:spPr>
      </p:cxnSp>
      <p:pic>
        <p:nvPicPr>
          <p:cNvPr id="15"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7119" y="1904060"/>
            <a:ext cx="320992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198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ebff0e3-ac05-4930-ae54-ed3aae1a45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Interpreting the Execution Plan</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sz="2000" kern="0" dirty="0" smtClean="0"/>
              <a:t>Read the plan right to left, top to bottom</a:t>
            </a:r>
          </a:p>
          <a:p>
            <a:pPr lvl="2"/>
            <a:r>
              <a:rPr lang="en-US" sz="1800" kern="0" dirty="0" smtClean="0"/>
              <a:t>Hover the mouse pointer over an item to see additional information</a:t>
            </a:r>
          </a:p>
          <a:p>
            <a:pPr lvl="1"/>
            <a:r>
              <a:rPr lang="en-US" sz="2000" kern="0" dirty="0" smtClean="0"/>
              <a:t>Percentages indicate cost of operator relative to total query</a:t>
            </a:r>
          </a:p>
          <a:p>
            <a:pPr lvl="1"/>
            <a:r>
              <a:rPr lang="en-US" sz="2000" kern="0" dirty="0" smtClean="0"/>
              <a:t>Thickness of lines between operators indicates relative number of rows passing through</a:t>
            </a:r>
          </a:p>
          <a:p>
            <a:pPr lvl="1"/>
            <a:r>
              <a:rPr lang="en-US" sz="2000" kern="0" dirty="0" smtClean="0"/>
              <a:t>For issues, look for thick lines leading into high-cost operators</a:t>
            </a:r>
          </a:p>
          <a:p>
            <a:pPr lvl="1"/>
            <a:r>
              <a:rPr lang="en-US" sz="2000" kern="0" dirty="0" smtClean="0"/>
              <a:t>In an actual execution plan, note any differences between estimated and actual values</a:t>
            </a:r>
          </a:p>
          <a:p>
            <a:pPr lvl="2"/>
            <a:r>
              <a:rPr lang="en-US" sz="1800" kern="0" dirty="0" smtClean="0"/>
              <a:t>Large variances may indicate problems with estimates</a:t>
            </a:r>
            <a:endParaRPr lang="en-US" sz="1800" kern="0"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7475" y="4617037"/>
            <a:ext cx="6140604" cy="1925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6635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11e6954-c01b-4537-aea7-73f7cc132e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Displaying Query Statistics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SQL Server provides detailed runtime information about the execution of a query</a:t>
            </a:r>
          </a:p>
          <a:p>
            <a:pPr lvl="0"/>
            <a:r>
              <a:rPr lang="en-US" sz="2400" kern="0" dirty="0">
                <a:solidFill>
                  <a:srgbClr val="000000"/>
                </a:solidFill>
              </a:rPr>
              <a:t>STATISTICS TIME will show time spent parsing and compiling a query</a:t>
            </a:r>
          </a:p>
          <a:p>
            <a:pPr lvl="0"/>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STATISTICS IO will show amount of disk activity generated by a query</a:t>
            </a:r>
          </a:p>
          <a:p>
            <a:pPr marL="0" lvl="0" indent="0">
              <a:buNone/>
            </a:pPr>
            <a:endParaRPr lang="en-US" sz="2400" kern="0" dirty="0">
              <a:solidFill>
                <a:srgbClr val="000000"/>
              </a:solidFill>
            </a:endParaRPr>
          </a:p>
        </p:txBody>
      </p:sp>
      <p:sp>
        <p:nvSpPr>
          <p:cNvPr id="5" name="AutoShape 3"/>
          <p:cNvSpPr>
            <a:spLocks noChangeArrowheads="1"/>
          </p:cNvSpPr>
          <p:nvPr/>
        </p:nvSpPr>
        <p:spPr bwMode="auto">
          <a:xfrm>
            <a:off x="805797" y="2790821"/>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STATISTICS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TIME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ON</a:t>
            </a:r>
            <a:r>
              <a:rPr lang="en-US" b="1" dirty="0">
                <a:solidFill>
                  <a:srgbClr val="808080"/>
                </a:solidFill>
                <a:latin typeface="Lucida Sans Unicode" panose="020B0602030504020204" pitchFamily="34" charset="0"/>
                <a:cs typeface="Lucida Sans Unicode" panose="020B0602030504020204" pitchFamily="34" charset="0"/>
              </a:rPr>
              <a:t>;</a:t>
            </a:r>
          </a:p>
        </p:txBody>
      </p:sp>
      <p:sp>
        <p:nvSpPr>
          <p:cNvPr id="16" name="AutoShape 3"/>
          <p:cNvSpPr>
            <a:spLocks noChangeArrowheads="1"/>
          </p:cNvSpPr>
          <p:nvPr/>
        </p:nvSpPr>
        <p:spPr bwMode="auto">
          <a:xfrm>
            <a:off x="805797" y="4597178"/>
            <a:ext cx="6256338"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dirty="0">
                <a:solidFill>
                  <a:srgbClr val="0000FF"/>
                </a:solidFill>
                <a:latin typeface="Lucida Sans Unicode" panose="020B0602030504020204" pitchFamily="34" charset="0"/>
                <a:cs typeface="Lucida Sans Unicode" panose="020B0602030504020204" pitchFamily="34" charset="0"/>
              </a:rPr>
              <a:t>SET</a:t>
            </a:r>
            <a:r>
              <a:rPr lang="en-US" dirty="0">
                <a:solidFill>
                  <a:prstClr val="black"/>
                </a:solidFill>
                <a:latin typeface="Lucida Sans Unicode" panose="020B0602030504020204" pitchFamily="34" charset="0"/>
                <a:cs typeface="Lucida Sans Unicode" panose="020B0602030504020204" pitchFamily="34" charset="0"/>
              </a:rPr>
              <a:t> </a:t>
            </a:r>
            <a:r>
              <a:rPr lang="en-US" dirty="0">
                <a:solidFill>
                  <a:srgbClr val="0000FF"/>
                </a:solidFill>
                <a:latin typeface="Lucida Sans Unicode" panose="020B0602030504020204" pitchFamily="34" charset="0"/>
                <a:cs typeface="Lucida Sans Unicode" panose="020B0602030504020204" pitchFamily="34" charset="0"/>
              </a:rPr>
              <a:t>STATISTICS</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srgbClr val="0000FF"/>
                </a:solidFill>
                <a:latin typeface="Lucida Sans Unicode" panose="020B0602030504020204" pitchFamily="34" charset="0"/>
                <a:cs typeface="Lucida Sans Unicode" panose="020B0602030504020204" pitchFamily="34" charset="0"/>
              </a:rPr>
              <a:t>IO ON</a:t>
            </a:r>
            <a:r>
              <a:rPr lang="en-US" dirty="0" smtClean="0">
                <a:solidFill>
                  <a:srgbClr val="808080"/>
                </a:solidFill>
                <a:latin typeface="Lucida Sans Unicode" panose="020B0602030504020204" pitchFamily="34" charset="0"/>
                <a:cs typeface="Lucida Sans Unicode" panose="020B0602030504020204" pitchFamily="34" charset="0"/>
              </a:rPr>
              <a:t>;</a:t>
            </a:r>
            <a:endParaRPr lang="en-US" dirty="0">
              <a:solidFill>
                <a:srgbClr val="80808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808640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1f72c235-ac13-4f9e-a90d-a1bb63d917ea">
    <p:spTree>
      <p:nvGrpSpPr>
        <p:cNvPr id="1" name=""/>
        <p:cNvGrpSpPr/>
        <p:nvPr/>
      </p:nvGrpSpPr>
      <p:grpSpPr>
        <a:xfrm>
          <a:off x="0" y="0"/>
          <a:ext cx="0" cy="0"/>
          <a:chOff x="0" y="0"/>
          <a:chExt cx="0" cy="0"/>
        </a:xfrm>
      </p:grpSpPr>
      <p:sp>
        <p:nvSpPr>
          <p:cNvPr id="2" name="Title 1"/>
          <p:cNvSpPr>
            <a:spLocks noGrp="1"/>
          </p:cNvSpPr>
          <p:nvPr>
            <p:ph type="title"/>
          </p:nvPr>
        </p:nvSpPr>
        <p:spPr>
          <a:xfrm>
            <a:off x="536575" y="-2"/>
            <a:ext cx="8293100" cy="740664"/>
          </a:xfrm>
        </p:spPr>
        <p:txBody>
          <a:bodyPr/>
          <a:lstStyle/>
          <a:p>
            <a:r>
              <a:rPr lang="en-GB" dirty="0" smtClean="0"/>
              <a:t>Demonstration: Displaying Query Performance Data</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smtClean="0"/>
              <a:t>In this demonstration, you will see how to:</a:t>
            </a:r>
          </a:p>
          <a:p>
            <a:r>
              <a:rPr lang="en-US" kern="0" dirty="0" smtClean="0"/>
              <a:t>Display execution plans and query statistics</a:t>
            </a:r>
          </a:p>
        </p:txBody>
      </p:sp>
    </p:spTree>
    <p:extLst>
      <p:ext uri="{BB962C8B-B14F-4D97-AF65-F5344CB8AC3E}">
        <p14:creationId xmlns:p14="http://schemas.microsoft.com/office/powerpoint/2010/main" val="217511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Factors in Query Performance
Displaying Query Performance Data</a:t>
            </a:r>
            <a:endParaRPr lang="en-GB" dirty="0"/>
          </a:p>
        </p:txBody>
      </p:sp>
    </p:spTree>
    <p:extLst>
      <p:ext uri="{BB962C8B-B14F-4D97-AF65-F5344CB8AC3E}">
        <p14:creationId xmlns:p14="http://schemas.microsoft.com/office/powerpoint/2010/main" val="2608735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Improving Query Performance</a:t>
            </a:r>
            <a:endParaRPr lang="en-GB" dirty="0"/>
          </a:p>
        </p:txBody>
      </p:sp>
      <p:sp>
        <p:nvSpPr>
          <p:cNvPr id="3" name="Text Placeholder 2"/>
          <p:cNvSpPr>
            <a:spLocks noGrp="1"/>
          </p:cNvSpPr>
          <p:nvPr>
            <p:ph type="body" idx="1"/>
          </p:nvPr>
        </p:nvSpPr>
        <p:spPr/>
        <p:txBody>
          <a:bodyPr/>
          <a:lstStyle/>
          <a:p>
            <a:r>
              <a:rPr lang="en-GB" dirty="0" smtClean="0"/>
              <a:t>Exercise 1: Viewing Query Execution Plans
Exercise 2: Viewing Index Usage and Using SET STATISTICS Statements</a:t>
            </a:r>
            <a:endParaRPr lang="en-GB" dirty="0"/>
          </a:p>
        </p:txBody>
      </p:sp>
      <p:sp>
        <p:nvSpPr>
          <p:cNvPr id="4" name="TextBox 3"/>
          <p:cNvSpPr txBox="1"/>
          <p:nvPr/>
        </p:nvSpPr>
        <p:spPr>
          <a:xfrm>
            <a:off x="458788" y="27164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3135541"/>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p>
          <a:p>
            <a:r>
              <a:rPr lang="en-GB" sz="2800" dirty="0">
                <a:solidFill>
                  <a:srgbClr val="000000"/>
                </a:solidFill>
                <a:latin typeface="Segoe UI" panose="020B0502040204020203" pitchFamily="34" charset="0"/>
              </a:rPr>
              <a:t>User name: </a:t>
            </a:r>
            <a:r>
              <a:rPr lang="en-GB" sz="2800" b="1" dirty="0">
                <a:solidFill>
                  <a:srgbClr val="000000"/>
                </a:solidFill>
                <a:latin typeface="Segoe UI" panose="020B0502040204020203" pitchFamily="34" charset="0"/>
              </a:rPr>
              <a:t>ADVENTUREWORKS\Student</a:t>
            </a: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p>
        </p:txBody>
      </p:sp>
      <p:sp>
        <p:nvSpPr>
          <p:cNvPr id="6" name="TextBox 5"/>
          <p:cNvSpPr txBox="1"/>
          <p:nvPr/>
        </p:nvSpPr>
        <p:spPr>
          <a:xfrm>
            <a:off x="458788" y="488700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659662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4"/>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junior database developer for Adventure Works, who has created reports and procedures using corporate databases stored in SQL Server 2014. To determine the performance impact of your queries on the system, you will use SSMS and T-SQL code to monitor your queries as they run in a test environment.</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584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2673874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Factors in Query Performance</a:t>
            </a:r>
            <a:endParaRPr lang="en-GB" dirty="0"/>
          </a:p>
        </p:txBody>
      </p:sp>
      <p:sp>
        <p:nvSpPr>
          <p:cNvPr id="3" name="Text Placeholder 2"/>
          <p:cNvSpPr>
            <a:spLocks noGrp="1"/>
          </p:cNvSpPr>
          <p:nvPr>
            <p:ph type="body" idx="1"/>
          </p:nvPr>
        </p:nvSpPr>
        <p:spPr/>
        <p:txBody>
          <a:bodyPr/>
          <a:lstStyle/>
          <a:p>
            <a:r>
              <a:rPr lang="en-GB" dirty="0" smtClean="0"/>
              <a:t>Writing Well-Performing Queries
Indexing in SQL Server
SQL Server Index Basics: Clustered Indexes
SQL Server Index Basics: Nonclustered Indexes
SQL Server Indexes: Performance Considerations
Distribution Statistics
Defining Cursors
Avoiding Cursors
Demonstration: Factors in Query Performance</a:t>
            </a:r>
            <a:endParaRPr lang="en-GB" dirty="0"/>
          </a:p>
        </p:txBody>
      </p:sp>
    </p:spTree>
    <p:extLst>
      <p:ext uri="{BB962C8B-B14F-4D97-AF65-F5344CB8AC3E}">
        <p14:creationId xmlns:p14="http://schemas.microsoft.com/office/powerpoint/2010/main" val="120945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Well-Performing Queries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Only retrieve what you need</a:t>
            </a:r>
          </a:p>
          <a:p>
            <a:pPr lvl="1"/>
            <a:r>
              <a:rPr lang="en-US" sz="2000" kern="0" dirty="0">
                <a:solidFill>
                  <a:srgbClr val="000000"/>
                </a:solidFill>
              </a:rPr>
              <a:t>In the SELECT clause, only use needed columns – avoid *</a:t>
            </a:r>
          </a:p>
          <a:p>
            <a:pPr lvl="1"/>
            <a:r>
              <a:rPr lang="en-US" sz="2000" kern="0" dirty="0">
                <a:solidFill>
                  <a:srgbClr val="000000"/>
                </a:solidFill>
              </a:rPr>
              <a:t>Use a WHERE clause, filter to return only needed rows</a:t>
            </a:r>
          </a:p>
          <a:p>
            <a:pPr lvl="0"/>
            <a:r>
              <a:rPr lang="en-US" sz="2400" kern="0" dirty="0">
                <a:solidFill>
                  <a:srgbClr val="000000"/>
                </a:solidFill>
              </a:rPr>
              <a:t>Improve search performance of WHERE clause</a:t>
            </a:r>
          </a:p>
          <a:p>
            <a:pPr lvl="1"/>
            <a:r>
              <a:rPr lang="en-US" sz="2000" kern="0" dirty="0">
                <a:solidFill>
                  <a:srgbClr val="000000"/>
                </a:solidFill>
              </a:rPr>
              <a:t>Avoid expressions that manipulate columns in the predicate</a:t>
            </a:r>
          </a:p>
          <a:p>
            <a:pPr lvl="0"/>
            <a:r>
              <a:rPr lang="en-US" sz="2400" kern="0" dirty="0">
                <a:solidFill>
                  <a:srgbClr val="000000"/>
                </a:solidFill>
              </a:rPr>
              <a:t>Minimize use of temporary tables or table variables</a:t>
            </a:r>
          </a:p>
          <a:p>
            <a:pPr lvl="1"/>
            <a:r>
              <a:rPr lang="en-US" sz="2000" kern="0" dirty="0">
                <a:solidFill>
                  <a:srgbClr val="000000"/>
                </a:solidFill>
              </a:rPr>
              <a:t>Use windowing functions or other set-based operations when possible</a:t>
            </a:r>
          </a:p>
          <a:p>
            <a:pPr lvl="0"/>
            <a:r>
              <a:rPr lang="en-US" sz="2400" kern="0" dirty="0">
                <a:solidFill>
                  <a:srgbClr val="000000"/>
                </a:solidFill>
              </a:rPr>
              <a:t>Avoid cursors and other iterative approaches</a:t>
            </a:r>
          </a:p>
          <a:p>
            <a:pPr lvl="0"/>
            <a:r>
              <a:rPr lang="en-US" sz="2400" kern="0" dirty="0">
                <a:solidFill>
                  <a:srgbClr val="000000"/>
                </a:solidFill>
              </a:rPr>
              <a:t>Work with your database administrator (DBA) to arrange good indexes to support filters, joins, and ordering</a:t>
            </a:r>
          </a:p>
          <a:p>
            <a:pPr lvl="0"/>
            <a:r>
              <a:rPr lang="en-US" sz="2400" kern="0" dirty="0">
                <a:solidFill>
                  <a:srgbClr val="000000"/>
                </a:solidFill>
              </a:rPr>
              <a:t>Learn how to address tasks with different query approaches to compare performance</a:t>
            </a:r>
          </a:p>
        </p:txBody>
      </p:sp>
    </p:spTree>
    <p:extLst>
      <p:ext uri="{BB962C8B-B14F-4D97-AF65-F5344CB8AC3E}">
        <p14:creationId xmlns:p14="http://schemas.microsoft.com/office/powerpoint/2010/main" val="325094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Indexing in SQL Server</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accesses data by using indexes or by scanning all rows in a table</a:t>
            </a:r>
          </a:p>
          <a:p>
            <a:pPr lvl="0"/>
            <a:r>
              <a:rPr lang="en-US" kern="0" dirty="0">
                <a:solidFill>
                  <a:srgbClr val="000000"/>
                </a:solidFill>
              </a:rPr>
              <a:t>Indexes also supports ordering operations such as grouping, joining, and ORDER BY clauses</a:t>
            </a:r>
          </a:p>
          <a:p>
            <a:pPr marL="0" lvl="0" indent="0">
              <a:buNone/>
            </a:pPr>
            <a:endParaRPr lang="en-US" kern="0" dirty="0">
              <a:solidFill>
                <a:srgbClr val="000000"/>
              </a:solidFill>
            </a:endParaRPr>
          </a:p>
        </p:txBody>
      </p:sp>
    </p:spTree>
    <p:extLst>
      <p:ext uri="{BB962C8B-B14F-4D97-AF65-F5344CB8AC3E}">
        <p14:creationId xmlns:p14="http://schemas.microsoft.com/office/powerpoint/2010/main" val="862455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Index Basics: Clustered Indexes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Clustered indexes determine the logical order of rows within a table</a:t>
            </a:r>
          </a:p>
          <a:p>
            <a:pPr lvl="1"/>
            <a:r>
              <a:rPr lang="en-US" kern="0" dirty="0">
                <a:solidFill>
                  <a:srgbClr val="000000"/>
                </a:solidFill>
              </a:rPr>
              <a:t>Conceptually, a table with a clustered index is like a dictionary, whose terms are the index key</a:t>
            </a:r>
          </a:p>
          <a:p>
            <a:pPr lvl="0"/>
            <a:r>
              <a:rPr lang="en-US" kern="0" dirty="0">
                <a:solidFill>
                  <a:srgbClr val="000000"/>
                </a:solidFill>
              </a:rPr>
              <a:t>Characteristics of Clustered Indexes:</a:t>
            </a:r>
          </a:p>
          <a:p>
            <a:pPr lvl="1"/>
            <a:r>
              <a:rPr lang="en-US" kern="0" dirty="0">
                <a:solidFill>
                  <a:srgbClr val="000000"/>
                </a:solidFill>
              </a:rPr>
              <a:t>A clustered index on a column causes a table to be stored with rows logically organized by that column's values</a:t>
            </a:r>
          </a:p>
          <a:p>
            <a:pPr lvl="1"/>
            <a:r>
              <a:rPr lang="en-US" kern="0" dirty="0">
                <a:solidFill>
                  <a:srgbClr val="000000"/>
                </a:solidFill>
              </a:rPr>
              <a:t>A clustered index is not a separate physical structure from the </a:t>
            </a:r>
            <a:r>
              <a:rPr lang="en-US" kern="0" dirty="0" smtClean="0">
                <a:solidFill>
                  <a:srgbClr val="000000"/>
                </a:solidFill>
              </a:rPr>
              <a:t>table—index </a:t>
            </a:r>
            <a:r>
              <a:rPr lang="en-US" kern="0" dirty="0">
                <a:solidFill>
                  <a:srgbClr val="000000"/>
                </a:solidFill>
              </a:rPr>
              <a:t>data is stored with the table</a:t>
            </a:r>
          </a:p>
          <a:p>
            <a:pPr lvl="1"/>
            <a:r>
              <a:rPr lang="en-US" kern="0" dirty="0">
                <a:solidFill>
                  <a:srgbClr val="000000"/>
                </a:solidFill>
              </a:rPr>
              <a:t>One clustered index per table</a:t>
            </a:r>
          </a:p>
          <a:p>
            <a:pPr lvl="0"/>
            <a:endParaRPr lang="en-US" kern="0" dirty="0">
              <a:solidFill>
                <a:srgbClr val="000000"/>
              </a:solidFill>
            </a:endParaRPr>
          </a:p>
        </p:txBody>
      </p:sp>
    </p:spTree>
    <p:extLst>
      <p:ext uri="{BB962C8B-B14F-4D97-AF65-F5344CB8AC3E}">
        <p14:creationId xmlns:p14="http://schemas.microsoft.com/office/powerpoint/2010/main" val="386006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8571ca3-1822-4f56-9db6-c291fbd7a43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Index Basics: Nonclustered Indexes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kern="0" dirty="0" smtClean="0"/>
              <a:t>Nonclustered indexes are separate structures with pointers back to the location of the data</a:t>
            </a:r>
          </a:p>
          <a:p>
            <a:pPr lvl="1"/>
            <a:r>
              <a:rPr lang="en-US" sz="2000" kern="0" dirty="0" smtClean="0"/>
              <a:t>Conceptually similar to a subject index printed at the back of a book</a:t>
            </a:r>
          </a:p>
          <a:p>
            <a:r>
              <a:rPr lang="en-US" sz="2400" kern="0" dirty="0" smtClean="0"/>
              <a:t>Nonclustered indexes provide alternate ways to rapidly locate data</a:t>
            </a:r>
          </a:p>
          <a:p>
            <a:pPr lvl="1"/>
            <a:r>
              <a:rPr lang="en-US" sz="2000" kern="0" dirty="0" smtClean="0"/>
              <a:t>If table's clustered index is on empid, a nonclustered index on last name may be useful for queries that use lastname in the predicate</a:t>
            </a:r>
          </a:p>
          <a:p>
            <a:r>
              <a:rPr lang="en-US" sz="2400" kern="0" dirty="0" smtClean="0"/>
              <a:t>A table may have multiple nonclustered indexes</a:t>
            </a:r>
          </a:p>
          <a:p>
            <a:pPr lvl="1"/>
            <a:r>
              <a:rPr lang="en-US" sz="2000" kern="0" dirty="0" smtClean="0"/>
              <a:t>Adding nonclustered indexes adds to storage requirements for database, adds to processing time when data is updated</a:t>
            </a:r>
          </a:p>
        </p:txBody>
      </p:sp>
    </p:spTree>
    <p:extLst>
      <p:ext uri="{BB962C8B-B14F-4D97-AF65-F5344CB8AC3E}">
        <p14:creationId xmlns:p14="http://schemas.microsoft.com/office/powerpoint/2010/main" val="4103840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8c47389-ac29-453b-92ef-d029d6db55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Indexes: Performance Considerations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Check query execution plans to see if indexes are present and being used as expected</a:t>
            </a:r>
          </a:p>
          <a:p>
            <a:pPr lvl="0"/>
            <a:r>
              <a:rPr lang="en-US" kern="0" dirty="0">
                <a:solidFill>
                  <a:srgbClr val="000000"/>
                </a:solidFill>
              </a:rPr>
              <a:t>For query writers who are not DBAs or database developers, being able to spot problems with indexes, such as table scans when you expect an index to be used, can be very helpful in tuning an application</a:t>
            </a:r>
          </a:p>
          <a:p>
            <a:pPr lvl="0"/>
            <a:endParaRPr lang="en-US" kern="0" dirty="0">
              <a:solidFill>
                <a:srgbClr val="000000"/>
              </a:solidFill>
            </a:endParaRPr>
          </a:p>
        </p:txBody>
      </p:sp>
    </p:spTree>
    <p:extLst>
      <p:ext uri="{BB962C8B-B14F-4D97-AF65-F5344CB8AC3E}">
        <p14:creationId xmlns:p14="http://schemas.microsoft.com/office/powerpoint/2010/main" val="905593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08348388-2d73-4cf9-b5e7-2a1d0dcb99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Distribution Statistics</a:t>
            </a:r>
            <a:endParaRPr lang="en-GB" dirty="0"/>
          </a:p>
        </p:txBody>
      </p:sp>
      <p:sp>
        <p:nvSpPr>
          <p:cNvPr id="4" name="Content Placeholder 2"/>
          <p:cNvSpPr txBox="1">
            <a:spLocks/>
          </p:cNvSpPr>
          <p:nvPr/>
        </p:nvSpPr>
        <p:spPr>
          <a:xfrm>
            <a:off x="458788" y="102543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Distribution statistics describe the distribution and the uniqueness, or selectivity, of data</a:t>
            </a:r>
          </a:p>
          <a:p>
            <a:pPr lvl="0"/>
            <a:r>
              <a:rPr lang="en-US" kern="0" dirty="0">
                <a:solidFill>
                  <a:srgbClr val="000000"/>
                </a:solidFill>
              </a:rPr>
              <a:t>Statistics, by default, are created and updated automatically</a:t>
            </a:r>
          </a:p>
          <a:p>
            <a:pPr lvl="0"/>
            <a:r>
              <a:rPr lang="en-US" kern="0" dirty="0">
                <a:solidFill>
                  <a:srgbClr val="000000"/>
                </a:solidFill>
              </a:rPr>
              <a:t>Statistics are used by the query optimizer to estimate the selectivity of data, including the size of the results</a:t>
            </a:r>
          </a:p>
          <a:p>
            <a:pPr lvl="0"/>
            <a:r>
              <a:rPr lang="en-US" kern="0" dirty="0">
                <a:solidFill>
                  <a:srgbClr val="000000"/>
                </a:solidFill>
              </a:rPr>
              <a:t>Large variances between estimated and actual values might indicate a problem with the estimates, which may be addressed through updating statistics</a:t>
            </a:r>
          </a:p>
        </p:txBody>
      </p:sp>
    </p:spTree>
    <p:extLst>
      <p:ext uri="{BB962C8B-B14F-4D97-AF65-F5344CB8AC3E}">
        <p14:creationId xmlns:p14="http://schemas.microsoft.com/office/powerpoint/2010/main" val="210570653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35</TotalTime>
  <Words>2165</Words>
  <Application>Microsoft Office PowerPoint</Application>
  <PresentationFormat>On-screen Show (4:3)</PresentationFormat>
  <Paragraphs>238</Paragraphs>
  <Slides>22</Slides>
  <Notes>22</Notes>
  <HiddenSlides>0</HiddenSlides>
  <MMClips>0</MMClips>
  <ScaleCrop>false</ScaleCrop>
  <HeadingPairs>
    <vt:vector size="6" baseType="variant">
      <vt:variant>
        <vt:lpstr>Fonts Used</vt:lpstr>
      </vt:variant>
      <vt:variant>
        <vt:i4>7</vt:i4>
      </vt:variant>
      <vt:variant>
        <vt:lpstr>Theme</vt:lpstr>
      </vt:variant>
      <vt:variant>
        <vt:i4>22</vt:i4>
      </vt:variant>
      <vt:variant>
        <vt:lpstr>Slide Titles</vt:lpstr>
      </vt:variant>
      <vt:variant>
        <vt:i4>22</vt:i4>
      </vt:variant>
    </vt:vector>
  </HeadingPairs>
  <TitlesOfParts>
    <vt:vector size="51" baseType="lpstr">
      <vt:lpstr>Arial</vt:lpstr>
      <vt:lpstr>Segoe UI</vt:lpstr>
      <vt:lpstr>Times New Roman</vt:lpstr>
      <vt:lpstr>Lucida Sans Unicode</vt:lpstr>
      <vt:lpstr>Wingdings</vt:lpstr>
      <vt:lpstr>Verdana</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Module 19</vt:lpstr>
      <vt:lpstr>Module Overview</vt:lpstr>
      <vt:lpstr>Lesson 1: Factors in Query Performance</vt:lpstr>
      <vt:lpstr>Writing Well-Performing Queries</vt:lpstr>
      <vt:lpstr>Indexing in SQL Server</vt:lpstr>
      <vt:lpstr>SQL Server Index Basics: Clustered Indexes</vt:lpstr>
      <vt:lpstr>SQL Server Index Basics: Nonclustered Indexes</vt:lpstr>
      <vt:lpstr>SQL Server Indexes: Performance Considerations</vt:lpstr>
      <vt:lpstr>Distribution Statistics</vt:lpstr>
      <vt:lpstr>Defining Cursors</vt:lpstr>
      <vt:lpstr>Avoiding Cursors</vt:lpstr>
      <vt:lpstr>Demonstration: Factors in Query Performance</vt:lpstr>
      <vt:lpstr>Lesson 2: Displaying Query Performance Data</vt:lpstr>
      <vt:lpstr>What Is an Execution Plan?</vt:lpstr>
      <vt:lpstr>Actual and Estimated Execution Plans</vt:lpstr>
      <vt:lpstr>Viewing Graphical Execution Plans</vt:lpstr>
      <vt:lpstr>Interpreting the Execution Plan</vt:lpstr>
      <vt:lpstr>Displaying Query Statistics</vt:lpstr>
      <vt:lpstr>Demonstration: Displaying Query Performance Data</vt:lpstr>
      <vt:lpstr>Lab: Improving Query Performance</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19</dc:title>
  <dc:creator>Christopher Bartlett</dc:creator>
  <cp:lastModifiedBy>Richard Strange</cp:lastModifiedBy>
  <cp:revision>5</cp:revision>
  <dcterms:created xsi:type="dcterms:W3CDTF">2014-08-05T14:52:09Z</dcterms:created>
  <dcterms:modified xsi:type="dcterms:W3CDTF">2014-08-06T08:38:50Z</dcterms:modified>
</cp:coreProperties>
</file>