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Lst>
  <p:notesMasterIdLst>
    <p:notesMasterId r:id="rId42"/>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Lst>
  <p:sldSz cx="9144000" cy="6858000" type="screen4x3"/>
  <p:notesSz cx="6858000" cy="9144000"/>
  <p:embeddedFontLst>
    <p:embeddedFont>
      <p:font typeface="Segoe UI" panose="020B0502040204020203" pitchFamily="34" charset="0"/>
      <p:regular r:id="rId43"/>
      <p:bold r:id="rId44"/>
      <p:italic r:id="rId45"/>
      <p:boldItalic r:id="rId46"/>
    </p:embeddedFont>
    <p:embeddedFont>
      <p:font typeface="Lucida Sans Unicode" panose="020B0602030504020204" pitchFamily="34" charset="0"/>
      <p:regular r:id="rId47"/>
    </p:embeddedFont>
    <p:embeddedFont>
      <p:font typeface="굴림" panose="020B0600000101010101" pitchFamily="34" charset="-127"/>
      <p:regular r:id="rId48"/>
    </p:embeddedFont>
    <p:embeddedFont>
      <p:font typeface="Verdana" panose="020B0604030504040204" pitchFamily="34" charset="0"/>
      <p:regular r:id="rId49"/>
      <p:bold r:id="rId50"/>
      <p:italic r:id="rId51"/>
      <p:boldItalic r:id="rId52"/>
    </p:embeddedFont>
    <p:embeddedFont>
      <p:font typeface="Calibri" panose="020F050202020403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font" Target="fonts/font4.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9.xml"/><Relationship Id="rId41" Type="http://schemas.openxmlformats.org/officeDocument/2006/relationships/slide" Target="slides/slide21.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1.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Master" Target="slideMasters/slideMaster8.xml"/><Relationship Id="rId51" Type="http://schemas.openxmlformats.org/officeDocument/2006/relationships/font" Target="fonts/font9.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6803E-9805-47F7-80E8-804BC22EC4BF}"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A3B52-5E3A-47E8-A989-27354588EA42}" type="slidenum">
              <a:rPr lang="en-GB" smtClean="0"/>
              <a:t>‹#›</a:t>
            </a:fld>
            <a:endParaRPr lang="en-GB" dirty="0"/>
          </a:p>
        </p:txBody>
      </p:sp>
    </p:spTree>
    <p:extLst>
      <p:ext uri="{BB962C8B-B14F-4D97-AF65-F5344CB8AC3E}">
        <p14:creationId xmlns:p14="http://schemas.microsoft.com/office/powerpoint/2010/main" val="149823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15716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SQL Server doesn't require the use of EXEC to invoke a stored procedure if the call appears in the first line of a batch. For a single-line batch, the only line is always the first line. This loophole may appear attractive, but leads to problems when copying, editing and reusing code.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99803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in many cases, it is preferred to use catalog views and functions, but many of the same system properties can be retrieved via procedures, providing flexibility and choice.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33169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D:\Demofiles\Mod20\Setup.cmd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Execute System Stored Procedures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D:\Demofiles\Mod20\Setup.cmd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D:\Demofiles\Mod20\Demo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0185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76290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collectively, dynamic management views and functions are referred to as dynamic management objects, but are generally abbreviated DMVs, even though they include functions.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0838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many DMVs require additional knowledge about SQL Server development and administration, which will be covered in courses 10775A and 10776A. However, the DMVs themselves are documented and can help the learner self-discover SQL Server information.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37340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See the workbook for description of DMVs used on this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20247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D:\Demofiles\Mod20\Setup.cmd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Query System Dynamic Management Objects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D:\Demofiles\Mod20\Setup.cmd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D:\Demofiles\Mod20\Demo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5796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the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Querying System Catalog Views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practice how to retrieve information about database objects (especially tables and views) and how to get information about columns from the system catalog views.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Querying System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practice how to use system functions to retrieve additional system information from system catalog views.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Querying System Dynamic Management Views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To obtain more dynamic information about SQL Server, you will write several SELECT statements to retrieve data from DMVs.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78584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F8A3B52-5E3A-47E8-A989-27354588EA42}"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7640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54204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might you choose to query a system view rather than a system stored procedure which returned the same metadata?</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Unlike procedures, views may be filtered, joined and further processed.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issues might you face later if your application used SELECT * to query system catalog views?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System views may be changed and columns may be added in future releases of SQL Server.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20721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5"/>
            <a:ext cx="3038475" cy="347663"/>
          </a:xfrm>
        </p:spPr>
        <p:txBody>
          <a:bodyPr/>
          <a:lstStyle/>
          <a:p>
            <a:pPr>
              <a:defRPr/>
            </a:pPr>
            <a:r>
              <a:rPr lang="en-US" b="1" dirty="0" smtClean="0">
                <a:solidFill>
                  <a:srgbClr val="336699"/>
                </a:solidFill>
                <a:latin typeface="Arial" panose="020B0604020202020204" pitchFamily="34" charset="0"/>
              </a:rPr>
              <a:t>20: Querying SQL Server Metadata</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dirty="0" smtClean="0">
                <a:solidFill>
                  <a:srgbClr val="000000"/>
                </a:solidFill>
                <a:latin typeface="Arial" panose="020B0604020202020204" pitchFamily="34" charset="0"/>
              </a:rPr>
              <a:t>20461C</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21</a:t>
            </a:fld>
            <a:endParaRPr lang="en-US" dirty="0" smtClean="0"/>
          </a:p>
        </p:txBody>
      </p:sp>
      <p:sp>
        <p:nvSpPr>
          <p:cNvPr id="33797" name="Rectangle 2"/>
          <p:cNvSpPr>
            <a:spLocks noGrp="1" noRot="1" noChangeAspect="1" noChangeArrowheads="1" noTextEdit="1"/>
          </p:cNvSpPr>
          <p:nvPr>
            <p:ph type="sldImg"/>
          </p:nvPr>
        </p:nvSpPr>
        <p:spPr>
          <a:xfrm>
            <a:off x="4445000" y="93663"/>
            <a:ext cx="2433638" cy="1825625"/>
          </a:xfrm>
          <a:ln/>
        </p:spPr>
      </p:sp>
      <p:sp>
        <p:nvSpPr>
          <p:cNvPr id="33798" name="Rectangle 3"/>
          <p:cNvSpPr>
            <a:spLocks noGrp="1" noChangeArrowheads="1"/>
          </p:cNvSpPr>
          <p:nvPr>
            <p:ph type="body" idx="1"/>
          </p:nvPr>
        </p:nvSpPr>
        <p:spPr>
          <a:xfrm>
            <a:off x="314326" y="2033588"/>
            <a:ext cx="6286500" cy="5651500"/>
          </a:xfrm>
          <a:noFill/>
          <a:ln/>
        </p:spPr>
        <p:txBody>
          <a:bodyPr/>
          <a:lstStyle/>
          <a:p>
            <a:pPr eaLnBrk="1" hangingPunct="1"/>
            <a:r>
              <a:rPr lang="en-US" altLang="ko-KR" dirty="0" smtClean="0">
                <a:ea typeface="굴림" pitchFamily="34" charset="-127"/>
              </a:rPr>
              <a:t>Remind students to complete the course evaluation.</a:t>
            </a:r>
          </a:p>
        </p:txBody>
      </p:sp>
    </p:spTree>
    <p:extLst>
      <p:ext uri="{BB962C8B-B14F-4D97-AF65-F5344CB8AC3E}">
        <p14:creationId xmlns:p14="http://schemas.microsoft.com/office/powerpoint/2010/main" val="228409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8193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91727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4811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to students that Microsoft has more recently been moving system functions from the older @@ prefix style to a consistent FUNCTION_NAME() style, such as @@IDENTITY to SCOPE_IDENTITY(), @@ERROR to ERROR_NUMBER. Going forward, the latter form should be used when there is a choice.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variables start with @ and global variables, which are really functions, begin with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SERVERPROPERTY accepts many input values. Consider showing the list from Books Online at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SERVERPROPERTY (Transact-SQL)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http://go.microsoft.com/fwlink/?LinkID=402874</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0824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Query System Catalog Views and Functions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D:\Demofiles\Mod20\Setup.cmd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D:\Demofiles\Mod20\Demo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971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112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next module covers how to execute stored procedures, so this topic is provided as "just enough" information to help the learner begin to execute system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Consider providing guidance on passing parameters by name, although that topic will be covered in a later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8A3B52-5E3A-47E8-A989-27354588EA42}"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20: Querying SQL Server Metadata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4622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4042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550403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92760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5531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653505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17411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21052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6602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077520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722969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134387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6425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479971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436951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364146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46134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774925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4234237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0587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496092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37128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08556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153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203713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0981071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529251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763707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905914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6731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853607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83934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59228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889328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5541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3040703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43978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673458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878489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3301899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402666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560637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89658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035877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00485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99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871845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685752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829666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389101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601143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7514914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51033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10135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1826678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264287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450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317182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6106060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67530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21279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961882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06385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1333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2180778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2753890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78108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6387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798253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340141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765059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528118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0517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366610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124579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021544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53524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0476489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78805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444274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202619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50321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952475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047270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913554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53501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543805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160153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273686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036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371683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5607643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0125562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444963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4008986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361680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073361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713854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67094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782049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7810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056423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15903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176980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1254479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2060412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640289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7218446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843412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848264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5249560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81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296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830955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4489759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991220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111644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281610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5726594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1178398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051001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726437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548475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1439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963021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130587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76062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163300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850504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67447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62014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208247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319286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06728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9671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17942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742161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7733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9171463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100313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519949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993897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254973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060716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6434701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25028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061232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986377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4006961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825925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26877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03121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5111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3594432"/>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955238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329148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906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1922575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447910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45512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08388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68486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817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338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803337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47303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3624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43758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447085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02006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09806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727588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33495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49331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333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45914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3992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07417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4140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0960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05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20561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45128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1576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811894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6424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3025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73214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6693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53620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154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9757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6030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25414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3310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65927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238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55895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451185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617192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03871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88290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11024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15268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099697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72697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09293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446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3671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53399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40384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339906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077788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27514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668345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19103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72499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652113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61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14152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576325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79190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0540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1412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398139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677144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469160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39068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52932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821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291467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570750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20610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20343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489780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66485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110698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8580486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40961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1745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236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8611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2196764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180676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4560483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2846047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81092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5309589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3575774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2584851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688885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8113141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881040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8631638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1137771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4037269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413500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1087293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34148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251767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6715163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20</a:t>
            </a:r>
            <a:endParaRPr lang="en-GB" dirty="0"/>
          </a:p>
        </p:txBody>
      </p:sp>
      <p:sp>
        <p:nvSpPr>
          <p:cNvPr id="3" name="Subtitle 2"/>
          <p:cNvSpPr>
            <a:spLocks noGrp="1"/>
          </p:cNvSpPr>
          <p:nvPr>
            <p:ph type="subTitle" sz="quarter" idx="1"/>
          </p:nvPr>
        </p:nvSpPr>
        <p:spPr/>
        <p:txBody>
          <a:bodyPr/>
          <a:lstStyle/>
          <a:p>
            <a:r>
              <a:rPr lang="en-GB" dirty="0" smtClean="0"/>
              <a:t>Querying SQL Server Metadata
</a:t>
            </a:r>
            <a:endParaRPr lang="en-GB" dirty="0"/>
          </a:p>
        </p:txBody>
      </p:sp>
    </p:spTree>
    <p:extLst>
      <p:ext uri="{BB962C8B-B14F-4D97-AF65-F5344CB8AC3E}">
        <p14:creationId xmlns:p14="http://schemas.microsoft.com/office/powerpoint/2010/main" val="37863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Executing System Stored Procedures</a:t>
            </a:r>
            <a:endParaRPr lang="en-GB" dirty="0"/>
          </a:p>
        </p:txBody>
      </p:sp>
      <p:sp>
        <p:nvSpPr>
          <p:cNvPr id="4" name="Content Placeholder 2"/>
          <p:cNvSpPr txBox="1">
            <a:spLocks/>
          </p:cNvSpPr>
          <p:nvPr/>
        </p:nvSpPr>
        <p:spPr>
          <a:xfrm>
            <a:off x="458788" y="79216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kern="0" dirty="0">
                <a:solidFill>
                  <a:srgbClr val="000000"/>
                </a:solidFill>
              </a:rPr>
              <a:t>System stored procedures:</a:t>
            </a:r>
          </a:p>
          <a:p>
            <a:pPr lvl="1"/>
            <a:r>
              <a:rPr lang="en-US" sz="2200" kern="0" dirty="0">
                <a:solidFill>
                  <a:srgbClr val="000000"/>
                </a:solidFill>
              </a:rPr>
              <a:t>Marked with an sp_ prefix</a:t>
            </a:r>
          </a:p>
          <a:p>
            <a:pPr lvl="1"/>
            <a:r>
              <a:rPr lang="en-US" sz="2200" kern="0" dirty="0">
                <a:solidFill>
                  <a:srgbClr val="000000"/>
                </a:solidFill>
              </a:rPr>
              <a:t>Stored in a hidden resource database </a:t>
            </a:r>
          </a:p>
          <a:p>
            <a:pPr lvl="1"/>
            <a:r>
              <a:rPr lang="en-US" sz="2200" kern="0" dirty="0">
                <a:solidFill>
                  <a:srgbClr val="000000"/>
                </a:solidFill>
              </a:rPr>
              <a:t>Logically appear in the sys schema of every user and system database</a:t>
            </a:r>
          </a:p>
          <a:p>
            <a:pPr lvl="0"/>
            <a:r>
              <a:rPr lang="en-US" sz="2200" kern="0" dirty="0">
                <a:solidFill>
                  <a:srgbClr val="000000"/>
                </a:solidFill>
              </a:rPr>
              <a:t>Best practices for execution include: </a:t>
            </a:r>
          </a:p>
          <a:p>
            <a:pPr lvl="1"/>
            <a:r>
              <a:rPr lang="en-US" sz="2200" kern="0" dirty="0">
                <a:solidFill>
                  <a:srgbClr val="000000"/>
                </a:solidFill>
              </a:rPr>
              <a:t>Always use EXEC or EXECUTE rather than just calling by name</a:t>
            </a:r>
          </a:p>
          <a:p>
            <a:pPr lvl="1"/>
            <a:r>
              <a:rPr lang="en-US" sz="2200" kern="0" dirty="0">
                <a:solidFill>
                  <a:srgbClr val="000000"/>
                </a:solidFill>
              </a:rPr>
              <a:t>Include the sys schema name when executing</a:t>
            </a:r>
          </a:p>
          <a:p>
            <a:pPr lvl="1"/>
            <a:r>
              <a:rPr lang="en-US" sz="2200" kern="0" dirty="0">
                <a:solidFill>
                  <a:srgbClr val="000000"/>
                </a:solidFill>
              </a:rPr>
              <a:t>Name each parameter and specify its appropriate data type</a:t>
            </a:r>
          </a:p>
          <a:p>
            <a:pPr lvl="1"/>
            <a:endParaRPr lang="en-US" sz="2200" kern="0" dirty="0">
              <a:solidFill>
                <a:srgbClr val="000000"/>
              </a:solidFill>
            </a:endParaRPr>
          </a:p>
        </p:txBody>
      </p:sp>
      <p:sp>
        <p:nvSpPr>
          <p:cNvPr id="5" name="AutoShape 3"/>
          <p:cNvSpPr>
            <a:spLocks noChangeArrowheads="1"/>
          </p:cNvSpPr>
          <p:nvPr/>
        </p:nvSpPr>
        <p:spPr bwMode="auto">
          <a:xfrm>
            <a:off x="822593" y="5206436"/>
            <a:ext cx="7164896"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1600" b="1" dirty="0">
                <a:solidFill>
                  <a:srgbClr val="008000"/>
                </a:solidFill>
                <a:latin typeface="Lucida Sans Unicode" panose="020B0602030504020204" pitchFamily="34" charset="0"/>
                <a:cs typeface="Lucida Sans Unicode" panose="020B0602030504020204" pitchFamily="34" charset="0"/>
              </a:rPr>
              <a:t>--This example uses EXEC, includes the sys schema name, --and passes the table name as a named Unicode parameter --to a procedure accepting an NVARCHAR(776)</a:t>
            </a:r>
          </a:p>
          <a:p>
            <a:pPr lvl="0" fontAlgn="base">
              <a:spcBef>
                <a:spcPct val="0"/>
              </a:spcBef>
              <a:spcAft>
                <a:spcPct val="0"/>
              </a:spcAft>
            </a:pPr>
            <a:r>
              <a:rPr lang="en-US" sz="1600" b="1" dirty="0">
                <a:solidFill>
                  <a:srgbClr val="008000"/>
                </a:solidFill>
                <a:latin typeface="Lucida Sans Unicode" panose="020B0602030504020204" pitchFamily="34" charset="0"/>
                <a:cs typeface="Lucida Sans Unicode" panose="020B0602030504020204" pitchFamily="34" charset="0"/>
              </a:rPr>
              <a:t>--input parameter.</a:t>
            </a:r>
          </a:p>
          <a:p>
            <a:pPr lvl="0" fontAlgn="base">
              <a:spcBef>
                <a:spcPct val="0"/>
              </a:spcBef>
              <a:spcAft>
                <a:spcPct val="0"/>
              </a:spcAft>
            </a:pPr>
            <a:r>
              <a:rPr lang="en-US" sz="1600" b="1" dirty="0">
                <a:solidFill>
                  <a:srgbClr val="0000FF"/>
                </a:solidFill>
                <a:latin typeface="Lucida Sans Unicode" panose="020B0602030504020204" pitchFamily="34" charset="0"/>
                <a:cs typeface="Lucida Sans Unicode" panose="020B0602030504020204" pitchFamily="34" charset="0"/>
              </a:rPr>
              <a:t>EXEC</a:t>
            </a:r>
            <a:r>
              <a:rPr lang="en-US" sz="1600" b="1" dirty="0">
                <a:solidFill>
                  <a:prstClr val="black"/>
                </a:solidFill>
                <a:latin typeface="Lucida Sans Unicode" panose="020B0602030504020204" pitchFamily="34" charset="0"/>
                <a:cs typeface="Lucida Sans Unicode" panose="020B0602030504020204" pitchFamily="34" charset="0"/>
              </a:rPr>
              <a:t> </a:t>
            </a:r>
            <a:r>
              <a:rPr lang="en-US" sz="1600" b="1" dirty="0">
                <a:solidFill>
                  <a:srgbClr val="008000"/>
                </a:solidFill>
                <a:latin typeface="Lucida Sans Unicode" panose="020B0602030504020204" pitchFamily="34" charset="0"/>
                <a:cs typeface="Lucida Sans Unicode" panose="020B0602030504020204" pitchFamily="34" charset="0"/>
              </a:rPr>
              <a:t>sys</a:t>
            </a:r>
            <a:r>
              <a:rPr lang="en-US" sz="1600" b="1" dirty="0">
                <a:solidFill>
                  <a:srgbClr val="808080"/>
                </a:solidFill>
                <a:latin typeface="Lucida Sans Unicode" panose="020B0602030504020204" pitchFamily="34" charset="0"/>
                <a:cs typeface="Lucida Sans Unicode" panose="020B0602030504020204" pitchFamily="34" charset="0"/>
              </a:rPr>
              <a:t>.</a:t>
            </a:r>
            <a:r>
              <a:rPr lang="en-US" sz="1600" b="1" dirty="0">
                <a:solidFill>
                  <a:srgbClr val="800000"/>
                </a:solidFill>
                <a:latin typeface="Lucida Sans Unicode" panose="020B0602030504020204" pitchFamily="34" charset="0"/>
                <a:cs typeface="Lucida Sans Unicode" panose="020B0602030504020204" pitchFamily="34" charset="0"/>
              </a:rPr>
              <a:t>sp_help</a:t>
            </a:r>
            <a:r>
              <a:rPr lang="en-US" sz="1600" b="1" dirty="0">
                <a:solidFill>
                  <a:srgbClr val="0000FF"/>
                </a:solidFill>
                <a:latin typeface="Lucida Sans Unicode" panose="020B0602030504020204" pitchFamily="34" charset="0"/>
                <a:cs typeface="Lucida Sans Unicode" panose="020B0602030504020204" pitchFamily="34" charset="0"/>
              </a:rPr>
              <a:t> </a:t>
            </a:r>
            <a:r>
              <a:rPr lang="en-US" sz="1600" b="1" dirty="0">
                <a:solidFill>
                  <a:prstClr val="black"/>
                </a:solidFill>
                <a:latin typeface="Lucida Sans Unicode" panose="020B0602030504020204" pitchFamily="34" charset="0"/>
                <a:cs typeface="Lucida Sans Unicode" panose="020B0602030504020204" pitchFamily="34" charset="0"/>
              </a:rPr>
              <a:t>@objname </a:t>
            </a:r>
            <a:r>
              <a:rPr lang="en-US" sz="1600" b="1" dirty="0">
                <a:solidFill>
                  <a:srgbClr val="808080"/>
                </a:solidFill>
                <a:latin typeface="Lucida Sans Unicode" panose="020B0602030504020204" pitchFamily="34" charset="0"/>
                <a:cs typeface="Lucida Sans Unicode" panose="020B0602030504020204" pitchFamily="34" charset="0"/>
              </a:rPr>
              <a:t>=</a:t>
            </a:r>
            <a:r>
              <a:rPr lang="en-US" sz="1600" b="1" dirty="0">
                <a:solidFill>
                  <a:prstClr val="black"/>
                </a:solidFill>
                <a:latin typeface="Lucida Sans Unicode" panose="020B0602030504020204" pitchFamily="34" charset="0"/>
                <a:cs typeface="Lucida Sans Unicode" panose="020B0602030504020204" pitchFamily="34" charset="0"/>
              </a:rPr>
              <a:t> </a:t>
            </a:r>
            <a:r>
              <a:rPr lang="en-US" sz="1600" b="1" dirty="0">
                <a:solidFill>
                  <a:srgbClr val="FF0000"/>
                </a:solidFill>
                <a:latin typeface="Lucida Sans Unicode" panose="020B0602030504020204" pitchFamily="34" charset="0"/>
                <a:cs typeface="Lucida Sans Unicode" panose="020B0602030504020204" pitchFamily="34" charset="0"/>
              </a:rPr>
              <a:t>N'Sales.Customers'</a:t>
            </a:r>
            <a:r>
              <a:rPr lang="en-US" sz="1600" b="1" dirty="0">
                <a:solidFill>
                  <a:srgbClr val="808080"/>
                </a:solidFill>
                <a:latin typeface="Lucida Sans Unicode" panose="020B0602030504020204" pitchFamily="34" charset="0"/>
                <a:cs typeface="Lucida Sans Unicode" panose="020B0602030504020204" pitchFamily="34" charset="0"/>
              </a:rPr>
              <a:t>;</a:t>
            </a:r>
            <a:endParaRPr lang="en-US" sz="1600" b="1" dirty="0">
              <a:solidFill>
                <a:srgbClr val="008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63246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System Stored Procedures</a:t>
            </a:r>
            <a:endParaRPr lang="en-GB" dirty="0"/>
          </a:p>
        </p:txBody>
      </p:sp>
      <p:sp>
        <p:nvSpPr>
          <p:cNvPr id="4" name="Content Placeholder 2"/>
          <p:cNvSpPr txBox="1">
            <a:spLocks/>
          </p:cNvSpPr>
          <p:nvPr/>
        </p:nvSpPr>
        <p:spPr>
          <a:xfrm>
            <a:off x="458788" y="86836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kern="0" dirty="0">
                <a:solidFill>
                  <a:srgbClr val="000000"/>
                </a:solidFill>
              </a:rPr>
              <a:t>Database engine procedures can provide general metadata</a:t>
            </a:r>
          </a:p>
          <a:p>
            <a:pPr lvl="1"/>
            <a:r>
              <a:rPr lang="en-US" sz="2200" kern="0" dirty="0">
                <a:solidFill>
                  <a:srgbClr val="000000"/>
                </a:solidFill>
              </a:rPr>
              <a:t>sp_help, sp_helplanguage</a:t>
            </a:r>
          </a:p>
          <a:p>
            <a:pPr lvl="1"/>
            <a:r>
              <a:rPr lang="en-US" sz="2200" kern="0" dirty="0">
                <a:solidFill>
                  <a:srgbClr val="000000"/>
                </a:solidFill>
              </a:rPr>
              <a:t>sp_who, sp_lock</a:t>
            </a:r>
          </a:p>
          <a:p>
            <a:pPr lvl="0"/>
            <a:r>
              <a:rPr lang="en-US" sz="2200" kern="0" dirty="0">
                <a:solidFill>
                  <a:srgbClr val="000000"/>
                </a:solidFill>
              </a:rPr>
              <a:t>Catalog procedures can be used as an alternative to system catalog views and functions:</a:t>
            </a:r>
          </a:p>
          <a:p>
            <a:pPr lvl="0"/>
            <a:endParaRPr lang="en-US" sz="2200" kern="0" dirty="0">
              <a:solidFill>
                <a:srgbClr val="000000"/>
              </a:solidFill>
            </a:endParaRPr>
          </a:p>
          <a:p>
            <a:pPr lvl="0"/>
            <a:endParaRPr lang="en-US" sz="2200" kern="0" dirty="0">
              <a:solidFill>
                <a:srgbClr val="000000"/>
              </a:solidFill>
            </a:endParaRPr>
          </a:p>
          <a:p>
            <a:pPr lvl="0"/>
            <a:endParaRPr lang="en-US" sz="2200" kern="0" dirty="0">
              <a:solidFill>
                <a:srgbClr val="000000"/>
              </a:solidFill>
            </a:endParaRPr>
          </a:p>
          <a:p>
            <a:pPr lvl="0"/>
            <a:endParaRPr lang="en-US" sz="2200" kern="0" dirty="0">
              <a:solidFill>
                <a:srgbClr val="000000"/>
              </a:solidFill>
            </a:endParaRPr>
          </a:p>
          <a:p>
            <a:pPr lvl="0"/>
            <a:endParaRPr lang="en-US" sz="2200" kern="0" dirty="0">
              <a:solidFill>
                <a:srgbClr val="000000"/>
              </a:solidFill>
            </a:endParaRPr>
          </a:p>
          <a:p>
            <a:pPr lvl="0"/>
            <a:endParaRPr lang="en-US" sz="2200" kern="0" dirty="0">
              <a:solidFill>
                <a:srgbClr val="000000"/>
              </a:solidFill>
            </a:endParaRPr>
          </a:p>
          <a:p>
            <a:pPr lvl="0"/>
            <a:endParaRPr lang="en-US" sz="2200" kern="0" dirty="0">
              <a:solidFill>
                <a:srgbClr val="000000"/>
              </a:solidFill>
            </a:endParaRPr>
          </a:p>
          <a:p>
            <a:pPr lvl="0"/>
            <a:r>
              <a:rPr lang="en-US" sz="2200" kern="0" dirty="0">
                <a:solidFill>
                  <a:srgbClr val="000000"/>
                </a:solidFill>
              </a:rPr>
              <a:t>Unlike system views, there is no option to select which columns to return</a:t>
            </a:r>
          </a:p>
          <a:p>
            <a:pPr lvl="0"/>
            <a:endParaRPr lang="en-US" sz="2200" kern="0" dirty="0">
              <a:solidFill>
                <a:srgbClr val="000000"/>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1371409692"/>
              </p:ext>
            </p:extLst>
          </p:nvPr>
        </p:nvGraphicFramePr>
        <p:xfrm>
          <a:off x="637210" y="3039581"/>
          <a:ext cx="7209115" cy="2499360"/>
        </p:xfrm>
        <a:graphic>
          <a:graphicData uri="http://schemas.openxmlformats.org/drawingml/2006/table">
            <a:tbl>
              <a:tblPr firstRow="1" bandRow="1">
                <a:tableStyleId>{9DCAF9ED-07DC-4A11-8D7F-57B35C25682E}</a:tableStyleId>
              </a:tblPr>
              <a:tblGrid>
                <a:gridCol w="2583921"/>
                <a:gridCol w="4625194"/>
              </a:tblGrid>
              <a:tr h="370840">
                <a:tc>
                  <a:txBody>
                    <a:bodyPr/>
                    <a:lstStyle/>
                    <a:p>
                      <a:r>
                        <a:rPr lang="en-US" sz="2000" dirty="0" smtClean="0">
                          <a:latin typeface="Segoe UI" panose="020B0502040204020203" pitchFamily="34" charset="0"/>
                          <a:cs typeface="Segoe UI" panose="020B0502040204020203" pitchFamily="34" charset="0"/>
                        </a:rPr>
                        <a:t>Name</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Description</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sp_databases</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Lists databases in an instance of SQL Server</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sp_tables</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Returns a list of tables or views, except synonyms</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sp_columns</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Returns column information for the specified objects</a:t>
                      </a:r>
                      <a:endParaRPr lang="en-US" sz="20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2309025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62da59e-b2e9-493d-8d70-1214e6955752">
    <p:spTree>
      <p:nvGrpSpPr>
        <p:cNvPr id="1" name=""/>
        <p:cNvGrpSpPr/>
        <p:nvPr/>
      </p:nvGrpSpPr>
      <p:grpSpPr>
        <a:xfrm>
          <a:off x="0" y="0"/>
          <a:ext cx="0" cy="0"/>
          <a:chOff x="0" y="0"/>
          <a:chExt cx="0" cy="0"/>
        </a:xfrm>
      </p:grpSpPr>
      <p:sp>
        <p:nvSpPr>
          <p:cNvPr id="2" name="Title 1"/>
          <p:cNvSpPr>
            <a:spLocks noGrp="1"/>
          </p:cNvSpPr>
          <p:nvPr>
            <p:ph type="title"/>
          </p:nvPr>
        </p:nvSpPr>
        <p:spPr>
          <a:xfrm>
            <a:off x="498475" y="-2"/>
            <a:ext cx="8407400" cy="740664"/>
          </a:xfrm>
        </p:spPr>
        <p:txBody>
          <a:bodyPr/>
          <a:lstStyle/>
          <a:p>
            <a:r>
              <a:rPr lang="en-GB" dirty="0" smtClean="0"/>
              <a:t>Demonstration: Executing System Stored Procedures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Execute system stored procedures</a:t>
            </a:r>
          </a:p>
        </p:txBody>
      </p:sp>
    </p:spTree>
    <p:extLst>
      <p:ext uri="{BB962C8B-B14F-4D97-AF65-F5344CB8AC3E}">
        <p14:creationId xmlns:p14="http://schemas.microsoft.com/office/powerpoint/2010/main" val="212927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631824" y="-2"/>
            <a:ext cx="8245475" cy="740664"/>
          </a:xfrm>
        </p:spPr>
        <p:txBody>
          <a:bodyPr/>
          <a:lstStyle/>
          <a:p>
            <a:r>
              <a:rPr lang="en-GB" dirty="0" smtClean="0"/>
              <a:t>Lesson 3: Querying Dynamic Management Objects</a:t>
            </a:r>
            <a:endParaRPr lang="en-GB" dirty="0"/>
          </a:p>
        </p:txBody>
      </p:sp>
      <p:sp>
        <p:nvSpPr>
          <p:cNvPr id="3" name="Text Placeholder 2"/>
          <p:cNvSpPr>
            <a:spLocks noGrp="1"/>
          </p:cNvSpPr>
          <p:nvPr>
            <p:ph type="body" idx="1"/>
          </p:nvPr>
        </p:nvSpPr>
        <p:spPr/>
        <p:txBody>
          <a:bodyPr/>
          <a:lstStyle/>
          <a:p>
            <a:r>
              <a:rPr lang="en-GB" dirty="0" smtClean="0"/>
              <a:t>About Dynamic Management Objects
Categorizing DMVs
Querying Dynamic Management Views and Functions
Demonstration: Querying Dynamic Management Objects</a:t>
            </a:r>
            <a:endParaRPr lang="en-GB" dirty="0"/>
          </a:p>
        </p:txBody>
      </p:sp>
    </p:spTree>
    <p:extLst>
      <p:ext uri="{BB962C8B-B14F-4D97-AF65-F5344CB8AC3E}">
        <p14:creationId xmlns:p14="http://schemas.microsoft.com/office/powerpoint/2010/main" val="50348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Dynamic Management Objects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Dynamic management views and functions (DMVs) return server state information</a:t>
            </a:r>
          </a:p>
          <a:p>
            <a:pPr lvl="0"/>
            <a:r>
              <a:rPr lang="en-US" sz="2400" kern="0" dirty="0">
                <a:solidFill>
                  <a:srgbClr val="000000"/>
                </a:solidFill>
              </a:rPr>
              <a:t>Nearly 200 DMVs in SQL Server</a:t>
            </a:r>
          </a:p>
          <a:p>
            <a:pPr lvl="0"/>
            <a:r>
              <a:rPr lang="en-US" sz="2400" kern="0" dirty="0">
                <a:solidFill>
                  <a:srgbClr val="000000"/>
                </a:solidFill>
              </a:rPr>
              <a:t>DMVs include catalog information as well as administrative status information, such as object dependencies</a:t>
            </a:r>
          </a:p>
          <a:p>
            <a:pPr lvl="0"/>
            <a:r>
              <a:rPr lang="en-US" sz="2400" kern="0" dirty="0">
                <a:solidFill>
                  <a:srgbClr val="000000"/>
                </a:solidFill>
              </a:rPr>
              <a:t>DMVs are server-scoped (instance-level) or database-scoped</a:t>
            </a:r>
          </a:p>
          <a:p>
            <a:pPr lvl="0"/>
            <a:r>
              <a:rPr lang="en-US" sz="2400" kern="0" dirty="0">
                <a:solidFill>
                  <a:srgbClr val="000000"/>
                </a:solidFill>
              </a:rPr>
              <a:t>Schema name required to invoke</a:t>
            </a:r>
          </a:p>
          <a:p>
            <a:pPr lvl="0"/>
            <a:r>
              <a:rPr lang="en-US" sz="2400" kern="0" dirty="0">
                <a:solidFill>
                  <a:srgbClr val="000000"/>
                </a:solidFill>
              </a:rPr>
              <a:t>Requires VIEW SERVER STATE or VIEW DATABASE STATE permission to query DMVs</a:t>
            </a:r>
          </a:p>
          <a:p>
            <a:pPr lvl="0"/>
            <a:r>
              <a:rPr lang="en-US" sz="2400" kern="0" dirty="0">
                <a:solidFill>
                  <a:srgbClr val="000000"/>
                </a:solidFill>
              </a:rPr>
              <a:t>Underlying structures change over time, so avoid writing SELECT * queries against DMVs</a:t>
            </a:r>
          </a:p>
        </p:txBody>
      </p:sp>
    </p:spTree>
    <p:extLst>
      <p:ext uri="{BB962C8B-B14F-4D97-AF65-F5344CB8AC3E}">
        <p14:creationId xmlns:p14="http://schemas.microsoft.com/office/powerpoint/2010/main" val="378710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Categorizing DMVs</a:t>
            </a:r>
            <a:endParaRPr lang="en-GB" dirty="0"/>
          </a:p>
        </p:txBody>
      </p:sp>
      <p:sp>
        <p:nvSpPr>
          <p:cNvPr id="4" name="Content Placeholder 2"/>
          <p:cNvSpPr txBox="1">
            <a:spLocks/>
          </p:cNvSpPr>
          <p:nvPr/>
        </p:nvSpPr>
        <p:spPr>
          <a:xfrm>
            <a:off x="458787" y="1070010"/>
            <a:ext cx="7970837"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DMVs are categorized by a naming convention:</a:t>
            </a: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78372075"/>
              </p:ext>
            </p:extLst>
          </p:nvPr>
        </p:nvGraphicFramePr>
        <p:xfrm>
          <a:off x="644711" y="1836540"/>
          <a:ext cx="7290148" cy="2682240"/>
        </p:xfrm>
        <a:graphic>
          <a:graphicData uri="http://schemas.openxmlformats.org/drawingml/2006/table">
            <a:tbl>
              <a:tblPr firstRow="1" bandRow="1">
                <a:tableStyleId>{9DCAF9ED-07DC-4A11-8D7F-57B35C25682E}</a:tableStyleId>
              </a:tblPr>
              <a:tblGrid>
                <a:gridCol w="2279737"/>
                <a:gridCol w="5010411"/>
              </a:tblGrid>
              <a:tr h="370840">
                <a:tc>
                  <a:txBody>
                    <a:bodyPr/>
                    <a:lstStyle/>
                    <a:p>
                      <a:r>
                        <a:rPr lang="en-US" sz="2000" dirty="0" smtClean="0">
                          <a:latin typeface="Segoe UI" panose="020B0502040204020203" pitchFamily="34" charset="0"/>
                          <a:cs typeface="Segoe UI" panose="020B0502040204020203" pitchFamily="34" charset="0"/>
                        </a:rPr>
                        <a:t>Naming pattern</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Description</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db</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Database-related information</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exec</a:t>
                      </a:r>
                      <a:endParaRPr lang="en-US" sz="20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cs typeface="Segoe UI" panose="020B0502040204020203" pitchFamily="34" charset="0"/>
                        </a:rPr>
                        <a:t>Query execution-related information</a:t>
                      </a:r>
                    </a:p>
                  </a:txBody>
                  <a:tcPr/>
                </a:tc>
              </a:tr>
              <a:tr h="370840">
                <a:tc>
                  <a:txBody>
                    <a:bodyPr/>
                    <a:lstStyle/>
                    <a:p>
                      <a:r>
                        <a:rPr lang="en-US" sz="2000" dirty="0" smtClean="0">
                          <a:latin typeface="Segoe UI" panose="020B0502040204020203" pitchFamily="34" charset="0"/>
                          <a:cs typeface="Segoe UI" panose="020B0502040204020203" pitchFamily="34" charset="0"/>
                        </a:rPr>
                        <a:t>io</a:t>
                      </a:r>
                      <a:endParaRPr lang="en-US" sz="2000" dirty="0">
                        <a:latin typeface="Segoe UI" panose="020B0502040204020203" pitchFamily="34" charset="0"/>
                        <a:cs typeface="Segoe UI" panose="020B0502040204020203" pitchFamily="34" charset="0"/>
                      </a:endParaRPr>
                    </a:p>
                  </a:txBody>
                  <a:tcPr/>
                </a:tc>
                <a:tc>
                  <a:txBody>
                    <a:bodyPr/>
                    <a:lstStyle/>
                    <a:p>
                      <a:r>
                        <a:rPr lang="en-US" sz="2000" strike="noStrike" dirty="0" smtClean="0">
                          <a:latin typeface="Segoe UI" panose="020B0502040204020203" pitchFamily="34" charset="0"/>
                          <a:cs typeface="Segoe UI" panose="020B0502040204020203" pitchFamily="34" charset="0"/>
                        </a:rPr>
                        <a:t>I/O</a:t>
                      </a:r>
                      <a:r>
                        <a:rPr lang="en-US" sz="2000" dirty="0" smtClean="0">
                          <a:latin typeface="Segoe UI" panose="020B0502040204020203" pitchFamily="34" charset="0"/>
                          <a:cs typeface="Segoe UI" panose="020B0502040204020203" pitchFamily="34" charset="0"/>
                        </a:rPr>
                        <a:t> statistics</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os</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SQL Server</a:t>
                      </a:r>
                      <a:r>
                        <a:rPr lang="en-US" sz="2000" baseline="0" dirty="0" smtClean="0">
                          <a:latin typeface="Segoe UI" panose="020B0502040204020203" pitchFamily="34" charset="0"/>
                          <a:cs typeface="Segoe UI" panose="020B0502040204020203" pitchFamily="34" charset="0"/>
                        </a:rPr>
                        <a:t> Operating System (SQLOS) information</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tran</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Transaction-related</a:t>
                      </a:r>
                      <a:r>
                        <a:rPr lang="en-US" sz="2000" baseline="0" dirty="0" smtClean="0">
                          <a:latin typeface="Segoe UI" panose="020B0502040204020203" pitchFamily="34" charset="0"/>
                          <a:cs typeface="Segoe UI" panose="020B0502040204020203" pitchFamily="34" charset="0"/>
                        </a:rPr>
                        <a:t> information</a:t>
                      </a:r>
                      <a:endParaRPr lang="en-US" sz="20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3299769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374650" y="-2"/>
            <a:ext cx="8502650" cy="740664"/>
          </a:xfrm>
        </p:spPr>
        <p:txBody>
          <a:bodyPr/>
          <a:lstStyle/>
          <a:p>
            <a:r>
              <a:rPr lang="en-GB" dirty="0" smtClean="0"/>
              <a:t>Querying Dynamic Management Views and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Dynamic management views are queried like standard views:</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Dynamic management functions are queried as table-valued functions, including parameters:</a:t>
            </a:r>
          </a:p>
        </p:txBody>
      </p:sp>
      <p:sp>
        <p:nvSpPr>
          <p:cNvPr id="5" name="AutoShape 3"/>
          <p:cNvSpPr>
            <a:spLocks noChangeArrowheads="1"/>
          </p:cNvSpPr>
          <p:nvPr/>
        </p:nvSpPr>
        <p:spPr bwMode="auto">
          <a:xfrm>
            <a:off x="747550" y="2194282"/>
            <a:ext cx="7519627"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session_id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login_time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program_name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8000"/>
                </a:solidFill>
                <a:latin typeface="Lucida Sans Unicode" panose="020B0602030504020204" pitchFamily="34" charset="0"/>
                <a:cs typeface="Lucida Sans Unicode" panose="020B0602030504020204" pitchFamily="34" charset="0"/>
              </a:rPr>
              <a:t>dm_exec_sessions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is_user_process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1</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47548" y="4584133"/>
            <a:ext cx="7519627"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smtClean="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referencing_schema_name</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	referencing_entity_name</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	referencing_class_desc</a:t>
            </a:r>
            <a:endParaRPr lang="en-US" dirty="0">
              <a:solidFill>
                <a:prstClr val="black"/>
              </a:solidFill>
              <a:latin typeface="Lucida Sans Unicode" panose="020B0602030504020204" pitchFamily="34" charset="0"/>
              <a:cs typeface="Lucida Sans Unicode" panose="020B0602030504020204" pitchFamily="34" charset="0"/>
            </a:endParaRPr>
          </a:p>
          <a:p>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srgbClr val="008000"/>
                </a:solidFill>
                <a:latin typeface="Lucida Sans Unicode" panose="020B0602030504020204" pitchFamily="34" charset="0"/>
                <a:cs typeface="Lucida Sans Unicode" panose="020B0602030504020204" pitchFamily="34" charset="0"/>
              </a:rPr>
              <a:t>sys</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srgbClr val="008000"/>
                </a:solidFill>
                <a:latin typeface="Lucida Sans Unicode" panose="020B0602030504020204" pitchFamily="34" charset="0"/>
                <a:cs typeface="Lucida Sans Unicode" panose="020B0602030504020204" pitchFamily="34" charset="0"/>
              </a:rPr>
              <a:t>dm_sql_referencing_entities(</a:t>
            </a:r>
          </a:p>
          <a:p>
            <a:r>
              <a:rPr lang="en-US" dirty="0">
                <a:solidFill>
                  <a:srgbClr val="008000"/>
                </a:solidFill>
                <a:latin typeface="Lucida Sans Unicode" panose="020B0602030504020204" pitchFamily="34" charset="0"/>
                <a:cs typeface="Lucida Sans Unicode" panose="020B0602030504020204" pitchFamily="34" charset="0"/>
              </a:rPr>
              <a:t>	</a:t>
            </a:r>
            <a:r>
              <a:rPr lang="en-US" dirty="0" smtClean="0">
                <a:solidFill>
                  <a:srgbClr val="FF0000"/>
                </a:solidFill>
                <a:latin typeface="Lucida Sans Unicode" panose="020B0602030504020204" pitchFamily="34" charset="0"/>
                <a:cs typeface="Lucida Sans Unicode" panose="020B0602030504020204" pitchFamily="34" charset="0"/>
              </a:rPr>
              <a:t>'Sales.Orders</a:t>
            </a:r>
            <a:r>
              <a:rPr lang="en-US" dirty="0">
                <a:solidFill>
                  <a:srgbClr val="FF0000"/>
                </a:solidFill>
                <a:latin typeface="Lucida Sans Unicode" panose="020B0602030504020204" pitchFamily="34" charset="0"/>
                <a:cs typeface="Lucida Sans Unicode" panose="020B0602030504020204" pitchFamily="34" charset="0"/>
              </a:rPr>
              <a:t>'</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FF0000"/>
                </a:solidFill>
                <a:latin typeface="Lucida Sans Unicode" panose="020B0602030504020204" pitchFamily="34" charset="0"/>
                <a:cs typeface="Lucida Sans Unicode" panose="020B0602030504020204" pitchFamily="34" charset="0"/>
              </a:rPr>
              <a:t>'OBJECT'</a:t>
            </a:r>
            <a:r>
              <a:rPr lang="en-US" dirty="0">
                <a:solidFill>
                  <a:srgbClr val="808080"/>
                </a:solidFill>
                <a:latin typeface="Lucida Sans Unicode" panose="020B0602030504020204" pitchFamily="34" charset="0"/>
                <a:cs typeface="Lucida Sans Unicode" panose="020B0602030504020204" pitchFamily="34" charset="0"/>
              </a:rPr>
              <a:t>);</a:t>
            </a:r>
          </a:p>
          <a:p>
            <a:r>
              <a:rPr lang="en-US" dirty="0">
                <a:solidFill>
                  <a:srgbClr val="0000FF"/>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21517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e30cf283-1618-4b50-a764-6425e573ad83">
    <p:spTree>
      <p:nvGrpSpPr>
        <p:cNvPr id="1" name=""/>
        <p:cNvGrpSpPr/>
        <p:nvPr/>
      </p:nvGrpSpPr>
      <p:grpSpPr>
        <a:xfrm>
          <a:off x="0" y="0"/>
          <a:ext cx="0" cy="0"/>
          <a:chOff x="0" y="0"/>
          <a:chExt cx="0" cy="0"/>
        </a:xfrm>
      </p:grpSpPr>
      <p:sp>
        <p:nvSpPr>
          <p:cNvPr id="2" name="Title 1"/>
          <p:cNvSpPr>
            <a:spLocks noGrp="1"/>
          </p:cNvSpPr>
          <p:nvPr>
            <p:ph type="title"/>
          </p:nvPr>
        </p:nvSpPr>
        <p:spPr>
          <a:xfrm>
            <a:off x="126999" y="-2"/>
            <a:ext cx="9217025" cy="740664"/>
          </a:xfrm>
        </p:spPr>
        <p:txBody>
          <a:bodyPr/>
          <a:lstStyle/>
          <a:p>
            <a:r>
              <a:rPr lang="en-GB" dirty="0" smtClean="0"/>
              <a:t>Demonstration: Querying Dynamic Management Objects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a:t>Q</a:t>
            </a:r>
            <a:r>
              <a:rPr lang="en-US" b="0" kern="0" dirty="0" smtClean="0"/>
              <a:t>uery system dynamic management objects</a:t>
            </a:r>
          </a:p>
        </p:txBody>
      </p:sp>
    </p:spTree>
    <p:extLst>
      <p:ext uri="{BB962C8B-B14F-4D97-AF65-F5344CB8AC3E}">
        <p14:creationId xmlns:p14="http://schemas.microsoft.com/office/powerpoint/2010/main" val="33009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Querying SQL Server Metadata</a:t>
            </a:r>
            <a:endParaRPr lang="en-GB" dirty="0"/>
          </a:p>
        </p:txBody>
      </p:sp>
      <p:sp>
        <p:nvSpPr>
          <p:cNvPr id="3" name="Text Placeholder 2"/>
          <p:cNvSpPr>
            <a:spLocks noGrp="1"/>
          </p:cNvSpPr>
          <p:nvPr>
            <p:ph type="body" idx="1"/>
          </p:nvPr>
        </p:nvSpPr>
        <p:spPr>
          <a:xfrm>
            <a:off x="458788" y="887865"/>
            <a:ext cx="8119156" cy="5147356"/>
          </a:xfrm>
        </p:spPr>
        <p:txBody>
          <a:bodyPr/>
          <a:lstStyle/>
          <a:p>
            <a:r>
              <a:rPr lang="en-GB" dirty="0" smtClean="0"/>
              <a:t>Exercise 1: Querying System Catalog Views
Exercise 2: Querying System Functions
Exercise 3: Querying System Dynamic Management Views</a:t>
            </a:r>
            <a:endParaRPr lang="en-GB" dirty="0"/>
          </a:p>
        </p:txBody>
      </p:sp>
      <p:sp>
        <p:nvSpPr>
          <p:cNvPr id="4" name="TextBox 3"/>
          <p:cNvSpPr txBox="1"/>
          <p:nvPr/>
        </p:nvSpPr>
        <p:spPr>
          <a:xfrm>
            <a:off x="458788" y="3106966"/>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3535591"/>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p>
        </p:txBody>
      </p:sp>
      <p:sp>
        <p:nvSpPr>
          <p:cNvPr id="6" name="TextBox 5"/>
          <p:cNvSpPr txBox="1"/>
          <p:nvPr/>
        </p:nvSpPr>
        <p:spPr>
          <a:xfrm>
            <a:off x="458788" y="53251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99448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creating reports using corporate databases stored in SQL Server 2014. You need to determine where the data required by your reports is located, and also establish other system characteristics. You will be writing queries against system objects to gather the required metadata.</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04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Querying System Catalog Views and Functions
Executing System Stored Procedures
Querying Dynamic Management Objects</a:t>
            </a:r>
            <a:endParaRPr lang="en-GB" dirty="0"/>
          </a:p>
        </p:txBody>
      </p:sp>
    </p:spTree>
    <p:extLst>
      <p:ext uri="{BB962C8B-B14F-4D97-AF65-F5344CB8AC3E}">
        <p14:creationId xmlns:p14="http://schemas.microsoft.com/office/powerpoint/2010/main" val="236405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922922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sp>
        <p:nvSpPr>
          <p:cNvPr id="5" name="Text Placeholder 5"/>
          <p:cNvSpPr txBox="1">
            <a:spLocks/>
          </p:cNvSpPr>
          <p:nvPr/>
        </p:nvSpPr>
        <p:spPr>
          <a:xfrm>
            <a:off x="457200" y="1066800"/>
            <a:ext cx="8229600" cy="5105400"/>
          </a:xfrm>
          <a:prstGeom prst="rect">
            <a:avLst/>
          </a:prstGeom>
        </p:spPr>
        <p:txBody>
          <a:bodyPr/>
          <a:lstStyle/>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Your evaluation of this course will help Microsoft understand the quality of your learning experience.</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Please work with your training provider to access the course evaluation form.</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Microsoft will keep your answers to this survey private and confidential and will use your responses to improve your future learning experience. Your open and honest feedback is valuable and appreciated.</a:t>
            </a: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79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184150" y="-2"/>
            <a:ext cx="9036050" cy="740664"/>
          </a:xfrm>
        </p:spPr>
        <p:txBody>
          <a:bodyPr/>
          <a:lstStyle/>
          <a:p>
            <a:r>
              <a:rPr lang="en-GB" dirty="0" smtClean="0"/>
              <a:t>Lesson 1: Querying System Catalog Views and Functions</a:t>
            </a:r>
            <a:endParaRPr lang="en-GB" dirty="0"/>
          </a:p>
        </p:txBody>
      </p:sp>
      <p:sp>
        <p:nvSpPr>
          <p:cNvPr id="3" name="Text Placeholder 2"/>
          <p:cNvSpPr>
            <a:spLocks noGrp="1"/>
          </p:cNvSpPr>
          <p:nvPr>
            <p:ph type="body" idx="1"/>
          </p:nvPr>
        </p:nvSpPr>
        <p:spPr/>
        <p:txBody>
          <a:bodyPr/>
          <a:lstStyle/>
          <a:p>
            <a:r>
              <a:rPr lang="en-GB" dirty="0" smtClean="0"/>
              <a:t>System Catalog Views
Information Schema Views
System Metadata Functions
Demonstration: Querying System Catalog Views and Functions</a:t>
            </a:r>
            <a:endParaRPr lang="en-GB" dirty="0"/>
          </a:p>
        </p:txBody>
      </p:sp>
    </p:spTree>
    <p:extLst>
      <p:ext uri="{BB962C8B-B14F-4D97-AF65-F5344CB8AC3E}">
        <p14:creationId xmlns:p14="http://schemas.microsoft.com/office/powerpoint/2010/main" val="386425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Catalog Views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Built-in views that provide information about the system catalog</a:t>
            </a:r>
          </a:p>
          <a:p>
            <a:pPr lvl="0"/>
            <a:r>
              <a:rPr lang="en-US" kern="0" dirty="0">
                <a:solidFill>
                  <a:srgbClr val="000000"/>
                </a:solidFill>
              </a:rPr>
              <a:t>Use standard query methods to return metadata</a:t>
            </a:r>
          </a:p>
          <a:p>
            <a:pPr lvl="1"/>
            <a:r>
              <a:rPr lang="en-US" kern="0" dirty="0">
                <a:solidFill>
                  <a:srgbClr val="000000"/>
                </a:solidFill>
              </a:rPr>
              <a:t>Column lists, JOIN, WHERE, ORDER BY</a:t>
            </a:r>
          </a:p>
          <a:p>
            <a:pPr lvl="0"/>
            <a:r>
              <a:rPr lang="en-US" kern="0" dirty="0">
                <a:solidFill>
                  <a:srgbClr val="000000"/>
                </a:solidFill>
              </a:rPr>
              <a:t>Some views are filtered to display only user objects, some views include system objects</a:t>
            </a:r>
          </a:p>
          <a:p>
            <a:pPr lvl="0"/>
            <a:endParaRPr lang="en-US" kern="0" dirty="0">
              <a:solidFill>
                <a:srgbClr val="000000"/>
              </a:solidFill>
            </a:endParaRPr>
          </a:p>
        </p:txBody>
      </p:sp>
      <p:sp>
        <p:nvSpPr>
          <p:cNvPr id="5" name="AutoShape 3"/>
          <p:cNvSpPr>
            <a:spLocks noChangeArrowheads="1"/>
          </p:cNvSpPr>
          <p:nvPr/>
        </p:nvSpPr>
        <p:spPr bwMode="auto">
          <a:xfrm>
            <a:off x="581294" y="4329245"/>
            <a:ext cx="7519627"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8000"/>
                </a:solidFill>
                <a:latin typeface="Lucida Sans Unicode" panose="020B0602030504020204" pitchFamily="34" charset="0"/>
                <a:cs typeface="Lucida Sans Unicode" panose="020B0602030504020204" pitchFamily="34" charset="0"/>
              </a:rPr>
              <a:t>--Pre-filtered to exclude system objects</a:t>
            </a:r>
          </a:p>
          <a:p>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name</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FF00FF"/>
                </a:solidFill>
                <a:latin typeface="Lucida Sans Unicode" panose="020B0602030504020204" pitchFamily="34" charset="0"/>
                <a:cs typeface="Lucida Sans Unicode" panose="020B0602030504020204" pitchFamily="34" charset="0"/>
              </a:rPr>
              <a:t>object_id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FF00FF"/>
                </a:solidFill>
                <a:latin typeface="Lucida Sans Unicode" panose="020B0602030504020204" pitchFamily="34" charset="0"/>
                <a:cs typeface="Lucida Sans Unicode" panose="020B0602030504020204" pitchFamily="34" charset="0"/>
              </a:rPr>
              <a:t>schema_id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type</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type_desc</a:t>
            </a:r>
          </a:p>
          <a:p>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sys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srgbClr val="008000"/>
                </a:solidFill>
                <a:latin typeface="Lucida Sans Unicode" panose="020B0602030504020204" pitchFamily="34" charset="0"/>
                <a:cs typeface="Lucida Sans Unicode" panose="020B0602030504020204" pitchFamily="34" charset="0"/>
              </a:rPr>
              <a:t>tables</a:t>
            </a:r>
            <a:r>
              <a:rPr lang="en-US" dirty="0">
                <a:solidFill>
                  <a:srgbClr val="808080"/>
                </a:solidFill>
                <a:latin typeface="Lucida Sans Unicode" panose="020B0602030504020204" pitchFamily="34" charset="0"/>
                <a:cs typeface="Lucida Sans Unicode" panose="020B0602030504020204" pitchFamily="34" charset="0"/>
              </a:rPr>
              <a:t>;</a:t>
            </a:r>
          </a:p>
          <a:p>
            <a:r>
              <a:rPr lang="en-US" dirty="0">
                <a:solidFill>
                  <a:srgbClr val="008000"/>
                </a:solidFill>
                <a:latin typeface="Lucida Sans Unicode" panose="020B0602030504020204" pitchFamily="34" charset="0"/>
                <a:cs typeface="Lucida Sans Unicode" panose="020B0602030504020204" pitchFamily="34" charset="0"/>
              </a:rPr>
              <a:t>--Includes system and user objects</a:t>
            </a:r>
          </a:p>
          <a:p>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name</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FF00FF"/>
                </a:solidFill>
                <a:latin typeface="Lucida Sans Unicode" panose="020B0602030504020204" pitchFamily="34" charset="0"/>
                <a:cs typeface="Lucida Sans Unicode" panose="020B0602030504020204" pitchFamily="34" charset="0"/>
              </a:rPr>
              <a:t>object_id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FF00FF"/>
                </a:solidFill>
                <a:latin typeface="Lucida Sans Unicode" panose="020B0602030504020204" pitchFamily="34" charset="0"/>
                <a:cs typeface="Lucida Sans Unicode" panose="020B0602030504020204" pitchFamily="34" charset="0"/>
              </a:rPr>
              <a:t>schema_id</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type</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type_desc</a:t>
            </a:r>
          </a:p>
          <a:p>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8000"/>
                </a:solidFill>
                <a:latin typeface="Lucida Sans Unicode" panose="020B0602030504020204" pitchFamily="34" charset="0"/>
                <a:cs typeface="Lucida Sans Unicode" panose="020B0602030504020204" pitchFamily="34" charset="0"/>
              </a:rPr>
              <a:t>sys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srgbClr val="008000"/>
                </a:solidFill>
                <a:latin typeface="Lucida Sans Unicode" panose="020B0602030504020204" pitchFamily="34" charset="0"/>
                <a:cs typeface="Lucida Sans Unicode" panose="020B0602030504020204" pitchFamily="34" charset="0"/>
              </a:rPr>
              <a:t>objects</a:t>
            </a:r>
            <a:r>
              <a:rPr lang="en-US" dirty="0">
                <a:solidFill>
                  <a:srgbClr val="808080"/>
                </a:solidFill>
                <a:latin typeface="Lucida Sans Unicode" panose="020B0602030504020204" pitchFamily="34" charset="0"/>
                <a:cs typeface="Lucida Sans Unicode" panose="020B0602030504020204" pitchFamily="34" charset="0"/>
              </a:rPr>
              <a:t>;</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528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Schema Views</a:t>
            </a:r>
            <a:endParaRPr lang="en-GB" dirty="0"/>
          </a:p>
        </p:txBody>
      </p:sp>
      <p:sp>
        <p:nvSpPr>
          <p:cNvPr id="4" name="Content Placeholder 2"/>
          <p:cNvSpPr txBox="1">
            <a:spLocks/>
          </p:cNvSpPr>
          <p:nvPr/>
        </p:nvSpPr>
        <p:spPr>
          <a:xfrm>
            <a:off x="458788" y="71596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Views stored in the INFORMATION_SCHEMA system schema</a:t>
            </a:r>
          </a:p>
          <a:p>
            <a:pPr lvl="0"/>
            <a:r>
              <a:rPr lang="en-US" kern="0" dirty="0">
                <a:solidFill>
                  <a:srgbClr val="000000"/>
                </a:solidFill>
              </a:rPr>
              <a:t>Return system metadata per ISO standard, used by third-party tools</a:t>
            </a:r>
          </a:p>
          <a:p>
            <a:pPr lvl="0"/>
            <a:r>
              <a:rPr lang="en-US" kern="0" dirty="0">
                <a:solidFill>
                  <a:srgbClr val="000000"/>
                </a:solidFill>
              </a:rPr>
              <a:t>Maps standard names (catalog, domain) to SQL Server names (database, user-defined data type)</a:t>
            </a:r>
          </a:p>
          <a:p>
            <a:pPr lvl="0"/>
            <a:endParaRPr lang="en-US" kern="0" dirty="0">
              <a:solidFill>
                <a:srgbClr val="000000"/>
              </a:solidFill>
            </a:endParaRPr>
          </a:p>
        </p:txBody>
      </p:sp>
      <p:sp>
        <p:nvSpPr>
          <p:cNvPr id="5" name="AutoShape 3"/>
          <p:cNvSpPr>
            <a:spLocks noChangeArrowheads="1"/>
          </p:cNvSpPr>
          <p:nvPr/>
        </p:nvSpPr>
        <p:spPr bwMode="auto">
          <a:xfrm>
            <a:off x="581291" y="4118397"/>
            <a:ext cx="7519627"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TABLE_CATALOG</a:t>
            </a:r>
            <a:r>
              <a:rPr lang="en-US" b="1" dirty="0">
                <a:solidFill>
                  <a:srgbClr val="808080"/>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TABLE_SCHEMA</a:t>
            </a:r>
            <a:r>
              <a:rPr lang="en-US" b="1" dirty="0">
                <a:solidFill>
                  <a:srgbClr val="80808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TABLE_NAME</a:t>
            </a:r>
            <a:r>
              <a:rPr lang="en-US" b="1" dirty="0">
                <a:solidFill>
                  <a:srgbClr val="808080"/>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TABLE_TYPE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INFORMATION_SCHEMA</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8000"/>
                </a:solidFill>
                <a:latin typeface="Lucida Sans Unicode" panose="020B0602030504020204" pitchFamily="34" charset="0"/>
                <a:cs typeface="Lucida Sans Unicode" panose="020B0602030504020204" pitchFamily="34" charset="0"/>
              </a:rPr>
              <a:t>TABLES</a:t>
            </a:r>
            <a:r>
              <a:rPr lang="en-US" b="1" dirty="0">
                <a:solidFill>
                  <a:srgbClr val="00000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614941" y="5356932"/>
            <a:ext cx="7519627"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VIEW_CATALOG</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VIEW_SCHEMA</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VIEW_NAME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TABLE_CATALOG</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TABLE_SCHEMA</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TABLE_NAME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COLUMN_NAME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INFORMATION_SCHEMA</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8000"/>
                </a:solidFill>
                <a:latin typeface="Lucida Sans Unicode" panose="020B0602030504020204" pitchFamily="34" charset="0"/>
                <a:cs typeface="Lucida Sans Unicode" panose="020B0602030504020204" pitchFamily="34" charset="0"/>
              </a:rPr>
              <a:t>VIEW_COLUMN_USAGE</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14792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Metadata Functions</a:t>
            </a:r>
            <a:endParaRPr lang="en-GB" dirty="0"/>
          </a:p>
        </p:txBody>
      </p:sp>
      <p:sp>
        <p:nvSpPr>
          <p:cNvPr id="4" name="Content Placeholder 2"/>
          <p:cNvSpPr txBox="1">
            <a:spLocks/>
          </p:cNvSpPr>
          <p:nvPr/>
        </p:nvSpPr>
        <p:spPr>
          <a:xfrm>
            <a:off x="458788" y="7635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Return information about settings, values, and objects in SQL Server</a:t>
            </a:r>
          </a:p>
          <a:p>
            <a:pPr lvl="0"/>
            <a:r>
              <a:rPr lang="en-US" kern="0" dirty="0">
                <a:solidFill>
                  <a:srgbClr val="000000"/>
                </a:solidFill>
              </a:rPr>
              <a:t>Come in a variety of formats</a:t>
            </a:r>
          </a:p>
          <a:p>
            <a:pPr lvl="1"/>
            <a:r>
              <a:rPr lang="en-US" kern="0" dirty="0">
                <a:solidFill>
                  <a:srgbClr val="000000"/>
                </a:solidFill>
              </a:rPr>
              <a:t>Some marked with a @@ prefix, sometimes incorrectly referred to as global variables: @@VERSION</a:t>
            </a:r>
          </a:p>
          <a:p>
            <a:pPr lvl="1"/>
            <a:r>
              <a:rPr lang="en-US" kern="0" dirty="0">
                <a:solidFill>
                  <a:srgbClr val="000000"/>
                </a:solidFill>
              </a:rPr>
              <a:t>Some marked with a () suffix, similar to arithmetic or string functions: ERROR_NUMBER()</a:t>
            </a:r>
          </a:p>
          <a:p>
            <a:pPr lvl="1"/>
            <a:r>
              <a:rPr lang="en-US" kern="0" dirty="0">
                <a:solidFill>
                  <a:srgbClr val="000000"/>
                </a:solidFill>
              </a:rPr>
              <a:t>Some special functions marked with a $ prefix: $PARTITION</a:t>
            </a:r>
          </a:p>
          <a:p>
            <a:pPr lvl="0"/>
            <a:r>
              <a:rPr lang="en-US" kern="0" dirty="0">
                <a:solidFill>
                  <a:srgbClr val="000000"/>
                </a:solidFill>
              </a:rPr>
              <a:t>Queried with a standard SELECT statement:</a:t>
            </a:r>
          </a:p>
        </p:txBody>
      </p:sp>
      <p:sp>
        <p:nvSpPr>
          <p:cNvPr id="5" name="AutoShape 3"/>
          <p:cNvSpPr>
            <a:spLocks noChangeArrowheads="1"/>
          </p:cNvSpPr>
          <p:nvPr/>
        </p:nvSpPr>
        <p:spPr bwMode="auto">
          <a:xfrm>
            <a:off x="581292" y="5568563"/>
            <a:ext cx="7519627"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@@VERSION</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SQL_Version</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SERVERPROPERTY</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FF0000"/>
                </a:solidFill>
                <a:latin typeface="Lucida Sans Unicode" panose="020B0602030504020204" pitchFamily="34" charset="0"/>
                <a:cs typeface="Lucida Sans Unicode" panose="020B0602030504020204" pitchFamily="34" charset="0"/>
              </a:rPr>
              <a:t>'ProductVersion'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version</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SERVERPROPERTY</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FF0000"/>
                </a:solidFill>
                <a:latin typeface="Lucida Sans Unicode" panose="020B0602030504020204" pitchFamily="34" charset="0"/>
                <a:cs typeface="Lucida Sans Unicode" panose="020B0602030504020204" pitchFamily="34" charset="0"/>
              </a:rPr>
              <a:t>'Collation'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collation</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35197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63de88a-a806-424a-a46f-9c3498e4c1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System Catalog Views and Functions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Query system catalog views and functions</a:t>
            </a:r>
          </a:p>
        </p:txBody>
      </p:sp>
    </p:spTree>
    <p:extLst>
      <p:ext uri="{BB962C8B-B14F-4D97-AF65-F5344CB8AC3E}">
        <p14:creationId xmlns:p14="http://schemas.microsoft.com/office/powerpoint/2010/main" val="164661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Executing System Stored Procedures</a:t>
            </a:r>
            <a:endParaRPr lang="en-GB" dirty="0"/>
          </a:p>
        </p:txBody>
      </p:sp>
      <p:sp>
        <p:nvSpPr>
          <p:cNvPr id="3" name="Text Placeholder 2"/>
          <p:cNvSpPr>
            <a:spLocks noGrp="1"/>
          </p:cNvSpPr>
          <p:nvPr>
            <p:ph type="body" idx="1"/>
          </p:nvPr>
        </p:nvSpPr>
        <p:spPr/>
        <p:txBody>
          <a:bodyPr/>
          <a:lstStyle/>
          <a:p>
            <a:r>
              <a:rPr lang="en-GB" dirty="0" smtClean="0"/>
              <a:t>Executing Stored Procedures
Executing System Stored Procedures
Common System Stored Procedures
Demonstration: Executing System Stored Procedures</a:t>
            </a:r>
            <a:endParaRPr lang="en-GB" dirty="0"/>
          </a:p>
        </p:txBody>
      </p:sp>
    </p:spTree>
    <p:extLst>
      <p:ext uri="{BB962C8B-B14F-4D97-AF65-F5344CB8AC3E}">
        <p14:creationId xmlns:p14="http://schemas.microsoft.com/office/powerpoint/2010/main" val="243317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Executing Stored Procedures</a:t>
            </a:r>
            <a:endParaRPr lang="en-GB" dirty="0"/>
          </a:p>
        </p:txBody>
      </p:sp>
      <p:sp>
        <p:nvSpPr>
          <p:cNvPr id="4" name="Content Placeholder 2"/>
          <p:cNvSpPr txBox="1">
            <a:spLocks/>
          </p:cNvSpPr>
          <p:nvPr/>
        </p:nvSpPr>
        <p:spPr>
          <a:xfrm>
            <a:off x="458788" y="94456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the EXECUTE or EXEC command before the name of the stored procedure</a:t>
            </a:r>
          </a:p>
          <a:p>
            <a:pPr lvl="0"/>
            <a:r>
              <a:rPr lang="en-US" kern="0" dirty="0">
                <a:solidFill>
                  <a:srgbClr val="000000"/>
                </a:solidFill>
              </a:rPr>
              <a:t>Pass parameters by name or position, separated by commas when applicable</a:t>
            </a:r>
          </a:p>
        </p:txBody>
      </p:sp>
      <p:sp>
        <p:nvSpPr>
          <p:cNvPr id="5" name="AutoShape 3"/>
          <p:cNvSpPr>
            <a:spLocks noChangeArrowheads="1"/>
          </p:cNvSpPr>
          <p:nvPr/>
        </p:nvSpPr>
        <p:spPr bwMode="auto">
          <a:xfrm>
            <a:off x="1091350" y="3001595"/>
            <a:ext cx="6743013"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8000"/>
                </a:solidFill>
                <a:latin typeface="Lucida Sans Unicode" panose="020B0602030504020204" pitchFamily="34" charset="0"/>
                <a:cs typeface="Lucida Sans Unicode" panose="020B0602030504020204" pitchFamily="34" charset="0"/>
              </a:rPr>
              <a:t>--no parameters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sp_databases</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endParaRPr lang="en-US" b="1" dirty="0">
              <a:solidFill>
                <a:srgbClr val="80808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a:solidFill>
                  <a:srgbClr val="008000"/>
                </a:solidFill>
                <a:latin typeface="Lucida Sans Unicode" panose="020B0602030504020204" pitchFamily="34" charset="0"/>
                <a:cs typeface="Lucida Sans Unicode" panose="020B0602030504020204" pitchFamily="34" charset="0"/>
              </a:rPr>
              <a:t>--single parameter</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sp_help</a:t>
            </a: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N'Sales.Customers'</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endParaRPr lang="en-US" b="1" dirty="0">
              <a:solidFill>
                <a:srgbClr val="80808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a:solidFill>
                  <a:srgbClr val="008000"/>
                </a:solidFill>
                <a:latin typeface="Lucida Sans Unicode" panose="020B0602030504020204" pitchFamily="34" charset="0"/>
                <a:cs typeface="Lucida Sans Unicode" panose="020B0602030504020204" pitchFamily="34" charset="0"/>
              </a:rPr>
              <a:t>--multiple named parameters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sp_tables</a:t>
            </a:r>
            <a:r>
              <a:rPr lang="en-US" b="1" dirty="0">
                <a:solidFill>
                  <a:srgbClr val="0000FF"/>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@table_name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@table_owner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N'Sales'</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56870136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19</TotalTime>
  <Words>2091</Words>
  <Application>Microsoft Office PowerPoint</Application>
  <PresentationFormat>On-screen Show (4:3)</PresentationFormat>
  <Paragraphs>274</Paragraphs>
  <Slides>21</Slides>
  <Notes>21</Notes>
  <HiddenSlides>0</HiddenSlides>
  <MMClips>0</MMClips>
  <ScaleCrop>false</ScaleCrop>
  <HeadingPairs>
    <vt:vector size="6" baseType="variant">
      <vt:variant>
        <vt:lpstr>Fonts Used</vt:lpstr>
      </vt:variant>
      <vt:variant>
        <vt:i4>8</vt:i4>
      </vt:variant>
      <vt:variant>
        <vt:lpstr>Theme</vt:lpstr>
      </vt:variant>
      <vt:variant>
        <vt:i4>20</vt:i4>
      </vt:variant>
      <vt:variant>
        <vt:lpstr>Slide Titles</vt:lpstr>
      </vt:variant>
      <vt:variant>
        <vt:i4>21</vt:i4>
      </vt:variant>
    </vt:vector>
  </HeadingPairs>
  <TitlesOfParts>
    <vt:vector size="49" baseType="lpstr">
      <vt:lpstr>Arial</vt:lpstr>
      <vt:lpstr>Segoe UI</vt:lpstr>
      <vt:lpstr>Times New Roman</vt:lpstr>
      <vt:lpstr>Lucida Sans Unicode</vt:lpstr>
      <vt:lpstr>Wingdings</vt:lpstr>
      <vt:lpstr>굴림</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Module 20</vt:lpstr>
      <vt:lpstr>Module Overview</vt:lpstr>
      <vt:lpstr>Lesson 1: Querying System Catalog Views and Functions</vt:lpstr>
      <vt:lpstr>System Catalog Views</vt:lpstr>
      <vt:lpstr>Information Schema Views</vt:lpstr>
      <vt:lpstr>System Metadata Functions</vt:lpstr>
      <vt:lpstr>Demonstration: Querying System Catalog Views and Functions</vt:lpstr>
      <vt:lpstr>Lesson 2: Executing System Stored Procedures</vt:lpstr>
      <vt:lpstr>Executing Stored Procedures</vt:lpstr>
      <vt:lpstr>Executing System Stored Procedures</vt:lpstr>
      <vt:lpstr>Common System Stored Procedures</vt:lpstr>
      <vt:lpstr>Demonstration: Executing System Stored Procedures</vt:lpstr>
      <vt:lpstr>Lesson 3: Querying Dynamic Management Objects</vt:lpstr>
      <vt:lpstr>About Dynamic Management Objects</vt:lpstr>
      <vt:lpstr>Categorizing DMVs</vt:lpstr>
      <vt:lpstr>Querying Dynamic Management Views and Functions</vt:lpstr>
      <vt:lpstr>Demonstration: Querying Dynamic Management Objects</vt:lpstr>
      <vt:lpstr>Lab: Querying SQL Server Metadata</vt:lpstr>
      <vt:lpstr>Lab Scenario</vt:lpstr>
      <vt:lpstr>Module Review and Takeaways</vt:lpstr>
      <vt:lpstr>Course Evaluation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20</dc:title>
  <dc:creator>Christopher Bartlett</dc:creator>
  <cp:lastModifiedBy>Richard Strange</cp:lastModifiedBy>
  <cp:revision>4</cp:revision>
  <dcterms:created xsi:type="dcterms:W3CDTF">2014-08-05T15:36:03Z</dcterms:created>
  <dcterms:modified xsi:type="dcterms:W3CDTF">2014-08-06T08:39:43Z</dcterms:modified>
</cp:coreProperties>
</file>