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8"/>
  </p:notesMasterIdLst>
  <p:sldIdLst>
    <p:sldId id="1627" r:id="rId3"/>
    <p:sldId id="1791" r:id="rId4"/>
    <p:sldId id="1792" r:id="rId5"/>
    <p:sldId id="1793" r:id="rId6"/>
    <p:sldId id="1790"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0" autoAdjust="0"/>
    <p:restoredTop sz="72482" autoAdjust="0"/>
  </p:normalViewPr>
  <p:slideViewPr>
    <p:cSldViewPr snapToGrid="0">
      <p:cViewPr varScale="1">
        <p:scale>
          <a:sx n="59" d="100"/>
          <a:sy n="59" d="100"/>
        </p:scale>
        <p:origin x="4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n Delaney" userId="3f5ce9f5-1df8-430e-995f-2dd4fd30689a" providerId="ADAL" clId="{AB55BC9A-78A8-42E5-AE8A-738A25665DE9}"/>
    <pc:docChg chg="modSld">
      <pc:chgData name="Kalen Delaney" userId="3f5ce9f5-1df8-430e-995f-2dd4fd30689a" providerId="ADAL" clId="{AB55BC9A-78A8-42E5-AE8A-738A25665DE9}" dt="2021-04-09T17:37:12.508" v="19" actId="20577"/>
      <pc:docMkLst>
        <pc:docMk/>
      </pc:docMkLst>
      <pc:sldChg chg="modSp mod">
        <pc:chgData name="Kalen Delaney" userId="3f5ce9f5-1df8-430e-995f-2dd4fd30689a" providerId="ADAL" clId="{AB55BC9A-78A8-42E5-AE8A-738A25665DE9}" dt="2021-04-09T17:37:12.508" v="19" actId="20577"/>
        <pc:sldMkLst>
          <pc:docMk/>
          <pc:sldMk cId="699599133" sldId="1791"/>
        </pc:sldMkLst>
        <pc:spChg chg="mod">
          <ac:chgData name="Kalen Delaney" userId="3f5ce9f5-1df8-430e-995f-2dd4fd30689a" providerId="ADAL" clId="{AB55BC9A-78A8-42E5-AE8A-738A25665DE9}" dt="2021-04-09T17:37:12.508" v="19" actId="20577"/>
          <ac:spMkLst>
            <pc:docMk/>
            <pc:sldMk cId="699599133" sldId="1791"/>
            <ac:spMk id="6" creationId="{7E24F3FF-52ED-4D0A-9388-ECA3587A18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Segoe UI" panose="020B0502040204020203" pitchFamily="34" charset="0"/>
              </a:rPr>
              <a:t>Module 1: Getting Started with Transact-SQL</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Module 2: Sorting and Filtering Query Results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Module 3: Using Joins and Subqueries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Module 4: Using Built-in Functions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rPr>
              <a:t>Module 5: Modifying Data</a:t>
            </a:r>
            <a:endParaRPr lang="en-US"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3</a:t>
            </a:fld>
            <a:endParaRPr lang="en-US"/>
          </a:p>
        </p:txBody>
      </p:sp>
    </p:spTree>
    <p:extLst>
      <p:ext uri="{BB962C8B-B14F-4D97-AF65-F5344CB8AC3E}">
        <p14:creationId xmlns:p14="http://schemas.microsoft.com/office/powerpoint/2010/main" val="96501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5</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088570"/>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68" r:id="rId30"/>
    <p:sldLayoutId id="2147484688" r:id="rId31"/>
    <p:sldLayoutId id="2147484689" r:id="rId32"/>
    <p:sldLayoutId id="2147484690" r:id="rId33"/>
    <p:sldLayoutId id="2147484683" r:id="rId34"/>
    <p:sldLayoutId id="2147484685" r:id="rId35"/>
    <p:sldLayoutId id="2147484673" r:id="rId36"/>
    <p:sldLayoutId id="2147484678" r:id="rId37"/>
    <p:sldLayoutId id="2147484679" r:id="rId38"/>
    <p:sldLayoutId id="2147484686" r:id="rId39"/>
    <p:sldLayoutId id="2147484674" r:id="rId40"/>
    <p:sldLayoutId id="2147484702" r:id="rId41"/>
    <p:sldLayoutId id="2147484701" r:id="rId42"/>
    <p:sldLayoutId id="2147484699" r:id="rId43"/>
    <p:sldLayoutId id="2147484700" r:id="rId44"/>
    <p:sldLayoutId id="2147484698" r:id="rId45"/>
    <p:sldLayoutId id="2147484681" r:id="rId46"/>
    <p:sldLayoutId id="2147484704" r:id="rId4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icrosoftlearning.github.io/dp-080-Transact-SQL/" TargetMode="Externa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099733"/>
            <a:ext cx="6328169" cy="3795040"/>
          </a:xfrm>
        </p:spPr>
        <p:txBody>
          <a:bodyPr/>
          <a:lstStyle/>
          <a:p>
            <a:r>
              <a:rPr lang="en-US" dirty="0">
                <a:solidFill>
                  <a:schemeClr val="tx1"/>
                </a:solidFill>
              </a:rPr>
              <a:t>Course DP-080: Querying Data with Microsoft Transact-SQL</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9700F-C013-49FF-870A-CD88343D6A77}"/>
              </a:ext>
            </a:extLst>
          </p:cNvPr>
          <p:cNvSpPr>
            <a:spLocks noGrp="1"/>
          </p:cNvSpPr>
          <p:nvPr>
            <p:ph type="title"/>
          </p:nvPr>
        </p:nvSpPr>
        <p:spPr/>
        <p:txBody>
          <a:bodyPr/>
          <a:lstStyle/>
          <a:p>
            <a:r>
              <a:rPr lang="en-US" dirty="0"/>
              <a:t>About This Course</a:t>
            </a:r>
          </a:p>
        </p:txBody>
      </p:sp>
      <p:sp>
        <p:nvSpPr>
          <p:cNvPr id="6" name="Text Placeholder 6">
            <a:extLst>
              <a:ext uri="{FF2B5EF4-FFF2-40B4-BE49-F238E27FC236}">
                <a16:creationId xmlns:a16="http://schemas.microsoft.com/office/drawing/2014/main" id="{7E24F3FF-52ED-4D0A-9388-ECA3587A1871}"/>
              </a:ext>
            </a:extLst>
          </p:cNvPr>
          <p:cNvSpPr txBox="1">
            <a:spLocks/>
          </p:cNvSpPr>
          <p:nvPr/>
        </p:nvSpPr>
        <p:spPr>
          <a:xfrm>
            <a:off x="1698998" y="1796551"/>
            <a:ext cx="9825541" cy="376000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Learn how to write queries using  SQL Server and Azure SQL Database</a:t>
            </a:r>
          </a:p>
          <a:p>
            <a:pPr marL="342900" lvl="1" indent="-342900">
              <a:buFont typeface="Arial" panose="020B0604020202020204" pitchFamily="34" charset="0"/>
              <a:buChar char="•"/>
            </a:pPr>
            <a:r>
              <a:rPr lang="en-US" dirty="0"/>
              <a:t>This course focuses on learning core Transact-SQL syntax used to work with data for reporting and application development</a:t>
            </a:r>
          </a:p>
          <a:p>
            <a:pPr marL="801688" lvl="2" indent="-342900">
              <a:buFont typeface="Arial" panose="020B0604020202020204" pitchFamily="34" charset="0"/>
              <a:buChar char="•"/>
            </a:pPr>
            <a:r>
              <a:rPr lang="en-US" sz="1800" dirty="0">
                <a:latin typeface="+mn-lt"/>
              </a:rPr>
              <a:t>Using SELECT to retrieve columns from a table</a:t>
            </a:r>
          </a:p>
          <a:p>
            <a:pPr marL="801688" lvl="2" indent="-342900">
              <a:buFont typeface="Arial" panose="020B0604020202020204" pitchFamily="34" charset="0"/>
              <a:buChar char="•"/>
            </a:pPr>
            <a:r>
              <a:rPr lang="en-US" sz="1800" dirty="0">
                <a:latin typeface="+mn-lt"/>
              </a:rPr>
              <a:t>Sorting and filtering query results</a:t>
            </a:r>
          </a:p>
          <a:p>
            <a:pPr marL="801688" lvl="2" indent="-342900">
              <a:buFont typeface="Arial" panose="020B0604020202020204" pitchFamily="34" charset="0"/>
              <a:buChar char="•"/>
            </a:pPr>
            <a:r>
              <a:rPr lang="en-US" sz="1800" dirty="0">
                <a:latin typeface="+mn-lt"/>
              </a:rPr>
              <a:t>Using joins and subqueries to retrieve data from multiple tables</a:t>
            </a:r>
          </a:p>
          <a:p>
            <a:pPr marL="801688" lvl="2" indent="-342900">
              <a:buFont typeface="Arial" panose="020B0604020202020204" pitchFamily="34" charset="0"/>
              <a:buChar char="•"/>
            </a:pPr>
            <a:r>
              <a:rPr lang="en-US" sz="1800" dirty="0">
                <a:latin typeface="+mn-lt"/>
              </a:rPr>
              <a:t>Using built-in functions, aggregations, and groupings</a:t>
            </a:r>
          </a:p>
          <a:p>
            <a:pPr marL="801688" lvl="2" indent="-342900">
              <a:buFont typeface="Arial" panose="020B0604020202020204" pitchFamily="34" charset="0"/>
              <a:buChar char="•"/>
            </a:pPr>
            <a:r>
              <a:rPr lang="en-US" sz="1800" dirty="0">
                <a:latin typeface="+mn-lt"/>
              </a:rPr>
              <a:t>Inserting, updating, and deleting data</a:t>
            </a:r>
          </a:p>
          <a:p>
            <a:pPr marL="342900" lvl="1" indent="-342900">
              <a:buFont typeface="Arial" panose="020B0604020202020204" pitchFamily="34" charset="0"/>
              <a:buChar char="•"/>
            </a:pPr>
            <a:r>
              <a:rPr lang="en-US" dirty="0"/>
              <a:t>Additional learning materials are available on Microsoft Learn</a:t>
            </a:r>
          </a:p>
        </p:txBody>
      </p:sp>
    </p:spTree>
    <p:extLst>
      <p:ext uri="{BB962C8B-B14F-4D97-AF65-F5344CB8AC3E}">
        <p14:creationId xmlns:p14="http://schemas.microsoft.com/office/powerpoint/2010/main" val="699599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3E4-8C5C-44AC-A8A2-33B41A717A8E}"/>
              </a:ext>
            </a:extLst>
          </p:cNvPr>
          <p:cNvSpPr>
            <a:spLocks noGrp="1"/>
          </p:cNvSpPr>
          <p:nvPr>
            <p:ph type="title"/>
          </p:nvPr>
        </p:nvSpPr>
        <p:spPr/>
        <p:txBody>
          <a:bodyPr/>
          <a:lstStyle/>
          <a:p>
            <a:r>
              <a:rPr lang="en-US" dirty="0"/>
              <a:t>Course Agenda</a:t>
            </a:r>
          </a:p>
        </p:txBody>
      </p:sp>
      <p:graphicFrame>
        <p:nvGraphicFramePr>
          <p:cNvPr id="5" name="Table 4">
            <a:extLst>
              <a:ext uri="{FF2B5EF4-FFF2-40B4-BE49-F238E27FC236}">
                <a16:creationId xmlns:a16="http://schemas.microsoft.com/office/drawing/2014/main" id="{FBC8BC1F-272D-4072-88EA-EBD3AB58A459}"/>
              </a:ext>
            </a:extLst>
          </p:cNvPr>
          <p:cNvGraphicFramePr>
            <a:graphicFrameLocks noGrp="1"/>
          </p:cNvGraphicFramePr>
          <p:nvPr>
            <p:extLst>
              <p:ext uri="{D42A27DB-BD31-4B8C-83A1-F6EECF244321}">
                <p14:modId xmlns:p14="http://schemas.microsoft.com/office/powerpoint/2010/main" val="5578650"/>
              </p:ext>
            </p:extLst>
          </p:nvPr>
        </p:nvGraphicFramePr>
        <p:xfrm>
          <a:off x="831307" y="1829001"/>
          <a:ext cx="10790363" cy="3754501"/>
        </p:xfrm>
        <a:graphic>
          <a:graphicData uri="http://schemas.openxmlformats.org/drawingml/2006/table">
            <a:tbl>
              <a:tblPr firstRow="1" bandRow="1">
                <a:tableStyleId>{69012ECD-51FC-41F1-AA8D-1B2483CD663E}</a:tableStyleId>
              </a:tblPr>
              <a:tblGrid>
                <a:gridCol w="10790363">
                  <a:extLst>
                    <a:ext uri="{9D8B030D-6E8A-4147-A177-3AD203B41FA5}">
                      <a16:colId xmlns:a16="http://schemas.microsoft.com/office/drawing/2014/main" val="2278379534"/>
                    </a:ext>
                  </a:extLst>
                </a:gridCol>
              </a:tblGrid>
              <a:tr h="530046">
                <a:tc>
                  <a:txBody>
                    <a:bodyPr/>
                    <a:lstStyle/>
                    <a:p>
                      <a:endParaRPr lang="en-US" sz="2000" dirty="0"/>
                    </a:p>
                  </a:txBody>
                  <a:tcPr/>
                </a:tc>
                <a:extLst>
                  <a:ext uri="{0D108BD9-81ED-4DB2-BD59-A6C34878D82A}">
                    <a16:rowId xmlns:a16="http://schemas.microsoft.com/office/drawing/2014/main" val="2770328589"/>
                  </a:ext>
                </a:extLst>
              </a:tr>
              <a:tr h="644891">
                <a:tc>
                  <a:txBody>
                    <a:bodyPr/>
                    <a:lstStyle/>
                    <a:p>
                      <a:r>
                        <a:rPr lang="en-US" sz="2400" dirty="0"/>
                        <a:t>Module 1: Getting Started with Transact-SQL</a:t>
                      </a:r>
                    </a:p>
                  </a:txBody>
                  <a:tcPr/>
                </a:tc>
                <a:extLst>
                  <a:ext uri="{0D108BD9-81ED-4DB2-BD59-A6C34878D82A}">
                    <a16:rowId xmlns:a16="http://schemas.microsoft.com/office/drawing/2014/main" val="3385480105"/>
                  </a:ext>
                </a:extLst>
              </a:tr>
              <a:tr h="644891">
                <a:tc>
                  <a:txBody>
                    <a:bodyPr/>
                    <a:lstStyle/>
                    <a:p>
                      <a:r>
                        <a:rPr lang="en-US" sz="2400" dirty="0"/>
                        <a:t>Module 2: Sorting and Filtering Query Results</a:t>
                      </a:r>
                    </a:p>
                  </a:txBody>
                  <a:tcPr/>
                </a:tc>
                <a:extLst>
                  <a:ext uri="{0D108BD9-81ED-4DB2-BD59-A6C34878D82A}">
                    <a16:rowId xmlns:a16="http://schemas.microsoft.com/office/drawing/2014/main" val="2836895172"/>
                  </a:ext>
                </a:extLst>
              </a:tr>
              <a:tr h="644891">
                <a:tc>
                  <a:txBody>
                    <a:bodyPr/>
                    <a:lstStyle/>
                    <a:p>
                      <a:r>
                        <a:rPr lang="en-US" sz="2400" dirty="0"/>
                        <a:t>Module 3: Using Joins and Subqueries</a:t>
                      </a:r>
                    </a:p>
                  </a:txBody>
                  <a:tcPr/>
                </a:tc>
                <a:extLst>
                  <a:ext uri="{0D108BD9-81ED-4DB2-BD59-A6C34878D82A}">
                    <a16:rowId xmlns:a16="http://schemas.microsoft.com/office/drawing/2014/main" val="561249613"/>
                  </a:ext>
                </a:extLst>
              </a:tr>
              <a:tr h="644891">
                <a:tc>
                  <a:txBody>
                    <a:bodyPr/>
                    <a:lstStyle/>
                    <a:p>
                      <a:r>
                        <a:rPr lang="en-US" sz="2400" dirty="0"/>
                        <a:t>Module 4: Using Built-in Functions</a:t>
                      </a:r>
                    </a:p>
                  </a:txBody>
                  <a:tcPr/>
                </a:tc>
                <a:extLst>
                  <a:ext uri="{0D108BD9-81ED-4DB2-BD59-A6C34878D82A}">
                    <a16:rowId xmlns:a16="http://schemas.microsoft.com/office/drawing/2014/main" val="2041432742"/>
                  </a:ext>
                </a:extLst>
              </a:tr>
              <a:tr h="644891">
                <a:tc>
                  <a:txBody>
                    <a:bodyPr/>
                    <a:lstStyle/>
                    <a:p>
                      <a:r>
                        <a:rPr lang="en-US" sz="2400" dirty="0"/>
                        <a:t>Module 5: Modifying Data</a:t>
                      </a:r>
                    </a:p>
                  </a:txBody>
                  <a:tcPr/>
                </a:tc>
                <a:extLst>
                  <a:ext uri="{0D108BD9-81ED-4DB2-BD59-A6C34878D82A}">
                    <a16:rowId xmlns:a16="http://schemas.microsoft.com/office/drawing/2014/main" val="3203132442"/>
                  </a:ext>
                </a:extLst>
              </a:tr>
            </a:tbl>
          </a:graphicData>
        </a:graphic>
      </p:graphicFrame>
    </p:spTree>
    <p:extLst>
      <p:ext uri="{BB962C8B-B14F-4D97-AF65-F5344CB8AC3E}">
        <p14:creationId xmlns:p14="http://schemas.microsoft.com/office/powerpoint/2010/main" val="29294237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FA08-89A4-4357-8C49-C74B5D783994}"/>
              </a:ext>
            </a:extLst>
          </p:cNvPr>
          <p:cNvSpPr>
            <a:spLocks noGrp="1"/>
          </p:cNvSpPr>
          <p:nvPr>
            <p:ph type="title"/>
          </p:nvPr>
        </p:nvSpPr>
        <p:spPr/>
        <p:txBody>
          <a:bodyPr/>
          <a:lstStyle/>
          <a:p>
            <a:r>
              <a:rPr lang="en-US" dirty="0"/>
              <a:t>Lab Environment</a:t>
            </a:r>
          </a:p>
        </p:txBody>
      </p:sp>
      <p:sp>
        <p:nvSpPr>
          <p:cNvPr id="3" name="Content Placeholder 2">
            <a:extLst>
              <a:ext uri="{FF2B5EF4-FFF2-40B4-BE49-F238E27FC236}">
                <a16:creationId xmlns:a16="http://schemas.microsoft.com/office/drawing/2014/main" id="{77D07B19-5386-44C6-BC37-8CC0A2A9191F}"/>
              </a:ext>
            </a:extLst>
          </p:cNvPr>
          <p:cNvSpPr>
            <a:spLocks noGrp="1"/>
          </p:cNvSpPr>
          <p:nvPr>
            <p:ph sz="quarter" idx="10"/>
          </p:nvPr>
        </p:nvSpPr>
        <p:spPr>
          <a:xfrm>
            <a:off x="564007" y="2092770"/>
            <a:ext cx="5786391" cy="1769715"/>
          </a:xfrm>
        </p:spPr>
        <p:txBody>
          <a:bodyPr/>
          <a:lstStyle/>
          <a:p>
            <a:r>
              <a:rPr lang="en-US" dirty="0"/>
              <a:t>Hosted Virtual Machine</a:t>
            </a:r>
          </a:p>
          <a:p>
            <a:pPr marL="342900" lvl="1" indent="-342900">
              <a:buFont typeface="Arial" panose="020B0604020202020204" pitchFamily="34" charset="0"/>
              <a:buChar char="•"/>
            </a:pPr>
            <a:r>
              <a:rPr lang="en-US" sz="1800" dirty="0"/>
              <a:t>Windows 10</a:t>
            </a:r>
          </a:p>
          <a:p>
            <a:pPr marL="342900" lvl="1" indent="-342900">
              <a:buFont typeface="Arial" panose="020B0604020202020204" pitchFamily="34" charset="0"/>
              <a:buChar char="•"/>
            </a:pPr>
            <a:r>
              <a:rPr lang="en-US" sz="1800" dirty="0"/>
              <a:t>SQL Server Express</a:t>
            </a:r>
          </a:p>
          <a:p>
            <a:pPr marL="342900" lvl="1" indent="-342900">
              <a:buFont typeface="Arial" panose="020B0604020202020204" pitchFamily="34" charset="0"/>
              <a:buChar char="•"/>
            </a:pPr>
            <a:r>
              <a:rPr lang="en-US" sz="1800" dirty="0"/>
              <a:t>Azure Data Studio</a:t>
            </a:r>
          </a:p>
        </p:txBody>
      </p:sp>
      <p:sp>
        <p:nvSpPr>
          <p:cNvPr id="8" name="TextBox 7">
            <a:extLst>
              <a:ext uri="{FF2B5EF4-FFF2-40B4-BE49-F238E27FC236}">
                <a16:creationId xmlns:a16="http://schemas.microsoft.com/office/drawing/2014/main" id="{0CAE98D0-9222-450D-9923-BF8454A01F7F}"/>
              </a:ext>
            </a:extLst>
          </p:cNvPr>
          <p:cNvSpPr txBox="1"/>
          <p:nvPr/>
        </p:nvSpPr>
        <p:spPr>
          <a:xfrm>
            <a:off x="257452" y="5657298"/>
            <a:ext cx="4956485"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Bring your own environment:</a:t>
            </a:r>
          </a:p>
          <a:p>
            <a:pPr>
              <a:lnSpc>
                <a:spcPct val="90000"/>
              </a:lnSpc>
              <a:spcAft>
                <a:spcPts val="600"/>
              </a:spcAft>
            </a:pPr>
            <a:r>
              <a:rPr lang="en-US" sz="1400" dirty="0">
                <a:gradFill>
                  <a:gsLst>
                    <a:gs pos="2917">
                      <a:schemeClr val="tx1"/>
                    </a:gs>
                    <a:gs pos="30000">
                      <a:schemeClr val="tx1"/>
                    </a:gs>
                  </a:gsLst>
                  <a:lin ang="5400000" scaled="0"/>
                </a:gradFill>
                <a:hlinkClick r:id="rId2"/>
              </a:rPr>
              <a:t>https://microsoftlearning.github.io/dp-080-Transact-SQL/</a:t>
            </a:r>
            <a:r>
              <a:rPr lang="en-US" sz="1400" dirty="0">
                <a:gradFill>
                  <a:gsLst>
                    <a:gs pos="2917">
                      <a:schemeClr val="tx1"/>
                    </a:gs>
                    <a:gs pos="30000">
                      <a:schemeClr val="tx1"/>
                    </a:gs>
                  </a:gsLst>
                  <a:lin ang="5400000" scaled="0"/>
                </a:gradFill>
              </a:rPr>
              <a:t> </a:t>
            </a:r>
          </a:p>
        </p:txBody>
      </p:sp>
      <p:pic>
        <p:nvPicPr>
          <p:cNvPr id="6" name="Picture 5">
            <a:extLst>
              <a:ext uri="{FF2B5EF4-FFF2-40B4-BE49-F238E27FC236}">
                <a16:creationId xmlns:a16="http://schemas.microsoft.com/office/drawing/2014/main" id="{DE43BB4B-275E-4B49-BFA6-8DCCC311D226}"/>
              </a:ext>
            </a:extLst>
          </p:cNvPr>
          <p:cNvPicPr>
            <a:picLocks noChangeAspect="1"/>
          </p:cNvPicPr>
          <p:nvPr/>
        </p:nvPicPr>
        <p:blipFill>
          <a:blip r:embed="rId3"/>
          <a:stretch>
            <a:fillRect/>
          </a:stretch>
        </p:blipFill>
        <p:spPr>
          <a:xfrm>
            <a:off x="4885791" y="1273614"/>
            <a:ext cx="6933114" cy="4407004"/>
          </a:xfrm>
          <a:prstGeom prst="rect">
            <a:avLst/>
          </a:prstGeom>
        </p:spPr>
      </p:pic>
    </p:spTree>
    <p:extLst>
      <p:ext uri="{BB962C8B-B14F-4D97-AF65-F5344CB8AC3E}">
        <p14:creationId xmlns:p14="http://schemas.microsoft.com/office/powerpoint/2010/main" val="11288073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3397</TotalTime>
  <Words>191</Words>
  <Application>Microsoft Office PowerPoint</Application>
  <PresentationFormat>Widescreen</PresentationFormat>
  <Paragraphs>33</Paragraphs>
  <Slides>5</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Segoe UI</vt:lpstr>
      <vt:lpstr>Segoe UI Semibold</vt:lpstr>
      <vt:lpstr>Wingdings</vt:lpstr>
      <vt:lpstr>Theme1</vt:lpstr>
      <vt:lpstr>Microsoft Power Platform Template</vt:lpstr>
      <vt:lpstr>Course DP-080: Querying Data with Microsoft Transact-SQL</vt:lpstr>
      <vt:lpstr>About This Course</vt:lpstr>
      <vt:lpstr>Course Agenda</vt:lpstr>
      <vt:lpstr>Lab Environment</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Kalen Delaney</cp:lastModifiedBy>
  <cp:revision>57</cp:revision>
  <dcterms:created xsi:type="dcterms:W3CDTF">2020-10-14T03:28:01Z</dcterms:created>
  <dcterms:modified xsi:type="dcterms:W3CDTF">2021-04-09T17:37:23Z</dcterms:modified>
</cp:coreProperties>
</file>