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338159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44735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9191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37647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35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3934735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83130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5930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298372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452D2-63BE-4241-9037-AF8C212C12E5}"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85902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452D2-63BE-4241-9037-AF8C212C12E5}"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22151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452D2-63BE-4241-9037-AF8C212C12E5}"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97051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452D2-63BE-4241-9037-AF8C212C12E5}"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2101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452D2-63BE-4241-9037-AF8C212C12E5}"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223981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452D2-63BE-4241-9037-AF8C212C12E5}"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122190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452D2-63BE-4241-9037-AF8C212C12E5}"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8F2DE-D5B1-4319-84C8-7276C9A7F34A}" type="slidenum">
              <a:rPr lang="en-IN" smtClean="0"/>
              <a:t>‹#›</a:t>
            </a:fld>
            <a:endParaRPr lang="en-IN"/>
          </a:p>
        </p:txBody>
      </p:sp>
    </p:spTree>
    <p:extLst>
      <p:ext uri="{BB962C8B-B14F-4D97-AF65-F5344CB8AC3E}">
        <p14:creationId xmlns:p14="http://schemas.microsoft.com/office/powerpoint/2010/main" val="25328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7452D2-63BE-4241-9037-AF8C212C12E5}" type="datetimeFigureOut">
              <a:rPr lang="en-IN" smtClean="0"/>
              <a:t>21-06-2021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58F2DE-D5B1-4319-84C8-7276C9A7F34A}" type="slidenum">
              <a:rPr lang="en-IN" smtClean="0"/>
              <a:t>‹#›</a:t>
            </a:fld>
            <a:endParaRPr lang="en-IN"/>
          </a:p>
        </p:txBody>
      </p:sp>
    </p:spTree>
    <p:extLst>
      <p:ext uri="{BB962C8B-B14F-4D97-AF65-F5344CB8AC3E}">
        <p14:creationId xmlns:p14="http://schemas.microsoft.com/office/powerpoint/2010/main" val="37480482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dibasics.co.uk/types-of-edi/edi-via-va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edibasics.co.uk/types-of-edi/web-edi/" TargetMode="External"/><Relationship Id="rId2" Type="http://schemas.openxmlformats.org/officeDocument/2006/relationships/hyperlink" Target="https://www.edibasics.co.uk/types-of-edi/edi-via-as2/"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edibasics.co.uk/types-of-edi/edi-outsourcing/" TargetMode="External"/><Relationship Id="rId2" Type="http://schemas.openxmlformats.org/officeDocument/2006/relationships/hyperlink" Target="https://www.edibasics.co.uk/types-of-edi/mobile-edi/"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0047-01C8-4A37-A5C7-3AB46BEBE022}"/>
              </a:ext>
            </a:extLst>
          </p:cNvPr>
          <p:cNvSpPr>
            <a:spLocks noGrp="1"/>
          </p:cNvSpPr>
          <p:nvPr>
            <p:ph type="ctrTitle"/>
          </p:nvPr>
        </p:nvSpPr>
        <p:spPr>
          <a:xfrm>
            <a:off x="1507067" y="1961965"/>
            <a:ext cx="7766936" cy="1091953"/>
          </a:xfrm>
        </p:spPr>
        <p:txBody>
          <a:bodyPr/>
          <a:lstStyle/>
          <a:p>
            <a:r>
              <a:rPr lang="en-US" dirty="0"/>
              <a:t>EDI AND ITS TYPES</a:t>
            </a:r>
            <a:endParaRPr lang="en-IN" dirty="0"/>
          </a:p>
        </p:txBody>
      </p:sp>
      <p:pic>
        <p:nvPicPr>
          <p:cNvPr id="1026" name="Picture 2" descr="EDI Full Form - javatpoint">
            <a:extLst>
              <a:ext uri="{FF2B5EF4-FFF2-40B4-BE49-F238E27FC236}">
                <a16:creationId xmlns:a16="http://schemas.microsoft.com/office/drawing/2014/main" id="{99176F31-1AD6-4321-AFA6-892FD36F9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879" y="3429000"/>
            <a:ext cx="3877516" cy="2324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454823-C0B1-4E15-B817-7C9894A946C9}"/>
              </a:ext>
            </a:extLst>
          </p:cNvPr>
          <p:cNvPicPr>
            <a:picLocks noChangeAspect="1"/>
          </p:cNvPicPr>
          <p:nvPr/>
        </p:nvPicPr>
        <p:blipFill>
          <a:blip r:embed="rId3"/>
          <a:stretch>
            <a:fillRect/>
          </a:stretch>
        </p:blipFill>
        <p:spPr>
          <a:xfrm>
            <a:off x="1523603" y="2068497"/>
            <a:ext cx="9144793" cy="1171853"/>
          </a:xfrm>
          <a:prstGeom prst="rect">
            <a:avLst/>
          </a:prstGeom>
        </p:spPr>
      </p:pic>
    </p:spTree>
    <p:extLst>
      <p:ext uri="{BB962C8B-B14F-4D97-AF65-F5344CB8AC3E}">
        <p14:creationId xmlns:p14="http://schemas.microsoft.com/office/powerpoint/2010/main" val="41130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0729-20B8-4A61-8BA5-898F2EAABD2D}"/>
              </a:ext>
            </a:extLst>
          </p:cNvPr>
          <p:cNvSpPr>
            <a:spLocks noGrp="1"/>
          </p:cNvSpPr>
          <p:nvPr>
            <p:ph type="title"/>
          </p:nvPr>
        </p:nvSpPr>
        <p:spPr/>
        <p:txBody>
          <a:bodyPr/>
          <a:lstStyle/>
          <a:p>
            <a:r>
              <a:rPr lang="en-US" b="1" dirty="0"/>
              <a:t>WHAT IS EDI ?</a:t>
            </a:r>
            <a:endParaRPr lang="en-IN" b="1" dirty="0"/>
          </a:p>
        </p:txBody>
      </p:sp>
      <p:sp>
        <p:nvSpPr>
          <p:cNvPr id="3" name="Content Placeholder 2">
            <a:extLst>
              <a:ext uri="{FF2B5EF4-FFF2-40B4-BE49-F238E27FC236}">
                <a16:creationId xmlns:a16="http://schemas.microsoft.com/office/drawing/2014/main" id="{82514C7C-064D-4444-9988-CB93EE966CA1}"/>
              </a:ext>
            </a:extLst>
          </p:cNvPr>
          <p:cNvSpPr>
            <a:spLocks noGrp="1"/>
          </p:cNvSpPr>
          <p:nvPr>
            <p:ph idx="1"/>
          </p:nvPr>
        </p:nvSpPr>
        <p:spPr/>
        <p:txBody>
          <a:bodyPr/>
          <a:lstStyle/>
          <a:p>
            <a:r>
              <a:rPr lang="en-US" b="1" dirty="0"/>
              <a:t>EDI</a:t>
            </a:r>
            <a:r>
              <a:rPr lang="en-US" dirty="0"/>
              <a:t> is known as </a:t>
            </a:r>
            <a:r>
              <a:rPr lang="en-IN" b="1" i="0" dirty="0">
                <a:solidFill>
                  <a:srgbClr val="202124"/>
                </a:solidFill>
                <a:effectLst/>
                <a:latin typeface="arial" panose="020B0604020202020204" pitchFamily="34" charset="0"/>
              </a:rPr>
              <a:t>Electronic Data Interchange</a:t>
            </a:r>
            <a:r>
              <a:rPr lang="en-IN" b="0" i="0" dirty="0">
                <a:solidFill>
                  <a:srgbClr val="202124"/>
                </a:solidFill>
                <a:effectLst/>
                <a:latin typeface="arial" panose="020B0604020202020204" pitchFamily="34" charset="0"/>
              </a:rPr>
              <a:t> (</a:t>
            </a:r>
            <a:r>
              <a:rPr lang="en-IN" b="1" i="0" dirty="0">
                <a:solidFill>
                  <a:srgbClr val="202124"/>
                </a:solidFill>
                <a:effectLst/>
                <a:latin typeface="arial" panose="020B0604020202020204" pitchFamily="34" charset="0"/>
              </a:rPr>
              <a:t>EDI</a:t>
            </a:r>
            <a:r>
              <a:rPr lang="en-IN" b="0" i="0" dirty="0">
                <a:solidFill>
                  <a:srgbClr val="202124"/>
                </a:solidFill>
                <a:effectLst/>
                <a:latin typeface="arial" panose="020B0604020202020204" pitchFamily="34" charset="0"/>
              </a:rPr>
              <a:t>)</a:t>
            </a:r>
          </a:p>
          <a:p>
            <a:endParaRPr lang="en-IN"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Electronic Data Interchange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EDI</a:t>
            </a:r>
            <a:r>
              <a:rPr lang="en-US" b="0" i="0" dirty="0">
                <a:solidFill>
                  <a:srgbClr val="202124"/>
                </a:solidFill>
                <a:effectLst/>
                <a:latin typeface="arial" panose="020B0604020202020204" pitchFamily="34" charset="0"/>
              </a:rPr>
              <a:t>) is the electronic interchange of business </a:t>
            </a:r>
            <a:r>
              <a:rPr lang="en-US" b="1" i="0" dirty="0">
                <a:solidFill>
                  <a:srgbClr val="202124"/>
                </a:solidFill>
                <a:effectLst/>
                <a:latin typeface="arial" panose="020B0604020202020204" pitchFamily="34" charset="0"/>
              </a:rPr>
              <a:t>information</a:t>
            </a:r>
            <a:r>
              <a:rPr lang="en-US" b="0" i="0" dirty="0">
                <a:solidFill>
                  <a:srgbClr val="202124"/>
                </a:solidFill>
                <a:effectLst/>
                <a:latin typeface="arial" panose="020B0604020202020204" pitchFamily="34" charset="0"/>
              </a:rPr>
              <a:t> using a standardized format; a process which allows one company to send </a:t>
            </a:r>
            <a:r>
              <a:rPr lang="en-US" b="1" i="0" dirty="0">
                <a:solidFill>
                  <a:srgbClr val="202124"/>
                </a:solidFill>
                <a:effectLst/>
                <a:latin typeface="arial" panose="020B0604020202020204" pitchFamily="34" charset="0"/>
              </a:rPr>
              <a:t>information</a:t>
            </a:r>
            <a:r>
              <a:rPr lang="en-US" b="0" i="0" dirty="0">
                <a:solidFill>
                  <a:srgbClr val="202124"/>
                </a:solidFill>
                <a:effectLst/>
                <a:latin typeface="arial" panose="020B0604020202020204" pitchFamily="34" charset="0"/>
              </a:rPr>
              <a:t> to another company electronically rather than with paper. Business entities conducting business electronically are called trading partners.</a:t>
            </a:r>
            <a:endParaRPr lang="en-IN" dirty="0"/>
          </a:p>
        </p:txBody>
      </p:sp>
    </p:spTree>
    <p:extLst>
      <p:ext uri="{BB962C8B-B14F-4D97-AF65-F5344CB8AC3E}">
        <p14:creationId xmlns:p14="http://schemas.microsoft.com/office/powerpoint/2010/main" val="295729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257A-4158-4FE1-B76F-734421FEBB7C}"/>
              </a:ext>
            </a:extLst>
          </p:cNvPr>
          <p:cNvSpPr>
            <a:spLocks noGrp="1"/>
          </p:cNvSpPr>
          <p:nvPr>
            <p:ph type="title"/>
          </p:nvPr>
        </p:nvSpPr>
        <p:spPr/>
        <p:txBody>
          <a:bodyPr>
            <a:normAutofit/>
          </a:bodyPr>
          <a:lstStyle/>
          <a:p>
            <a:r>
              <a:rPr lang="en-US" b="1" i="0" dirty="0">
                <a:solidFill>
                  <a:srgbClr val="000000"/>
                </a:solidFill>
                <a:effectLst/>
                <a:latin typeface="roboto" panose="020B0604020202020204" pitchFamily="2" charset="0"/>
              </a:rPr>
              <a:t>B</a:t>
            </a:r>
            <a:r>
              <a:rPr lang="en-US" b="1" dirty="0">
                <a:solidFill>
                  <a:srgbClr val="000000"/>
                </a:solidFill>
                <a:latin typeface="roboto" panose="020B0604020202020204" pitchFamily="2" charset="0"/>
              </a:rPr>
              <a:t>USINESS</a:t>
            </a:r>
            <a:r>
              <a:rPr lang="en-US" b="1" i="0" dirty="0">
                <a:solidFill>
                  <a:srgbClr val="000000"/>
                </a:solidFill>
                <a:effectLst/>
                <a:latin typeface="roboto" panose="020B0604020202020204" pitchFamily="2" charset="0"/>
              </a:rPr>
              <a:t> DOCUMENTS CAN BE EXCHANGED USING EDI</a:t>
            </a:r>
            <a:endParaRPr lang="en-IN" b="1" dirty="0"/>
          </a:p>
        </p:txBody>
      </p:sp>
      <p:sp>
        <p:nvSpPr>
          <p:cNvPr id="3" name="Content Placeholder 2">
            <a:extLst>
              <a:ext uri="{FF2B5EF4-FFF2-40B4-BE49-F238E27FC236}">
                <a16:creationId xmlns:a16="http://schemas.microsoft.com/office/drawing/2014/main" id="{85DE88D2-F85F-420A-9717-07CA2FD1A226}"/>
              </a:ext>
            </a:extLst>
          </p:cNvPr>
          <p:cNvSpPr>
            <a:spLocks noGrp="1"/>
          </p:cNvSpPr>
          <p:nvPr>
            <p:ph idx="1"/>
          </p:nvPr>
        </p:nvSpPr>
        <p:spPr/>
        <p:txBody>
          <a:bodyPr/>
          <a:lstStyle/>
          <a:p>
            <a:r>
              <a:rPr lang="en-US" dirty="0">
                <a:solidFill>
                  <a:srgbClr val="000000"/>
                </a:solidFill>
                <a:latin typeface="roboto" panose="02000000000000000000" pitchFamily="2" charset="0"/>
              </a:rPr>
              <a:t>T</a:t>
            </a:r>
            <a:r>
              <a:rPr lang="en-US" b="0" i="0" dirty="0">
                <a:solidFill>
                  <a:srgbClr val="000000"/>
                </a:solidFill>
                <a:effectLst/>
                <a:latin typeface="roboto" panose="02000000000000000000" pitchFamily="2" charset="0"/>
              </a:rPr>
              <a:t>wo most common are purchase orders and invoices. At a minimum, EDI replaces the mail preparation and handling associated with traditional business communication. However, the real power of EDI is that it standardizes the information communicated in business documents, which makes possible a "paperless" exchange.</a:t>
            </a:r>
          </a:p>
          <a:p>
            <a:endParaRPr lang="en-IN" dirty="0"/>
          </a:p>
        </p:txBody>
      </p:sp>
    </p:spTree>
    <p:extLst>
      <p:ext uri="{BB962C8B-B14F-4D97-AF65-F5344CB8AC3E}">
        <p14:creationId xmlns:p14="http://schemas.microsoft.com/office/powerpoint/2010/main" val="416725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A9A9-9A65-410B-BC51-2D1FD8454BEB}"/>
              </a:ext>
            </a:extLst>
          </p:cNvPr>
          <p:cNvSpPr>
            <a:spLocks noGrp="1"/>
          </p:cNvSpPr>
          <p:nvPr>
            <p:ph type="title"/>
          </p:nvPr>
        </p:nvSpPr>
        <p:spPr>
          <a:xfrm>
            <a:off x="838200" y="365126"/>
            <a:ext cx="10515600" cy="975402"/>
          </a:xfrm>
        </p:spPr>
        <p:txBody>
          <a:bodyPr>
            <a:normAutofit/>
          </a:bodyPr>
          <a:lstStyle/>
          <a:p>
            <a:r>
              <a:rPr lang="en-US" sz="3200" b="1" dirty="0">
                <a:solidFill>
                  <a:schemeClr val="accent2"/>
                </a:solidFill>
                <a:latin typeface="Arial" panose="020B0604020202020204" pitchFamily="34" charset="0"/>
                <a:cs typeface="Arial" panose="020B0604020202020204" pitchFamily="34" charset="0"/>
              </a:rPr>
              <a:t>TYPES OF EDI</a:t>
            </a:r>
            <a:endParaRPr lang="en-IN" sz="3200" b="1" dirty="0">
              <a:solidFill>
                <a:schemeClr val="accent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E269AD2-C69D-4A6C-AD83-2D01AE1C9733}"/>
              </a:ext>
            </a:extLst>
          </p:cNvPr>
          <p:cNvSpPr>
            <a:spLocks noGrp="1"/>
          </p:cNvSpPr>
          <p:nvPr>
            <p:ph idx="1"/>
          </p:nvPr>
        </p:nvSpPr>
        <p:spPr>
          <a:xfrm>
            <a:off x="566509" y="1340528"/>
            <a:ext cx="7258234" cy="5042517"/>
          </a:xfrm>
        </p:spPr>
        <p:txBody>
          <a:bodyPr>
            <a:normAutofit/>
          </a:bodyPr>
          <a:lstStyle/>
          <a:p>
            <a:r>
              <a:rPr lang="en-IN" sz="2400" b="1" i="0" u="sng" dirty="0">
                <a:solidFill>
                  <a:schemeClr val="accent1">
                    <a:lumMod val="75000"/>
                  </a:schemeClr>
                </a:solidFill>
                <a:effectLst/>
                <a:latin typeface="Segoe UI" panose="020B0502040204020203" pitchFamily="34" charset="0"/>
              </a:rPr>
              <a:t>Direct EDI/Point-to-Point :</a:t>
            </a:r>
          </a:p>
          <a:p>
            <a:r>
              <a:rPr lang="en-US" sz="1800" b="0" i="0" dirty="0">
                <a:effectLst/>
                <a:latin typeface="arial" panose="020B0604020202020204" pitchFamily="34" charset="0"/>
              </a:rPr>
              <a:t>Brought to prominence by Walmart, direct EDI, sometimes called point-to-point EDI, establishes a single connection between two business partners. In this approach, you connect with each business partner individually. It offers control for the business partners and is most commonly used between larger customers and suppliers with a lot of daily transactions.</a:t>
            </a:r>
            <a:endParaRPr lang="en-IN" sz="1800" b="0" i="0" dirty="0">
              <a:effectLst/>
              <a:latin typeface="arial" panose="020B0604020202020204" pitchFamily="34" charset="0"/>
            </a:endParaRPr>
          </a:p>
          <a:p>
            <a:endParaRPr lang="en-IN" sz="1800" dirty="0">
              <a:solidFill>
                <a:srgbClr val="333333"/>
              </a:solidFill>
              <a:latin typeface="arial" panose="020B0604020202020204" pitchFamily="34" charset="0"/>
            </a:endParaRPr>
          </a:p>
          <a:p>
            <a:pPr marL="0" indent="0">
              <a:buNone/>
            </a:pPr>
            <a:endParaRPr lang="en-IN" sz="1600" dirty="0">
              <a:solidFill>
                <a:srgbClr val="333333"/>
              </a:solidFill>
              <a:latin typeface="arial" panose="020B0604020202020204" pitchFamily="34" charset="0"/>
            </a:endParaRPr>
          </a:p>
          <a:p>
            <a:r>
              <a:rPr lang="en-IN" sz="2400" b="1" i="0" u="sng" strike="noStrike" dirty="0">
                <a:solidFill>
                  <a:schemeClr val="accent1">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EDI via VAN</a:t>
            </a:r>
            <a:r>
              <a:rPr lang="en-IN" sz="2400" b="1" i="0" u="sng" strike="noStrike" dirty="0">
                <a:solidFill>
                  <a:schemeClr val="accent1">
                    <a:lumMod val="75000"/>
                  </a:schemeClr>
                </a:solidFill>
                <a:effectLst/>
                <a:latin typeface="arial" panose="020B0604020202020204" pitchFamily="34" charset="0"/>
              </a:rPr>
              <a:t> :</a:t>
            </a:r>
            <a:endParaRPr lang="en-IN" sz="2400" b="1" i="0" u="sng" dirty="0">
              <a:solidFill>
                <a:schemeClr val="accent1">
                  <a:lumMod val="75000"/>
                </a:schemeClr>
              </a:solidFill>
              <a:effectLst/>
              <a:latin typeface="arial" panose="020B0604020202020204" pitchFamily="34" charset="0"/>
            </a:endParaRPr>
          </a:p>
          <a:p>
            <a:r>
              <a:rPr lang="en-US" sz="1800" b="0" i="0" dirty="0">
                <a:effectLst/>
                <a:latin typeface="arial" panose="020B0604020202020204" pitchFamily="34" charset="0"/>
              </a:rPr>
              <a:t>Value Added Networks (VANs) are private networks where electronic business documents are exchanged between partners. The VAN provider manages the network and provides companies with mailboxes where they can send and receive EDI documents.</a:t>
            </a:r>
          </a:p>
        </p:txBody>
      </p:sp>
      <p:pic>
        <p:nvPicPr>
          <p:cNvPr id="2050" name="Picture 2" descr="the direct connection scenario">
            <a:extLst>
              <a:ext uri="{FF2B5EF4-FFF2-40B4-BE49-F238E27FC236}">
                <a16:creationId xmlns:a16="http://schemas.microsoft.com/office/drawing/2014/main" id="{65923D7B-56DB-414D-9A0C-BE978526D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374" y="1438366"/>
            <a:ext cx="3496621" cy="19906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DI via VAN / EDI Network | EDI Basics">
            <a:extLst>
              <a:ext uri="{FF2B5EF4-FFF2-40B4-BE49-F238E27FC236}">
                <a16:creationId xmlns:a16="http://schemas.microsoft.com/office/drawing/2014/main" id="{0CBC6A98-42F1-4E5A-B90A-B95898553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743" y="4236831"/>
            <a:ext cx="4071685" cy="184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19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0C2F1-0A5C-4B2A-B55D-81244626E77D}"/>
              </a:ext>
            </a:extLst>
          </p:cNvPr>
          <p:cNvSpPr>
            <a:spLocks noGrp="1"/>
          </p:cNvSpPr>
          <p:nvPr>
            <p:ph idx="1"/>
          </p:nvPr>
        </p:nvSpPr>
        <p:spPr>
          <a:xfrm>
            <a:off x="838200" y="754601"/>
            <a:ext cx="6938639" cy="5422361"/>
          </a:xfrm>
          <a:ln>
            <a:solidFill>
              <a:schemeClr val="bg1"/>
            </a:solidFill>
          </a:ln>
        </p:spPr>
        <p:txBody>
          <a:bodyPr>
            <a:normAutofit fontScale="92500"/>
          </a:bodyPr>
          <a:lstStyle/>
          <a:p>
            <a:r>
              <a:rPr lang="en-IN" sz="2400" b="1" i="0" u="sng" strike="noStrike" dirty="0">
                <a:solidFill>
                  <a:schemeClr val="accent1">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EDI via AS2</a:t>
            </a:r>
            <a:r>
              <a:rPr lang="en-IN" sz="2400" b="1" i="0" u="sng" strike="noStrike" dirty="0">
                <a:solidFill>
                  <a:schemeClr val="accent1">
                    <a:lumMod val="75000"/>
                  </a:schemeClr>
                </a:solidFill>
                <a:effectLst/>
                <a:latin typeface="arial" panose="020B0604020202020204" pitchFamily="34" charset="0"/>
              </a:rPr>
              <a:t> :</a:t>
            </a:r>
            <a:endParaRPr lang="en-IN" sz="2400" b="1" i="0" u="sng" dirty="0">
              <a:solidFill>
                <a:schemeClr val="accent1">
                  <a:lumMod val="75000"/>
                </a:schemeClr>
              </a:solidFill>
              <a:effectLst/>
              <a:latin typeface="arial" panose="020B0604020202020204" pitchFamily="34" charset="0"/>
            </a:endParaRPr>
          </a:p>
          <a:p>
            <a:r>
              <a:rPr lang="en-US" sz="1800" b="0" i="0" dirty="0">
                <a:effectLst/>
                <a:latin typeface="arial" panose="020B0604020202020204" pitchFamily="34" charset="0"/>
              </a:rPr>
              <a:t>AS2 is one of the most popular methods for transporting data, especially EDI data, securely and reliably over the Internet. It essentially involves two computers – a client and a server – connecting in a point-to-point manner via the web.  AS2 creates an “envelope” for the EDI data, allowing it to be sent securely – using digital certificates and encryption – over the Internet.</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r>
              <a:rPr lang="en-IN" sz="2400" b="1" i="0" u="none" strike="noStrike" dirty="0">
                <a:solidFill>
                  <a:schemeClr val="accent1">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Web EDI</a:t>
            </a:r>
            <a:r>
              <a:rPr lang="en-IN" sz="2400" b="1" i="0" u="none" strike="noStrike" dirty="0">
                <a:solidFill>
                  <a:schemeClr val="accent1">
                    <a:lumMod val="75000"/>
                  </a:schemeClr>
                </a:solidFill>
                <a:effectLst/>
                <a:latin typeface="arial" panose="020B0604020202020204" pitchFamily="34" charset="0"/>
              </a:rPr>
              <a:t> :</a:t>
            </a:r>
            <a:endParaRPr lang="en-IN" sz="2400" b="1" i="0" dirty="0">
              <a:solidFill>
                <a:schemeClr val="accent1">
                  <a:lumMod val="75000"/>
                </a:schemeClr>
              </a:solidFill>
              <a:effectLst/>
              <a:latin typeface="arial" panose="020B0604020202020204" pitchFamily="34" charset="0"/>
            </a:endParaRPr>
          </a:p>
          <a:p>
            <a:r>
              <a:rPr lang="en-US" sz="1800" b="0" i="0" dirty="0">
                <a:effectLst/>
                <a:latin typeface="arial" panose="020B0604020202020204" pitchFamily="34" charset="0"/>
              </a:rPr>
              <a:t>Unlike EDI via AS2, Web EDI conducts EDI using a standard Internet browser. </a:t>
            </a:r>
            <a:r>
              <a:rPr lang="en-US" sz="1800" b="0" i="0" dirty="0" err="1">
                <a:effectLst/>
                <a:latin typeface="arial" panose="020B0604020202020204" pitchFamily="34" charset="0"/>
              </a:rPr>
              <a:t>Organisations</a:t>
            </a:r>
            <a:r>
              <a:rPr lang="en-US" sz="1800" b="0" i="0" dirty="0">
                <a:effectLst/>
                <a:latin typeface="arial" panose="020B0604020202020204" pitchFamily="34" charset="0"/>
              </a:rPr>
              <a:t> use different online forms to exchange information with business partners. Web EDI makes EDI easy and affordable for small- and medium-sized </a:t>
            </a:r>
            <a:r>
              <a:rPr lang="en-US" sz="1800" b="0" i="0" dirty="0" err="1">
                <a:effectLst/>
                <a:latin typeface="arial" panose="020B0604020202020204" pitchFamily="34" charset="0"/>
              </a:rPr>
              <a:t>organisations</a:t>
            </a:r>
            <a:r>
              <a:rPr lang="en-US" sz="1800" b="0" i="0" dirty="0">
                <a:effectLst/>
                <a:latin typeface="arial" panose="020B0604020202020204" pitchFamily="34" charset="0"/>
              </a:rPr>
              <a:t> and companies that have only occasional need to </a:t>
            </a:r>
            <a:r>
              <a:rPr lang="en-US" sz="1800" b="0" i="0" dirty="0" err="1">
                <a:effectLst/>
                <a:latin typeface="arial" panose="020B0604020202020204" pitchFamily="34" charset="0"/>
              </a:rPr>
              <a:t>utilise</a:t>
            </a:r>
            <a:r>
              <a:rPr lang="en-US" sz="1800" b="0" i="0" dirty="0">
                <a:effectLst/>
                <a:latin typeface="arial" panose="020B0604020202020204" pitchFamily="34" charset="0"/>
              </a:rPr>
              <a:t> such a service. </a:t>
            </a:r>
            <a:endParaRPr lang="en-IN" sz="1800" dirty="0"/>
          </a:p>
        </p:txBody>
      </p:sp>
      <p:pic>
        <p:nvPicPr>
          <p:cNvPr id="3074" name="Picture 2" descr="What is AS2? – Justransform">
            <a:extLst>
              <a:ext uri="{FF2B5EF4-FFF2-40B4-BE49-F238E27FC236}">
                <a16:creationId xmlns:a16="http://schemas.microsoft.com/office/drawing/2014/main" id="{E44852F6-95E6-4058-9DDE-20BB427CB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412" y="610343"/>
            <a:ext cx="4037290" cy="22762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b EDI - What, Why and How? | ecosio">
            <a:extLst>
              <a:ext uri="{FF2B5EF4-FFF2-40B4-BE49-F238E27FC236}">
                <a16:creationId xmlns:a16="http://schemas.microsoft.com/office/drawing/2014/main" id="{8C736F94-4907-4D4E-9EF8-9B359EF00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0542" y="4131223"/>
            <a:ext cx="3444382" cy="227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64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95DAA-570E-4282-9EFC-0FBBE2D770D7}"/>
              </a:ext>
            </a:extLst>
          </p:cNvPr>
          <p:cNvSpPr>
            <a:spLocks noGrp="1"/>
          </p:cNvSpPr>
          <p:nvPr>
            <p:ph idx="1"/>
          </p:nvPr>
        </p:nvSpPr>
        <p:spPr>
          <a:xfrm>
            <a:off x="838200" y="772357"/>
            <a:ext cx="7302623" cy="5404606"/>
          </a:xfrm>
        </p:spPr>
        <p:txBody>
          <a:bodyPr>
            <a:normAutofit fontScale="92500" lnSpcReduction="10000"/>
          </a:bodyPr>
          <a:lstStyle/>
          <a:p>
            <a:r>
              <a:rPr lang="en-IN" sz="2400" b="1" i="0" u="sng" strike="noStrike" dirty="0">
                <a:solidFill>
                  <a:schemeClr val="accent1">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Mobile EDI</a:t>
            </a:r>
            <a:r>
              <a:rPr lang="en-IN" sz="2400" b="1" i="0" u="sng" strike="noStrike" dirty="0">
                <a:solidFill>
                  <a:schemeClr val="accent1">
                    <a:lumMod val="75000"/>
                  </a:schemeClr>
                </a:solidFill>
                <a:effectLst/>
                <a:latin typeface="arial" panose="020B0604020202020204" pitchFamily="34" charset="0"/>
              </a:rPr>
              <a:t> :</a:t>
            </a:r>
            <a:endParaRPr lang="en-IN" sz="2400" b="1" i="0" u="sng" dirty="0">
              <a:solidFill>
                <a:schemeClr val="accent1">
                  <a:lumMod val="75000"/>
                </a:schemeClr>
              </a:solidFill>
              <a:effectLst/>
              <a:latin typeface="arial" panose="020B0604020202020204" pitchFamily="34" charset="0"/>
            </a:endParaRPr>
          </a:p>
          <a:p>
            <a:r>
              <a:rPr lang="en-US" sz="1800" b="0" i="0" dirty="0">
                <a:solidFill>
                  <a:srgbClr val="333333"/>
                </a:solidFill>
                <a:effectLst/>
                <a:latin typeface="arial" panose="020B0604020202020204" pitchFamily="34" charset="0"/>
              </a:rPr>
              <a:t>Users have commonly accessed EDI either by a private network such as Value Added Network or the Internet in order to send and receive EDI-related business documents. Mobile EDI has had limited adoption, in part due to security concerns with mobile devices across an EDI infrastructure, but mainly due to the mobile devices themselves. The quality and size of the screen of most devices has been relatively poor until recently. There is a growing industry for developing software applications or ‘apps’ for downloading onto mobile devices and it will be only be a matter of time before you will be able to download supply chain and EDI related apps from private or corporate app stores.</a:t>
            </a:r>
          </a:p>
          <a:p>
            <a:endParaRPr lang="en-US" sz="1800" dirty="0">
              <a:solidFill>
                <a:srgbClr val="333333"/>
              </a:solidFill>
              <a:latin typeface="arial" panose="020B0604020202020204" pitchFamily="34" charset="0"/>
            </a:endParaRPr>
          </a:p>
          <a:p>
            <a:r>
              <a:rPr lang="en-IN" sz="2400" b="1" i="0" u="sng" strike="noStrike" dirty="0">
                <a:solidFill>
                  <a:schemeClr val="accent1">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EDI Outsourcing</a:t>
            </a:r>
            <a:r>
              <a:rPr lang="en-IN" sz="2400" b="1" i="0" u="sng" strike="noStrike" dirty="0">
                <a:solidFill>
                  <a:schemeClr val="accent1">
                    <a:lumMod val="75000"/>
                  </a:schemeClr>
                </a:solidFill>
                <a:effectLst/>
                <a:latin typeface="arial" panose="020B0604020202020204" pitchFamily="34" charset="0"/>
              </a:rPr>
              <a:t> :</a:t>
            </a:r>
            <a:endParaRPr lang="en-IN" sz="2400" b="1" i="0" u="sng" dirty="0">
              <a:solidFill>
                <a:schemeClr val="accent1">
                  <a:lumMod val="75000"/>
                </a:schemeClr>
              </a:solidFill>
              <a:effectLst/>
              <a:latin typeface="arial" panose="020B0604020202020204" pitchFamily="34" charset="0"/>
            </a:endParaRPr>
          </a:p>
          <a:p>
            <a:r>
              <a:rPr lang="en-US" sz="1800" b="0" i="0" dirty="0">
                <a:effectLst/>
                <a:latin typeface="arial" panose="020B0604020202020204" pitchFamily="34" charset="0"/>
              </a:rPr>
              <a:t>EDI Outsourcing (also referred to as Managed Services) is a fast-growing option that enables companies to use external resources to manage their EDI environment on a day-to-day basis. This is in part driven by companies wanting to integrate to back office business systems such as Enterprise Resource Planning (ERP) platforms. Many companies do not have the internal resources to undertake this type of work so they outsource it instead.</a:t>
            </a:r>
            <a:endParaRPr lang="en-IN" sz="1800" b="1" dirty="0"/>
          </a:p>
        </p:txBody>
      </p:sp>
      <p:pic>
        <p:nvPicPr>
          <p:cNvPr id="4098" name="Picture 2" descr="How Does EDI Work? | EDI Basics">
            <a:extLst>
              <a:ext uri="{FF2B5EF4-FFF2-40B4-BE49-F238E27FC236}">
                <a16:creationId xmlns:a16="http://schemas.microsoft.com/office/drawing/2014/main" id="{4A2FC2D1-1F63-4C18-B2E0-5D3C5EDE2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4469" y="974417"/>
            <a:ext cx="3783527" cy="28163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DI Outsourcing | EDI Basics">
            <a:extLst>
              <a:ext uri="{FF2B5EF4-FFF2-40B4-BE49-F238E27FC236}">
                <a16:creationId xmlns:a16="http://schemas.microsoft.com/office/drawing/2014/main" id="{E3A317F6-4951-4920-9A10-995DE902A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0731" y="4315736"/>
            <a:ext cx="3907079" cy="17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9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The Importance of Sending a Thank-You After a Job Interview">
            <a:extLst>
              <a:ext uri="{FF2B5EF4-FFF2-40B4-BE49-F238E27FC236}">
                <a16:creationId xmlns:a16="http://schemas.microsoft.com/office/drawing/2014/main" id="{9775DE76-A7FA-485D-8719-4FD2FA602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052" y="1461856"/>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129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569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roboto</vt:lpstr>
      <vt:lpstr>Segoe UI</vt:lpstr>
      <vt:lpstr>Trebuchet MS</vt:lpstr>
      <vt:lpstr>Wingdings 3</vt:lpstr>
      <vt:lpstr>Facet</vt:lpstr>
      <vt:lpstr>EDI AND ITS TYPES</vt:lpstr>
      <vt:lpstr>WHAT IS EDI ?</vt:lpstr>
      <vt:lpstr>BUSINESS DOCUMENTS CAN BE EXCHANGED USING EDI</vt:lpstr>
      <vt:lpstr>TYPES OF EDI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 AND ITS TYPES</dc:title>
  <dc:creator>Mohamed Sadik Fatteh</dc:creator>
  <cp:lastModifiedBy>Mohamed Sadik Fatteh</cp:lastModifiedBy>
  <cp:revision>7</cp:revision>
  <dcterms:created xsi:type="dcterms:W3CDTF">2021-06-21T12:23:30Z</dcterms:created>
  <dcterms:modified xsi:type="dcterms:W3CDTF">2021-06-21T13:12:50Z</dcterms:modified>
</cp:coreProperties>
</file>