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57" r:id="rId4"/>
    <p:sldId id="258" r:id="rId5"/>
    <p:sldId id="298" r:id="rId6"/>
    <p:sldId id="259" r:id="rId7"/>
    <p:sldId id="260" r:id="rId8"/>
    <p:sldId id="274" r:id="rId9"/>
    <p:sldId id="299" r:id="rId10"/>
    <p:sldId id="276" r:id="rId11"/>
    <p:sldId id="275" r:id="rId12"/>
    <p:sldId id="277" r:id="rId13"/>
    <p:sldId id="301" r:id="rId14"/>
    <p:sldId id="278" r:id="rId15"/>
    <p:sldId id="279" r:id="rId16"/>
    <p:sldId id="280" r:id="rId17"/>
    <p:sldId id="283" r:id="rId18"/>
    <p:sldId id="284" r:id="rId19"/>
    <p:sldId id="281" r:id="rId20"/>
    <p:sldId id="282" r:id="rId21"/>
    <p:sldId id="285" r:id="rId22"/>
    <p:sldId id="286" r:id="rId23"/>
    <p:sldId id="287" r:id="rId24"/>
    <p:sldId id="288" r:id="rId25"/>
    <p:sldId id="290" r:id="rId26"/>
    <p:sldId id="289" r:id="rId27"/>
    <p:sldId id="291" r:id="rId28"/>
    <p:sldId id="292" r:id="rId29"/>
    <p:sldId id="293" r:id="rId30"/>
    <p:sldId id="295" r:id="rId31"/>
    <p:sldId id="296" r:id="rId32"/>
    <p:sldId id="294" r:id="rId33"/>
    <p:sldId id="300" r:id="rId34"/>
    <p:sldId id="273" r:id="rId3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>
        <p:scale>
          <a:sx n="100" d="100"/>
          <a:sy n="100" d="100"/>
        </p:scale>
        <p:origin x="1692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adi\Downloads\Execution%20Report%20(version%201)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adi\Downloads\Execution%20Report%20(version%201)%20(2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adi\Downloads\Execution%20Report%20(version%201)%20(2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adi\Downloads\Execution%20Report%20(version%201)%20(2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adi\Downloads\Execution%20Report%20(version%201)%20(2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adi\Downloads\Execution%20Report%20(version%201)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adi\Downloads\Execution%20Report%20(version%201)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adi\Downloads\Execution%20Report%20(version%201)%20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adi\Downloads\Execution%20Report%20(version%201)%20(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adi\Downloads\Execution%20Report%20(version%201)%20(2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adi\Downloads\Execution%20Report%20(version%201)%20(2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adi\Downloads\Execution%20Report%20(version%201)%20(2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adi\Downloads\Execution%20Report%20(version%201)%20(2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Week</a:t>
            </a:r>
            <a:r>
              <a:rPr lang="en-US" baseline="0"/>
              <a:t> scaling Performance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'[Execution Report (version 1) (2).xlsx]Sheet1'!$D$2</c:f>
              <c:strCache>
                <c:ptCount val="1"/>
                <c:pt idx="0">
                  <c:v>Execution Time (P1)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'[Execution Report (version 1) (2).xlsx]Sheet1'!$B$3:$B$11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24</c:v>
                </c:pt>
                <c:pt idx="6">
                  <c:v>48</c:v>
                </c:pt>
                <c:pt idx="7">
                  <c:v>96</c:v>
                </c:pt>
                <c:pt idx="8">
                  <c:v>192</c:v>
                </c:pt>
              </c:numCache>
            </c:numRef>
          </c:xVal>
          <c:yVal>
            <c:numRef>
              <c:f>'[Execution Report (version 1) (2).xlsx]Sheet1'!$D$3:$D$11</c:f>
              <c:numCache>
                <c:formatCode>General</c:formatCode>
                <c:ptCount val="9"/>
                <c:pt idx="0">
                  <c:v>19.227799999999998</c:v>
                </c:pt>
                <c:pt idx="1">
                  <c:v>19.420100000000001</c:v>
                </c:pt>
                <c:pt idx="2">
                  <c:v>19.706</c:v>
                </c:pt>
                <c:pt idx="3">
                  <c:v>21.709499999999998</c:v>
                </c:pt>
                <c:pt idx="4">
                  <c:v>23.231300000000001</c:v>
                </c:pt>
                <c:pt idx="5">
                  <c:v>23.688800000000001</c:v>
                </c:pt>
                <c:pt idx="6">
                  <c:v>43.052100000000003</c:v>
                </c:pt>
                <c:pt idx="7">
                  <c:v>81.0976</c:v>
                </c:pt>
                <c:pt idx="8">
                  <c:v>165.011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18-45BB-84F9-B518DCEA746B}"/>
            </c:ext>
          </c:extLst>
        </c:ser>
        <c:ser>
          <c:idx val="1"/>
          <c:order val="1"/>
          <c:tx>
            <c:strRef>
              <c:f>'[Execution Report (version 1) (2).xlsx]Sheet1'!$J$2</c:f>
              <c:strCache>
                <c:ptCount val="1"/>
                <c:pt idx="0">
                  <c:v>Execution Time(P2) 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'[Execution Report (version 1) (2).xlsx]Sheet1'!$B$3:$B$11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24</c:v>
                </c:pt>
                <c:pt idx="6">
                  <c:v>48</c:v>
                </c:pt>
                <c:pt idx="7">
                  <c:v>96</c:v>
                </c:pt>
                <c:pt idx="8">
                  <c:v>192</c:v>
                </c:pt>
              </c:numCache>
            </c:numRef>
          </c:xVal>
          <c:yVal>
            <c:numRef>
              <c:f>'[Execution Report (version 1) (2).xlsx]Sheet1'!$J$3:$J$11</c:f>
              <c:numCache>
                <c:formatCode>0.0000</c:formatCode>
                <c:ptCount val="9"/>
                <c:pt idx="0">
                  <c:v>19.093205399999999</c:v>
                </c:pt>
                <c:pt idx="1">
                  <c:v>19.39</c:v>
                </c:pt>
                <c:pt idx="2">
                  <c:v>19.78</c:v>
                </c:pt>
                <c:pt idx="3">
                  <c:v>21.804300000000001</c:v>
                </c:pt>
                <c:pt idx="4">
                  <c:v>24.452400000000001</c:v>
                </c:pt>
                <c:pt idx="5">
                  <c:v>24.865100000000002</c:v>
                </c:pt>
                <c:pt idx="6">
                  <c:v>44.546700000000001</c:v>
                </c:pt>
                <c:pt idx="7">
                  <c:v>83.245000000000005</c:v>
                </c:pt>
                <c:pt idx="8">
                  <c:v>172.45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518-45BB-84F9-B518DCEA7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0848032"/>
        <c:axId val="800846064"/>
      </c:scatterChart>
      <c:valAx>
        <c:axId val="800848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</a:t>
                </a:r>
                <a:r>
                  <a:rPr lang="en-US" baseline="0"/>
                  <a:t> of Threads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846064"/>
        <c:crosses val="autoZero"/>
        <c:crossBetween val="midCat"/>
      </c:valAx>
      <c:valAx>
        <c:axId val="80084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848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Computation</a:t>
            </a:r>
            <a:r>
              <a:rPr lang="en-US" sz="1000" baseline="0"/>
              <a:t> between Java &amp; C++</a:t>
            </a:r>
            <a:endParaRPr lang="en-US" sz="1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'[Execution Report (version 1) (2).xlsx]Sheet3'!$B$15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'[Execution Report (version 1) (2).xlsx]Sheet3'!$A$16:$A$21</c:f>
              <c:strCache>
                <c:ptCount val="6"/>
                <c:pt idx="0">
                  <c:v>640x480</c:v>
                </c:pt>
                <c:pt idx="1">
                  <c:v>720x480</c:v>
                </c:pt>
                <c:pt idx="2">
                  <c:v>1280x720</c:v>
                </c:pt>
                <c:pt idx="3">
                  <c:v>1280x960</c:v>
                </c:pt>
                <c:pt idx="4">
                  <c:v>1920x1080</c:v>
                </c:pt>
                <c:pt idx="5">
                  <c:v>3840x2160</c:v>
                </c:pt>
              </c:strCache>
            </c:strRef>
          </c:cat>
          <c:val>
            <c:numRef>
              <c:f>'[Execution Report (version 1) (2).xlsx]Sheet3'!$B$16:$B$21</c:f>
              <c:numCache>
                <c:formatCode>0.000</c:formatCode>
                <c:ptCount val="6"/>
                <c:pt idx="0">
                  <c:v>89.748462979999999</c:v>
                </c:pt>
                <c:pt idx="1">
                  <c:v>145.12356765999999</c:v>
                </c:pt>
                <c:pt idx="2">
                  <c:v>345.50516084999998</c:v>
                </c:pt>
                <c:pt idx="3">
                  <c:v>475.34500000000003</c:v>
                </c:pt>
                <c:pt idx="4">
                  <c:v>876.24660940000001</c:v>
                </c:pt>
                <c:pt idx="5">
                  <c:v>3034.6105400000001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A7-473F-8227-FB27B5AB3343}"/>
            </c:ext>
          </c:extLst>
        </c:ser>
        <c:ser>
          <c:idx val="1"/>
          <c:order val="1"/>
          <c:tx>
            <c:strRef>
              <c:f>'[Execution Report (version 1) (2).xlsx]Sheet3'!$C$15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'[Execution Report (version 1) (2).xlsx]Sheet3'!$A$16:$A$21</c:f>
              <c:strCache>
                <c:ptCount val="6"/>
                <c:pt idx="0">
                  <c:v>640x480</c:v>
                </c:pt>
                <c:pt idx="1">
                  <c:v>720x480</c:v>
                </c:pt>
                <c:pt idx="2">
                  <c:v>1280x720</c:v>
                </c:pt>
                <c:pt idx="3">
                  <c:v>1280x960</c:v>
                </c:pt>
                <c:pt idx="4">
                  <c:v>1920x1080</c:v>
                </c:pt>
                <c:pt idx="5">
                  <c:v>3840x2160</c:v>
                </c:pt>
              </c:strCache>
            </c:strRef>
          </c:cat>
          <c:val>
            <c:numRef>
              <c:f>'[Execution Report (version 1) (2).xlsx]Sheet3'!$C$16:$C$21</c:f>
              <c:numCache>
                <c:formatCode>0.000</c:formatCode>
                <c:ptCount val="6"/>
                <c:pt idx="0">
                  <c:v>7.9264999999999999</c:v>
                </c:pt>
                <c:pt idx="1">
                  <c:v>9.3597000000000001</c:v>
                </c:pt>
                <c:pt idx="2">
                  <c:v>19.234500000000001</c:v>
                </c:pt>
                <c:pt idx="3">
                  <c:v>24.234500000000001</c:v>
                </c:pt>
                <c:pt idx="4">
                  <c:v>45.124600000000001</c:v>
                </c:pt>
                <c:pt idx="5">
                  <c:v>163.3844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A7-473F-8227-FB27B5AB3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582744"/>
        <c:axId val="486586352"/>
      </c:barChart>
      <c:catAx>
        <c:axId val="486582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Resolution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586352"/>
        <c:crosses val="autoZero"/>
        <c:auto val="1"/>
        <c:lblAlgn val="ctr"/>
        <c:lblOffset val="100"/>
        <c:noMultiLvlLbl val="0"/>
      </c:catAx>
      <c:valAx>
        <c:axId val="48658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Time(Sec)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582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/>
              <a:t>Read</a:t>
            </a:r>
            <a:r>
              <a:rPr lang="en-US" sz="900" b="1" baseline="0"/>
              <a:t> Image, Decode and convert into Gray Scale</a:t>
            </a:r>
            <a:endParaRPr lang="en-US" sz="9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'[Execution Report (version 1) (2).xlsx]Sheet3'!$B$25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'[Execution Report (version 1) (2).xlsx]Sheet3'!$A$26:$A$31</c:f>
              <c:strCache>
                <c:ptCount val="6"/>
                <c:pt idx="0">
                  <c:v>640x480</c:v>
                </c:pt>
                <c:pt idx="1">
                  <c:v>720x480</c:v>
                </c:pt>
                <c:pt idx="2">
                  <c:v>1280x720</c:v>
                </c:pt>
                <c:pt idx="3">
                  <c:v>1280x960</c:v>
                </c:pt>
                <c:pt idx="4">
                  <c:v>1920x1080</c:v>
                </c:pt>
                <c:pt idx="5">
                  <c:v>3840x2160</c:v>
                </c:pt>
              </c:strCache>
            </c:strRef>
          </c:cat>
          <c:val>
            <c:numRef>
              <c:f>'[Execution Report (version 1) (2).xlsx]Sheet3'!$B$26:$B$31</c:f>
              <c:numCache>
                <c:formatCode>0.000</c:formatCode>
                <c:ptCount val="6"/>
                <c:pt idx="0">
                  <c:v>13.462269446999999</c:v>
                </c:pt>
                <c:pt idx="1">
                  <c:v>21.768535148999998</c:v>
                </c:pt>
                <c:pt idx="2">
                  <c:v>51.825774127499997</c:v>
                </c:pt>
                <c:pt idx="3">
                  <c:v>71.301749999999998</c:v>
                </c:pt>
                <c:pt idx="4">
                  <c:v>131.43699140999999</c:v>
                </c:pt>
                <c:pt idx="5">
                  <c:v>455.19158099999999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A7-417B-AE1E-DB2B58A61C32}"/>
            </c:ext>
          </c:extLst>
        </c:ser>
        <c:ser>
          <c:idx val="1"/>
          <c:order val="1"/>
          <c:tx>
            <c:strRef>
              <c:f>'[Execution Report (version 1) (2).xlsx]Sheet3'!$C$25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'[Execution Report (version 1) (2).xlsx]Sheet3'!$A$26:$A$31</c:f>
              <c:strCache>
                <c:ptCount val="6"/>
                <c:pt idx="0">
                  <c:v>640x480</c:v>
                </c:pt>
                <c:pt idx="1">
                  <c:v>720x480</c:v>
                </c:pt>
                <c:pt idx="2">
                  <c:v>1280x720</c:v>
                </c:pt>
                <c:pt idx="3">
                  <c:v>1280x960</c:v>
                </c:pt>
                <c:pt idx="4">
                  <c:v>1920x1080</c:v>
                </c:pt>
                <c:pt idx="5">
                  <c:v>3840x2160</c:v>
                </c:pt>
              </c:strCache>
            </c:strRef>
          </c:cat>
          <c:val>
            <c:numRef>
              <c:f>'[Execution Report (version 1) (2).xlsx]Sheet3'!$C$26:$C$31</c:f>
              <c:numCache>
                <c:formatCode>0.000</c:formatCode>
                <c:ptCount val="6"/>
                <c:pt idx="0">
                  <c:v>6.7375249999999998</c:v>
                </c:pt>
                <c:pt idx="1">
                  <c:v>7.9557450000000003</c:v>
                </c:pt>
                <c:pt idx="2">
                  <c:v>16.349325</c:v>
                </c:pt>
                <c:pt idx="3">
                  <c:v>20.599325</c:v>
                </c:pt>
                <c:pt idx="4">
                  <c:v>38.355910000000002</c:v>
                </c:pt>
                <c:pt idx="5">
                  <c:v>138.87673999999998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A7-417B-AE1E-DB2B58A61C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5327392"/>
        <c:axId val="685334608"/>
      </c:barChart>
      <c:catAx>
        <c:axId val="685327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700"/>
                  <a:t>Resolution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334608"/>
        <c:crosses val="autoZero"/>
        <c:auto val="1"/>
        <c:lblAlgn val="ctr"/>
        <c:lblOffset val="100"/>
        <c:noMultiLvlLbl val="0"/>
      </c:catAx>
      <c:valAx>
        <c:axId val="68533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Time(sec)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32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/>
              <a:t>Image</a:t>
            </a:r>
            <a:r>
              <a:rPr lang="en-US" sz="900" baseline="0"/>
              <a:t> Blur &amp; Threshold computation</a:t>
            </a:r>
            <a:endParaRPr lang="en-US" sz="9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'[Execution Report (version 1) (2).xlsx]Sheet3'!$B$35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'[Execution Report (version 1) (2).xlsx]Sheet3'!$A$36:$A$41</c:f>
              <c:strCache>
                <c:ptCount val="6"/>
                <c:pt idx="0">
                  <c:v>640x480</c:v>
                </c:pt>
                <c:pt idx="1">
                  <c:v>720x480</c:v>
                </c:pt>
                <c:pt idx="2">
                  <c:v>1280x720</c:v>
                </c:pt>
                <c:pt idx="3">
                  <c:v>1280x960</c:v>
                </c:pt>
                <c:pt idx="4">
                  <c:v>1920x1080</c:v>
                </c:pt>
                <c:pt idx="5">
                  <c:v>3840x2160</c:v>
                </c:pt>
              </c:strCache>
            </c:strRef>
          </c:cat>
          <c:val>
            <c:numRef>
              <c:f>'[Execution Report (version 1) (2).xlsx]Sheet3'!$B$36:$B$41</c:f>
              <c:numCache>
                <c:formatCode>0.000</c:formatCode>
                <c:ptCount val="6"/>
                <c:pt idx="0">
                  <c:v>44.87423149</c:v>
                </c:pt>
                <c:pt idx="1">
                  <c:v>72.561783829999996</c:v>
                </c:pt>
                <c:pt idx="2">
                  <c:v>172.75258042499999</c:v>
                </c:pt>
                <c:pt idx="3">
                  <c:v>237.67250000000001</c:v>
                </c:pt>
                <c:pt idx="4">
                  <c:v>438.12330470000001</c:v>
                </c:pt>
                <c:pt idx="5">
                  <c:v>1517.3052700000001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C6-47A8-8B87-143B8976E5EE}"/>
            </c:ext>
          </c:extLst>
        </c:ser>
        <c:ser>
          <c:idx val="1"/>
          <c:order val="1"/>
          <c:tx>
            <c:strRef>
              <c:f>'[Execution Report (version 1) (2).xlsx]Sheet3'!$C$35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'[Execution Report (version 1) (2).xlsx]Sheet3'!$A$36:$A$41</c:f>
              <c:strCache>
                <c:ptCount val="6"/>
                <c:pt idx="0">
                  <c:v>640x480</c:v>
                </c:pt>
                <c:pt idx="1">
                  <c:v>720x480</c:v>
                </c:pt>
                <c:pt idx="2">
                  <c:v>1280x720</c:v>
                </c:pt>
                <c:pt idx="3">
                  <c:v>1280x960</c:v>
                </c:pt>
                <c:pt idx="4">
                  <c:v>1920x1080</c:v>
                </c:pt>
                <c:pt idx="5">
                  <c:v>3840x2160</c:v>
                </c:pt>
              </c:strCache>
            </c:strRef>
          </c:cat>
          <c:val>
            <c:numRef>
              <c:f>'[Execution Report (version 1) (2).xlsx]Sheet3'!$C$36:$C$41</c:f>
              <c:numCache>
                <c:formatCode>0.000</c:formatCode>
                <c:ptCount val="6"/>
                <c:pt idx="0">
                  <c:v>1.8230950000000001</c:v>
                </c:pt>
                <c:pt idx="1">
                  <c:v>0.84237299999999993</c:v>
                </c:pt>
                <c:pt idx="2">
                  <c:v>1.7311049999999999</c:v>
                </c:pt>
                <c:pt idx="3">
                  <c:v>2.1811050000000001</c:v>
                </c:pt>
                <c:pt idx="4">
                  <c:v>4.0612139999999997</c:v>
                </c:pt>
                <c:pt idx="5">
                  <c:v>14.704595999999999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C6-47A8-8B87-143B8976E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5525872"/>
        <c:axId val="685524888"/>
      </c:barChart>
      <c:catAx>
        <c:axId val="685525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Resolution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524888"/>
        <c:crosses val="autoZero"/>
        <c:auto val="1"/>
        <c:lblAlgn val="ctr"/>
        <c:lblOffset val="100"/>
        <c:noMultiLvlLbl val="0"/>
      </c:catAx>
      <c:valAx>
        <c:axId val="685524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Time(sec)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52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Largest ComponentComputation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'[Execution Report (version 1) (2).xlsx]Sheet3'!$B$44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'[Execution Report (version 1) (2).xlsx]Sheet3'!$A$45:$A$50</c:f>
              <c:strCache>
                <c:ptCount val="6"/>
                <c:pt idx="0">
                  <c:v>640x480</c:v>
                </c:pt>
                <c:pt idx="1">
                  <c:v>720x480</c:v>
                </c:pt>
                <c:pt idx="2">
                  <c:v>1280x720</c:v>
                </c:pt>
                <c:pt idx="3">
                  <c:v>1280x960</c:v>
                </c:pt>
                <c:pt idx="4">
                  <c:v>1920x1080</c:v>
                </c:pt>
                <c:pt idx="5">
                  <c:v>3840x2160</c:v>
                </c:pt>
              </c:strCache>
            </c:strRef>
          </c:cat>
          <c:val>
            <c:numRef>
              <c:f>'[Execution Report (version 1) (2).xlsx]Sheet3'!$B$45:$B$50</c:f>
              <c:numCache>
                <c:formatCode>0.000</c:formatCode>
                <c:ptCount val="6"/>
                <c:pt idx="0">
                  <c:v>31.411962042999999</c:v>
                </c:pt>
                <c:pt idx="1">
                  <c:v>50.793248680999994</c:v>
                </c:pt>
                <c:pt idx="2">
                  <c:v>120.92680629749998</c:v>
                </c:pt>
                <c:pt idx="3">
                  <c:v>166.37074999999999</c:v>
                </c:pt>
                <c:pt idx="4">
                  <c:v>306.68631328999999</c:v>
                </c:pt>
                <c:pt idx="5">
                  <c:v>1062.113689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5-43EB-8CED-4D968288B14D}"/>
            </c:ext>
          </c:extLst>
        </c:ser>
        <c:ser>
          <c:idx val="1"/>
          <c:order val="1"/>
          <c:tx>
            <c:strRef>
              <c:f>'[Execution Report (version 1) (2).xlsx]Sheet3'!$C$44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'[Execution Report (version 1) (2).xlsx]Sheet3'!$A$45:$A$50</c:f>
              <c:strCache>
                <c:ptCount val="6"/>
                <c:pt idx="0">
                  <c:v>640x480</c:v>
                </c:pt>
                <c:pt idx="1">
                  <c:v>720x480</c:v>
                </c:pt>
                <c:pt idx="2">
                  <c:v>1280x720</c:v>
                </c:pt>
                <c:pt idx="3">
                  <c:v>1280x960</c:v>
                </c:pt>
                <c:pt idx="4">
                  <c:v>1920x1080</c:v>
                </c:pt>
                <c:pt idx="5">
                  <c:v>3840x2160</c:v>
                </c:pt>
              </c:strCache>
            </c:strRef>
          </c:cat>
          <c:val>
            <c:numRef>
              <c:f>'[Execution Report (version 1) (2).xlsx]Sheet3'!$C$45:$C$50</c:f>
              <c:numCache>
                <c:formatCode>0.000</c:formatCode>
                <c:ptCount val="6"/>
                <c:pt idx="0">
                  <c:v>0.47558999999999996</c:v>
                </c:pt>
                <c:pt idx="1">
                  <c:v>0.56158200000000003</c:v>
                </c:pt>
                <c:pt idx="2">
                  <c:v>1.1540699999999999</c:v>
                </c:pt>
                <c:pt idx="3">
                  <c:v>1.45407</c:v>
                </c:pt>
                <c:pt idx="4">
                  <c:v>2.7074759999999998</c:v>
                </c:pt>
                <c:pt idx="5">
                  <c:v>9.8030639999999991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5-43EB-8CED-4D968288B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5542928"/>
        <c:axId val="685542272"/>
      </c:barChart>
      <c:catAx>
        <c:axId val="685542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700"/>
                  <a:t>Resolution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542272"/>
        <c:crosses val="autoZero"/>
        <c:auto val="1"/>
        <c:lblAlgn val="ctr"/>
        <c:lblOffset val="100"/>
        <c:noMultiLvlLbl val="0"/>
      </c:catAx>
      <c:valAx>
        <c:axId val="68554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600"/>
                  <a:t>Time(sec)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54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Frames</a:t>
            </a:r>
            <a:r>
              <a:rPr lang="en-US" baseline="0"/>
              <a:t> per sec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'[Execution Report (version 1) (2).xlsx]Sheet1'!$E$2</c:f>
              <c:strCache>
                <c:ptCount val="1"/>
                <c:pt idx="0">
                  <c:v>Frames/Sec(P1)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'[Execution Report (version 1) (2).xlsx]Sheet1'!$B$3:$B$11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24</c:v>
                </c:pt>
                <c:pt idx="6">
                  <c:v>48</c:v>
                </c:pt>
                <c:pt idx="7">
                  <c:v>96</c:v>
                </c:pt>
                <c:pt idx="8">
                  <c:v>192</c:v>
                </c:pt>
              </c:numCache>
            </c:numRef>
          </c:xVal>
          <c:yVal>
            <c:numRef>
              <c:f>'[Execution Report (version 1) (2).xlsx]Sheet1'!$E$3:$E$11</c:f>
              <c:numCache>
                <c:formatCode>0.00</c:formatCode>
                <c:ptCount val="9"/>
                <c:pt idx="0">
                  <c:v>52.008030039838154</c:v>
                </c:pt>
                <c:pt idx="1">
                  <c:v>102.98608143109458</c:v>
                </c:pt>
                <c:pt idx="2">
                  <c:v>202.98386278290877</c:v>
                </c:pt>
                <c:pt idx="3">
                  <c:v>368.50226859209107</c:v>
                </c:pt>
                <c:pt idx="4">
                  <c:v>516.5444895464309</c:v>
                </c:pt>
                <c:pt idx="5">
                  <c:v>1013.1370098949715</c:v>
                </c:pt>
                <c:pt idx="6">
                  <c:v>1114.9281916561561</c:v>
                </c:pt>
                <c:pt idx="7">
                  <c:v>1183.7588288679319</c:v>
                </c:pt>
                <c:pt idx="8">
                  <c:v>1163.5587930501604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ED-4A4B-96E1-262EC9FD0EEE}"/>
            </c:ext>
          </c:extLst>
        </c:ser>
        <c:ser>
          <c:idx val="1"/>
          <c:order val="1"/>
          <c:tx>
            <c:strRef>
              <c:f>'[Execution Report (version 1) (2).xlsx]Sheet1'!$K$2</c:f>
              <c:strCache>
                <c:ptCount val="1"/>
                <c:pt idx="0">
                  <c:v>Frames/Sec(P2)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'[Execution Report (version 1) (2).xlsx]Sheet1'!$B$3:$B$11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24</c:v>
                </c:pt>
                <c:pt idx="6">
                  <c:v>48</c:v>
                </c:pt>
                <c:pt idx="7">
                  <c:v>96</c:v>
                </c:pt>
                <c:pt idx="8">
                  <c:v>192</c:v>
                </c:pt>
              </c:numCache>
            </c:numRef>
          </c:xVal>
          <c:yVal>
            <c:numRef>
              <c:f>'[Execution Report (version 1) (2).xlsx]Sheet1'!$K$3:$K$11</c:f>
              <c:numCache>
                <c:formatCode>0.00</c:formatCode>
                <c:ptCount val="9"/>
                <c:pt idx="0">
                  <c:v>52.37465260809482</c:v>
                </c:pt>
                <c:pt idx="1">
                  <c:v>103.14595152140278</c:v>
                </c:pt>
                <c:pt idx="2">
                  <c:v>202.22446916076845</c:v>
                </c:pt>
                <c:pt idx="3">
                  <c:v>366.90010685965609</c:v>
                </c:pt>
                <c:pt idx="4">
                  <c:v>490.74937429454775</c:v>
                </c:pt>
                <c:pt idx="5">
                  <c:v>965.2082637914184</c:v>
                </c:pt>
                <c:pt idx="6">
                  <c:v>1077.5208938035814</c:v>
                </c:pt>
                <c:pt idx="7">
                  <c:v>1153.2224157607063</c:v>
                </c:pt>
                <c:pt idx="8">
                  <c:v>1113.3661930994492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ED-4A4B-96E1-262EC9FD0E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344120"/>
        <c:axId val="589342808"/>
      </c:scatterChart>
      <c:valAx>
        <c:axId val="589344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</a:t>
                </a:r>
                <a:r>
                  <a:rPr lang="en-US" baseline="0"/>
                  <a:t> of Threads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342808"/>
        <c:crosses val="autoZero"/>
        <c:crossBetween val="midCat"/>
      </c:valAx>
      <c:valAx>
        <c:axId val="58934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Frames/sec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344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/>
              <a:t>Week</a:t>
            </a:r>
            <a:r>
              <a:rPr lang="en-US" sz="1050" b="1" baseline="0"/>
              <a:t> Scaling performance</a:t>
            </a:r>
            <a:endParaRPr lang="en-US" sz="105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'[Execution Report (version 1) (2).xlsx]Sheet1'!$D$13</c:f>
              <c:strCache>
                <c:ptCount val="1"/>
                <c:pt idx="0">
                  <c:v>Execution Time (P1)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'[Execution Report (version 1) (2).xlsx]Sheet1'!$B$14:$B$22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24</c:v>
                </c:pt>
                <c:pt idx="6">
                  <c:v>48</c:v>
                </c:pt>
                <c:pt idx="7">
                  <c:v>96</c:v>
                </c:pt>
                <c:pt idx="8">
                  <c:v>192</c:v>
                </c:pt>
              </c:numCache>
            </c:numRef>
          </c:xVal>
          <c:yVal>
            <c:numRef>
              <c:f>'[Execution Report (version 1) (2).xlsx]Sheet1'!$D$14:$D$22</c:f>
              <c:numCache>
                <c:formatCode>General</c:formatCode>
                <c:ptCount val="9"/>
                <c:pt idx="0">
                  <c:v>5.9482799999999996</c:v>
                </c:pt>
                <c:pt idx="1">
                  <c:v>6.0288599999999999</c:v>
                </c:pt>
                <c:pt idx="2">
                  <c:v>6.1394799999999998</c:v>
                </c:pt>
                <c:pt idx="3">
                  <c:v>6.1394799999999998</c:v>
                </c:pt>
                <c:pt idx="4">
                  <c:v>7.5317100000000003</c:v>
                </c:pt>
                <c:pt idx="5">
                  <c:v>8.5177999999999994</c:v>
                </c:pt>
                <c:pt idx="6">
                  <c:v>15.3293</c:v>
                </c:pt>
                <c:pt idx="7">
                  <c:v>31.565999999999999</c:v>
                </c:pt>
                <c:pt idx="8">
                  <c:v>60.878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5D-412A-AFF2-591839759C64}"/>
            </c:ext>
          </c:extLst>
        </c:ser>
        <c:ser>
          <c:idx val="1"/>
          <c:order val="1"/>
          <c:tx>
            <c:strRef>
              <c:f>'[Execution Report (version 1) (2).xlsx]Sheet1'!$J$13</c:f>
              <c:strCache>
                <c:ptCount val="1"/>
                <c:pt idx="0">
                  <c:v>Execution Time(P2) 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'[Execution Report (version 1) (2).xlsx]Sheet1'!$B$14:$B$22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24</c:v>
                </c:pt>
                <c:pt idx="6">
                  <c:v>48</c:v>
                </c:pt>
                <c:pt idx="7">
                  <c:v>96</c:v>
                </c:pt>
                <c:pt idx="8">
                  <c:v>192</c:v>
                </c:pt>
              </c:numCache>
            </c:numRef>
          </c:xVal>
          <c:yVal>
            <c:numRef>
              <c:f>'[Execution Report (version 1) (2).xlsx]Sheet1'!$J$14:$J$22</c:f>
              <c:numCache>
                <c:formatCode>0.0000</c:formatCode>
                <c:ptCount val="9"/>
                <c:pt idx="0">
                  <c:v>5.8475000000000001</c:v>
                </c:pt>
                <c:pt idx="1">
                  <c:v>6.0240999999999998</c:v>
                </c:pt>
                <c:pt idx="2">
                  <c:v>6.2145000000000001</c:v>
                </c:pt>
                <c:pt idx="3">
                  <c:v>6.4512</c:v>
                </c:pt>
                <c:pt idx="4">
                  <c:v>7.5641999999999996</c:v>
                </c:pt>
                <c:pt idx="5">
                  <c:v>8.6456999999999997</c:v>
                </c:pt>
                <c:pt idx="6">
                  <c:v>15.423500000000001</c:v>
                </c:pt>
                <c:pt idx="7">
                  <c:v>32.657800000000002</c:v>
                </c:pt>
                <c:pt idx="8">
                  <c:v>62.365699999999997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A5D-412A-AFF2-591839759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7906968"/>
        <c:axId val="627906312"/>
      </c:scatterChart>
      <c:valAx>
        <c:axId val="627906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/>
                  <a:t>No.</a:t>
                </a:r>
                <a:r>
                  <a:rPr lang="en-US" sz="900" baseline="0"/>
                  <a:t> of Threads</a:t>
                </a:r>
                <a:endParaRPr lang="en-US" sz="9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906312"/>
        <c:crosses val="autoZero"/>
        <c:crossBetween val="midCat"/>
      </c:valAx>
      <c:valAx>
        <c:axId val="627906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/>
                  <a:t>Time(sec)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9069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Frames</a:t>
            </a:r>
            <a:r>
              <a:rPr lang="en-US" sz="1000" baseline="0"/>
              <a:t> per Sec</a:t>
            </a:r>
            <a:endParaRPr lang="en-US" sz="1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'[Execution Report (version 1) (2).xlsx]Sheet1'!$E$13</c:f>
              <c:strCache>
                <c:ptCount val="1"/>
                <c:pt idx="0">
                  <c:v>Frames/Sec(P1)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'[Execution Report (version 1) (2).xlsx]Sheet1'!$B$14:$B$22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24</c:v>
                </c:pt>
                <c:pt idx="6">
                  <c:v>48</c:v>
                </c:pt>
                <c:pt idx="7">
                  <c:v>96</c:v>
                </c:pt>
                <c:pt idx="8">
                  <c:v>192</c:v>
                </c:pt>
              </c:numCache>
            </c:numRef>
          </c:xVal>
          <c:yVal>
            <c:numRef>
              <c:f>'[Execution Report (version 1) (2).xlsx]Sheet1'!$E$14:$E$22</c:f>
              <c:numCache>
                <c:formatCode>0.00</c:formatCode>
                <c:ptCount val="9"/>
                <c:pt idx="0">
                  <c:v>168.11582507884634</c:v>
                </c:pt>
                <c:pt idx="1">
                  <c:v>331.73767511602529</c:v>
                </c:pt>
                <c:pt idx="2">
                  <c:v>651.52097571781326</c:v>
                </c:pt>
                <c:pt idx="3">
                  <c:v>1303.0419514356265</c:v>
                </c:pt>
                <c:pt idx="4">
                  <c:v>1593.2636811560722</c:v>
                </c:pt>
                <c:pt idx="5">
                  <c:v>2817.6289652257628</c:v>
                </c:pt>
                <c:pt idx="6">
                  <c:v>3131.2584397200135</c:v>
                </c:pt>
                <c:pt idx="7">
                  <c:v>3041.2469112336057</c:v>
                </c:pt>
                <c:pt idx="8">
                  <c:v>3153.8486809684941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5EC-4C9B-B02D-9039315B4FD4}"/>
            </c:ext>
          </c:extLst>
        </c:ser>
        <c:ser>
          <c:idx val="1"/>
          <c:order val="1"/>
          <c:tx>
            <c:strRef>
              <c:f>'[Execution Report (version 1) (2).xlsx]Sheet1'!$K$13</c:f>
              <c:strCache>
                <c:ptCount val="1"/>
                <c:pt idx="0">
                  <c:v>Frames/Sec(P2)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'[Execution Report (version 1) (2).xlsx]Sheet1'!$B$14:$B$22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24</c:v>
                </c:pt>
                <c:pt idx="6">
                  <c:v>48</c:v>
                </c:pt>
                <c:pt idx="7">
                  <c:v>96</c:v>
                </c:pt>
                <c:pt idx="8">
                  <c:v>192</c:v>
                </c:pt>
              </c:numCache>
            </c:numRef>
          </c:xVal>
          <c:yVal>
            <c:numRef>
              <c:f>'[Execution Report (version 1) (2).xlsx]Sheet1'!$K$14:$K$22</c:f>
              <c:numCache>
                <c:formatCode>0.00</c:formatCode>
                <c:ptCount val="9"/>
                <c:pt idx="0">
                  <c:v>171.01325352714835</c:v>
                </c:pt>
                <c:pt idx="1">
                  <c:v>331.99980080011954</c:v>
                </c:pt>
                <c:pt idx="2">
                  <c:v>643.65596588623384</c:v>
                </c:pt>
                <c:pt idx="3">
                  <c:v>1240.0793650793651</c:v>
                </c:pt>
                <c:pt idx="4">
                  <c:v>1586.4202427222972</c:v>
                </c:pt>
                <c:pt idx="5">
                  <c:v>2775.9464242340123</c:v>
                </c:pt>
                <c:pt idx="6">
                  <c:v>3112.1340811099944</c:v>
                </c:pt>
                <c:pt idx="7">
                  <c:v>2939.5733944111357</c:v>
                </c:pt>
                <c:pt idx="8">
                  <c:v>3078.6153286181348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5EC-4C9B-B02D-9039315B4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6091952"/>
        <c:axId val="596090968"/>
      </c:scatterChart>
      <c:valAx>
        <c:axId val="596091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No.</a:t>
                </a:r>
                <a:r>
                  <a:rPr lang="en-US" sz="800" baseline="0"/>
                  <a:t> of threads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090968"/>
        <c:crosses val="autoZero"/>
        <c:crossBetween val="midCat"/>
      </c:valAx>
      <c:valAx>
        <c:axId val="596090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Frames/sec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091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/>
              <a:t>Execution Time (24000 Frames on</a:t>
            </a:r>
            <a:r>
              <a:rPr lang="en-US" sz="900" baseline="0"/>
              <a:t> 24</a:t>
            </a:r>
            <a:r>
              <a:rPr lang="en-US" sz="900"/>
              <a:t> threads)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'[Execution Report (version 1) (2).xlsx]Sheet1'!$F$49</c:f>
              <c:strCache>
                <c:ptCount val="1"/>
                <c:pt idx="0">
                  <c:v>Execution Time (1000 Frames / threads)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'[Execution Report (version 1) (2).xlsx]Sheet1'!$C$50:$C$54</c:f>
              <c:numCache>
                <c:formatCode>General</c:formatCode>
                <c:ptCount val="5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</c:numCache>
            </c:numRef>
          </c:xVal>
          <c:yVal>
            <c:numRef>
              <c:f>'[Execution Report (version 1) (2).xlsx]Sheet1'!$F$50:$F$54</c:f>
              <c:numCache>
                <c:formatCode>General</c:formatCode>
                <c:ptCount val="5"/>
                <c:pt idx="0">
                  <c:v>27.695799999999998</c:v>
                </c:pt>
                <c:pt idx="1">
                  <c:v>26.106000000000002</c:v>
                </c:pt>
                <c:pt idx="2">
                  <c:v>24.1937</c:v>
                </c:pt>
                <c:pt idx="3">
                  <c:v>22.543099999999999</c:v>
                </c:pt>
                <c:pt idx="4">
                  <c:v>44.070799999999998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69-4EDD-8DA3-ED096F7346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7035048"/>
        <c:axId val="487028160"/>
      </c:scatterChart>
      <c:valAx>
        <c:axId val="487035048"/>
        <c:scaling>
          <c:orientation val="minMax"/>
          <c:min val="1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No.</a:t>
                </a:r>
                <a:r>
                  <a:rPr lang="en-US" sz="800" baseline="0"/>
                  <a:t> of Read &amp; Decode Threads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028160"/>
        <c:crosses val="autoZero"/>
        <c:crossBetween val="midCat"/>
      </c:valAx>
      <c:valAx>
        <c:axId val="48702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Execution</a:t>
                </a:r>
                <a:r>
                  <a:rPr lang="en-US" sz="800" baseline="0"/>
                  <a:t> Time (sec)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035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Execution</a:t>
            </a:r>
            <a:r>
              <a:rPr lang="en-US" sz="1000" baseline="0"/>
              <a:t> Time (48000 Frames on 48 Thread</a:t>
            </a:r>
            <a:endParaRPr lang="en-US" sz="1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'[Execution Report (version 1) (2).xlsx]Sheet1'!$F$66</c:f>
              <c:strCache>
                <c:ptCount val="1"/>
                <c:pt idx="0">
                  <c:v>Execution 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'[Execution Report (version 1) (2).xlsx]Sheet1'!$C$67:$C$73</c:f>
              <c:numCache>
                <c:formatCode>General</c:formatCode>
                <c:ptCount val="7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</c:numCache>
            </c:numRef>
          </c:xVal>
          <c:yVal>
            <c:numRef>
              <c:f>'[Execution Report (version 1) (2).xlsx]Sheet1'!$F$67:$F$73</c:f>
              <c:numCache>
                <c:formatCode>General</c:formatCode>
                <c:ptCount val="7"/>
                <c:pt idx="0">
                  <c:v>42.224899999999998</c:v>
                </c:pt>
                <c:pt idx="1">
                  <c:v>41.173200000000001</c:v>
                </c:pt>
                <c:pt idx="2">
                  <c:v>40.869100000000003</c:v>
                </c:pt>
                <c:pt idx="3">
                  <c:v>39.893599999999999</c:v>
                </c:pt>
                <c:pt idx="4">
                  <c:v>43.686900000000001</c:v>
                </c:pt>
                <c:pt idx="5">
                  <c:v>53.168300000000002</c:v>
                </c:pt>
                <c:pt idx="6">
                  <c:v>66.0989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40-4DBC-80FE-1409ABA66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988128"/>
        <c:axId val="636988456"/>
      </c:scatterChart>
      <c:valAx>
        <c:axId val="636988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No.</a:t>
                </a:r>
                <a:r>
                  <a:rPr lang="en-US" sz="800" baseline="0"/>
                  <a:t> of Read &amp; Decode Threads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988456"/>
        <c:crosses val="autoZero"/>
        <c:crossBetween val="midCat"/>
      </c:valAx>
      <c:valAx>
        <c:axId val="636988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Excecution Time(sec)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988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0" i="0" baseline="0">
                <a:effectLst/>
              </a:rPr>
              <a:t>Execution Time (24000 Frames on 24 threads)</a:t>
            </a:r>
            <a:endParaRPr lang="en-US" sz="9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'[Execution Report (version 1) (2).xlsx]Sheet1'!$C$70:$C$76</c:f>
              <c:numCache>
                <c:formatCode>General</c:formatCode>
                <c:ptCount val="7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</c:numCache>
            </c:numRef>
          </c:xVal>
          <c:yVal>
            <c:numRef>
              <c:f>'[Execution Report (version 1) (2).xlsx]Sheet1'!$E$70:$E$76</c:f>
              <c:numCache>
                <c:formatCode>General</c:formatCode>
                <c:ptCount val="7"/>
                <c:pt idx="0">
                  <c:v>9.2309999999999999</c:v>
                </c:pt>
                <c:pt idx="1">
                  <c:v>8.7434999999999992</c:v>
                </c:pt>
                <c:pt idx="2">
                  <c:v>8.4578000000000007</c:v>
                </c:pt>
                <c:pt idx="3">
                  <c:v>8.6122999999999994</c:v>
                </c:pt>
                <c:pt idx="4">
                  <c:v>11.1937</c:v>
                </c:pt>
                <c:pt idx="5">
                  <c:v>13.4572</c:v>
                </c:pt>
                <c:pt idx="6">
                  <c:v>17.142299999999999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96B-4D07-8301-8D46AD016C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4206880"/>
        <c:axId val="634207864"/>
      </c:scatterChart>
      <c:valAx>
        <c:axId val="634206880"/>
        <c:scaling>
          <c:orientation val="minMax"/>
          <c:min val="1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No.</a:t>
                </a:r>
                <a:r>
                  <a:rPr lang="en-US" sz="800" baseline="0"/>
                  <a:t> of Read &amp; Decode Threads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07864"/>
        <c:crosses val="autoZero"/>
        <c:crossBetween val="midCat"/>
      </c:valAx>
      <c:valAx>
        <c:axId val="634207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Execution</a:t>
                </a:r>
                <a:r>
                  <a:rPr lang="en-US" sz="800" baseline="0"/>
                  <a:t> time(sec)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06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0" i="0" baseline="0">
                <a:effectLst/>
              </a:rPr>
              <a:t>Execution Time (24000 Frames on 24 threads)</a:t>
            </a:r>
            <a:endParaRPr lang="en-US" sz="9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'[Execution Report (version 1) (2).xlsx]Sheet1'!$C$70:$C$76</c:f>
              <c:numCache>
                <c:formatCode>General</c:formatCode>
                <c:ptCount val="7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</c:numCache>
            </c:numRef>
          </c:xVal>
          <c:yVal>
            <c:numRef>
              <c:f>'[Execution Report (version 1) (2).xlsx]Sheet1'!$E$70:$E$76</c:f>
              <c:numCache>
                <c:formatCode>General</c:formatCode>
                <c:ptCount val="7"/>
                <c:pt idx="0">
                  <c:v>9.2309999999999999</c:v>
                </c:pt>
                <c:pt idx="1">
                  <c:v>8.7434999999999992</c:v>
                </c:pt>
                <c:pt idx="2">
                  <c:v>8.4578000000000007</c:v>
                </c:pt>
                <c:pt idx="3">
                  <c:v>8.6122999999999994</c:v>
                </c:pt>
                <c:pt idx="4">
                  <c:v>11.1937</c:v>
                </c:pt>
                <c:pt idx="5">
                  <c:v>13.4572</c:v>
                </c:pt>
                <c:pt idx="6">
                  <c:v>17.142299999999999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CB-4848-AB40-C5836DE2C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4206880"/>
        <c:axId val="634207864"/>
      </c:scatterChart>
      <c:valAx>
        <c:axId val="634206880"/>
        <c:scaling>
          <c:orientation val="minMax"/>
          <c:min val="1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No.</a:t>
                </a:r>
                <a:r>
                  <a:rPr lang="en-US" sz="800" baseline="0"/>
                  <a:t> of Read &amp; Decode Threads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07864"/>
        <c:crosses val="autoZero"/>
        <c:crossBetween val="midCat"/>
      </c:valAx>
      <c:valAx>
        <c:axId val="634207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Execution</a:t>
                </a:r>
                <a:r>
                  <a:rPr lang="en-US" sz="800" baseline="0"/>
                  <a:t> time(sec)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06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i="0" baseline="0">
                <a:effectLst/>
              </a:rPr>
              <a:t>Execution Time (48000 Frames on 48 threads)</a:t>
            </a:r>
            <a:endParaRPr lang="en-US" sz="900" b="1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'[Execution Report (version 1) (2).xlsx]Sheet1'!$E$79</c:f>
              <c:strCache>
                <c:ptCount val="1"/>
                <c:pt idx="0">
                  <c:v>Execution 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'[Execution Report (version 1) (2).xlsx]Sheet1'!$C$80:$C$86</c:f>
              <c:numCache>
                <c:formatCode>General</c:formatCode>
                <c:ptCount val="7"/>
                <c:pt idx="0">
                  <c:v>32</c:v>
                </c:pt>
                <c:pt idx="1">
                  <c:v>34</c:v>
                </c:pt>
                <c:pt idx="2">
                  <c:v>36</c:v>
                </c:pt>
                <c:pt idx="3">
                  <c:v>38</c:v>
                </c:pt>
                <c:pt idx="4">
                  <c:v>40</c:v>
                </c:pt>
                <c:pt idx="5">
                  <c:v>42</c:v>
                </c:pt>
                <c:pt idx="6">
                  <c:v>44</c:v>
                </c:pt>
              </c:numCache>
            </c:numRef>
          </c:xVal>
          <c:yVal>
            <c:numRef>
              <c:f>'[Execution Report (version 1) (2).xlsx]Sheet1'!$E$80:$E$86</c:f>
              <c:numCache>
                <c:formatCode>General</c:formatCode>
                <c:ptCount val="7"/>
                <c:pt idx="0">
                  <c:v>17.935199999999998</c:v>
                </c:pt>
                <c:pt idx="1">
                  <c:v>15.834199999999999</c:v>
                </c:pt>
                <c:pt idx="2">
                  <c:v>15.154299999999999</c:v>
                </c:pt>
                <c:pt idx="3">
                  <c:v>15.645200000000001</c:v>
                </c:pt>
                <c:pt idx="4">
                  <c:v>17.674299999999999</c:v>
                </c:pt>
                <c:pt idx="5">
                  <c:v>20.536300000000001</c:v>
                </c:pt>
                <c:pt idx="6">
                  <c:v>29.2454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08-488F-83D9-D43508BEB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420792"/>
        <c:axId val="679421120"/>
      </c:scatterChart>
      <c:valAx>
        <c:axId val="679420792"/>
        <c:scaling>
          <c:orientation val="minMax"/>
          <c:min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No.</a:t>
                </a:r>
                <a:r>
                  <a:rPr lang="en-US" sz="800" baseline="0"/>
                  <a:t> of Read &amp; Decode Threads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421120"/>
        <c:crosses val="autoZero"/>
        <c:crossBetween val="midCat"/>
      </c:valAx>
      <c:valAx>
        <c:axId val="67942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Execution</a:t>
                </a:r>
                <a:r>
                  <a:rPr lang="en-US" sz="800" baseline="0"/>
                  <a:t> Time (sec)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420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9A876BB-BC3B-4133-A1C3-63FA8794174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403880" y="9555840"/>
            <a:ext cx="3365280" cy="499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51D1F8CD-A08D-4348-BFCC-384B9542E9A4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035720" y="4777920"/>
            <a:ext cx="5698440" cy="45223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6215760" y="6467760"/>
            <a:ext cx="4029120" cy="124308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15"/>
          <a:stretch/>
        </p:blipFill>
        <p:spPr>
          <a:xfrm>
            <a:off x="2687760" y="6761880"/>
            <a:ext cx="753120" cy="7531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/>
          <p:cNvPicPr/>
          <p:nvPr/>
        </p:nvPicPr>
        <p:blipFill>
          <a:blip r:embed="rId14"/>
          <a:stretch/>
        </p:blipFill>
        <p:spPr>
          <a:xfrm>
            <a:off x="6215760" y="6467760"/>
            <a:ext cx="4029120" cy="1243080"/>
          </a:xfrm>
          <a:prstGeom prst="rect">
            <a:avLst/>
          </a:prstGeom>
          <a:ln>
            <a:noFill/>
          </a:ln>
        </p:spPr>
      </p:pic>
      <p:pic>
        <p:nvPicPr>
          <p:cNvPr id="39" name="Picture 4"/>
          <p:cNvPicPr/>
          <p:nvPr/>
        </p:nvPicPr>
        <p:blipFill>
          <a:blip r:embed="rId15"/>
          <a:stretch/>
        </p:blipFill>
        <p:spPr>
          <a:xfrm>
            <a:off x="2687760" y="6761880"/>
            <a:ext cx="753120" cy="7531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3"/>
          <p:cNvSpPr/>
          <p:nvPr/>
        </p:nvSpPr>
        <p:spPr>
          <a:xfrm>
            <a:off x="6215760" y="6887880"/>
            <a:ext cx="83736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1F57DB35-719F-443E-BE26-85B312A6566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731520" y="641160"/>
            <a:ext cx="8565120" cy="31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en-US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ＭＳ Ｐゴシック"/>
            </a:endParaRPr>
          </a:p>
          <a:p>
            <a:pPr algn="ctr"/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Enhance Performance</a:t>
            </a:r>
          </a:p>
          <a:p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Computation Methods of </a:t>
            </a:r>
            <a:r>
              <a:rPr lang="en-US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C.Elegans</a:t>
            </a:r>
            <a:endParaRPr lang="en-US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ＭＳ Ｐゴシック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1188720" y="4719960"/>
            <a:ext cx="765072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Mohd Sadique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587880" y="5411160"/>
            <a:ext cx="8901360" cy="81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Under the guidance of 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Professor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Ioan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Raicu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466849" y="270840"/>
            <a:ext cx="7401165" cy="79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LARGEST COMPONENT ALGORITMS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6EF3-BBE9-4002-8AB8-E2FCC72E31A6}"/>
              </a:ext>
            </a:extLst>
          </p:cNvPr>
          <p:cNvSpPr txBox="1"/>
          <p:nvPr/>
        </p:nvSpPr>
        <p:spPr>
          <a:xfrm>
            <a:off x="1114425" y="981073"/>
            <a:ext cx="64579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image(pixel array, width,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height,TCx,TCy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LargestCount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(Count of largest connected component) </a:t>
            </a:r>
          </a:p>
          <a:p>
            <a:pPr lvl="0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largestComponent_pixel_count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each pixel from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TCx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TCy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±25 pixel.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if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true; 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LargeCount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find_connected_components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image)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endif 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If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LargeCount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&gt; 80% of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AvgArea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Return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LargeCount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endif</a:t>
            </a:r>
          </a:p>
          <a:p>
            <a:pPr lvl="0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Endfor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each pixel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 the image; do 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if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true; then 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count=0;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LargeCount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find_connected_components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image, &amp;count) 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if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LargeCount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largest_component_pixel_count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;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          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largest_component_pixel_count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LargeCount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endif 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endif </a:t>
            </a:r>
          </a:p>
          <a:p>
            <a:pPr lvl="0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endfor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61330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466849" y="270840"/>
            <a:ext cx="7401165" cy="79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FIND CONNECTED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6EF3-BBE9-4002-8AB8-E2FCC72E31A6}"/>
              </a:ext>
            </a:extLst>
          </p:cNvPr>
          <p:cNvSpPr txBox="1"/>
          <p:nvPr/>
        </p:nvSpPr>
        <p:spPr>
          <a:xfrm>
            <a:off x="1066799" y="1504949"/>
            <a:ext cx="6391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pixel(x, 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cordinates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pixel) image(pixel array, width, height) *count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count of pixels in this connected component 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false ; 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neighbor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pixel; do </a:t>
            </a:r>
          </a:p>
          <a:p>
            <a:pPr lv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  if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true;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*count +=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find_connected_components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image) 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endif </a:t>
            </a:r>
          </a:p>
          <a:p>
            <a:pPr lvl="0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Endfor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418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F2537F-32DF-4087-8EC4-166A8B3BB5D3}"/>
              </a:ext>
            </a:extLst>
          </p:cNvPr>
          <p:cNvSpPr/>
          <p:nvPr/>
        </p:nvSpPr>
        <p:spPr>
          <a:xfrm>
            <a:off x="1485901" y="313423"/>
            <a:ext cx="670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Design-1 Sequential frame Implementation(P1)</a:t>
            </a:r>
            <a:endParaRPr lang="en-US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8FA068-DC2E-46A2-BED3-CF0691B692DC}"/>
              </a:ext>
            </a:extLst>
          </p:cNvPr>
          <p:cNvSpPr/>
          <p:nvPr/>
        </p:nvSpPr>
        <p:spPr>
          <a:xfrm>
            <a:off x="1044575" y="1254076"/>
            <a:ext cx="77851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implementation all images sequentially divided among different threads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eg.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Thread1 have 0 – 99 images and thread2 have 100 to 199.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thread first read image then decode and convert into gray scale image of 8bit data per pixel.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its 1</a:t>
            </a:r>
            <a:r>
              <a:rPr lang="en-US" sz="16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image then entire image is processed and convert into blurred image and calculated centroid and area of elegans.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any thread process 2</a:t>
            </a:r>
            <a:r>
              <a:rPr lang="en-US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image then it takes small window of image based on previous image centroid and then process window of image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C6A790-5636-4ACA-B648-75FF2857329D}"/>
              </a:ext>
            </a:extLst>
          </p:cNvPr>
          <p:cNvSpPr/>
          <p:nvPr/>
        </p:nvSpPr>
        <p:spPr>
          <a:xfrm>
            <a:off x="895350" y="5991274"/>
            <a:ext cx="942975" cy="6286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72AA6E-9322-43D7-9544-D249F8F8B271}"/>
              </a:ext>
            </a:extLst>
          </p:cNvPr>
          <p:cNvSpPr/>
          <p:nvPr/>
        </p:nvSpPr>
        <p:spPr>
          <a:xfrm>
            <a:off x="2324100" y="5991274"/>
            <a:ext cx="1104900" cy="6286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AE50F-D8CB-4935-A404-B3784979EF74}"/>
              </a:ext>
            </a:extLst>
          </p:cNvPr>
          <p:cNvSpPr txBox="1"/>
          <p:nvPr/>
        </p:nvSpPr>
        <p:spPr>
          <a:xfrm>
            <a:off x="1838325" y="6120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200996-DCAE-499D-9E45-8E6C8F9AA174}"/>
              </a:ext>
            </a:extLst>
          </p:cNvPr>
          <p:cNvSpPr/>
          <p:nvPr/>
        </p:nvSpPr>
        <p:spPr>
          <a:xfrm>
            <a:off x="1609040" y="4669120"/>
            <a:ext cx="1104900" cy="542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C71C24-2462-49D9-851E-C533E6C08BB0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1366838" y="5212045"/>
            <a:ext cx="794652" cy="77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2354B-CFDF-48F5-89BC-F9008BEFC103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2161490" y="5212045"/>
            <a:ext cx="715060" cy="77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870060-8483-4477-841D-C18D3A3EC9A9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161490" y="5212045"/>
            <a:ext cx="1" cy="9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F84597A-F82D-4821-953F-B9406545CD63}"/>
              </a:ext>
            </a:extLst>
          </p:cNvPr>
          <p:cNvSpPr/>
          <p:nvPr/>
        </p:nvSpPr>
        <p:spPr>
          <a:xfrm>
            <a:off x="3591608" y="5906347"/>
            <a:ext cx="1219413" cy="6286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Image100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F1AB35-F3AD-4BE8-A5DF-4FAEA1D37AA6}"/>
              </a:ext>
            </a:extLst>
          </p:cNvPr>
          <p:cNvSpPr/>
          <p:nvPr/>
        </p:nvSpPr>
        <p:spPr>
          <a:xfrm>
            <a:off x="5202921" y="5906347"/>
            <a:ext cx="1313997" cy="58391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Image199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8AB295-E704-4211-A4FB-80526C7B8217}"/>
              </a:ext>
            </a:extLst>
          </p:cNvPr>
          <p:cNvSpPr txBox="1"/>
          <p:nvPr/>
        </p:nvSpPr>
        <p:spPr>
          <a:xfrm>
            <a:off x="4717147" y="60360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3D3EF4-E88B-44D2-928B-E94FB889A18D}"/>
              </a:ext>
            </a:extLst>
          </p:cNvPr>
          <p:cNvSpPr/>
          <p:nvPr/>
        </p:nvSpPr>
        <p:spPr>
          <a:xfrm>
            <a:off x="4487862" y="4584193"/>
            <a:ext cx="1104900" cy="542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A4F400-F8EB-4C4F-A5EC-DE74F327EFB0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 flipH="1">
            <a:off x="4201315" y="5127118"/>
            <a:ext cx="838997" cy="77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D26C6B-0885-4E85-9A82-044A983A724D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>
            <a:off x="5040312" y="5127118"/>
            <a:ext cx="819608" cy="77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63F899-FDE8-495E-A378-BEC2EC074811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>
            <a:off x="5040312" y="5127118"/>
            <a:ext cx="1" cy="9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C1A8D2-BE19-4C0F-8221-DE65E3193ABC}"/>
              </a:ext>
            </a:extLst>
          </p:cNvPr>
          <p:cNvSpPr txBox="1"/>
          <p:nvPr/>
        </p:nvSpPr>
        <p:spPr>
          <a:xfrm>
            <a:off x="6365077" y="4603898"/>
            <a:ext cx="279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………………….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106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28676" y="118440"/>
            <a:ext cx="8467964" cy="834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Design-2 Parallel frame Implementation(P2)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58B34-74DA-43D9-961B-74E183B4E15D}"/>
              </a:ext>
            </a:extLst>
          </p:cNvPr>
          <p:cNvSpPr txBox="1"/>
          <p:nvPr/>
        </p:nvSpPr>
        <p:spPr>
          <a:xfrm>
            <a:off x="502870" y="858375"/>
            <a:ext cx="94243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this implementation all images distributed among different threads based on first come first service bases. </a:t>
            </a:r>
            <a:r>
              <a:rPr lang="en-US" sz="1400" dirty="0" err="1"/>
              <a:t>eg.</a:t>
            </a:r>
            <a:r>
              <a:rPr lang="en-US" sz="1400" dirty="0"/>
              <a:t> Thread1 have 1</a:t>
            </a:r>
            <a:r>
              <a:rPr lang="en-US" sz="1400" baseline="30000" dirty="0"/>
              <a:t>st</a:t>
            </a:r>
            <a:r>
              <a:rPr lang="en-US" sz="1400" dirty="0"/>
              <a:t>   images and thread3 have 2</a:t>
            </a:r>
            <a:r>
              <a:rPr lang="en-US" sz="1400" baseline="30000" dirty="0"/>
              <a:t>nd</a:t>
            </a:r>
            <a:r>
              <a:rPr lang="en-US" sz="1400" dirty="0"/>
              <a:t> image</a:t>
            </a:r>
          </a:p>
          <a:p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Each thread first read image then decode and convert into gray scale image </a:t>
            </a:r>
          </a:p>
          <a:p>
            <a:r>
              <a:rPr lang="en-US" sz="1400" dirty="0"/>
              <a:t>      of 8bit data per pixel.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Centroid is shared among different Pthread by global variables. Sequence of all threads is maintained by Mutex lock in Pthread </a:t>
            </a:r>
          </a:p>
          <a:p>
            <a:endParaRPr lang="en-US" sz="1400" dirty="0"/>
          </a:p>
          <a:p>
            <a:pPr lvl="2"/>
            <a:r>
              <a:rPr lang="en-US" sz="1400" dirty="0" err="1"/>
              <a:t>pthread_mutex_lock</a:t>
            </a:r>
            <a:r>
              <a:rPr lang="en-US" sz="1400" dirty="0"/>
              <a:t>(&amp;lock);</a:t>
            </a:r>
          </a:p>
          <a:p>
            <a:pPr lvl="2"/>
            <a:r>
              <a:rPr lang="en-US" sz="1400" dirty="0"/>
              <a:t>if(</a:t>
            </a:r>
            <a:r>
              <a:rPr lang="en-US" sz="1400" dirty="0" err="1"/>
              <a:t>GlobalPointer</a:t>
            </a:r>
            <a:r>
              <a:rPr lang="en-US" sz="1400" dirty="0"/>
              <a:t>&gt;=</a:t>
            </a:r>
            <a:r>
              <a:rPr lang="en-US" sz="1400" dirty="0" err="1"/>
              <a:t>Total_Images</a:t>
            </a:r>
            <a:r>
              <a:rPr lang="en-US" sz="1400" dirty="0"/>
              <a:t>) break;</a:t>
            </a:r>
          </a:p>
          <a:p>
            <a:pPr lvl="2"/>
            <a:r>
              <a:rPr lang="en-US" sz="1400" dirty="0"/>
              <a:t>int assign= </a:t>
            </a:r>
            <a:r>
              <a:rPr lang="en-US" sz="1400" dirty="0" err="1"/>
              <a:t>GlobalPointer</a:t>
            </a:r>
            <a:r>
              <a:rPr lang="en-US" sz="1400" dirty="0"/>
              <a:t> ++;</a:t>
            </a:r>
          </a:p>
          <a:p>
            <a:pPr lvl="2"/>
            <a:r>
              <a:rPr lang="en-US" sz="1400" dirty="0" err="1"/>
              <a:t>pthread_mutex_unlock</a:t>
            </a:r>
            <a:r>
              <a:rPr lang="en-US" sz="1400" dirty="0"/>
              <a:t>(&amp;lock);</a:t>
            </a:r>
          </a:p>
          <a:p>
            <a:r>
              <a:rPr lang="en-US" sz="1400" dirty="0"/>
              <a:t> 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313366-5FF0-4A40-8E30-F7CBB53B1572}"/>
              </a:ext>
            </a:extLst>
          </p:cNvPr>
          <p:cNvSpPr/>
          <p:nvPr/>
        </p:nvSpPr>
        <p:spPr>
          <a:xfrm>
            <a:off x="990600" y="5845175"/>
            <a:ext cx="942975" cy="6286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B019B2-8E60-4904-9E45-06DD45CD16D5}"/>
              </a:ext>
            </a:extLst>
          </p:cNvPr>
          <p:cNvSpPr/>
          <p:nvPr/>
        </p:nvSpPr>
        <p:spPr>
          <a:xfrm>
            <a:off x="2419350" y="5864225"/>
            <a:ext cx="1104900" cy="6286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DE034-00B3-47D1-A561-8FEC5C238E94}"/>
              </a:ext>
            </a:extLst>
          </p:cNvPr>
          <p:cNvSpPr/>
          <p:nvPr/>
        </p:nvSpPr>
        <p:spPr>
          <a:xfrm>
            <a:off x="909637" y="4412029"/>
            <a:ext cx="1104900" cy="542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6830E5-2217-4902-9F82-869CBE3261A9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462087" y="4954954"/>
            <a:ext cx="1" cy="89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2CA142-751B-4560-ADAC-3F34ACF22E0C}"/>
              </a:ext>
            </a:extLst>
          </p:cNvPr>
          <p:cNvSpPr/>
          <p:nvPr/>
        </p:nvSpPr>
        <p:spPr>
          <a:xfrm>
            <a:off x="2419350" y="4396295"/>
            <a:ext cx="1104900" cy="542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8661C8-856A-4C72-AB21-3D4CA777CB06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2971800" y="4939220"/>
            <a:ext cx="0" cy="92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CD86FB9-8A5A-4BA7-B046-B7B180F02B51}"/>
              </a:ext>
            </a:extLst>
          </p:cNvPr>
          <p:cNvSpPr/>
          <p:nvPr/>
        </p:nvSpPr>
        <p:spPr>
          <a:xfrm>
            <a:off x="4162425" y="5822809"/>
            <a:ext cx="1104900" cy="6286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6B0B78-0C97-4588-B281-E48C288DE266}"/>
              </a:ext>
            </a:extLst>
          </p:cNvPr>
          <p:cNvSpPr/>
          <p:nvPr/>
        </p:nvSpPr>
        <p:spPr>
          <a:xfrm>
            <a:off x="4162425" y="4412029"/>
            <a:ext cx="1104900" cy="542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748047-7524-4A4D-B0D0-DAD969B92D94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4714875" y="4954954"/>
            <a:ext cx="0" cy="86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D5ADE8-E6F7-4A7E-B5C9-BAA7C2E3B455}"/>
              </a:ext>
            </a:extLst>
          </p:cNvPr>
          <p:cNvSpPr txBox="1"/>
          <p:nvPr/>
        </p:nvSpPr>
        <p:spPr>
          <a:xfrm>
            <a:off x="5647471" y="45493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…………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852D60-4BAD-483C-B351-18A73B60B1D4}"/>
              </a:ext>
            </a:extLst>
          </p:cNvPr>
          <p:cNvSpPr txBox="1"/>
          <p:nvPr/>
        </p:nvSpPr>
        <p:spPr>
          <a:xfrm>
            <a:off x="5459293" y="58451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80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28676" y="118440"/>
            <a:ext cx="8467964" cy="834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Design-3 Buffer Pool  Implementation (P3): 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58B34-74DA-43D9-961B-74E183B4E15D}"/>
              </a:ext>
            </a:extLst>
          </p:cNvPr>
          <p:cNvSpPr txBox="1"/>
          <p:nvPr/>
        </p:nvSpPr>
        <p:spPr>
          <a:xfrm>
            <a:off x="598980" y="913709"/>
            <a:ext cx="9424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Pthread is divided among two section.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First Section, No. of Pthread perform read, decode and Convert into 8 Bit </a:t>
            </a:r>
            <a:r>
              <a:rPr lang="en-US" dirty="0" err="1"/>
              <a:t>GrayScale</a:t>
            </a:r>
            <a:r>
              <a:rPr lang="en-US" dirty="0"/>
              <a:t>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Second Section No. of Pthread perform computation on image like implementing blurring and threshold algorithm and finding largest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Buffer Pool is created by producer- consumer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different mutex lock is used to synchronized all process.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2DFA47-4BD0-496F-80F8-6B7EE0BB4071}"/>
              </a:ext>
            </a:extLst>
          </p:cNvPr>
          <p:cNvSpPr/>
          <p:nvPr/>
        </p:nvSpPr>
        <p:spPr>
          <a:xfrm>
            <a:off x="374651" y="5816102"/>
            <a:ext cx="942975" cy="6286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Image1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EF5ED5-4E82-4832-9511-56C88A42A60C}"/>
              </a:ext>
            </a:extLst>
          </p:cNvPr>
          <p:cNvSpPr/>
          <p:nvPr/>
        </p:nvSpPr>
        <p:spPr>
          <a:xfrm>
            <a:off x="1548548" y="5824479"/>
            <a:ext cx="1097577" cy="60793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Image2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C6D62-FCF5-4757-AE04-94B895A23119}"/>
              </a:ext>
            </a:extLst>
          </p:cNvPr>
          <p:cNvSpPr/>
          <p:nvPr/>
        </p:nvSpPr>
        <p:spPr>
          <a:xfrm>
            <a:off x="379413" y="4382956"/>
            <a:ext cx="942974" cy="542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Thread1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2907CF-0F63-4E5A-96DD-D55104B7C9B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846139" y="4925881"/>
            <a:ext cx="4761" cy="89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2505D5-9DE1-4EF2-BA88-3B70C60ECB86}"/>
              </a:ext>
            </a:extLst>
          </p:cNvPr>
          <p:cNvSpPr/>
          <p:nvPr/>
        </p:nvSpPr>
        <p:spPr>
          <a:xfrm>
            <a:off x="1581031" y="4404174"/>
            <a:ext cx="1097577" cy="542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Thread2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E54D4B-F27A-43A3-B324-AACAE7F5F34D}"/>
              </a:ext>
            </a:extLst>
          </p:cNvPr>
          <p:cNvCxnSpPr>
            <a:cxnSpLocks/>
          </p:cNvCxnSpPr>
          <p:nvPr/>
        </p:nvCxnSpPr>
        <p:spPr>
          <a:xfrm>
            <a:off x="2102585" y="4899474"/>
            <a:ext cx="0" cy="92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3EF95CE-5394-4605-9A12-67503AC030D3}"/>
              </a:ext>
            </a:extLst>
          </p:cNvPr>
          <p:cNvSpPr/>
          <p:nvPr/>
        </p:nvSpPr>
        <p:spPr>
          <a:xfrm>
            <a:off x="6230937" y="5803759"/>
            <a:ext cx="1104900" cy="6286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Compute Image1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28AE52-CFFB-4887-8A26-9448CD3CF948}"/>
              </a:ext>
            </a:extLst>
          </p:cNvPr>
          <p:cNvSpPr/>
          <p:nvPr/>
        </p:nvSpPr>
        <p:spPr>
          <a:xfrm>
            <a:off x="6209199" y="4331574"/>
            <a:ext cx="1104900" cy="542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7EF716-6FC8-40CC-BF3F-1F5B595F78C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6761649" y="4874499"/>
            <a:ext cx="21738" cy="92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90F101-7C97-4C69-A4DA-29D4406EE954}"/>
              </a:ext>
            </a:extLst>
          </p:cNvPr>
          <p:cNvSpPr txBox="1"/>
          <p:nvPr/>
        </p:nvSpPr>
        <p:spPr>
          <a:xfrm>
            <a:off x="2801770" y="451707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2F3D45-2F90-4624-A29D-3C94AEB2859B}"/>
              </a:ext>
            </a:extLst>
          </p:cNvPr>
          <p:cNvSpPr/>
          <p:nvPr/>
        </p:nvSpPr>
        <p:spPr>
          <a:xfrm>
            <a:off x="3176505" y="5130610"/>
            <a:ext cx="2447413" cy="693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 Pool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50E3D-5828-4F84-ABA7-B74059A8D999}"/>
              </a:ext>
            </a:extLst>
          </p:cNvPr>
          <p:cNvSpPr txBox="1"/>
          <p:nvPr/>
        </p:nvSpPr>
        <p:spPr>
          <a:xfrm>
            <a:off x="2662266" y="580375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9A0301-A53D-4E3C-BE11-B2310AC612BC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1322387" y="4654419"/>
            <a:ext cx="1854118" cy="823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62489-55EE-4DEF-A3B9-5948DED43580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2678608" y="4675637"/>
            <a:ext cx="497897" cy="801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93D7D0-12F3-4CDF-9EE0-EC36ABC737C6}"/>
              </a:ext>
            </a:extLst>
          </p:cNvPr>
          <p:cNvCxnSpPr>
            <a:stCxn id="16" idx="3"/>
            <a:endCxn id="12" idx="1"/>
          </p:cNvCxnSpPr>
          <p:nvPr/>
        </p:nvCxnSpPr>
        <p:spPr>
          <a:xfrm flipV="1">
            <a:off x="5623918" y="4603037"/>
            <a:ext cx="585281" cy="87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28FE026-6E52-4FD5-A88F-55204B947B02}"/>
              </a:ext>
            </a:extLst>
          </p:cNvPr>
          <p:cNvSpPr/>
          <p:nvPr/>
        </p:nvSpPr>
        <p:spPr>
          <a:xfrm>
            <a:off x="7595188" y="5815981"/>
            <a:ext cx="1104900" cy="6286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Compute Image2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6C2B5A-AD41-4ADD-AAAE-E3685425A33A}"/>
              </a:ext>
            </a:extLst>
          </p:cNvPr>
          <p:cNvSpPr/>
          <p:nvPr/>
        </p:nvSpPr>
        <p:spPr>
          <a:xfrm>
            <a:off x="7573450" y="4343796"/>
            <a:ext cx="1104900" cy="542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0D526F-CEC7-47AD-9553-0EBA66387A1E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8125900" y="4886721"/>
            <a:ext cx="21738" cy="92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1E6C6B-5E1A-4814-96FE-5E641C0D524E}"/>
              </a:ext>
            </a:extLst>
          </p:cNvPr>
          <p:cNvCxnSpPr>
            <a:stCxn id="16" idx="3"/>
            <a:endCxn id="27" idx="1"/>
          </p:cNvCxnSpPr>
          <p:nvPr/>
        </p:nvCxnSpPr>
        <p:spPr>
          <a:xfrm flipV="1">
            <a:off x="5623918" y="4615259"/>
            <a:ext cx="1949532" cy="862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C0D05AA-11A8-46EF-AA6B-B0BB3C93E3E2}"/>
              </a:ext>
            </a:extLst>
          </p:cNvPr>
          <p:cNvSpPr txBox="1"/>
          <p:nvPr/>
        </p:nvSpPr>
        <p:spPr>
          <a:xfrm>
            <a:off x="8891693" y="44238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2D2FF7-9DC9-4350-BA4A-3D873D93C6D8}"/>
              </a:ext>
            </a:extLst>
          </p:cNvPr>
          <p:cNvSpPr txBox="1"/>
          <p:nvPr/>
        </p:nvSpPr>
        <p:spPr>
          <a:xfrm>
            <a:off x="8875894" y="580375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30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895474" y="118440"/>
            <a:ext cx="7401165" cy="79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lvl="0"/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744ED0-4038-4493-9F18-4DBAA83B5A39}"/>
              </a:ext>
            </a:extLst>
          </p:cNvPr>
          <p:cNvSpPr txBox="1"/>
          <p:nvPr/>
        </p:nvSpPr>
        <p:spPr>
          <a:xfrm>
            <a:off x="970805" y="2902674"/>
            <a:ext cx="65884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 Mutex  Lock</a:t>
            </a:r>
            <a:r>
              <a:rPr lang="en-US" dirty="0"/>
              <a:t>: To store decoded image into buffer pool</a:t>
            </a:r>
          </a:p>
          <a:p>
            <a:r>
              <a:rPr lang="en-US" dirty="0" err="1"/>
              <a:t>pthread_mutex_lock</a:t>
            </a:r>
            <a:r>
              <a:rPr lang="en-US" dirty="0"/>
              <a:t>(&amp;lock2); </a:t>
            </a:r>
          </a:p>
          <a:p>
            <a:r>
              <a:rPr lang="en-US" dirty="0"/>
              <a:t>	</a:t>
            </a:r>
            <a:r>
              <a:rPr lang="en-US" dirty="0" err="1"/>
              <a:t>Gbuffer</a:t>
            </a:r>
            <a:r>
              <a:rPr lang="en-US" dirty="0"/>
              <a:t>[</a:t>
            </a:r>
            <a:r>
              <a:rPr lang="en-US" dirty="0" err="1"/>
              <a:t>gs</a:t>
            </a:r>
            <a:r>
              <a:rPr lang="en-US" dirty="0"/>
              <a:t>]=buffer;</a:t>
            </a:r>
          </a:p>
          <a:p>
            <a:r>
              <a:rPr lang="en-US" dirty="0"/>
              <a:t>	</a:t>
            </a:r>
            <a:r>
              <a:rPr lang="en-US" dirty="0" err="1"/>
              <a:t>GPos</a:t>
            </a:r>
            <a:r>
              <a:rPr lang="en-US" dirty="0"/>
              <a:t>[</a:t>
            </a:r>
            <a:r>
              <a:rPr lang="en-US" dirty="0" err="1"/>
              <a:t>gs</a:t>
            </a:r>
            <a:r>
              <a:rPr lang="en-US" dirty="0"/>
              <a:t>]=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 err="1"/>
              <a:t>pthread_mutex_unlock</a:t>
            </a:r>
            <a:r>
              <a:rPr lang="en-US" dirty="0"/>
              <a:t>(&amp;lock2);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6AF1E-B073-45A2-B241-53B5D59038E3}"/>
              </a:ext>
            </a:extLst>
          </p:cNvPr>
          <p:cNvSpPr txBox="1"/>
          <p:nvPr/>
        </p:nvSpPr>
        <p:spPr>
          <a:xfrm>
            <a:off x="970805" y="4709581"/>
            <a:ext cx="64345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Third Mutex Lock</a:t>
            </a:r>
            <a:r>
              <a:rPr lang="en-US" dirty="0"/>
              <a:t>: To Read Decoded image form buffer pool</a:t>
            </a:r>
          </a:p>
          <a:p>
            <a:r>
              <a:rPr lang="en-US" dirty="0" err="1"/>
              <a:t>pthread_mutex_lock</a:t>
            </a:r>
            <a:r>
              <a:rPr lang="en-US" dirty="0"/>
              <a:t>(&amp;lock3);</a:t>
            </a:r>
          </a:p>
          <a:p>
            <a:r>
              <a:rPr lang="en-US" dirty="0"/>
              <a:t>	if(gf&lt;</a:t>
            </a:r>
            <a:r>
              <a:rPr lang="en-US" dirty="0" err="1"/>
              <a:t>gs</a:t>
            </a:r>
            <a:r>
              <a:rPr lang="en-US" dirty="0"/>
              <a:t>)</a:t>
            </a:r>
          </a:p>
          <a:p>
            <a:r>
              <a:rPr lang="en-US" dirty="0"/>
              <a:t>		fs=gf++;</a:t>
            </a:r>
          </a:p>
          <a:p>
            <a:r>
              <a:rPr lang="en-US" dirty="0" err="1"/>
              <a:t>pthread_mutex_unlock</a:t>
            </a:r>
            <a:r>
              <a:rPr lang="en-US" dirty="0"/>
              <a:t>(&amp;lock3);</a:t>
            </a:r>
          </a:p>
          <a:p>
            <a:r>
              <a:rPr lang="en-US" dirty="0"/>
              <a:t>	Read(</a:t>
            </a:r>
            <a:r>
              <a:rPr lang="en-US" dirty="0" err="1"/>
              <a:t>Gbuffer</a:t>
            </a:r>
            <a:r>
              <a:rPr lang="en-US" dirty="0"/>
              <a:t>[fs];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763D19-DA25-45F3-B793-8AC8F2C3A0A1}"/>
              </a:ext>
            </a:extLst>
          </p:cNvPr>
          <p:cNvSpPr/>
          <p:nvPr/>
        </p:nvSpPr>
        <p:spPr>
          <a:xfrm>
            <a:off x="711200" y="317351"/>
            <a:ext cx="740116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Three different mutex lock is used to synchronized all process.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First Mutex  Lock</a:t>
            </a:r>
            <a:r>
              <a:rPr lang="en-US" dirty="0"/>
              <a:t>: Read filename position for the list.             </a:t>
            </a:r>
          </a:p>
          <a:p>
            <a:r>
              <a:rPr lang="en-US" dirty="0"/>
              <a:t>      </a:t>
            </a:r>
            <a:r>
              <a:rPr lang="en-US" dirty="0" err="1"/>
              <a:t>pthread_mutex_lock</a:t>
            </a:r>
            <a:r>
              <a:rPr lang="en-US" dirty="0"/>
              <a:t>(&amp;lock);</a:t>
            </a:r>
          </a:p>
          <a:p>
            <a:r>
              <a:rPr lang="en-US" dirty="0"/>
              <a:t>               if(</a:t>
            </a:r>
            <a:r>
              <a:rPr lang="en-US" dirty="0" err="1"/>
              <a:t>GlobalPointer</a:t>
            </a:r>
            <a:r>
              <a:rPr lang="en-US" dirty="0"/>
              <a:t>&gt;=</a:t>
            </a:r>
            <a:r>
              <a:rPr lang="en-US" dirty="0" err="1"/>
              <a:t>Total_Images</a:t>
            </a:r>
            <a:r>
              <a:rPr lang="en-US" dirty="0"/>
              <a:t>) break;</a:t>
            </a:r>
          </a:p>
          <a:p>
            <a:pPr lvl="3"/>
            <a:r>
              <a:rPr lang="en-US" dirty="0"/>
              <a:t>  int assign= </a:t>
            </a:r>
            <a:r>
              <a:rPr lang="en-US" dirty="0" err="1"/>
              <a:t>GlobalPointer</a:t>
            </a:r>
            <a:r>
              <a:rPr lang="en-US" dirty="0"/>
              <a:t> ++;</a:t>
            </a:r>
          </a:p>
          <a:p>
            <a:pPr lvl="3"/>
            <a:r>
              <a:rPr lang="en-US" dirty="0" err="1"/>
              <a:t>pthread_mutex_unlock</a:t>
            </a:r>
            <a:r>
              <a:rPr lang="en-US" dirty="0"/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3472384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895599" y="220444"/>
            <a:ext cx="3619501" cy="7483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lvl="0" algn="ctr"/>
            <a:r>
              <a:rPr lang="en-US" sz="3600" b="1" dirty="0"/>
              <a:t> EVALUATION 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6EF3-BBE9-4002-8AB8-E2FCC72E31A6}"/>
              </a:ext>
            </a:extLst>
          </p:cNvPr>
          <p:cNvSpPr txBox="1"/>
          <p:nvPr/>
        </p:nvSpPr>
        <p:spPr>
          <a:xfrm>
            <a:off x="625161" y="1238250"/>
            <a:ext cx="9086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</a:t>
            </a:r>
            <a:r>
              <a:rPr lang="en-US" dirty="0" err="1"/>
              <a:t>pthread</a:t>
            </a:r>
            <a:r>
              <a:rPr lang="en-US" dirty="0"/>
              <a:t> tasks are tested in a </a:t>
            </a:r>
            <a:r>
              <a:rPr lang="en-US" b="1" dirty="0"/>
              <a:t>Chameleon cloud bare metal system</a:t>
            </a:r>
            <a:r>
              <a:rPr lang="en-US" dirty="0"/>
              <a:t>. The system</a:t>
            </a:r>
          </a:p>
          <a:p>
            <a:r>
              <a:rPr lang="en-US" dirty="0"/>
              <a:t>    is configured with </a:t>
            </a:r>
            <a:r>
              <a:rPr lang="en-US" b="1" dirty="0"/>
              <a:t>24 cores and 128GB memory</a:t>
            </a:r>
            <a:r>
              <a:rPr lang="en-US" dirty="0"/>
              <a:t>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1D3C4-35EC-4807-9B57-9A7C76DC4638}"/>
              </a:ext>
            </a:extLst>
          </p:cNvPr>
          <p:cNvSpPr txBox="1"/>
          <p:nvPr/>
        </p:nvSpPr>
        <p:spPr>
          <a:xfrm>
            <a:off x="653053" y="2419350"/>
            <a:ext cx="90909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test data consisted of 47000 images of varying resolutions – 640x480, 720x480,</a:t>
            </a:r>
          </a:p>
          <a:p>
            <a:r>
              <a:rPr lang="en-US" dirty="0"/>
              <a:t>     1280x720, 1920x1080, 3840x2160.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dataset which of 187000 images of 1280X720 resolutions and 250000 images </a:t>
            </a:r>
          </a:p>
          <a:p>
            <a:r>
              <a:rPr lang="en-US" dirty="0"/>
              <a:t>     of resolution of 640X480</a:t>
            </a:r>
          </a:p>
        </p:txBody>
      </p:sp>
    </p:spTree>
    <p:extLst>
      <p:ext uri="{BB962C8B-B14F-4D97-AF65-F5344CB8AC3E}">
        <p14:creationId xmlns:p14="http://schemas.microsoft.com/office/powerpoint/2010/main" val="1133075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895599" y="220444"/>
            <a:ext cx="3619501" cy="7483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lvl="0" algn="ctr"/>
            <a:r>
              <a:rPr lang="en-US" sz="3600" b="1" dirty="0"/>
              <a:t> RESULTS 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6EF3-BBE9-4002-8AB8-E2FCC72E31A6}"/>
              </a:ext>
            </a:extLst>
          </p:cNvPr>
          <p:cNvSpPr txBox="1"/>
          <p:nvPr/>
        </p:nvSpPr>
        <p:spPr>
          <a:xfrm>
            <a:off x="369764" y="958223"/>
            <a:ext cx="592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Weak </a:t>
            </a:r>
            <a:r>
              <a:rPr lang="en-US" dirty="0" err="1"/>
              <a:t>Scalling</a:t>
            </a:r>
            <a:r>
              <a:rPr lang="en-US" dirty="0"/>
              <a:t> Test on resolution 1280x960 </a:t>
            </a:r>
            <a:endParaRPr lang="en-US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F1641C-7189-4886-A14C-0EB78913B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40738"/>
              </p:ext>
            </p:extLst>
          </p:nvPr>
        </p:nvGraphicFramePr>
        <p:xfrm>
          <a:off x="229393" y="2086446"/>
          <a:ext cx="3723484" cy="4133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0871">
                  <a:extLst>
                    <a:ext uri="{9D8B030D-6E8A-4147-A177-3AD203B41FA5}">
                      <a16:colId xmlns:a16="http://schemas.microsoft.com/office/drawing/2014/main" val="96778441"/>
                    </a:ext>
                  </a:extLst>
                </a:gridCol>
                <a:gridCol w="930871">
                  <a:extLst>
                    <a:ext uri="{9D8B030D-6E8A-4147-A177-3AD203B41FA5}">
                      <a16:colId xmlns:a16="http://schemas.microsoft.com/office/drawing/2014/main" val="915900147"/>
                    </a:ext>
                  </a:extLst>
                </a:gridCol>
                <a:gridCol w="930871">
                  <a:extLst>
                    <a:ext uri="{9D8B030D-6E8A-4147-A177-3AD203B41FA5}">
                      <a16:colId xmlns:a16="http://schemas.microsoft.com/office/drawing/2014/main" val="438387072"/>
                    </a:ext>
                  </a:extLst>
                </a:gridCol>
                <a:gridCol w="930871">
                  <a:extLst>
                    <a:ext uri="{9D8B030D-6E8A-4147-A177-3AD203B41FA5}">
                      <a16:colId xmlns:a16="http://schemas.microsoft.com/office/drawing/2014/main" val="3773619601"/>
                    </a:ext>
                  </a:extLst>
                </a:gridCol>
              </a:tblGrid>
              <a:tr h="757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 Of Threads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Frames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Execution Time (P1)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Execution Time (P2)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8317840"/>
                  </a:ext>
                </a:extLst>
              </a:tr>
              <a:tr h="375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19.2278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19.0932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6673322"/>
                  </a:ext>
                </a:extLst>
              </a:tr>
              <a:tr h="375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19.4201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19.39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882906"/>
                  </a:ext>
                </a:extLst>
              </a:tr>
              <a:tr h="375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19.706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19.78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9328450"/>
                  </a:ext>
                </a:extLst>
              </a:tr>
              <a:tr h="375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21.7095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21.8043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5182117"/>
                  </a:ext>
                </a:extLst>
              </a:tr>
              <a:tr h="375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23.2313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24.4524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7153651"/>
                  </a:ext>
                </a:extLst>
              </a:tr>
              <a:tr h="375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23.6888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24.8651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256481"/>
                  </a:ext>
                </a:extLst>
              </a:tr>
              <a:tr h="375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43.0521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44.5467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8960146"/>
                  </a:ext>
                </a:extLst>
              </a:tr>
              <a:tr h="375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81.0976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83.245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3316189"/>
                  </a:ext>
                </a:extLst>
              </a:tr>
              <a:tr h="375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218.666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172.45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160068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34F88E8-91A7-4DFE-B190-2C29FC4095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004308"/>
              </p:ext>
            </p:extLst>
          </p:nvPr>
        </p:nvGraphicFramePr>
        <p:xfrm>
          <a:off x="4657725" y="2086446"/>
          <a:ext cx="4695825" cy="4133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00434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895474" y="118440"/>
            <a:ext cx="7401165" cy="79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lvl="0"/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ED0F74-DE22-412A-8B09-1BCFAB5850D8}"/>
              </a:ext>
            </a:extLst>
          </p:cNvPr>
          <p:cNvSpPr txBox="1"/>
          <p:nvPr/>
        </p:nvSpPr>
        <p:spPr>
          <a:xfrm>
            <a:off x="1095375" y="666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BC5A0-0BE5-4386-89D6-3E9D39FBDD35}"/>
              </a:ext>
            </a:extLst>
          </p:cNvPr>
          <p:cNvSpPr txBox="1"/>
          <p:nvPr/>
        </p:nvSpPr>
        <p:spPr>
          <a:xfrm>
            <a:off x="712664" y="352425"/>
            <a:ext cx="666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No. of Frames Computed on Resolution 1280x960 </a:t>
            </a: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1A661A-234D-4C75-9609-F46064D65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21001"/>
              </p:ext>
            </p:extLst>
          </p:nvPr>
        </p:nvGraphicFramePr>
        <p:xfrm>
          <a:off x="712663" y="1781175"/>
          <a:ext cx="3545012" cy="4048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6253">
                  <a:extLst>
                    <a:ext uri="{9D8B030D-6E8A-4147-A177-3AD203B41FA5}">
                      <a16:colId xmlns:a16="http://schemas.microsoft.com/office/drawing/2014/main" val="2299350733"/>
                    </a:ext>
                  </a:extLst>
                </a:gridCol>
                <a:gridCol w="886253">
                  <a:extLst>
                    <a:ext uri="{9D8B030D-6E8A-4147-A177-3AD203B41FA5}">
                      <a16:colId xmlns:a16="http://schemas.microsoft.com/office/drawing/2014/main" val="1090147594"/>
                    </a:ext>
                  </a:extLst>
                </a:gridCol>
                <a:gridCol w="886253">
                  <a:extLst>
                    <a:ext uri="{9D8B030D-6E8A-4147-A177-3AD203B41FA5}">
                      <a16:colId xmlns:a16="http://schemas.microsoft.com/office/drawing/2014/main" val="169713170"/>
                    </a:ext>
                  </a:extLst>
                </a:gridCol>
                <a:gridCol w="886253">
                  <a:extLst>
                    <a:ext uri="{9D8B030D-6E8A-4147-A177-3AD203B41FA5}">
                      <a16:colId xmlns:a16="http://schemas.microsoft.com/office/drawing/2014/main" val="3584191396"/>
                    </a:ext>
                  </a:extLst>
                </a:gridCol>
              </a:tblGrid>
              <a:tr h="6110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No. Of Threads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 Frames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Frames/ Sec(P1)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Frames/ Sec(P2)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5389491"/>
                  </a:ext>
                </a:extLst>
              </a:tr>
              <a:tr h="3818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52.37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260800"/>
                  </a:ext>
                </a:extLst>
              </a:tr>
              <a:tr h="3818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103.15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3304016"/>
                  </a:ext>
                </a:extLst>
              </a:tr>
              <a:tr h="3818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202.98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202.22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3370262"/>
                  </a:ext>
                </a:extLst>
              </a:tr>
              <a:tr h="3818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368.5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366.9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9092098"/>
                  </a:ext>
                </a:extLst>
              </a:tr>
              <a:tr h="3818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516.54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490.75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3265957"/>
                  </a:ext>
                </a:extLst>
              </a:tr>
              <a:tr h="3818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1013.14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965.21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10501"/>
                  </a:ext>
                </a:extLst>
              </a:tr>
              <a:tr h="3818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1114.93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1077.52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7933413"/>
                  </a:ext>
                </a:extLst>
              </a:tr>
              <a:tr h="3818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1183.76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1153.22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9963726"/>
                  </a:ext>
                </a:extLst>
              </a:tr>
              <a:tr h="3818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1163.56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1113.37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5349621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50C0FD7-4D47-40D1-A825-C01FFC7CC2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438610"/>
              </p:ext>
            </p:extLst>
          </p:nvPr>
        </p:nvGraphicFramePr>
        <p:xfrm>
          <a:off x="4625975" y="1619561"/>
          <a:ext cx="4851400" cy="4209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962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895474" y="118440"/>
            <a:ext cx="7401165" cy="79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lvl="0"/>
            <a:endParaRPr lang="en-US" sz="2800" dirty="0"/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653EF6E7-1CFE-4460-83D0-1FE5925AA7A7}"/>
              </a:ext>
            </a:extLst>
          </p:cNvPr>
          <p:cNvSpPr/>
          <p:nvPr/>
        </p:nvSpPr>
        <p:spPr>
          <a:xfrm>
            <a:off x="2201861" y="83150"/>
            <a:ext cx="5676901" cy="79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lvl="2"/>
            <a:r>
              <a:rPr lang="en-US" b="1" dirty="0"/>
              <a:t>Weak </a:t>
            </a:r>
            <a:r>
              <a:rPr lang="en-US" b="1" dirty="0" err="1"/>
              <a:t>Scalling</a:t>
            </a:r>
            <a:r>
              <a:rPr lang="en-US" b="1" dirty="0"/>
              <a:t> Test on resolution 640x480 </a:t>
            </a: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65AB09-4B63-482D-B1D8-935EAFC65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89922"/>
              </p:ext>
            </p:extLst>
          </p:nvPr>
        </p:nvGraphicFramePr>
        <p:xfrm>
          <a:off x="448468" y="1436687"/>
          <a:ext cx="3818732" cy="4992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683">
                  <a:extLst>
                    <a:ext uri="{9D8B030D-6E8A-4147-A177-3AD203B41FA5}">
                      <a16:colId xmlns:a16="http://schemas.microsoft.com/office/drawing/2014/main" val="3347768278"/>
                    </a:ext>
                  </a:extLst>
                </a:gridCol>
                <a:gridCol w="954683">
                  <a:extLst>
                    <a:ext uri="{9D8B030D-6E8A-4147-A177-3AD203B41FA5}">
                      <a16:colId xmlns:a16="http://schemas.microsoft.com/office/drawing/2014/main" val="3180635006"/>
                    </a:ext>
                  </a:extLst>
                </a:gridCol>
                <a:gridCol w="954683">
                  <a:extLst>
                    <a:ext uri="{9D8B030D-6E8A-4147-A177-3AD203B41FA5}">
                      <a16:colId xmlns:a16="http://schemas.microsoft.com/office/drawing/2014/main" val="1912035628"/>
                    </a:ext>
                  </a:extLst>
                </a:gridCol>
                <a:gridCol w="954683">
                  <a:extLst>
                    <a:ext uri="{9D8B030D-6E8A-4147-A177-3AD203B41FA5}">
                      <a16:colId xmlns:a16="http://schemas.microsoft.com/office/drawing/2014/main" val="670289055"/>
                    </a:ext>
                  </a:extLst>
                </a:gridCol>
              </a:tblGrid>
              <a:tr h="8791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 Of Threads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Frames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Execution Time (P1)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Execution Time(P2)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0339133"/>
                  </a:ext>
                </a:extLst>
              </a:tr>
              <a:tr h="457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5.94828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5.8475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5593242"/>
                  </a:ext>
                </a:extLst>
              </a:tr>
              <a:tr h="457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6.02886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6.0241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7275148"/>
                  </a:ext>
                </a:extLst>
              </a:tr>
              <a:tr h="457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6.13948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6.2145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3860181"/>
                  </a:ext>
                </a:extLst>
              </a:tr>
              <a:tr h="457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6.13948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6.4512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5714275"/>
                  </a:ext>
                </a:extLst>
              </a:tr>
              <a:tr h="457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7.53171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7.5642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538531"/>
                  </a:ext>
                </a:extLst>
              </a:tr>
              <a:tr h="457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8.5178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8.6457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490880"/>
                  </a:ext>
                </a:extLst>
              </a:tr>
              <a:tr h="457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15.3293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15.4235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6195342"/>
                  </a:ext>
                </a:extLst>
              </a:tr>
              <a:tr h="457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31.566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32.6578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0011932"/>
                  </a:ext>
                </a:extLst>
              </a:tr>
              <a:tr h="457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192000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60.878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62.3657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027700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FF1B3E9-F990-484B-AE07-3D83CDE40E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330720"/>
              </p:ext>
            </p:extLst>
          </p:nvPr>
        </p:nvGraphicFramePr>
        <p:xfrm>
          <a:off x="4441825" y="1720846"/>
          <a:ext cx="5638800" cy="3714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0580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42120" y="182880"/>
            <a:ext cx="856512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Flow of the presentation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8640" y="4480560"/>
            <a:ext cx="4222800" cy="21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731520" y="1188719"/>
            <a:ext cx="6507480" cy="5774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105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Brief Overview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MOTIVATION</a:t>
            </a:r>
          </a:p>
          <a:p>
            <a:pPr marL="432000" indent="-3214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DESIGN AND IMPLEMENTATION</a:t>
            </a:r>
          </a:p>
          <a:p>
            <a:pPr marL="432000" indent="-3214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EVALUATION</a:t>
            </a:r>
          </a:p>
          <a:p>
            <a:pPr marL="432000" indent="-3214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PROFILING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Conclusion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Future Work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425748-9FBA-45F3-A907-FE70AA3B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130" y="1741622"/>
            <a:ext cx="1704975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895474" y="118440"/>
            <a:ext cx="7401165" cy="79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lvl="0"/>
            <a:endParaRPr lang="en-US" sz="2800" dirty="0"/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653EF6E7-1CFE-4460-83D0-1FE5925AA7A7}"/>
              </a:ext>
            </a:extLst>
          </p:cNvPr>
          <p:cNvSpPr/>
          <p:nvPr/>
        </p:nvSpPr>
        <p:spPr>
          <a:xfrm>
            <a:off x="2201861" y="83149"/>
            <a:ext cx="6875464" cy="9550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lvl="2"/>
            <a:r>
              <a:rPr lang="en-US" sz="2000" b="1" dirty="0"/>
              <a:t>No. of Frames Computed on Resolution 640x480</a:t>
            </a:r>
            <a:endParaRPr lang="en-US" sz="24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6D40BB-5C62-4F0B-8310-E5D48957F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06959"/>
              </p:ext>
            </p:extLst>
          </p:nvPr>
        </p:nvGraphicFramePr>
        <p:xfrm>
          <a:off x="515144" y="1665286"/>
          <a:ext cx="3409156" cy="429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2289">
                  <a:extLst>
                    <a:ext uri="{9D8B030D-6E8A-4147-A177-3AD203B41FA5}">
                      <a16:colId xmlns:a16="http://schemas.microsoft.com/office/drawing/2014/main" val="3680632783"/>
                    </a:ext>
                  </a:extLst>
                </a:gridCol>
                <a:gridCol w="852289">
                  <a:extLst>
                    <a:ext uri="{9D8B030D-6E8A-4147-A177-3AD203B41FA5}">
                      <a16:colId xmlns:a16="http://schemas.microsoft.com/office/drawing/2014/main" val="281738592"/>
                    </a:ext>
                  </a:extLst>
                </a:gridCol>
                <a:gridCol w="852289">
                  <a:extLst>
                    <a:ext uri="{9D8B030D-6E8A-4147-A177-3AD203B41FA5}">
                      <a16:colId xmlns:a16="http://schemas.microsoft.com/office/drawing/2014/main" val="459715333"/>
                    </a:ext>
                  </a:extLst>
                </a:gridCol>
                <a:gridCol w="852289">
                  <a:extLst>
                    <a:ext uri="{9D8B030D-6E8A-4147-A177-3AD203B41FA5}">
                      <a16:colId xmlns:a16="http://schemas.microsoft.com/office/drawing/2014/main" val="3042377779"/>
                    </a:ext>
                  </a:extLst>
                </a:gridCol>
              </a:tblGrid>
              <a:tr h="638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No. Of Threads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Frames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Frames/ Sec(P1)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Frames/ Sec(P2)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7022863"/>
                  </a:ext>
                </a:extLst>
              </a:tr>
              <a:tr h="40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168.12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171.01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9381133"/>
                  </a:ext>
                </a:extLst>
              </a:tr>
              <a:tr h="40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331.74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9080219"/>
                  </a:ext>
                </a:extLst>
              </a:tr>
              <a:tr h="40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651.52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643.66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4812911"/>
                  </a:ext>
                </a:extLst>
              </a:tr>
              <a:tr h="40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1303.04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1240.08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4483356"/>
                  </a:ext>
                </a:extLst>
              </a:tr>
              <a:tr h="40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1593.26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1586.42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0737404"/>
                  </a:ext>
                </a:extLst>
              </a:tr>
              <a:tr h="40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2817.63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2775.95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10399"/>
                  </a:ext>
                </a:extLst>
              </a:tr>
              <a:tr h="40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3131.26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3112.13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5332555"/>
                  </a:ext>
                </a:extLst>
              </a:tr>
              <a:tr h="40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3041.25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2939.57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7155399"/>
                  </a:ext>
                </a:extLst>
              </a:tr>
              <a:tr h="40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3153.85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3078.62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923623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3A0CD36-5162-415B-B5A6-105C8032B8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529332"/>
              </p:ext>
            </p:extLst>
          </p:nvPr>
        </p:nvGraphicFramePr>
        <p:xfrm>
          <a:off x="4140676" y="1665286"/>
          <a:ext cx="5803424" cy="4373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0148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C40A12-E4B4-4378-B176-B7346FAF7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08084"/>
              </p:ext>
            </p:extLst>
          </p:nvPr>
        </p:nvGraphicFramePr>
        <p:xfrm>
          <a:off x="862011" y="1628774"/>
          <a:ext cx="7426327" cy="1561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505">
                  <a:extLst>
                    <a:ext uri="{9D8B030D-6E8A-4147-A177-3AD203B41FA5}">
                      <a16:colId xmlns:a16="http://schemas.microsoft.com/office/drawing/2014/main" val="1576766470"/>
                    </a:ext>
                  </a:extLst>
                </a:gridCol>
                <a:gridCol w="1389629">
                  <a:extLst>
                    <a:ext uri="{9D8B030D-6E8A-4147-A177-3AD203B41FA5}">
                      <a16:colId xmlns:a16="http://schemas.microsoft.com/office/drawing/2014/main" val="3551728052"/>
                    </a:ext>
                  </a:extLst>
                </a:gridCol>
                <a:gridCol w="1350505">
                  <a:extLst>
                    <a:ext uri="{9D8B030D-6E8A-4147-A177-3AD203B41FA5}">
                      <a16:colId xmlns:a16="http://schemas.microsoft.com/office/drawing/2014/main" val="107806193"/>
                    </a:ext>
                  </a:extLst>
                </a:gridCol>
                <a:gridCol w="1583800">
                  <a:extLst>
                    <a:ext uri="{9D8B030D-6E8A-4147-A177-3AD203B41FA5}">
                      <a16:colId xmlns:a16="http://schemas.microsoft.com/office/drawing/2014/main" val="3793200986"/>
                    </a:ext>
                  </a:extLst>
                </a:gridCol>
                <a:gridCol w="1751888">
                  <a:extLst>
                    <a:ext uri="{9D8B030D-6E8A-4147-A177-3AD203B41FA5}">
                      <a16:colId xmlns:a16="http://schemas.microsoft.com/office/drawing/2014/main" val="4175095064"/>
                    </a:ext>
                  </a:extLst>
                </a:gridCol>
              </a:tblGrid>
              <a:tr h="3151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 Of Threads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 Threads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Process Threads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Execution Time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Frames /Sec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5623243"/>
                  </a:ext>
                </a:extLst>
              </a:tr>
              <a:tr h="236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27.6958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866.56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39086092"/>
                  </a:ext>
                </a:extLst>
              </a:tr>
              <a:tr h="236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26.106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919.33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87921438"/>
                  </a:ext>
                </a:extLst>
              </a:tr>
              <a:tr h="236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24.1937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991.99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5101596"/>
                  </a:ext>
                </a:extLst>
              </a:tr>
              <a:tr h="236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22.5431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1064.63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016191"/>
                  </a:ext>
                </a:extLst>
              </a:tr>
              <a:tr h="236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44.0708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544.58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67855072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A092375-91F4-4FFD-BFEA-EE8A81303D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058376"/>
              </p:ext>
            </p:extLst>
          </p:nvPr>
        </p:nvGraphicFramePr>
        <p:xfrm>
          <a:off x="1792287" y="3779837"/>
          <a:ext cx="5322888" cy="2855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9E057E-C4BF-417C-B9BE-A484E82A32B9}"/>
              </a:ext>
            </a:extLst>
          </p:cNvPr>
          <p:cNvSpPr txBox="1"/>
          <p:nvPr/>
        </p:nvSpPr>
        <p:spPr>
          <a:xfrm>
            <a:off x="1400175" y="381160"/>
            <a:ext cx="702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pool implementation for Resolution 1280x960 on 24 threads </a:t>
            </a:r>
          </a:p>
        </p:txBody>
      </p:sp>
    </p:spTree>
    <p:extLst>
      <p:ext uri="{BB962C8B-B14F-4D97-AF65-F5344CB8AC3E}">
        <p14:creationId xmlns:p14="http://schemas.microsoft.com/office/powerpoint/2010/main" val="28715095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7077DA-A464-438C-86F9-AF89AE79039A}"/>
              </a:ext>
            </a:extLst>
          </p:cNvPr>
          <p:cNvSpPr txBox="1"/>
          <p:nvPr/>
        </p:nvSpPr>
        <p:spPr>
          <a:xfrm>
            <a:off x="1343025" y="390525"/>
            <a:ext cx="753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Buffer pool implementation for Resolution 1280x960 on 48 threads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DCC3C7-8C76-4E6C-ACB2-5290836D5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31167"/>
              </p:ext>
            </p:extLst>
          </p:nvPr>
        </p:nvGraphicFramePr>
        <p:xfrm>
          <a:off x="1066077" y="950912"/>
          <a:ext cx="8086726" cy="1925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7214">
                  <a:extLst>
                    <a:ext uri="{9D8B030D-6E8A-4147-A177-3AD203B41FA5}">
                      <a16:colId xmlns:a16="http://schemas.microsoft.com/office/drawing/2014/main" val="1087750963"/>
                    </a:ext>
                  </a:extLst>
                </a:gridCol>
                <a:gridCol w="1597378">
                  <a:extLst>
                    <a:ext uri="{9D8B030D-6E8A-4147-A177-3AD203B41FA5}">
                      <a16:colId xmlns:a16="http://schemas.microsoft.com/office/drawing/2014/main" val="2061396350"/>
                    </a:ext>
                  </a:extLst>
                </a:gridCol>
                <a:gridCol w="1597378">
                  <a:extLst>
                    <a:ext uri="{9D8B030D-6E8A-4147-A177-3AD203B41FA5}">
                      <a16:colId xmlns:a16="http://schemas.microsoft.com/office/drawing/2014/main" val="2047777922"/>
                    </a:ext>
                  </a:extLst>
                </a:gridCol>
                <a:gridCol w="1597378">
                  <a:extLst>
                    <a:ext uri="{9D8B030D-6E8A-4147-A177-3AD203B41FA5}">
                      <a16:colId xmlns:a16="http://schemas.microsoft.com/office/drawing/2014/main" val="3724403070"/>
                    </a:ext>
                  </a:extLst>
                </a:gridCol>
                <a:gridCol w="1597378">
                  <a:extLst>
                    <a:ext uri="{9D8B030D-6E8A-4147-A177-3AD203B41FA5}">
                      <a16:colId xmlns:a16="http://schemas.microsoft.com/office/drawing/2014/main" val="621920171"/>
                    </a:ext>
                  </a:extLst>
                </a:gridCol>
              </a:tblGrid>
              <a:tr h="481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 Of Threads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 Threads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Process Threads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Execution Time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Frames /Sec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57992384"/>
                  </a:ext>
                </a:extLst>
              </a:tr>
              <a:tr h="240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42.2249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1136.77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57775816"/>
                  </a:ext>
                </a:extLst>
              </a:tr>
              <a:tr h="240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41.1732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1165.81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09092267"/>
                  </a:ext>
                </a:extLst>
              </a:tr>
              <a:tr h="240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40.8691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1174.48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286076"/>
                  </a:ext>
                </a:extLst>
              </a:tr>
              <a:tr h="240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39.8936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1203.2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321813"/>
                  </a:ext>
                </a:extLst>
              </a:tr>
              <a:tr h="240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43.6869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1098.73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89754478"/>
                  </a:ext>
                </a:extLst>
              </a:tr>
              <a:tr h="240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53.1683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902.79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4218865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B2DEC8-147E-46A0-B1DD-BE0D7C820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70457"/>
              </p:ext>
            </p:extLst>
          </p:nvPr>
        </p:nvGraphicFramePr>
        <p:xfrm>
          <a:off x="1343024" y="3372167"/>
          <a:ext cx="7532832" cy="2695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0880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4EFEFD-614E-4239-850D-C94BE8899887}"/>
              </a:ext>
            </a:extLst>
          </p:cNvPr>
          <p:cNvSpPr txBox="1"/>
          <p:nvPr/>
        </p:nvSpPr>
        <p:spPr>
          <a:xfrm>
            <a:off x="1517466" y="156862"/>
            <a:ext cx="74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Buffer pool implementation for Resolution 640x480 on 24 threads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903D2C-D071-4539-8043-4C99B6065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02533"/>
              </p:ext>
            </p:extLst>
          </p:nvPr>
        </p:nvGraphicFramePr>
        <p:xfrm>
          <a:off x="743744" y="808256"/>
          <a:ext cx="8590756" cy="2214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0927">
                  <a:extLst>
                    <a:ext uri="{9D8B030D-6E8A-4147-A177-3AD203B41FA5}">
                      <a16:colId xmlns:a16="http://schemas.microsoft.com/office/drawing/2014/main" val="3050988552"/>
                    </a:ext>
                  </a:extLst>
                </a:gridCol>
                <a:gridCol w="1480328">
                  <a:extLst>
                    <a:ext uri="{9D8B030D-6E8A-4147-A177-3AD203B41FA5}">
                      <a16:colId xmlns:a16="http://schemas.microsoft.com/office/drawing/2014/main" val="372514297"/>
                    </a:ext>
                  </a:extLst>
                </a:gridCol>
                <a:gridCol w="1480328">
                  <a:extLst>
                    <a:ext uri="{9D8B030D-6E8A-4147-A177-3AD203B41FA5}">
                      <a16:colId xmlns:a16="http://schemas.microsoft.com/office/drawing/2014/main" val="2373936898"/>
                    </a:ext>
                  </a:extLst>
                </a:gridCol>
                <a:gridCol w="1680941">
                  <a:extLst>
                    <a:ext uri="{9D8B030D-6E8A-4147-A177-3AD203B41FA5}">
                      <a16:colId xmlns:a16="http://schemas.microsoft.com/office/drawing/2014/main" val="2408103156"/>
                    </a:ext>
                  </a:extLst>
                </a:gridCol>
                <a:gridCol w="2378232">
                  <a:extLst>
                    <a:ext uri="{9D8B030D-6E8A-4147-A177-3AD203B41FA5}">
                      <a16:colId xmlns:a16="http://schemas.microsoft.com/office/drawing/2014/main" val="2106457568"/>
                    </a:ext>
                  </a:extLst>
                </a:gridCol>
              </a:tblGrid>
              <a:tr h="485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 Of Threads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 Threads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Process Threads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Execution Time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Frames/Sec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64190803"/>
                  </a:ext>
                </a:extLst>
              </a:tr>
              <a:tr h="242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9.231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2599.94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6444113"/>
                  </a:ext>
                </a:extLst>
              </a:tr>
              <a:tr h="2739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8.7435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2744.90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57333363"/>
                  </a:ext>
                </a:extLst>
              </a:tr>
              <a:tr h="242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8.4578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2837.62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15175"/>
                  </a:ext>
                </a:extLst>
              </a:tr>
              <a:tr h="242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8.6123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2786.71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6868950"/>
                  </a:ext>
                </a:extLst>
              </a:tr>
              <a:tr h="242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11.1937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2144.06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3668562"/>
                  </a:ext>
                </a:extLst>
              </a:tr>
              <a:tr h="242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13.4572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1783.43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22710769"/>
                  </a:ext>
                </a:extLst>
              </a:tr>
              <a:tr h="242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17.1423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1400.05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53367444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007F05E-9185-4F29-990E-2E222380DA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0035411"/>
              </p:ext>
            </p:extLst>
          </p:nvPr>
        </p:nvGraphicFramePr>
        <p:xfrm>
          <a:off x="743744" y="3457575"/>
          <a:ext cx="8524081" cy="3076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9195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A9B77-D176-4C97-B3FC-DD6181C97C74}"/>
              </a:ext>
            </a:extLst>
          </p:cNvPr>
          <p:cNvSpPr txBox="1"/>
          <p:nvPr/>
        </p:nvSpPr>
        <p:spPr>
          <a:xfrm>
            <a:off x="1104900" y="438150"/>
            <a:ext cx="747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Buffer pool implementation for Resolution 640x480 on 24 threads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C5EBFF-837B-4FE9-B5BC-884F62F2A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36699"/>
              </p:ext>
            </p:extLst>
          </p:nvPr>
        </p:nvGraphicFramePr>
        <p:xfrm>
          <a:off x="1104899" y="972105"/>
          <a:ext cx="8162924" cy="2047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2693">
                  <a:extLst>
                    <a:ext uri="{9D8B030D-6E8A-4147-A177-3AD203B41FA5}">
                      <a16:colId xmlns:a16="http://schemas.microsoft.com/office/drawing/2014/main" val="2649331575"/>
                    </a:ext>
                  </a:extLst>
                </a:gridCol>
                <a:gridCol w="1406605">
                  <a:extLst>
                    <a:ext uri="{9D8B030D-6E8A-4147-A177-3AD203B41FA5}">
                      <a16:colId xmlns:a16="http://schemas.microsoft.com/office/drawing/2014/main" val="3625012195"/>
                    </a:ext>
                  </a:extLst>
                </a:gridCol>
                <a:gridCol w="1406605">
                  <a:extLst>
                    <a:ext uri="{9D8B030D-6E8A-4147-A177-3AD203B41FA5}">
                      <a16:colId xmlns:a16="http://schemas.microsoft.com/office/drawing/2014/main" val="3686869153"/>
                    </a:ext>
                  </a:extLst>
                </a:gridCol>
                <a:gridCol w="1597228">
                  <a:extLst>
                    <a:ext uri="{9D8B030D-6E8A-4147-A177-3AD203B41FA5}">
                      <a16:colId xmlns:a16="http://schemas.microsoft.com/office/drawing/2014/main" val="2533655309"/>
                    </a:ext>
                  </a:extLst>
                </a:gridCol>
                <a:gridCol w="2259793">
                  <a:extLst>
                    <a:ext uri="{9D8B030D-6E8A-4147-A177-3AD203B41FA5}">
                      <a16:colId xmlns:a16="http://schemas.microsoft.com/office/drawing/2014/main" val="3398792417"/>
                    </a:ext>
                  </a:extLst>
                </a:gridCol>
              </a:tblGrid>
              <a:tr h="4549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 Of Threads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 Threads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Process Threads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Execution Time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Frames/Sec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8692861"/>
                  </a:ext>
                </a:extLst>
              </a:tr>
              <a:tr h="227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9.231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2599.94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8819703"/>
                  </a:ext>
                </a:extLst>
              </a:tr>
              <a:tr h="227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8.7435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2744.90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54757807"/>
                  </a:ext>
                </a:extLst>
              </a:tr>
              <a:tr h="227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8.4578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2837.62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390041"/>
                  </a:ext>
                </a:extLst>
              </a:tr>
              <a:tr h="227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8.6123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2786.71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1288890"/>
                  </a:ext>
                </a:extLst>
              </a:tr>
              <a:tr h="227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11.1937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2144.06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3820727"/>
                  </a:ext>
                </a:extLst>
              </a:tr>
              <a:tr h="227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13.4572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1783.43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88531038"/>
                  </a:ext>
                </a:extLst>
              </a:tr>
              <a:tr h="227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17.1423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1400.05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716481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007F05E-9185-4F29-990E-2E222380DA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826100"/>
              </p:ext>
            </p:extLst>
          </p:nvPr>
        </p:nvGraphicFramePr>
        <p:xfrm>
          <a:off x="1108072" y="3362325"/>
          <a:ext cx="7942264" cy="2924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2948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9FF58-AEBB-415F-8B73-1BB01668E3D2}"/>
              </a:ext>
            </a:extLst>
          </p:cNvPr>
          <p:cNvSpPr txBox="1"/>
          <p:nvPr/>
        </p:nvSpPr>
        <p:spPr>
          <a:xfrm>
            <a:off x="1152525" y="314325"/>
            <a:ext cx="74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Buffer pool implementation for Resolution 640x480 on 48 threads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83EDBD-0716-4D5D-9A28-BCF289046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37339"/>
              </p:ext>
            </p:extLst>
          </p:nvPr>
        </p:nvGraphicFramePr>
        <p:xfrm>
          <a:off x="1010444" y="836611"/>
          <a:ext cx="7674912" cy="1954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0784">
                  <a:extLst>
                    <a:ext uri="{9D8B030D-6E8A-4147-A177-3AD203B41FA5}">
                      <a16:colId xmlns:a16="http://schemas.microsoft.com/office/drawing/2014/main" val="1769133063"/>
                    </a:ext>
                  </a:extLst>
                </a:gridCol>
                <a:gridCol w="1516032">
                  <a:extLst>
                    <a:ext uri="{9D8B030D-6E8A-4147-A177-3AD203B41FA5}">
                      <a16:colId xmlns:a16="http://schemas.microsoft.com/office/drawing/2014/main" val="861131634"/>
                    </a:ext>
                  </a:extLst>
                </a:gridCol>
                <a:gridCol w="1516032">
                  <a:extLst>
                    <a:ext uri="{9D8B030D-6E8A-4147-A177-3AD203B41FA5}">
                      <a16:colId xmlns:a16="http://schemas.microsoft.com/office/drawing/2014/main" val="2954090173"/>
                    </a:ext>
                  </a:extLst>
                </a:gridCol>
                <a:gridCol w="1516032">
                  <a:extLst>
                    <a:ext uri="{9D8B030D-6E8A-4147-A177-3AD203B41FA5}">
                      <a16:colId xmlns:a16="http://schemas.microsoft.com/office/drawing/2014/main" val="1682484127"/>
                    </a:ext>
                  </a:extLst>
                </a:gridCol>
                <a:gridCol w="1516032">
                  <a:extLst>
                    <a:ext uri="{9D8B030D-6E8A-4147-A177-3AD203B41FA5}">
                      <a16:colId xmlns:a16="http://schemas.microsoft.com/office/drawing/2014/main" val="2251506031"/>
                    </a:ext>
                  </a:extLst>
                </a:gridCol>
              </a:tblGrid>
              <a:tr h="434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No. Of Threads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Read Threads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Process Threads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Execution Time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Frames /Sec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72200948"/>
                  </a:ext>
                </a:extLst>
              </a:tr>
              <a:tr h="217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17.9352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2676.30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38568149"/>
                  </a:ext>
                </a:extLst>
              </a:tr>
              <a:tr h="217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15.8342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3031.41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19881790"/>
                  </a:ext>
                </a:extLst>
              </a:tr>
              <a:tr h="217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15.1543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3167.42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840134"/>
                  </a:ext>
                </a:extLst>
              </a:tr>
              <a:tr h="217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15.6452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3068.03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79498830"/>
                  </a:ext>
                </a:extLst>
              </a:tr>
              <a:tr h="217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17.6743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2715.81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98526606"/>
                  </a:ext>
                </a:extLst>
              </a:tr>
              <a:tr h="217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20.5363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2337.32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05717953"/>
                  </a:ext>
                </a:extLst>
              </a:tr>
              <a:tr h="217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29.2454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1641.28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96821246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1402B67-442E-4045-BC36-9146A50C23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366564"/>
              </p:ext>
            </p:extLst>
          </p:nvPr>
        </p:nvGraphicFramePr>
        <p:xfrm>
          <a:off x="924719" y="3055620"/>
          <a:ext cx="7760637" cy="3107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569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78A7A-A0D6-4D8E-9E70-5C238246EE4E}"/>
              </a:ext>
            </a:extLst>
          </p:cNvPr>
          <p:cNvSpPr txBox="1"/>
          <p:nvPr/>
        </p:nvSpPr>
        <p:spPr>
          <a:xfrm>
            <a:off x="3712608" y="314325"/>
            <a:ext cx="265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Multi Core Test results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144A3-2ED9-4DB8-920B-8127CAE02E93}"/>
              </a:ext>
            </a:extLst>
          </p:cNvPr>
          <p:cNvSpPr txBox="1"/>
          <p:nvPr/>
        </p:nvSpPr>
        <p:spPr>
          <a:xfrm>
            <a:off x="485775" y="933450"/>
            <a:ext cx="82750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Java and C++ result compared with new dataset of resolution 640*480 and 1280x960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Old dataset with of resolution 720x480, 1280x720, 1920x1080 and 3840x2160.</a:t>
            </a:r>
          </a:p>
          <a:p>
            <a:endParaRPr lang="en-US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0549F3-94E9-47C9-AFBB-F3B766E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31446"/>
              </p:ext>
            </p:extLst>
          </p:nvPr>
        </p:nvGraphicFramePr>
        <p:xfrm>
          <a:off x="485775" y="2010667"/>
          <a:ext cx="3819525" cy="4615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3202">
                  <a:extLst>
                    <a:ext uri="{9D8B030D-6E8A-4147-A177-3AD203B41FA5}">
                      <a16:colId xmlns:a16="http://schemas.microsoft.com/office/drawing/2014/main" val="3375977266"/>
                    </a:ext>
                  </a:extLst>
                </a:gridCol>
                <a:gridCol w="1115993">
                  <a:extLst>
                    <a:ext uri="{9D8B030D-6E8A-4147-A177-3AD203B41FA5}">
                      <a16:colId xmlns:a16="http://schemas.microsoft.com/office/drawing/2014/main" val="2093333360"/>
                    </a:ext>
                  </a:extLst>
                </a:gridCol>
                <a:gridCol w="1320330">
                  <a:extLst>
                    <a:ext uri="{9D8B030D-6E8A-4147-A177-3AD203B41FA5}">
                      <a16:colId xmlns:a16="http://schemas.microsoft.com/office/drawing/2014/main" val="2408270013"/>
                    </a:ext>
                  </a:extLst>
                </a:gridCol>
              </a:tblGrid>
              <a:tr h="659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Resolution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C++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37026771"/>
                  </a:ext>
                </a:extLst>
              </a:tr>
              <a:tr h="659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640x480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89.748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7.927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72445192"/>
                  </a:ext>
                </a:extLst>
              </a:tr>
              <a:tr h="659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720x480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145.124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9.360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27505663"/>
                  </a:ext>
                </a:extLst>
              </a:tr>
              <a:tr h="659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1280x720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345.505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19.235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71665661"/>
                  </a:ext>
                </a:extLst>
              </a:tr>
              <a:tr h="659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1280x960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475.345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24.235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91605312"/>
                  </a:ext>
                </a:extLst>
              </a:tr>
              <a:tr h="659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1920x1080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876.247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45.125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41800916"/>
                  </a:ext>
                </a:extLst>
              </a:tr>
              <a:tr h="659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3840x2160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3034.611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163.384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67425641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E66DECE-6EF5-41D9-A52D-79754C43FB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513500"/>
              </p:ext>
            </p:extLst>
          </p:nvPr>
        </p:nvGraphicFramePr>
        <p:xfrm>
          <a:off x="4623286" y="2010667"/>
          <a:ext cx="4971564" cy="4685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072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075C46-D000-4DF6-B100-1613F92A8E1C}"/>
              </a:ext>
            </a:extLst>
          </p:cNvPr>
          <p:cNvSpPr txBox="1"/>
          <p:nvPr/>
        </p:nvSpPr>
        <p:spPr>
          <a:xfrm>
            <a:off x="4105274" y="266700"/>
            <a:ext cx="21621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PROFILING</a:t>
            </a:r>
            <a:endParaRPr lang="en-US" sz="2800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ACAE5-F2CB-4062-9F45-B50940F2DD24}"/>
              </a:ext>
            </a:extLst>
          </p:cNvPr>
          <p:cNvSpPr txBox="1"/>
          <p:nvPr/>
        </p:nvSpPr>
        <p:spPr>
          <a:xfrm>
            <a:off x="400050" y="1160562"/>
            <a:ext cx="962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and C++ implementation were profiled to see the performance of individual component </a:t>
            </a:r>
          </a:p>
          <a:p>
            <a:r>
              <a:rPr lang="en-US" dirty="0"/>
              <a:t>JPEG read &amp; </a:t>
            </a:r>
            <a:r>
              <a:rPr lang="en-US" dirty="0" err="1"/>
              <a:t>Decorder</a:t>
            </a:r>
            <a:r>
              <a:rPr lang="en-US" dirty="0"/>
              <a:t>, </a:t>
            </a:r>
            <a:r>
              <a:rPr lang="en-US" dirty="0" err="1"/>
              <a:t>Blur_threshold</a:t>
            </a:r>
            <a:r>
              <a:rPr lang="en-US" dirty="0"/>
              <a:t> algorithm and largest component algorithm.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401D1-9D5C-46B4-940F-60A15D714464}"/>
              </a:ext>
            </a:extLst>
          </p:cNvPr>
          <p:cNvSpPr/>
          <p:nvPr/>
        </p:nvSpPr>
        <p:spPr>
          <a:xfrm>
            <a:off x="317893" y="2066053"/>
            <a:ext cx="3139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Loading Image</a:t>
            </a:r>
            <a:endParaRPr lang="en-US" sz="32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174E3D-3F14-407B-A759-B380BB931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98670"/>
              </p:ext>
            </p:extLst>
          </p:nvPr>
        </p:nvGraphicFramePr>
        <p:xfrm>
          <a:off x="317892" y="2713037"/>
          <a:ext cx="3549256" cy="3925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5327">
                  <a:extLst>
                    <a:ext uri="{9D8B030D-6E8A-4147-A177-3AD203B41FA5}">
                      <a16:colId xmlns:a16="http://schemas.microsoft.com/office/drawing/2014/main" val="4108125619"/>
                    </a:ext>
                  </a:extLst>
                </a:gridCol>
                <a:gridCol w="1037026">
                  <a:extLst>
                    <a:ext uri="{9D8B030D-6E8A-4147-A177-3AD203B41FA5}">
                      <a16:colId xmlns:a16="http://schemas.microsoft.com/office/drawing/2014/main" val="588169627"/>
                    </a:ext>
                  </a:extLst>
                </a:gridCol>
                <a:gridCol w="1226903">
                  <a:extLst>
                    <a:ext uri="{9D8B030D-6E8A-4147-A177-3AD203B41FA5}">
                      <a16:colId xmlns:a16="http://schemas.microsoft.com/office/drawing/2014/main" val="2184170600"/>
                    </a:ext>
                  </a:extLst>
                </a:gridCol>
              </a:tblGrid>
              <a:tr h="6543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640x480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13.462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7.292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98104281"/>
                  </a:ext>
                </a:extLst>
              </a:tr>
              <a:tr h="6543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720x480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21.769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8.611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82880680"/>
                  </a:ext>
                </a:extLst>
              </a:tr>
              <a:tr h="6543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1280x720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51.826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17.696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9786336"/>
                  </a:ext>
                </a:extLst>
              </a:tr>
              <a:tr h="6543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1280x960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71.302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22.296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51972146"/>
                  </a:ext>
                </a:extLst>
              </a:tr>
              <a:tr h="6543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1920x1080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131.437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41.515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71114668"/>
                  </a:ext>
                </a:extLst>
              </a:tr>
              <a:tr h="6543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3840x2160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455.192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150.314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76012872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D0338DE-91FB-44BF-88E6-ABBF8087A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717710"/>
              </p:ext>
            </p:extLst>
          </p:nvPr>
        </p:nvGraphicFramePr>
        <p:xfrm>
          <a:off x="3977957" y="2373830"/>
          <a:ext cx="5061268" cy="3569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5063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CE1760-8397-43E9-8949-1CB0757F54D7}"/>
              </a:ext>
            </a:extLst>
          </p:cNvPr>
          <p:cNvSpPr/>
          <p:nvPr/>
        </p:nvSpPr>
        <p:spPr>
          <a:xfrm>
            <a:off x="2763565" y="137597"/>
            <a:ext cx="4153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Image Blur and Thresholding Computation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EC29EA-AA5A-458A-86C1-036A1BC7C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80383"/>
              </p:ext>
            </p:extLst>
          </p:nvPr>
        </p:nvGraphicFramePr>
        <p:xfrm>
          <a:off x="772318" y="950911"/>
          <a:ext cx="3123407" cy="477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452">
                  <a:extLst>
                    <a:ext uri="{9D8B030D-6E8A-4147-A177-3AD203B41FA5}">
                      <a16:colId xmlns:a16="http://schemas.microsoft.com/office/drawing/2014/main" val="3226364947"/>
                    </a:ext>
                  </a:extLst>
                </a:gridCol>
                <a:gridCol w="929819">
                  <a:extLst>
                    <a:ext uri="{9D8B030D-6E8A-4147-A177-3AD203B41FA5}">
                      <a16:colId xmlns:a16="http://schemas.microsoft.com/office/drawing/2014/main" val="2560758682"/>
                    </a:ext>
                  </a:extLst>
                </a:gridCol>
                <a:gridCol w="1041136">
                  <a:extLst>
                    <a:ext uri="{9D8B030D-6E8A-4147-A177-3AD203B41FA5}">
                      <a16:colId xmlns:a16="http://schemas.microsoft.com/office/drawing/2014/main" val="349112903"/>
                    </a:ext>
                  </a:extLst>
                </a:gridCol>
              </a:tblGrid>
              <a:tr h="681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Resolution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Java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C++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89871633"/>
                  </a:ext>
                </a:extLst>
              </a:tr>
              <a:tr h="681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640x480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44.874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1.823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28273069"/>
                  </a:ext>
                </a:extLst>
              </a:tr>
              <a:tr h="681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720x480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72.562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9979559"/>
                  </a:ext>
                </a:extLst>
              </a:tr>
              <a:tr h="681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1280x720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172.753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1.731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04255447"/>
                  </a:ext>
                </a:extLst>
              </a:tr>
              <a:tr h="681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1280x960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237.673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2.181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11966632"/>
                  </a:ext>
                </a:extLst>
              </a:tr>
              <a:tr h="681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1920x1080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438.123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4.061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13440004"/>
                  </a:ext>
                </a:extLst>
              </a:tr>
              <a:tr h="681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3840x2160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1517.305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14.705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0099103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1F9CE38-37BA-4778-8BAB-037E634BEE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613643"/>
              </p:ext>
            </p:extLst>
          </p:nvPr>
        </p:nvGraphicFramePr>
        <p:xfrm>
          <a:off x="4227830" y="1019810"/>
          <a:ext cx="5373370" cy="4771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805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2224EB-FD79-4514-BEB5-4BEA5337FB08}"/>
              </a:ext>
            </a:extLst>
          </p:cNvPr>
          <p:cNvSpPr/>
          <p:nvPr/>
        </p:nvSpPr>
        <p:spPr>
          <a:xfrm>
            <a:off x="3186920" y="378297"/>
            <a:ext cx="3127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Largest Component</a:t>
            </a:r>
            <a:endParaRPr lang="en-US" sz="40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0281A1-FB0D-4FF5-97BD-9172705FE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18477"/>
              </p:ext>
            </p:extLst>
          </p:nvPr>
        </p:nvGraphicFramePr>
        <p:xfrm>
          <a:off x="638969" y="1398587"/>
          <a:ext cx="3275806" cy="3906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6300">
                  <a:extLst>
                    <a:ext uri="{9D8B030D-6E8A-4147-A177-3AD203B41FA5}">
                      <a16:colId xmlns:a16="http://schemas.microsoft.com/office/drawing/2014/main" val="75475581"/>
                    </a:ext>
                  </a:extLst>
                </a:gridCol>
                <a:gridCol w="957129">
                  <a:extLst>
                    <a:ext uri="{9D8B030D-6E8A-4147-A177-3AD203B41FA5}">
                      <a16:colId xmlns:a16="http://schemas.microsoft.com/office/drawing/2014/main" val="1180940642"/>
                    </a:ext>
                  </a:extLst>
                </a:gridCol>
                <a:gridCol w="1132377">
                  <a:extLst>
                    <a:ext uri="{9D8B030D-6E8A-4147-A177-3AD203B41FA5}">
                      <a16:colId xmlns:a16="http://schemas.microsoft.com/office/drawing/2014/main" val="75557779"/>
                    </a:ext>
                  </a:extLst>
                </a:gridCol>
              </a:tblGrid>
              <a:tr h="558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Resolution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Java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C++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63405207"/>
                  </a:ext>
                </a:extLst>
              </a:tr>
              <a:tr h="558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640x480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31.412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0.476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3721614"/>
                  </a:ext>
                </a:extLst>
              </a:tr>
              <a:tr h="558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720x480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50.793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0.562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34998419"/>
                  </a:ext>
                </a:extLst>
              </a:tr>
              <a:tr h="558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1280x720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120.927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1.154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2993883"/>
                  </a:ext>
                </a:extLst>
              </a:tr>
              <a:tr h="558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1280x960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166.371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1.454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4535587"/>
                  </a:ext>
                </a:extLst>
              </a:tr>
              <a:tr h="558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1920x1080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306.686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2.707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59399266"/>
                  </a:ext>
                </a:extLst>
              </a:tr>
              <a:tr h="558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3840x2160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1062.114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9.803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9083957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4E416F3-531C-4532-A78B-1F286C8B85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453183"/>
              </p:ext>
            </p:extLst>
          </p:nvPr>
        </p:nvGraphicFramePr>
        <p:xfrm>
          <a:off x="4617403" y="1398587"/>
          <a:ext cx="4631372" cy="3983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42ABBC-729E-45B2-9F03-DF998AB2E660}"/>
              </a:ext>
            </a:extLst>
          </p:cNvPr>
          <p:cNvSpPr txBox="1"/>
          <p:nvPr/>
        </p:nvSpPr>
        <p:spPr>
          <a:xfrm>
            <a:off x="571500" y="5857875"/>
            <a:ext cx="919514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. Java drastically slower as compare to C++ code. In C++ temporary centroid is predicted based on high pixel density and first calculate at that location </a:t>
            </a:r>
          </a:p>
          <a:p>
            <a:r>
              <a:rPr lang="en-US" sz="1050" dirty="0"/>
              <a:t>   if area is larger then 80% of </a:t>
            </a:r>
            <a:r>
              <a:rPr lang="en-US" sz="1050" dirty="0" err="1"/>
              <a:t>AvgArea</a:t>
            </a:r>
            <a:r>
              <a:rPr lang="en-US" sz="1050" dirty="0"/>
              <a:t> of </a:t>
            </a:r>
            <a:r>
              <a:rPr lang="en-US" sz="1050" dirty="0" err="1"/>
              <a:t>C.elegans</a:t>
            </a:r>
            <a:r>
              <a:rPr lang="en-US" sz="1050" dirty="0"/>
              <a:t>  then return area with centroid. Else it check entire image for largest area. 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220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31520" y="91440"/>
            <a:ext cx="85651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1052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		Brief Overview</a:t>
            </a:r>
          </a:p>
          <a:p>
            <a:pPr marL="110520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79520" y="1111231"/>
            <a:ext cx="9069120" cy="31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148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err="1"/>
              <a:t>C.Elegans</a:t>
            </a:r>
            <a:r>
              <a:rPr lang="en-US" dirty="0"/>
              <a:t> are a type of roundworm </a:t>
            </a:r>
          </a:p>
          <a:p>
            <a:pPr marL="432000" indent="-32148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C. Elegans locomotory behavior can be recorded and analyzed with computational and mathematical tools.</a:t>
            </a:r>
          </a:p>
          <a:p>
            <a:pPr marL="432000" indent="-32148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Our tracking system was designed to accommodate worms that explore a large area with frequent turns and reversals at high speeds. </a:t>
            </a:r>
          </a:p>
          <a:p>
            <a:pPr marL="432000" indent="-32148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worm </a:t>
            </a:r>
            <a:r>
              <a:rPr lang="en-US" dirty="0" err="1"/>
              <a:t>traking</a:t>
            </a:r>
            <a:r>
              <a:rPr lang="en-US" dirty="0"/>
              <a:t> system which consisting of both hardware and software</a:t>
            </a:r>
          </a:p>
          <a:p>
            <a:pPr marL="432000" indent="-32148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Tracking software is responsible for capturing the image of the worm movement in the agar plate</a:t>
            </a:r>
          </a:p>
          <a:p>
            <a:pPr marL="432000" indent="-32148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Worm Segmentation is an image processin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application developed in C++.</a:t>
            </a: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Centroid prediction during blurring and threshold calculation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1410C6B-6376-4BFA-9230-669404EF9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7" y="5029200"/>
            <a:ext cx="7105650" cy="141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634CCB-57C9-41F1-9E0E-1AFABBA8AEA8}"/>
              </a:ext>
            </a:extLst>
          </p:cNvPr>
          <p:cNvSpPr/>
          <p:nvPr/>
        </p:nvSpPr>
        <p:spPr>
          <a:xfrm>
            <a:off x="3494505" y="356672"/>
            <a:ext cx="2016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Conclusion:-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590F25-059B-4811-AD2C-043E0834AB59}"/>
              </a:ext>
            </a:extLst>
          </p:cNvPr>
          <p:cNvSpPr/>
          <p:nvPr/>
        </p:nvSpPr>
        <p:spPr>
          <a:xfrm>
            <a:off x="901700" y="1053276"/>
            <a:ext cx="8556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C++ performance during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Bluring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, threshold and Largest component is improved drastically it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atleast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100 time faster then java code due to largest component prediction method during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bluring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and threshold calculation.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Buffer Pool implementation works better then other implementation in some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scernios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Implementation of the segmentation. C++ implementation is bottleneck is Reading JPEG image file during this process image is decoded converted into 24bit pixel and then again converted into 8Bit gray scale image. Which takes 90% of overall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4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F288BF-41C9-4E22-A39E-1BB00C41F3B0}"/>
              </a:ext>
            </a:extLst>
          </p:cNvPr>
          <p:cNvSpPr/>
          <p:nvPr/>
        </p:nvSpPr>
        <p:spPr>
          <a:xfrm>
            <a:off x="3533775" y="401186"/>
            <a:ext cx="2001837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703E4-744A-4500-B264-F8B420C068EB}"/>
              </a:ext>
            </a:extLst>
          </p:cNvPr>
          <p:cNvSpPr/>
          <p:nvPr/>
        </p:nvSpPr>
        <p:spPr>
          <a:xfrm>
            <a:off x="835025" y="1294498"/>
            <a:ext cx="8470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According to C++ Implementation the bottleneck is read jpeg image and convert into grayscale image. </a:t>
            </a:r>
            <a:r>
              <a:rPr lang="en-US" dirty="0"/>
              <a:t>To improve image processing performance </a:t>
            </a:r>
            <a:r>
              <a:rPr lang="en-US" dirty="0" err="1"/>
              <a:t>gpu_image_processing</a:t>
            </a:r>
            <a:r>
              <a:rPr lang="en-US" dirty="0"/>
              <a:t> should be implemented to decode jpeg image into gray scale image with higher performance.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to work on new algorithm which effectively trace multiple elegans at same with higher resolutions and faster frames processing.</a:t>
            </a:r>
          </a:p>
        </p:txBody>
      </p:sp>
    </p:spTree>
    <p:extLst>
      <p:ext uri="{BB962C8B-B14F-4D97-AF65-F5344CB8AC3E}">
        <p14:creationId xmlns:p14="http://schemas.microsoft.com/office/powerpoint/2010/main" val="1548765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917C-5E18-44D5-BC1A-31608CCB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06245"/>
            <a:ext cx="9072000" cy="1261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4136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50680" y="56520"/>
            <a:ext cx="8565120" cy="67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References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2468880" y="1828800"/>
            <a:ext cx="66740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548640" y="813960"/>
            <a:ext cx="8777160" cy="540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Moy K, Li W, Tran HP, </a:t>
            </a:r>
            <a:r>
              <a:rPr lang="en-US" sz="1400" dirty="0" err="1"/>
              <a:t>Simonis</a:t>
            </a:r>
            <a:r>
              <a:rPr lang="en-US" sz="1400" dirty="0"/>
              <a:t> V, Story E, Brandon C, et al. (2015). “Computational Methods for Tracking, Quantitative Assessment, and Visualization of </a:t>
            </a:r>
            <a:r>
              <a:rPr lang="en-US" sz="1400" dirty="0" err="1"/>
              <a:t>C.elegans</a:t>
            </a:r>
            <a:r>
              <a:rPr lang="en-US" sz="1400" dirty="0"/>
              <a:t> Locomotory Behavior” </a:t>
            </a:r>
            <a:r>
              <a:rPr lang="en-US" sz="1400" dirty="0" err="1"/>
              <a:t>PLoS</a:t>
            </a:r>
            <a:r>
              <a:rPr lang="en-US" sz="1400" dirty="0"/>
              <a:t> ONE 10 (12): e0145870. </a:t>
            </a:r>
            <a:r>
              <a:rPr lang="en-US" sz="1400" dirty="0" err="1"/>
              <a:t>doi</a:t>
            </a:r>
            <a:r>
              <a:rPr lang="en-US" sz="1400" dirty="0"/>
              <a:t>/10.1371/journal.pone.0145870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Aditya Shirodkar, </a:t>
            </a:r>
            <a:r>
              <a:rPr lang="en-US" sz="1400" dirty="0" err="1"/>
              <a:t>Chiranjeevi</a:t>
            </a:r>
            <a:r>
              <a:rPr lang="en-US" sz="1400" dirty="0"/>
              <a:t> </a:t>
            </a:r>
            <a:r>
              <a:rPr lang="en-US" sz="1400" dirty="0" err="1"/>
              <a:t>Ankamreddy</a:t>
            </a:r>
            <a:r>
              <a:rPr lang="en-US" sz="1400" dirty="0"/>
              <a:t>, Calin </a:t>
            </a:r>
            <a:r>
              <a:rPr lang="en-US" sz="1400" dirty="0" err="1"/>
              <a:t>Segarceanu</a:t>
            </a:r>
            <a:r>
              <a:rPr lang="en-US" sz="1400" dirty="0"/>
              <a:t> </a:t>
            </a:r>
            <a:r>
              <a:rPr lang="en-US" sz="1400" dirty="0" err="1"/>
              <a:t>Ioan</a:t>
            </a:r>
            <a:r>
              <a:rPr lang="en-US" sz="1400" dirty="0"/>
              <a:t> </a:t>
            </a:r>
            <a:r>
              <a:rPr lang="en-US" sz="1400" dirty="0" err="1"/>
              <a:t>Raicu</a:t>
            </a:r>
            <a:r>
              <a:rPr lang="en-US" sz="1400" dirty="0"/>
              <a:t>. Benchmarking Worm </a:t>
            </a:r>
            <a:r>
              <a:rPr lang="en-US" sz="1400" dirty="0" err="1"/>
              <a:t>Segmenter</a:t>
            </a:r>
            <a:r>
              <a:rPr lang="en-US" sz="1400" dirty="0"/>
              <a:t>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Sjie</a:t>
            </a:r>
            <a:r>
              <a:rPr lang="en-US" sz="1400" dirty="0"/>
              <a:t> Jason Wang, Zhao-Wen Wang (2013). “Track-A-Worm, An </a:t>
            </a:r>
            <a:r>
              <a:rPr lang="en-US" sz="1400" dirty="0" err="1"/>
              <a:t>OpenSource</a:t>
            </a:r>
            <a:r>
              <a:rPr lang="en-US" sz="1400" dirty="0"/>
              <a:t> System for Quantitative Assessment of </a:t>
            </a:r>
            <a:r>
              <a:rPr lang="en-US" sz="1400" dirty="0" err="1"/>
              <a:t>C.elegans</a:t>
            </a:r>
            <a:r>
              <a:rPr lang="en-US" sz="1400" dirty="0"/>
              <a:t> Locomotory and Bending Behavior”. </a:t>
            </a:r>
            <a:r>
              <a:rPr lang="en-US" sz="1400" dirty="0" err="1"/>
              <a:t>PLoS</a:t>
            </a:r>
            <a:r>
              <a:rPr lang="en-US" sz="1400" dirty="0"/>
              <a:t> ONE 8(7): e69653. doi:10.1371/journal.pone.0069653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Derek Bradley, Gerhard Roth. Adaptive Thresholding Using Integral image.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Leifer AM, Fang-Yen C, </a:t>
            </a:r>
            <a:r>
              <a:rPr lang="en-US" sz="1400" dirty="0" err="1"/>
              <a:t>Gershow</a:t>
            </a:r>
            <a:r>
              <a:rPr lang="en-US" sz="1400" dirty="0"/>
              <a:t> M, Alkema MJ, Samuel AD. Optogenetic manipulation of neural activity in freely moving Caenorhabditis elegans. Nat Methods. 2011; 8(2):147–52. </a:t>
            </a:r>
            <a:r>
              <a:rPr lang="en-US" sz="1400" dirty="0" err="1"/>
              <a:t>doi</a:t>
            </a:r>
            <a:r>
              <a:rPr lang="en-US" sz="1400" dirty="0"/>
              <a:t>: 10.1038/nmeth.1554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Enhance Performance of computation methods of </a:t>
            </a:r>
            <a:r>
              <a:rPr lang="en-US" sz="1400" dirty="0" err="1"/>
              <a:t>C.Elegans</a:t>
            </a:r>
            <a:r>
              <a:rPr lang="en-US" sz="1400" dirty="0"/>
              <a:t>. Piyush Nath, </a:t>
            </a:r>
            <a:r>
              <a:rPr lang="en-US" sz="1400" dirty="0" err="1"/>
              <a:t>Ioan</a:t>
            </a:r>
            <a:r>
              <a:rPr lang="en-US" sz="1400" dirty="0"/>
              <a:t> </a:t>
            </a:r>
            <a:r>
              <a:rPr lang="en-US" sz="1400" dirty="0" err="1"/>
              <a:t>Raicu</a:t>
            </a:r>
            <a:r>
              <a:rPr lang="en-US" sz="1400" dirty="0"/>
              <a:t>, Daniela </a:t>
            </a:r>
            <a:r>
              <a:rPr lang="en-US" sz="1400" dirty="0" err="1"/>
              <a:t>Raicu</a:t>
            </a:r>
            <a:r>
              <a:rPr lang="en-US" sz="1400" dirty="0"/>
              <a:t>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Steven J </a:t>
            </a:r>
            <a:r>
              <a:rPr lang="en-US" sz="1400" dirty="0" err="1"/>
              <a:t>Husson</a:t>
            </a:r>
            <a:r>
              <a:rPr lang="en-US" sz="1400" dirty="0"/>
              <a:t>, Wagner </a:t>
            </a:r>
            <a:r>
              <a:rPr lang="en-US" sz="1400" dirty="0" err="1"/>
              <a:t>Steuer</a:t>
            </a:r>
            <a:r>
              <a:rPr lang="en-US" sz="1400" dirty="0"/>
              <a:t> Costa, Cornelia Schmitt, Alexander Gottschalk et al. (2012). “Keeping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Ramot</a:t>
            </a:r>
            <a:r>
              <a:rPr lang="en-US" sz="1400" dirty="0"/>
              <a:t> D, Johnson BE, Berry J T L, Carnell L,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Adelina </a:t>
            </a:r>
            <a:r>
              <a:rPr lang="en-US" sz="1400" dirty="0" err="1"/>
              <a:t>Voukadinova</a:t>
            </a:r>
            <a:r>
              <a:rPr lang="en-US" sz="1400" dirty="0"/>
              <a:t>, </a:t>
            </a:r>
            <a:r>
              <a:rPr lang="en-US" sz="1400" dirty="0" err="1"/>
              <a:t>Tejus</a:t>
            </a:r>
            <a:r>
              <a:rPr lang="en-US" sz="1400" dirty="0"/>
              <a:t> Prasad, </a:t>
            </a:r>
            <a:r>
              <a:rPr lang="en-US" sz="1400" dirty="0" err="1"/>
              <a:t>Ioan</a:t>
            </a:r>
            <a:r>
              <a:rPr lang="en-US" sz="1400" dirty="0"/>
              <a:t> </a:t>
            </a:r>
            <a:r>
              <a:rPr lang="en-US" sz="1400" dirty="0" err="1"/>
              <a:t>Raicu</a:t>
            </a:r>
            <a:r>
              <a:rPr lang="en-US" sz="1400" dirty="0"/>
              <a:t>, Daniela </a:t>
            </a:r>
            <a:r>
              <a:rPr lang="en-US" sz="1400" dirty="0" err="1"/>
              <a:t>Raicu</a:t>
            </a:r>
            <a:r>
              <a:rPr lang="en-US" sz="1400" dirty="0"/>
              <a:t> (2016) “Improving the Performance of </a:t>
            </a:r>
            <a:r>
              <a:rPr lang="en-US" sz="1400" dirty="0" err="1"/>
              <a:t>C.Elegans</a:t>
            </a:r>
            <a:r>
              <a:rPr lang="en-US" sz="1400" dirty="0"/>
              <a:t> </a:t>
            </a:r>
            <a:r>
              <a:rPr lang="en-US" sz="1400" dirty="0" err="1"/>
              <a:t>RoundWorm</a:t>
            </a:r>
            <a:r>
              <a:rPr lang="en-US" sz="1400" dirty="0"/>
              <a:t> Tracking and Segmentation.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Goodman MB. The Parallel Worm Tracker: a platform for measuring average speed and drug-induced paralysis in nematodes. </a:t>
            </a:r>
            <a:r>
              <a:rPr lang="en-US" sz="1400" dirty="0" err="1"/>
              <a:t>PLoS</a:t>
            </a:r>
            <a:r>
              <a:rPr lang="en-US" sz="1400" dirty="0"/>
              <a:t> One. 2008; 3(5):e2208. </a:t>
            </a:r>
            <a:r>
              <a:rPr lang="en-US" sz="1400" dirty="0" err="1"/>
              <a:t>doi</a:t>
            </a:r>
            <a:r>
              <a:rPr lang="en-US" sz="1400" dirty="0"/>
              <a:t>: 10.1371/journal.pone.0002208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3672617-0BB5-4A80-80E4-62A0AF52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7" y="5029200"/>
            <a:ext cx="7105650" cy="141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0188B1-AA4A-4878-AA6A-643EC03AAA81}"/>
              </a:ext>
            </a:extLst>
          </p:cNvPr>
          <p:cNvSpPr/>
          <p:nvPr/>
        </p:nvSpPr>
        <p:spPr>
          <a:xfrm>
            <a:off x="447675" y="1019175"/>
            <a:ext cx="1314450" cy="895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JPEG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091F2-47E5-4729-AAAD-057676BB6C7E}"/>
              </a:ext>
            </a:extLst>
          </p:cNvPr>
          <p:cNvSpPr/>
          <p:nvPr/>
        </p:nvSpPr>
        <p:spPr>
          <a:xfrm>
            <a:off x="2495550" y="1019175"/>
            <a:ext cx="1571625" cy="8953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Decode Image into 24 bit per pixel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5A1A87-3F96-4561-9861-851A74EE54B8}"/>
              </a:ext>
            </a:extLst>
          </p:cNvPr>
          <p:cNvSpPr/>
          <p:nvPr/>
        </p:nvSpPr>
        <p:spPr>
          <a:xfrm>
            <a:off x="4762500" y="1019175"/>
            <a:ext cx="1371600" cy="895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Convert into 8bit Grey Scale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C9712D-24A1-4765-A7B7-C7215FA7FB5F}"/>
              </a:ext>
            </a:extLst>
          </p:cNvPr>
          <p:cNvSpPr/>
          <p:nvPr/>
        </p:nvSpPr>
        <p:spPr>
          <a:xfrm>
            <a:off x="7334250" y="952500"/>
            <a:ext cx="1657350" cy="962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in Blur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18FEC7-02E0-4327-AF78-E6ED05A6EED9}"/>
              </a:ext>
            </a:extLst>
          </p:cNvPr>
          <p:cNvSpPr/>
          <p:nvPr/>
        </p:nvSpPr>
        <p:spPr>
          <a:xfrm>
            <a:off x="7419975" y="2724150"/>
            <a:ext cx="1571625" cy="962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Binary Image By Threshold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2B805-0E61-4115-9D0D-F0221893DBFD}"/>
              </a:ext>
            </a:extLst>
          </p:cNvPr>
          <p:cNvSpPr/>
          <p:nvPr/>
        </p:nvSpPr>
        <p:spPr>
          <a:xfrm>
            <a:off x="4276725" y="2676525"/>
            <a:ext cx="1857375" cy="1055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Largest Component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2A1165-5F05-4E69-9E15-055FF08222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762125" y="1466850"/>
            <a:ext cx="733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1F0274-8509-4D92-B8DE-962696E903B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067175" y="1466850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E2C5A5-DB4D-49F1-A145-DD0CE4FF7334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6134100" y="1433513"/>
            <a:ext cx="1200150" cy="3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02424A-316F-4A1D-801C-0161599BB16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162925" y="1914525"/>
            <a:ext cx="42863" cy="80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7D141E-C6DB-445E-8ACC-4DC4117D8944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6134100" y="3204368"/>
            <a:ext cx="1285875" cy="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C4DF0F-2B31-47A3-AA16-C3F9144F49A5}"/>
              </a:ext>
            </a:extLst>
          </p:cNvPr>
          <p:cNvSpPr txBox="1"/>
          <p:nvPr/>
        </p:nvSpPr>
        <p:spPr>
          <a:xfrm>
            <a:off x="3476625" y="81469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Code Flow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985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14400" y="466725"/>
            <a:ext cx="8565120" cy="76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Motivation &amp; Challenges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10B3A-DD5B-4EDE-B557-D7B81627A04B}"/>
              </a:ext>
            </a:extLst>
          </p:cNvPr>
          <p:cNvSpPr txBox="1"/>
          <p:nvPr/>
        </p:nvSpPr>
        <p:spPr>
          <a:xfrm>
            <a:off x="981074" y="1466850"/>
            <a:ext cx="75342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largest component processing time. Initially it takes 95% processing Time.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the performance and to reduce processing time to process single frames per seconds.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higher Resolution of frames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frames more than 100fps of higher resolution 4k.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or Remove  noise  in the C. elegans frames.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79527-B439-4615-83FC-5B74A942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87" y="4560887"/>
            <a:ext cx="299085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895474" y="118440"/>
            <a:ext cx="7401165" cy="79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lvl="0"/>
            <a:r>
              <a:rPr lang="en-US" sz="2800" b="1" dirty="0"/>
              <a:t>DESIGN AND IMPLEMENTATION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6EF3-BBE9-4002-8AB8-E2FCC72E31A6}"/>
              </a:ext>
            </a:extLst>
          </p:cNvPr>
          <p:cNvSpPr txBox="1"/>
          <p:nvPr/>
        </p:nvSpPr>
        <p:spPr>
          <a:xfrm>
            <a:off x="1066800" y="1504950"/>
            <a:ext cx="56156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Enhancement : </a:t>
            </a:r>
            <a:r>
              <a:rPr lang="en-US" b="1" dirty="0" err="1"/>
              <a:t>Segmenter</a:t>
            </a:r>
            <a:r>
              <a:rPr lang="en-US" b="1" dirty="0"/>
              <a:t>  Algorithm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Design-1 Sequential image Implementation(P1)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Design-2 Parallel frame Implementation(P2)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Design-3 Buffer Pool  Implementation (P3)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466849" y="270840"/>
            <a:ext cx="7401165" cy="79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Enhancement : </a:t>
            </a:r>
            <a:r>
              <a:rPr lang="en-US" sz="2800" b="1" dirty="0" err="1"/>
              <a:t>Segmenter</a:t>
            </a:r>
            <a:r>
              <a:rPr lang="en-US" sz="2800" b="1" dirty="0"/>
              <a:t>  Algorithm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6EF3-BBE9-4002-8AB8-E2FCC72E31A6}"/>
              </a:ext>
            </a:extLst>
          </p:cNvPr>
          <p:cNvSpPr txBox="1"/>
          <p:nvPr/>
        </p:nvSpPr>
        <p:spPr>
          <a:xfrm>
            <a:off x="1066800" y="1504950"/>
            <a:ext cx="787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Initially the application has 4 different components </a:t>
            </a:r>
          </a:p>
          <a:p>
            <a:pPr marL="342900" indent="-342900">
              <a:buAutoNum type="arabicPeriod"/>
            </a:pPr>
            <a:r>
              <a:rPr lang="en-US" dirty="0"/>
              <a:t>JPEG read &amp; decoder 2.Image blurring algorithm 3.Threshold algorithm </a:t>
            </a:r>
          </a:p>
          <a:p>
            <a:r>
              <a:rPr lang="en-US" dirty="0"/>
              <a:t>4. Largest component calculation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6809E-1904-42BE-B938-09095EA0FCD3}"/>
              </a:ext>
            </a:extLst>
          </p:cNvPr>
          <p:cNvSpPr txBox="1"/>
          <p:nvPr/>
        </p:nvSpPr>
        <p:spPr>
          <a:xfrm>
            <a:off x="533400" y="2949833"/>
            <a:ext cx="6699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Merge two component to enhance performance </a:t>
            </a:r>
          </a:p>
          <a:p>
            <a:pPr marL="342900" indent="-342900">
              <a:buAutoNum type="arabicPeriod"/>
            </a:pPr>
            <a:r>
              <a:rPr lang="en-US" dirty="0"/>
              <a:t>JPEG read &amp; decoder 2.Image </a:t>
            </a:r>
            <a:r>
              <a:rPr lang="en-US" dirty="0" err="1"/>
              <a:t>blurring_threshold</a:t>
            </a:r>
            <a:r>
              <a:rPr lang="en-US" dirty="0"/>
              <a:t> algorithm </a:t>
            </a:r>
          </a:p>
          <a:p>
            <a:r>
              <a:rPr lang="en-US" dirty="0"/>
              <a:t>3. Largest component calculation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504B2-6C94-481D-9858-DBD51C5F7AB1}"/>
              </a:ext>
            </a:extLst>
          </p:cNvPr>
          <p:cNvSpPr txBox="1"/>
          <p:nvPr/>
        </p:nvSpPr>
        <p:spPr>
          <a:xfrm>
            <a:off x="245881" y="4359533"/>
            <a:ext cx="9962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Modified </a:t>
            </a:r>
            <a:r>
              <a:rPr lang="en-US" dirty="0" err="1"/>
              <a:t>Blur_Threshold</a:t>
            </a:r>
            <a:r>
              <a:rPr lang="en-US" dirty="0"/>
              <a:t> </a:t>
            </a:r>
            <a:r>
              <a:rPr lang="en-US" dirty="0" err="1"/>
              <a:t>Aglorithm</a:t>
            </a:r>
            <a:r>
              <a:rPr lang="en-US" dirty="0"/>
              <a:t> to increase computation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Implemented Register variable which work </a:t>
            </a:r>
            <a:r>
              <a:rPr lang="en-US" b="1" dirty="0">
                <a:solidFill>
                  <a:srgbClr val="0070C0"/>
                </a:solidFill>
              </a:rPr>
              <a:t>more than 100 times </a:t>
            </a:r>
            <a:r>
              <a:rPr lang="en-US" dirty="0">
                <a:solidFill>
                  <a:srgbClr val="0070C0"/>
                </a:solidFill>
              </a:rPr>
              <a:t>faster then normal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high performance CPUs will have ~100 physical registers</a:t>
            </a:r>
            <a:r>
              <a:rPr lang="en-US" dirty="0">
                <a:solidFill>
                  <a:srgbClr val="0070C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172339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3672617-0BB5-4A80-80E4-62A0AF52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7" y="5029200"/>
            <a:ext cx="7105650" cy="141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0188B1-AA4A-4878-AA6A-643EC03AAA81}"/>
              </a:ext>
            </a:extLst>
          </p:cNvPr>
          <p:cNvSpPr/>
          <p:nvPr/>
        </p:nvSpPr>
        <p:spPr>
          <a:xfrm>
            <a:off x="447675" y="1019175"/>
            <a:ext cx="1314450" cy="895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JPEG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091F2-47E5-4729-AAAD-057676BB6C7E}"/>
              </a:ext>
            </a:extLst>
          </p:cNvPr>
          <p:cNvSpPr/>
          <p:nvPr/>
        </p:nvSpPr>
        <p:spPr>
          <a:xfrm>
            <a:off x="2495550" y="1019175"/>
            <a:ext cx="1781175" cy="8953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Decode Convert into 8bit Grey Scale Image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5A1A87-3F96-4561-9861-851A74EE54B8}"/>
              </a:ext>
            </a:extLst>
          </p:cNvPr>
          <p:cNvSpPr/>
          <p:nvPr/>
        </p:nvSpPr>
        <p:spPr>
          <a:xfrm>
            <a:off x="4762499" y="975518"/>
            <a:ext cx="2371725" cy="967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Convert in Blur Image &amp;</a:t>
            </a:r>
          </a:p>
          <a:p>
            <a:pPr algn="ctr"/>
            <a:r>
              <a:rPr lang="en-US" sz="1600" dirty="0"/>
              <a:t>Binary Image By Threshold</a:t>
            </a:r>
          </a:p>
          <a:p>
            <a:pPr algn="ctr"/>
            <a:r>
              <a:rPr lang="en-US" sz="1600" dirty="0"/>
              <a:t>(Predict Temp Centroid)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C9712D-24A1-4765-A7B7-C7215FA7FB5F}"/>
              </a:ext>
            </a:extLst>
          </p:cNvPr>
          <p:cNvSpPr/>
          <p:nvPr/>
        </p:nvSpPr>
        <p:spPr>
          <a:xfrm>
            <a:off x="7772400" y="990600"/>
            <a:ext cx="1657350" cy="962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Find Largest Component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2A1165-5F05-4E69-9E15-055FF082220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762125" y="1466850"/>
            <a:ext cx="733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1F0274-8509-4D92-B8DE-962696E903B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276725" y="1459309"/>
            <a:ext cx="485774" cy="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E2C5A5-DB4D-49F1-A145-DD0CE4FF733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134224" y="1459309"/>
            <a:ext cx="638176" cy="1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C4DF0F-2B31-47A3-AA16-C3F9144F49A5}"/>
              </a:ext>
            </a:extLst>
          </p:cNvPr>
          <p:cNvSpPr txBox="1"/>
          <p:nvPr/>
        </p:nvSpPr>
        <p:spPr>
          <a:xfrm>
            <a:off x="2628900" y="81469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NEW Code Flow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762ADA-8611-45C5-B7AB-F948BEBA5666}"/>
              </a:ext>
            </a:extLst>
          </p:cNvPr>
          <p:cNvCxnSpPr/>
          <p:nvPr/>
        </p:nvCxnSpPr>
        <p:spPr>
          <a:xfrm>
            <a:off x="7556500" y="4419600"/>
            <a:ext cx="0" cy="126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A0FB0E-8935-48CA-851B-49C78EF6AB51}"/>
              </a:ext>
            </a:extLst>
          </p:cNvPr>
          <p:cNvSpPr/>
          <p:nvPr/>
        </p:nvSpPr>
        <p:spPr>
          <a:xfrm>
            <a:off x="6581775" y="3495675"/>
            <a:ext cx="2000246" cy="9060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 Density pixel position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D380AE-C1AE-4B9D-B01C-4D7E0BCE8DC7}"/>
              </a:ext>
            </a:extLst>
          </p:cNvPr>
          <p:cNvSpPr/>
          <p:nvPr/>
        </p:nvSpPr>
        <p:spPr>
          <a:xfrm>
            <a:off x="5086350" y="2421731"/>
            <a:ext cx="1743074" cy="595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Register Variables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962CE4-1A5C-43FA-BE75-B894985C44CF}"/>
              </a:ext>
            </a:extLst>
          </p:cNvPr>
          <p:cNvCxnSpPr>
            <a:stCxn id="29" idx="0"/>
            <a:endCxn id="8" idx="2"/>
          </p:cNvCxnSpPr>
          <p:nvPr/>
        </p:nvCxnSpPr>
        <p:spPr>
          <a:xfrm flipH="1" flipV="1">
            <a:off x="5948362" y="1943100"/>
            <a:ext cx="9525" cy="4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50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466849" y="270840"/>
            <a:ext cx="7401165" cy="79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Blur_Threshold</a:t>
            </a:r>
            <a:r>
              <a:rPr lang="en-US" sz="2800" b="1" dirty="0"/>
              <a:t> </a:t>
            </a:r>
            <a:r>
              <a:rPr lang="en-US" sz="2800" b="1" dirty="0" err="1"/>
              <a:t>Aglorithm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6EF3-BBE9-4002-8AB8-E2FCC72E31A6}"/>
              </a:ext>
            </a:extLst>
          </p:cNvPr>
          <p:cNvSpPr txBox="1"/>
          <p:nvPr/>
        </p:nvSpPr>
        <p:spPr>
          <a:xfrm>
            <a:off x="1212611" y="1065360"/>
            <a:ext cx="6076950" cy="56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image(pixel array, width, height) 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BlurImage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TCx,TCy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temperory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Centroid) </a:t>
            </a:r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TCx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=0,TCy=0 ,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pixel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the image; do </a:t>
            </a:r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for each neighbor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pixel; do</a:t>
            </a:r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sum = (add all neighbor pixel value)/ neighbor</a:t>
            </a:r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endfor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if(sum &gt;threshold value )</a:t>
            </a:r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BlurImage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sum/(No.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Neighbours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Tcx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=x 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Tcy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y;Tarea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++;</a:t>
            </a:r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Else </a:t>
            </a:r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blurImage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=0</a:t>
            </a:r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end if </a:t>
            </a:r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endfor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TCx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TCx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/area 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TCy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TCy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/area;</a:t>
            </a:r>
          </a:p>
        </p:txBody>
      </p:sp>
    </p:spTree>
    <p:extLst>
      <p:ext uri="{BB962C8B-B14F-4D97-AF65-F5344CB8AC3E}">
        <p14:creationId xmlns:p14="http://schemas.microsoft.com/office/powerpoint/2010/main" val="1628809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</TotalTime>
  <Words>2416</Words>
  <Application>Microsoft Office PowerPoint</Application>
  <PresentationFormat>Custom</PresentationFormat>
  <Paragraphs>716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MS PGothic</vt:lpstr>
      <vt:lpstr>Arial</vt:lpstr>
      <vt:lpstr>Calibri</vt:lpstr>
      <vt:lpstr>DejaVu Sans</vt:lpstr>
      <vt:lpstr>Symbol</vt:lpstr>
      <vt:lpstr>Tahoma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Mohd Sadique</dc:creator>
  <dc:description/>
  <cp:lastModifiedBy>Mohd Sadique</cp:lastModifiedBy>
  <cp:revision>76</cp:revision>
  <dcterms:created xsi:type="dcterms:W3CDTF">2017-04-17T16:06:12Z</dcterms:created>
  <dcterms:modified xsi:type="dcterms:W3CDTF">2018-05-04T04:07:16Z</dcterms:modified>
  <dc:language>en-US</dc:language>
</cp:coreProperties>
</file>