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7340263" cy="9753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743438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3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4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8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34568" y="1270000"/>
            <a:ext cx="15071127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34568" y="4864100"/>
            <a:ext cx="15071127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1pPr>
            <a:lvl2pPr marL="0" indent="304815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2pPr>
            <a:lvl3pPr marL="0" indent="609630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3pPr>
            <a:lvl4pPr marL="0" indent="914446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4pPr>
            <a:lvl5pPr marL="0" indent="1219261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599628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1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0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2809-7032-401B-AD34-091AAEACF9E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117578" y="5142667"/>
            <a:ext cx="14664770" cy="1426576"/>
          </a:xfrm>
          <a:prstGeom prst="rect">
            <a:avLst/>
          </a:prstGeom>
        </p:spPr>
        <p:txBody>
          <a:bodyPr/>
          <a:lstStyle>
            <a:lvl1pPr>
              <a:defRPr sz="5700">
                <a:solidFill>
                  <a:srgbClr val="C82506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6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OUR</a:t>
            </a:r>
            <a:r>
              <a:rPr lang="en-IN" sz="76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76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PRESENTATION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117578" y="6886572"/>
            <a:ext cx="14664770" cy="26465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defTabSz="529701">
              <a:defRPr sz="1800">
                <a:solidFill>
                  <a:srgbClr val="000000"/>
                </a:solidFill>
                <a:effectLst/>
              </a:defRPr>
            </a:pPr>
            <a:r>
              <a:rPr sz="6528" dirty="0"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 COMPUTING</a:t>
            </a:r>
            <a:endParaRPr sz="7254" dirty="0">
              <a:solidFill>
                <a:srgbClr val="1497FC"/>
              </a:solidFill>
              <a:effectLst>
                <a:outerShdw blurRad="34544" dist="25908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algn="ctr" defTabSz="529701">
              <a:defRPr sz="1800">
                <a:solidFill>
                  <a:srgbClr val="000000"/>
                </a:solidFill>
                <a:effectLst/>
              </a:defRPr>
            </a:pPr>
            <a:r>
              <a:rPr lang="en-IN" sz="4443" dirty="0">
                <a:solidFill>
                  <a:srgbClr val="FED164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(</a:t>
            </a:r>
            <a:r>
              <a:rPr sz="4443" dirty="0">
                <a:solidFill>
                  <a:srgbClr val="FED164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 ULTRON OF TECHNOLOGY)</a:t>
            </a:r>
            <a:endParaRPr sz="7254" dirty="0">
              <a:solidFill>
                <a:srgbClr val="1497FC"/>
              </a:solidFill>
              <a:effectLst>
                <a:outerShdw blurRad="34544" dist="25908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defTabSz="529701">
              <a:defRPr sz="1800">
                <a:solidFill>
                  <a:srgbClr val="000000"/>
                </a:solidFill>
                <a:effectLst/>
              </a:defRPr>
            </a:pPr>
            <a:r>
              <a:rPr sz="7254" dirty="0">
                <a:solidFill>
                  <a:srgbClr val="1497FC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</a:t>
            </a:r>
            <a:r>
              <a:rPr sz="8070" dirty="0">
                <a:solidFill>
                  <a:srgbClr val="1497FC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                                    </a:t>
            </a:r>
          </a:p>
        </p:txBody>
      </p:sp>
      <p:pic>
        <p:nvPicPr>
          <p:cNvPr id="35" name="server_cloud_slice_ic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740364" y="220493"/>
            <a:ext cx="9419197" cy="4390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 advAuto="0"/>
      <p:bldP spid="3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What_is_Cloud_Computing_ztqpfp.jpg"/>
          <p:cNvPicPr/>
          <p:nvPr/>
        </p:nvPicPr>
        <p:blipFill>
          <a:blip r:embed="rId2"/>
          <a:srcRect b="4841"/>
          <a:stretch>
            <a:fillRect/>
          </a:stretch>
        </p:blipFill>
        <p:spPr>
          <a:xfrm>
            <a:off x="8670131" y="1660449"/>
            <a:ext cx="8257217" cy="504515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12915" y="609599"/>
            <a:ext cx="7864811" cy="85344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09160" indent="-60916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WHAT IS CLOUD COMPUTING ?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cloud computing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means storing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and accessing data and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programs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over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the Internet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instead</a:t>
            </a:r>
            <a:r>
              <a:rPr lang="en-US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of your </a:t>
            </a:r>
            <a:r>
              <a:rPr lang="en-US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                                                             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computer's</a:t>
            </a:r>
            <a:r>
              <a:rPr lang="en-US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hard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drive.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 term cloud is</a:t>
            </a:r>
            <a:r>
              <a:rPr lang="en-IN"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just a metaphor </a:t>
            </a:r>
            <a:r>
              <a:rPr lang="en-US"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                                                     </a:t>
            </a:r>
            <a:r>
              <a:rPr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for the Internet.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409074" y="481263"/>
            <a:ext cx="7820526" cy="85664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ORIGIN AND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EVOLUTION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OF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C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OMPUTING</a:t>
            </a:r>
            <a:endParaRPr lang="en-IN" sz="4934" dirty="0">
              <a:solidFill>
                <a:srgbClr val="FD9A00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B7B1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•Time sharing systems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B7B1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lang="en-IN" sz="4934" dirty="0">
                <a:solidFill>
                  <a:srgbClr val="FEDF98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Mainframe computing systems</a:t>
            </a:r>
          </a:p>
          <a:p>
            <a:pPr marL="0" indent="0">
              <a:buSzPct val="75000"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2E5A6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•Transactional computing systems</a:t>
            </a:r>
          </a:p>
          <a:p>
            <a:pPr marL="0" indent="0">
              <a:buSzPct val="75000"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7FCF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•Grid computing systems</a:t>
            </a:r>
          </a:p>
        </p:txBody>
      </p:sp>
      <p:pic>
        <p:nvPicPr>
          <p:cNvPr id="41" name="cloud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838573" y="1980188"/>
            <a:ext cx="8261058" cy="531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4294967295"/>
          </p:nvPr>
        </p:nvSpPr>
        <p:spPr>
          <a:xfrm>
            <a:off x="262693" y="1323474"/>
            <a:ext cx="6282486" cy="666549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4934" dirty="0">
              <a:solidFill>
                <a:srgbClr val="47CCFC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 TAXONOMY: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0ED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Infrastructure </a:t>
            </a:r>
            <a:r>
              <a:rPr sz="4934" dirty="0">
                <a:solidFill>
                  <a:srgbClr val="C0ED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Services</a:t>
            </a:r>
            <a:endParaRPr lang="en-IN" sz="4934" dirty="0">
              <a:solidFill>
                <a:srgbClr val="C0EDFE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FB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 Service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FEFCB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Platform </a:t>
            </a:r>
            <a:r>
              <a:rPr sz="4934" dirty="0">
                <a:solidFill>
                  <a:srgbClr val="FFEFCB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Services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E936A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Software</a:t>
            </a:r>
            <a:r>
              <a:rPr lang="en-IN" sz="4934" dirty="0">
                <a:solidFill>
                  <a:srgbClr val="FE936A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Services</a:t>
            </a:r>
            <a:endParaRPr sz="4934" dirty="0">
              <a:solidFill>
                <a:srgbClr val="FE936A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pic>
        <p:nvPicPr>
          <p:cNvPr id="44" name="Pictur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254419" y="770020"/>
            <a:ext cx="10823151" cy="8205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arton711.jpg"/>
          <p:cNvPicPr/>
          <p:nvPr/>
        </p:nvPicPr>
        <p:blipFill>
          <a:blip r:embed="rId2"/>
          <a:srcRect r="2683" b="2756"/>
          <a:stretch>
            <a:fillRect/>
          </a:stretch>
        </p:blipFill>
        <p:spPr>
          <a:xfrm>
            <a:off x="10106525" y="4101574"/>
            <a:ext cx="7047905" cy="483669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>
            <a:spLocks noGrp="1"/>
          </p:cNvSpPr>
          <p:nvPr>
            <p:ph type="body" idx="4294967295"/>
          </p:nvPr>
        </p:nvSpPr>
        <p:spPr>
          <a:xfrm>
            <a:off x="0" y="335690"/>
            <a:ext cx="11766884" cy="75317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160" indent="-60916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WORKING  OF CLOUD:</a:t>
            </a:r>
            <a:endParaRPr lang="en-US" sz="4934" dirty="0">
              <a:solidFill>
                <a:srgbClr val="FD9A00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D9EACA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There are certain services and models working behind the scene making the cloud computing feasible and accessible to end users. Following are working cloud computing.  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Deployment</a:t>
            </a:r>
            <a:r>
              <a:rPr lang="en-IN"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models</a:t>
            </a:r>
            <a:r>
              <a:rPr lang="en-IN"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and </a:t>
            </a:r>
            <a:r>
              <a:rPr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Service models</a:t>
            </a:r>
            <a:r>
              <a:rPr lang="en-IN"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.</a:t>
            </a:r>
            <a:endParaRPr sz="4934" dirty="0">
              <a:solidFill>
                <a:srgbClr val="47CCFC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4294967295"/>
          </p:nvPr>
        </p:nvSpPr>
        <p:spPr>
          <a:xfrm>
            <a:off x="247650" y="723900"/>
            <a:ext cx="7772400" cy="8439150"/>
          </a:xfrm>
          <a:prstGeom prst="rect">
            <a:avLst/>
          </a:prstGeom>
        </p:spPr>
        <p:txBody>
          <a:bodyPr/>
          <a:lstStyle/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BENEFITS</a:t>
            </a:r>
            <a:endParaRPr lang="en-IN" sz="4934" dirty="0">
              <a:solidFill>
                <a:srgbClr val="FD9A00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47CCFC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47CCFC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Storage and</a:t>
            </a:r>
            <a:r>
              <a:rPr lang="en-IN" sz="4934" dirty="0">
                <a:solidFill>
                  <a:srgbClr val="47CCFC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Scalability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FFAF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FFFAF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Backup and </a:t>
            </a:r>
            <a:r>
              <a:rPr lang="en-IN" sz="4934" dirty="0">
                <a:solidFill>
                  <a:srgbClr val="FFFAF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Recovery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EBB64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FEBB64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Mobility</a:t>
            </a:r>
            <a:endParaRPr lang="en-IN" sz="4934" dirty="0">
              <a:solidFill>
                <a:srgbClr val="FEBB64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•Cost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efficiency</a:t>
            </a:r>
            <a:endParaRPr lang="en-IN" sz="4934" dirty="0">
              <a:solidFill>
                <a:srgbClr val="DA77FE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AD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CAD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IT </a:t>
            </a:r>
            <a:r>
              <a:rPr lang="en-IN" sz="4934" dirty="0">
                <a:solidFill>
                  <a:srgbClr val="CAD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innovation</a:t>
            </a:r>
            <a:endParaRPr sz="4934" dirty="0">
              <a:solidFill>
                <a:srgbClr val="CADBFE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pic>
        <p:nvPicPr>
          <p:cNvPr id="50" name="cloud_computing_benefits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020050" y="237180"/>
            <a:ext cx="8763197" cy="6563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68443" y="152401"/>
            <a:ext cx="16892336" cy="94006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48243" indent="-548243" defTabSz="701074">
              <a:spcBef>
                <a:spcPts val="4267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FD9A00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CHALLENGES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84DDFD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Alignment with the needs of the business / user / non-computer specialists / community and society.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98B7FE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Need to address the scalability issue: large scale data, high performance computing, automation, response time, rapid prototyping, and rapid time to production.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EF8FB3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Need to effectively address (</a:t>
            </a:r>
            <a:r>
              <a:rPr sz="4440" dirty="0" err="1">
                <a:solidFill>
                  <a:srgbClr val="EF8FB3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</a:t>
            </a:r>
            <a:r>
              <a:rPr sz="4440" dirty="0">
                <a:solidFill>
                  <a:srgbClr val="EF8FB3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) ever shortening cycle of obsolescence, (ii) heterogeneity and (iii) rapid changes in requirements.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FFEFCB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Transform data from diverse sources into intelligence and deliver intelligence to right people/user/systems.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11774482_505521472939321_372212145_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0" y="1241220"/>
            <a:ext cx="7987716" cy="525755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0" y="4876800"/>
            <a:ext cx="17340262" cy="4136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spcBef>
                <a:spcPts val="4800"/>
              </a:spcBef>
              <a:buSzPct val="30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OUR CONCLUSION</a:t>
            </a:r>
            <a:endParaRPr lang="en-US" sz="4934" dirty="0">
              <a:solidFill>
                <a:srgbClr val="FD9A00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A comprehensive look at </a:t>
            </a:r>
            <a:b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 path to cloud</a:t>
            </a:r>
            <a:b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migrations.  </a:t>
            </a: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IT just scratching </a:t>
            </a:r>
            <a:b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surface of cloud computing </a:t>
            </a:r>
            <a:b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technology.    </a:t>
            </a:r>
            <a:r>
              <a:rPr lang="en-US" sz="4934" dirty="0">
                <a:solidFill>
                  <a:srgbClr val="47CCFC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                                                                              </a:t>
            </a: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Virtualization to 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b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planning, 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executing 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a 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private cl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oud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migration.</a:t>
            </a:r>
            <a:endParaRPr lang="en-US" sz="4934" dirty="0">
              <a:solidFill>
                <a:srgbClr val="47CCFC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47CCFC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Devise a cloud security strategy for governance needs.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583405" y="3600450"/>
            <a:ext cx="16173451" cy="2552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8000" dirty="0">
                <a:solidFill>
                  <a:srgbClr val="FFFF3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THANK YOU</a:t>
            </a:r>
            <a:r>
              <a:rPr lang="en-US" sz="8000" dirty="0">
                <a:solidFill>
                  <a:srgbClr val="FFFF3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!        </a:t>
            </a:r>
          </a:p>
          <a:p>
            <a:pPr marL="0" indent="0" algn="ctr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SAHIL AFRID</a:t>
            </a:r>
            <a:r>
              <a:rPr lang="en-IN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rPr>
              <a:t>150030590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&amp;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PRAVEEN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rPr>
              <a:t>150030040</a:t>
            </a:r>
            <a:r>
              <a:rPr sz="4400" dirty="0">
                <a:solidFill>
                  <a:srgbClr val="1497FC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282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Helvetica Neue</vt:lpstr>
      <vt:lpstr>Office Theme</vt:lpstr>
      <vt:lpstr>OUR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CONCLUSION A comprehensive look at  the path to cloud migrations.   IT just scratching  surface of cloud computing  technology.                                                                                           Virtualization to cloud  planning, executing a private cloud migration. Devise a cloud security strategy for governance needs.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 PRESENTATION:</dc:title>
  <dc:creator>sahil afrid farookhi</dc:creator>
  <cp:lastModifiedBy>sahil afrid farookhi</cp:lastModifiedBy>
  <cp:revision>22</cp:revision>
  <dcterms:modified xsi:type="dcterms:W3CDTF">2021-09-05T11:26:17Z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