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digital-signature/origin" Target="_xmlsignatures/origin.sig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7340263" cy="9753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2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743438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4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8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34568" y="1270000"/>
            <a:ext cx="15071127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34568" y="4864100"/>
            <a:ext cx="15071127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1pPr>
            <a:lvl2pPr marL="0" indent="304815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2pPr>
            <a:lvl3pPr marL="0" indent="609630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3pPr>
            <a:lvl4pPr marL="0" indent="914446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4pPr>
            <a:lvl5pPr marL="0" indent="1219261">
              <a:spcBef>
                <a:spcPts val="0"/>
              </a:spcBef>
              <a:buSzTx/>
              <a:buNone/>
              <a:defRPr sz="56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599628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2809-7032-401B-AD34-091AAEACF9EC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7842-19BE-4FA3-90C7-5806359A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117578" y="5142667"/>
            <a:ext cx="14664770" cy="1426576"/>
          </a:xfrm>
          <a:prstGeom prst="rect">
            <a:avLst/>
          </a:prstGeom>
        </p:spPr>
        <p:txBody>
          <a:bodyPr/>
          <a:lstStyle>
            <a:lvl1pPr>
              <a:defRPr sz="5700">
                <a:solidFill>
                  <a:srgbClr val="C82506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OUR</a:t>
            </a:r>
            <a:r>
              <a:rPr lang="en-IN"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76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PRESENTATION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117578" y="6886572"/>
            <a:ext cx="14664770" cy="26465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defTabSz="529701">
              <a:defRPr sz="1800">
                <a:solidFill>
                  <a:srgbClr val="000000"/>
                </a:solidFill>
                <a:effectLst/>
              </a:defRPr>
            </a:pPr>
            <a:r>
              <a:rPr sz="6528" dirty="0"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COMPUTING</a:t>
            </a:r>
            <a:endParaRPr sz="7254" dirty="0">
              <a:solidFill>
                <a:srgbClr val="1497FC"/>
              </a:solidFill>
              <a:effectLst>
                <a:outerShdw blurRad="34544" dist="25908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algn="ctr" defTabSz="529701">
              <a:defRPr sz="1800">
                <a:solidFill>
                  <a:srgbClr val="000000"/>
                </a:solidFill>
                <a:effectLst/>
              </a:defRPr>
            </a:pPr>
            <a:r>
              <a:rPr lang="en-IN" sz="4443" dirty="0">
                <a:solidFill>
                  <a:srgbClr val="FED164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(</a:t>
            </a:r>
            <a:r>
              <a:rPr sz="4443" dirty="0">
                <a:solidFill>
                  <a:srgbClr val="FED164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ULTRON OF TECHNOLOGY)</a:t>
            </a:r>
            <a:endParaRPr sz="7254" dirty="0">
              <a:solidFill>
                <a:srgbClr val="1497FC"/>
              </a:solidFill>
              <a:effectLst>
                <a:outerShdw blurRad="34544" dist="25908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defTabSz="529701">
              <a:defRPr sz="1800">
                <a:solidFill>
                  <a:srgbClr val="000000"/>
                </a:solidFill>
                <a:effectLst/>
              </a:defRPr>
            </a:pPr>
            <a:r>
              <a:rPr sz="7254" dirty="0">
                <a:solidFill>
                  <a:srgbClr val="1497FC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</a:t>
            </a:r>
            <a:r>
              <a:rPr sz="8070" dirty="0">
                <a:solidFill>
                  <a:srgbClr val="1497FC"/>
                </a:solidFill>
                <a:effectLst>
                  <a:outerShdw blurRad="34544" dist="25908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</a:t>
            </a:r>
          </a:p>
        </p:txBody>
      </p:sp>
      <p:pic>
        <p:nvPicPr>
          <p:cNvPr id="35" name="server_cloud_slice_ic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740364" y="220493"/>
            <a:ext cx="9419197" cy="4390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 advAuto="0"/>
      <p:bldP spid="3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What_is_Cloud_Computing_ztqpfp.jpg"/>
          <p:cNvPicPr/>
          <p:nvPr/>
        </p:nvPicPr>
        <p:blipFill>
          <a:blip r:embed="rId2"/>
          <a:srcRect b="4841"/>
          <a:stretch>
            <a:fillRect/>
          </a:stretch>
        </p:blipFill>
        <p:spPr>
          <a:xfrm>
            <a:off x="8670131" y="1660449"/>
            <a:ext cx="8257217" cy="504515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12915" y="609599"/>
            <a:ext cx="7864811" cy="85344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09160" indent="-60916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WHAT IS CLOUD COMPUTING ?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cloud computing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means storing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and accessing data and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programs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over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the Internet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instead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of your 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                                                             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computer's</a:t>
            </a:r>
            <a:r>
              <a:rPr lang="en-US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hard</a:t>
            </a: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Times New Roman" panose="02020603050405020304" pitchFamily="18" charset="0"/>
                <a:sym typeface="Apple Chancery"/>
              </a:rPr>
              <a:t>drive.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term cloud is</a:t>
            </a:r>
            <a:r>
              <a:rPr lang="en-IN"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just a metaphor </a:t>
            </a:r>
            <a:r>
              <a:rPr lang="en-US"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                 </a:t>
            </a:r>
            <a:r>
              <a:rPr sz="4934" dirty="0">
                <a:solidFill>
                  <a:srgbClr val="E6F37D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for the Internet.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09074" y="481263"/>
            <a:ext cx="7820526" cy="85664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ORIGIN AND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EVOLUTION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OF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</a:t>
            </a:r>
            <a:r>
              <a:rPr lang="en-IN"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C</a:t>
            </a: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OMPUTING</a:t>
            </a:r>
            <a:endParaRPr lang="en-IN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B7B1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•Time sharing systems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B7B1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lang="en-IN" sz="4934" dirty="0">
                <a:solidFill>
                  <a:srgbClr val="FEDF98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Mainframe computing systems</a:t>
            </a:r>
          </a:p>
          <a:p>
            <a:pPr marL="0" indent="0">
              <a:buSzPct val="75000"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2E5A6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•Transactional computing systems</a:t>
            </a:r>
          </a:p>
          <a:p>
            <a:pPr marL="0" indent="0">
              <a:buSzPct val="75000"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7FCF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•Grid computing systems</a:t>
            </a:r>
          </a:p>
        </p:txBody>
      </p:sp>
      <p:pic>
        <p:nvPicPr>
          <p:cNvPr id="41" name="cloud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838573" y="1980188"/>
            <a:ext cx="8261058" cy="531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4294967295"/>
          </p:nvPr>
        </p:nvSpPr>
        <p:spPr>
          <a:xfrm>
            <a:off x="262693" y="1323474"/>
            <a:ext cx="6282486" cy="666549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4934" dirty="0">
              <a:solidFill>
                <a:srgbClr val="47CCFC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TAXONOMY: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0ED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Infrastructure </a:t>
            </a:r>
            <a:r>
              <a:rPr sz="4934" dirty="0">
                <a:solidFill>
                  <a:srgbClr val="C0ED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Services</a:t>
            </a:r>
            <a:endParaRPr lang="en-IN" sz="4934" dirty="0">
              <a:solidFill>
                <a:srgbClr val="C0ED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FB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 Service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FEFCB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Platform </a:t>
            </a:r>
            <a:r>
              <a:rPr sz="4934" dirty="0">
                <a:solidFill>
                  <a:srgbClr val="FFEFCB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Services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E936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Software</a:t>
            </a:r>
            <a:r>
              <a:rPr lang="en-IN" sz="4934" dirty="0">
                <a:solidFill>
                  <a:srgbClr val="FE936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Services</a:t>
            </a:r>
            <a:endParaRPr sz="4934" dirty="0">
              <a:solidFill>
                <a:srgbClr val="FE936A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pic>
        <p:nvPicPr>
          <p:cNvPr id="44" name="Pictur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54419" y="770020"/>
            <a:ext cx="10823151" cy="8205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arton711.jpg"/>
          <p:cNvPicPr/>
          <p:nvPr/>
        </p:nvPicPr>
        <p:blipFill>
          <a:blip r:embed="rId2"/>
          <a:srcRect r="2683" b="2756"/>
          <a:stretch>
            <a:fillRect/>
          </a:stretch>
        </p:blipFill>
        <p:spPr>
          <a:xfrm>
            <a:off x="10106525" y="4101574"/>
            <a:ext cx="7047905" cy="483669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body" idx="4294967295"/>
          </p:nvPr>
        </p:nvSpPr>
        <p:spPr>
          <a:xfrm>
            <a:off x="0" y="335690"/>
            <a:ext cx="11766884" cy="75317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160" indent="-60916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WORKING  OF CLOUD:</a:t>
            </a:r>
            <a:endParaRPr lang="en-US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D9EACA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There are certain services and models working behind the scene making the cloud computing feasible and accessible to end users. Following are working cloud computing.  </a:t>
            </a:r>
          </a:p>
          <a:p>
            <a:pPr marL="609160" indent="-609160"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Deployment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models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and </a:t>
            </a:r>
            <a:r>
              <a:rPr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Service models</a:t>
            </a:r>
            <a:r>
              <a:rPr lang="en-IN" sz="4934" dirty="0">
                <a:solidFill>
                  <a:srgbClr val="FFFA8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.</a:t>
            </a:r>
            <a:endParaRPr sz="4934" dirty="0">
              <a:solidFill>
                <a:srgbClr val="47CCFC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4294967295"/>
          </p:nvPr>
        </p:nvSpPr>
        <p:spPr>
          <a:xfrm>
            <a:off x="247650" y="723900"/>
            <a:ext cx="7772400" cy="8439150"/>
          </a:xfrm>
          <a:prstGeom prst="rect">
            <a:avLst/>
          </a:prstGeom>
        </p:spPr>
        <p:txBody>
          <a:bodyPr/>
          <a:lstStyle/>
          <a:p>
            <a:pPr marL="609160" indent="-60916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BENEFITS</a:t>
            </a:r>
            <a:endParaRPr lang="en-IN" sz="4934" dirty="0">
              <a:solidFill>
                <a:srgbClr val="FD9A00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Storage and</a:t>
            </a:r>
            <a:r>
              <a:rPr lang="en-IN" sz="4934" dirty="0">
                <a:solidFill>
                  <a:srgbClr val="47CCFC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Scalability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Backup and </a:t>
            </a:r>
            <a:r>
              <a:rPr lang="en-IN" sz="4934" dirty="0">
                <a:solidFill>
                  <a:srgbClr val="FFFAF0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Recovery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FEBB64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FEBB64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Mobility</a:t>
            </a:r>
            <a:endParaRPr lang="en-IN" sz="4934" dirty="0">
              <a:solidFill>
                <a:srgbClr val="FEBB64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•Cost </a:t>
            </a:r>
            <a:r>
              <a:rPr sz="4934" dirty="0">
                <a:solidFill>
                  <a:srgbClr val="DA77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efficiency</a:t>
            </a:r>
            <a:endParaRPr lang="en-IN" sz="4934" dirty="0">
              <a:solidFill>
                <a:srgbClr val="DA77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IN"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•</a:t>
            </a:r>
            <a:r>
              <a:rPr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IT </a:t>
            </a:r>
            <a:r>
              <a:rPr lang="en-IN" sz="4934" dirty="0">
                <a:solidFill>
                  <a:srgbClr val="CADBFE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innovation</a:t>
            </a:r>
            <a:endParaRPr sz="4934" dirty="0">
              <a:solidFill>
                <a:srgbClr val="CADBFE"/>
              </a:solidFill>
              <a:effectLst>
                <a:outerShdw blurRad="50800" dist="1905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pic>
        <p:nvPicPr>
          <p:cNvPr id="50" name="cloud_computing_benefits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020050" y="237180"/>
            <a:ext cx="8763197" cy="6563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68443" y="152401"/>
            <a:ext cx="16892336" cy="94006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48243" indent="-548243" defTabSz="701074">
              <a:spcBef>
                <a:spcPts val="4267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FD9A00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CHALLENGES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84DDFD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Alignment with the needs of the business / user / non-computer specialists / community and society.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98B7FE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Need to address the scalability issue: large scale data, high performance computing, automation, response time, rapid prototyping, and rapid time to production.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Need to effectively address (</a:t>
            </a:r>
            <a:r>
              <a:rPr sz="4440" dirty="0" err="1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</a:t>
            </a:r>
            <a:r>
              <a:rPr sz="4440" dirty="0">
                <a:solidFill>
                  <a:srgbClr val="EF8FB3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) ever shortening cycle of obsolescence, (ii) heterogeneity and (iii) rapid changes in requirements.</a:t>
            </a:r>
          </a:p>
          <a:p>
            <a:pPr marL="548243" indent="-548243" defTabSz="701074">
              <a:spcBef>
                <a:spcPts val="4267"/>
              </a:spcBef>
              <a:buSzPct val="75000"/>
              <a:defRPr sz="1800">
                <a:solidFill>
                  <a:srgbClr val="000000"/>
                </a:solidFill>
                <a:effectLst/>
              </a:defRPr>
            </a:pPr>
            <a:r>
              <a:rPr sz="4440" dirty="0">
                <a:solidFill>
                  <a:srgbClr val="FFEFCB"/>
                </a:solidFill>
                <a:effectLst>
                  <a:outerShdw blurRad="45720" dist="17144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Transform data from diverse sources into intelligence and deliver intelligence to right people/user/systems.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11774482_505521472939321_372212145_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0" y="1241220"/>
            <a:ext cx="7987716" cy="525755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0" y="4876800"/>
            <a:ext cx="17340262" cy="4136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spcBef>
                <a:spcPts val="4800"/>
              </a:spcBef>
              <a:buSzPct val="30000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D9A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OUR CONCLUSION</a:t>
            </a:r>
            <a:endParaRPr lang="en-US" sz="4934" dirty="0">
              <a:solidFill>
                <a:srgbClr val="FD9A00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 comprehensive look at </a:t>
            </a:r>
            <a:b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the path to cloud</a:t>
            </a:r>
            <a:b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EFF7A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migrations.  </a:t>
            </a: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IT just scratching </a:t>
            </a:r>
            <a:b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surface of cloud computing </a:t>
            </a:r>
            <a:b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lang="en-US" sz="4934" dirty="0">
                <a:solidFill>
                  <a:srgbClr val="FF766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technology.    </a:t>
            </a:r>
            <a:r>
              <a:rPr lang="en-US" sz="4934" dirty="0">
                <a:solidFill>
                  <a:srgbClr val="47CC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                                                                                    </a:t>
            </a: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Virtualization to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cloud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b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</a:b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planning,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executing 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a 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private cl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oud</a:t>
            </a:r>
            <a:r>
              <a:rPr lang="en-IN"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934" dirty="0">
                <a:solidFill>
                  <a:srgbClr val="F6FAD3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migration.</a:t>
            </a:r>
            <a:endParaRPr lang="en-US" sz="4934" dirty="0">
              <a:solidFill>
                <a:srgbClr val="47CCFC"/>
              </a:solidFill>
              <a:effectLst>
                <a:outerShdw blurRad="50800" dist="38100" dir="5400000" rotWithShape="0">
                  <a:srgbClr val="000000"/>
                </a:outerShdw>
              </a:effectLst>
              <a:latin typeface="Apple Chancery"/>
              <a:ea typeface="Apple Chancery"/>
              <a:cs typeface="Apple Chancery"/>
              <a:sym typeface="Apple Chancery"/>
            </a:endParaRPr>
          </a:p>
          <a:p>
            <a:pPr marL="762038" indent="-762038">
              <a:spcBef>
                <a:spcPts val="4800"/>
              </a:spcBef>
              <a:buSzPct val="75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lang="en-US" sz="4934" dirty="0">
                <a:solidFill>
                  <a:srgbClr val="47CC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Devise a cloud security strategy for governance needs.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583405" y="3600450"/>
            <a:ext cx="16173451" cy="2552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8000" dirty="0">
                <a:solidFill>
                  <a:srgbClr val="FFFF3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THANK YOU</a:t>
            </a:r>
            <a:r>
              <a:rPr lang="en-US" sz="8000" dirty="0">
                <a:solidFill>
                  <a:srgbClr val="FFFF33"/>
                </a:solidFill>
                <a:effectLst>
                  <a:outerShdw blurRad="50800" dist="1905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!        </a:t>
            </a:r>
          </a:p>
          <a:p>
            <a:pPr marL="0" indent="0" algn="ctr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SAHIL AFRID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rPr>
              <a:t>150030590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&amp;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</a:t>
            </a:r>
            <a:r>
              <a:rPr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PRAVEEN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150030040</a:t>
            </a:r>
            <a:r>
              <a:rPr sz="4400" dirty="0">
                <a:solidFill>
                  <a:srgbClr val="1497FC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xlSzdUVYRcSZXY9qT2ItaZMS6TquZEHtwnVlOvMM3aA=</DigestValue>
    </Reference>
    <Reference Type="http://www.w3.org/2000/09/xmldsig#Object" URI="#idOfficeObject">
      <DigestMethod Algorithm="http://www.w3.org/2001/04/xmlenc#sha256"/>
      <DigestValue>bQniMoyUtY0kUrhickiYc/j/DEa6jVj1tybLtZHxJWA=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Cx831fUb8SX1I1u7CL9z9V3PTWxEk/agS9Txz3w3fGc=</DigestValue>
    </Reference>
  </SignedInfo>
  <SignatureValue>fiZIXKb6rCb7JOkra6BNpcMF3aTMOxii+v6IY2+AZG0PGBm35ggRmALHoNPOTjD0os62teM+7jh0
mIDb2lbVuRHrkwJOsF1ZbThgS8/yM9X8tb4LBSS3966xhYzDC/83sTAGRVZrYctOWIRBQTCOaSPJ
h4tme6fUjBsX+MaNXRXCS9GpoinbyVneYu8xZ5qBSKqKELm6f3C3DNX2SbT18ibBPNs5nQR89SyX
RaT7/hbhKeGqusCCITUozS0m+k8OLauD4XtTXa19cUuk6qniBdmK4DnYJGu8hcJuiwdYXblD+o6S
BtUTSNRtNJjZEOEw85Hx/sflS5xG6wxb2Od47A==</SignatureValue>
  <KeyInfo>
    <X509Data>
      <X509Certificate>MIID8jCCAtqgAwIBAgIQZf+XdlceQIxAhiqWq9uWkTANBgkqhkiG9w0BAQsFADB4MXYwEQYKCZImiZPyLGQBGRYDbmV0MBUGCgmSJomT8ixkARkWB3dpbmRvd3MwHQYDVQQDExZNUy1Pcmdhbml6YXRpb24tQWNjZXNzMCsGA1UECxMkODJkYmFjYTQtM2U4MS00NmNhLTljNzMtMDk1MGMxZWFjYTk3MB4XDTE5MDgxMDA0MjgyNVoXDTI5MDgxMDA0NTgyNVowLzEtMCsGA1UEAxMkNDNhMWMzZTMtYzI5OC00ZjhjLWI4ZDItZDk5MmEwZjcxYzk3MIIBIjANBgkqhkiG9w0BAQEFAAOCAQ8AMIIBCgKCAQEAs5Mt3SvTSjUY8808+1AdaNm50gz84OWFAhou52x+ZBC8AM6Lv4x898+rTd1X78jydNG/G3zMPwKb30A8Qz5m+juwoskdg+G/K1XvueATJiMePtqsY0ov6iRNS1ejFL+yoDXdVN5LXT/vQ8vOCJVb38F+NdP3UWuASWejfLjgaOuqeZT9oLrLpP09szcWRolSmNoBwc5tsoQ5RMhOsMsmSXWf55u5MYOamrIsBjlEUu9BrmFC75xJynFxVTHDGW4r1YNE1SzSb/s0Cdjh2y3vvi2sFPzSsH+9ybF2cN4aSOwc9zOcroVyNlywTis3k/jwBuTfNNaY1Nqy9p7S/6YduQIDAQABo4HAMIG9MAwGA1UdEwEB/wQCMAAwFgYDVR0lAQH/BAwwCgYIKwYBBQUHAwIwIgYLKoZIhvcUAQWCHAIEEwSBEOPDoUOYwoxPuNLZkqD3HJcwIgYLKoZIhvcUAQWCHAMEEwSBELMGG88c5ltGsO4QPAwrFGIwIgYLKoZIhvcUAQWCHAUEEwSBED7IjIBGpedHoD9zoeu6JPMwFAYLKoZIhvcUAQWCHAgEBQSBAkFTMBMGCyqGSIb3FAEFghwHBAQEgQEwMA0GCSqGSIb3DQEBCwUAA4IBAQArtvKKNqCaiEZUQhSie7mwKlKvugwAcRooc7PGuptlzxYDnQvBFos4XPlKAoMHqOb8abtBNu7k1Qfo/gLI+z6WXyQpGRtHLiaPQTYaq8YwhbjyoGXu4bYGviZrq0fwVAyaskmo55AuU2DF+ZBYVn2S4Q8Vpw5iUHGkOFJ5eqlvvtbb8zETzdUmAHi2JVq51o4JSmgRtUzWc8XeMa3+vygAdKC3eTjtXJSxz9jNcmPW1Zw8i4z0vE6pAgbHkGLPQhnb+i7YQKGTMympCzyScPOVcUqVCW3kvxR2tbio/hvDROEk4NtG/JpfThSPHfEOGO1jzK5LARFc2YUwwAnkn+cF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tcMLNrdelh1UaAXGf6rLfMkznjTNPkvawTPjBLFvXlM=</DigestValue>
      </Reference>
      <Reference URI="/ppt/media/image1.png?ContentType=image/png">
        <DigestMethod Algorithm="http://www.w3.org/2001/04/xmlenc#sha256"/>
        <DigestValue>RBDg3RGGipJiHTJiir9gIPXzdBImpbR62vdGfboTkSo=</DigestValue>
      </Reference>
      <Reference URI="/ppt/media/image2.png?ContentType=image/png">
        <DigestMethod Algorithm="http://www.w3.org/2001/04/xmlenc#sha256"/>
        <DigestValue>3EPux7NxkSp+EVW4MJ3qYOH7ZF8m7xgyElavtPSBxns=</DigestValue>
      </Reference>
      <Reference URI="/ppt/media/image3.jpeg?ContentType=image/jpeg">
        <DigestMethod Algorithm="http://www.w3.org/2001/04/xmlenc#sha256"/>
        <DigestValue>0KvH86fHiZV2tHtqjRGMTcpsRRANaaqAUM3WYaCX82U=</DigestValue>
      </Reference>
      <Reference URI="/ppt/media/image4.png?ContentType=image/png">
        <DigestMethod Algorithm="http://www.w3.org/2001/04/xmlenc#sha256"/>
        <DigestValue>a5kchjX3XXmFszUZSU+uyA7lZUXp/1Eh2Z3hJTqMEMY=</DigestValue>
      </Reference>
      <Reference URI="/ppt/media/image5.png?ContentType=image/png">
        <DigestMethod Algorithm="http://www.w3.org/2001/04/xmlenc#sha256"/>
        <DigestValue>4X8TTVqJlZSsBoZz5O3hUfoZfCGl03v8wH/0fNv7ikE=</DigestValue>
      </Reference>
      <Reference URI="/ppt/media/image6.png?ContentType=image/png">
        <DigestMethod Algorithm="http://www.w3.org/2001/04/xmlenc#sha256"/>
        <DigestValue>h2iq9eXqNAOg4m1t9Fv0GdD9bPS5vC/4N6Az/toYXtA=</DigestValue>
      </Reference>
      <Reference URI="/ppt/media/image7.jpeg?ContentType=image/jpeg">
        <DigestMethod Algorithm="http://www.w3.org/2001/04/xmlenc#sha256"/>
        <DigestValue>WWOgy3MSsJV6o+TL+ulT8qhvlk++uiEHG4sXik7b2rg=</DigestValue>
      </Reference>
      <Reference URI="/ppt/media/image8.jpeg?ContentType=image/jpeg">
        <DigestMethod Algorithm="http://www.w3.org/2001/04/xmlenc#sha256"/>
        <DigestValue>2EcH6J0+iQzM9MXnyqyflYYDOl4RMskEd1Hq8YFYWsI=</DigestValue>
      </Reference>
      <Reference URI="/ppt/media/image9.jpeg?ContentType=image/jpeg">
        <DigestMethod Algorithm="http://www.w3.org/2001/04/xmlenc#sha256"/>
        <DigestValue>dB7VmAHOoDuYAZ+L0yZZiTgW22nxtuzwXDtPAhUo/TI=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AF9/juBjqmHVVJt05HJTZCJRbAcFwqf1u7AVMUv/xow=</DigestValue>
      </Reference>
      <Reference URI="/ppt/presentation.xml?ContentType=application/vnd.openxmlformats-officedocument.presentationml.presentation.main+xml">
        <DigestMethod Algorithm="http://www.w3.org/2001/04/xmlenc#sha256"/>
        <DigestValue>aWc5ZLK/xgoK1x+M6E0KYwZ8VgGv3RJRpu0CDL7KSXg=</DigestValue>
      </Reference>
      <Reference URI="/ppt/presProps.xml?ContentType=application/vnd.openxmlformats-officedocument.presentationml.presProps+xml">
        <DigestMethod Algorithm="http://www.w3.org/2001/04/xmlenc#sha256"/>
        <DigestValue>EohZyCCsjOOgV1y7WhdvlJSkcoN2BWmiblp7Cf2yi1I=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nwqSOum1HhMVG4cS4VgpZOL+0aWzjEwHj8xvPg/gMeI=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B3dRHYGI8mI7CXM4Wz3B7Y05fpy43vByMUcUL4Ha5No=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IFVTq8l1WBr42/T0jLl2CvBsTkfh/tOhgpBiBTjCPAA=</DigestValue>
      </Reference>
      <Reference URI="/ppt/slideLayouts/slideLayout12.xml?ContentType=application/vnd.openxmlformats-officedocument.presentationml.slideLayout+xml">
        <DigestMethod Algorithm="http://www.w3.org/2001/04/xmlenc#sha256"/>
        <DigestValue>Q/k26ACIu8esiGCxvechlI/X3/cePnr1Nciscn9VvZM=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RdiklIiAOQfvEDZPG2NG2T1oGTFzV821dxuII36dJ4o=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k/A4jutSutHUrbBJ4QpwLxMC/wjLliX9ymr2kfoAkIE=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w+U/C6IJMidXbu4IaO8a1bhFbDDHDqcsTww/Z6vLkjk=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7rJKO/nhorPS8qWFH6YrjDYTIH/lpTewoDuaKxsNXJ8=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5UhJyFToiuxzIm6LTkJClQnUMfoQJiCjQpVTCneQ1sw=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QhQK5popvoQBx2WnBxAuOpeKII10lVyGHmBKHirEs6o=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8sNYPTG9gtegozG6dHZ0sMMR6L1gFbdnsATFNS4sRyo=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dLl8T4aHglSX9oaJYofuJbU/Xpa0tipvNYtng4Wj4ks=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</Transform>
          <Transform Algorithm="http://www.w3.org/TR/2001/REC-xml-c14n-20010315"/>
        </Transforms>
        <DigestMethod Algorithm="http://www.w3.org/2001/04/xmlenc#sha256"/>
        <DigestValue>nH02piht8NbxdqGvWxvMRZWUarSEFWv9AcJgCxzerd0=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hXM03uqF7pDcyew5e9dQotyETsKdiJ/XL7zAx/qybcA=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X/vY5G2GTQmsJ9hdHtv5g0PxH7Mj+3rIrVKbkAoNdg4=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hBInhybEuZuZFl2NKnofrv9B9xdkMLEylvq5x+d3/Dg=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+y+msLGjbA5I1gCa3ylq6xtjbYtDdUBgihFpX/cBJYc=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l5cfBRsxZ5Bc2kY28u4KEAUpThvi7zEkyEouKxncoP4=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vyJSy2xWN+ziXT1/LtRTdQqy8u2pTz1DYG+yPvcOKJg=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qHUhU6UJTOapwi+HBW4g7yb3aiDbr58bHfwCmWkrpQI=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VwDiipIaIO2wmDABrK3chY308TTe4lbMWYxhuVjEEtc=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Ram6ezovriCyAnoIy13JHXbA2Zepl7YTrTJDPyipX9U=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slide1.xml?ContentType=application/vnd.openxmlformats-officedocument.presentationml.slide+xml">
        <DigestMethod Algorithm="http://www.w3.org/2001/04/xmlenc#sha256"/>
        <DigestValue>8b5F5QQ4S/APFrE7sbLca+3Xz2MScuKuS6g2qFoaeOs=</DigestValue>
      </Reference>
      <Reference URI="/ppt/slides/slide2.xml?ContentType=application/vnd.openxmlformats-officedocument.presentationml.slide+xml">
        <DigestMethod Algorithm="http://www.w3.org/2001/04/xmlenc#sha256"/>
        <DigestValue>jRe/rF4A/u8rX9Ya2Dubape9mmuda+6H7mSD6+jrcb0=</DigestValue>
      </Reference>
      <Reference URI="/ppt/slides/slide3.xml?ContentType=application/vnd.openxmlformats-officedocument.presentationml.slide+xml">
        <DigestMethod Algorithm="http://www.w3.org/2001/04/xmlenc#sha256"/>
        <DigestValue>KpQU4A3aQV+Iax7yNsKLBN+ZzBLFWl5Lo6TUTY64O+w=</DigestValue>
      </Reference>
      <Reference URI="/ppt/slides/slide4.xml?ContentType=application/vnd.openxmlformats-officedocument.presentationml.slide+xml">
        <DigestMethod Algorithm="http://www.w3.org/2001/04/xmlenc#sha256"/>
        <DigestValue>76AFKtVNNE4ByOmy1c45dYEMXxpCOB4hZyyrYS79+go=</DigestValue>
      </Reference>
      <Reference URI="/ppt/slides/slide5.xml?ContentType=application/vnd.openxmlformats-officedocument.presentationml.slide+xml">
        <DigestMethod Algorithm="http://www.w3.org/2001/04/xmlenc#sha256"/>
        <DigestValue>22mdFQLVX/1l/01Se8m8JmfvYTIhSHQTrlhjCdVbrzg=</DigestValue>
      </Reference>
      <Reference URI="/ppt/slides/slide6.xml?ContentType=application/vnd.openxmlformats-officedocument.presentationml.slide+xml">
        <DigestMethod Algorithm="http://www.w3.org/2001/04/xmlenc#sha256"/>
        <DigestValue>ylqVvIjdWZ1yfJbiK10ZxLNgyruJMpCWYEVSa8KE2m4=</DigestValue>
      </Reference>
      <Reference URI="/ppt/slides/slide7.xml?ContentType=application/vnd.openxmlformats-officedocument.presentationml.slide+xml">
        <DigestMethod Algorithm="http://www.w3.org/2001/04/xmlenc#sha256"/>
        <DigestValue>DvpcisKJBsclYgLb3iCRCOd26aHsmBWstLz0Y9w+aus=</DigestValue>
      </Reference>
      <Reference URI="/ppt/slides/slide8.xml?ContentType=application/vnd.openxmlformats-officedocument.presentationml.slide+xml">
        <DigestMethod Algorithm="http://www.w3.org/2001/04/xmlenc#sha256"/>
        <DigestValue>+J6SvjUU2jc9VKqtfM6N1PCZuUUyZLLSA2wL+WlFqMY=</DigestValue>
      </Reference>
      <Reference URI="/ppt/slides/slide9.xml?ContentType=application/vnd.openxmlformats-officedocument.presentationml.slide+xml">
        <DigestMethod Algorithm="http://www.w3.org/2001/04/xmlenc#sha256"/>
        <DigestValue>BqYYwsncEf+EPp1mBTJ/yUaByM4rs+mqi1nyp2QAYps=</DigestValue>
      </Reference>
      <Reference URI="/ppt/tableStyles.xml?ContentType=application/vnd.openxmlformats-officedocument.presentationml.tableStyles+xml">
        <DigestMethod Algorithm="http://www.w3.org/2001/04/xmlenc#sha256"/>
        <DigestValue>dZ4MM86BiiXEvprCmsQnVa4N2bJEqt78jXLfea3GEoc=</DigestValue>
      </Reference>
      <Reference URI="/ppt/theme/_rels/them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Kgz2T+jdnPwtS/b6SG36nlMh/tsyQtlsftvhZkyXlb8=</DigestValue>
      </Reference>
      <Reference URI="/ppt/theme/theme1.xml?ContentType=application/vnd.openxmlformats-officedocument.theme+xml">
        <DigestMethod Algorithm="http://www.w3.org/2001/04/xmlenc#sha256"/>
        <DigestValue>zCHVcDitfkD5nAWsY1kTAa2ZV33KhLltJKrmy4+f5M8=</DigestValue>
      </Reference>
      <Reference URI="/ppt/theme/theme2.xml?ContentType=application/vnd.openxmlformats-officedocument.theme+xml">
        <DigestMethod Algorithm="http://www.w3.org/2001/04/xmlenc#sha256"/>
        <DigestValue>SQquZEvAg3eP83zwYm+l/mV8fmTa3YY7vrt7eDTREr0=</DigestValue>
      </Reference>
      <Reference URI="/ppt/viewProps.xml?ContentType=application/vnd.openxmlformats-officedocument.presentationml.viewProps+xml">
        <DigestMethod Algorithm="http://www.w3.org/2001/04/xmlenc#sha256"/>
        <DigestValue>gUgtQfMDDaFBTrqSD9NkWOGUFN6xM6lSpJBEPXMXx7o=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2020-07-05T10:52:12Z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To claim my ownership.</SignatureComments>
          <WindowsVersion>10.0</WindowsVersion>
          <OfficeVersion>16.0.13001/20</OfficeVersion>
          <ApplicationVersion>16.0.13001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2020-07-05T10:52:12Z</xd:SigningTime>
          <xd:SigningCertificate>
            <xd:Cert>
              <xd:CertDigest>
                <DigestMethod Algorithm="http://www.w3.org/2001/04/xmlenc#sha256"/>
                <DigestValue>zGaf+BVDvNid6xVHTTYKBcCDob1EucSsfRE1T4pOYtM=</DigestValue>
              </xd:CertDigest>
              <xd:IssuerSerial>
                <X509IssuerName>DC=net + DC=windows + CN=MS-Organization-Access + OU=82dbaca4-3e81-46ca-9c73-0950c1eaca97</X509IssuerName>
                <X509SerialNumber>135579135292937980741679626048247666321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To claim my ownership.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282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Helvetica Neue</vt:lpstr>
      <vt:lpstr>Office Theme</vt:lpstr>
      <vt:lpstr>OUR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CONCLUSION A comprehensive look at  the path to cloud migrations.   IT just scratching  surface of cloud computing  technology.                                                                                           Virtualization to cloud  planning, executing a private cloud migration. Devise a cloud security strategy for governance needs.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 PRESENTATION:</dc:title>
  <dc:creator>sahil afrid farookhi</dc:creator>
  <cp:lastModifiedBy>sahil afrid farookhi</cp:lastModifiedBy>
  <cp:revision>20</cp:revision>
  <dcterms:modified xsi:type="dcterms:W3CDTF">2020-07-05T10:51:20Z</dcterms:modified>
</cp:coreProperties>
</file>