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5" r:id="rId2"/>
  </p:sldMasterIdLst>
  <p:notesMasterIdLst>
    <p:notesMasterId r:id="rId68"/>
  </p:notesMasterIdLst>
  <p:handoutMasterIdLst>
    <p:handoutMasterId r:id="rId69"/>
  </p:handoutMasterIdLst>
  <p:sldIdLst>
    <p:sldId id="32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21"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22" r:id="rId66"/>
    <p:sldId id="320"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yur Naik" initials="" lastIdx="2" clrIdx="0"/>
  <p:cmAuthor id="1" name="Chris Pryby" initials="" lastIdx="4" clrIdx="1"/>
  <p:cmAuthor id="2" name="Talia Da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1D5"/>
    <a:srgbClr val="C93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6E49F-9E67-4BC8-8508-2FF3DC4E662D}">
  <a:tblStyle styleId="{2776E49F-9E67-4BC8-8508-2FF3DC4E662D}" styleName="Table_0"/>
  <a:tblStyle styleId="{71168F45-E084-4B7E-9A3D-8EFE921ADF99}"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8"/>
    <p:restoredTop sz="74378" autoAdjust="0"/>
  </p:normalViewPr>
  <p:slideViewPr>
    <p:cSldViewPr snapToGrid="0" snapToObjects="1">
      <p:cViewPr varScale="1">
        <p:scale>
          <a:sx n="89" d="100"/>
          <a:sy n="89" d="100"/>
        </p:scale>
        <p:origin x="90" y="1818"/>
      </p:cViewPr>
      <p:guideLst>
        <p:guide orient="horz" pos="2160"/>
        <p:guide pos="2880"/>
      </p:guideLst>
    </p:cSldViewPr>
  </p:slideViewPr>
  <p:outlineViewPr>
    <p:cViewPr>
      <p:scale>
        <a:sx n="33" d="100"/>
        <a:sy n="33" d="100"/>
      </p:scale>
      <p:origin x="0" y="-57168"/>
    </p:cViewPr>
  </p:outlineViewPr>
  <p:notesTextViewPr>
    <p:cViewPr>
      <p:scale>
        <a:sx n="1" d="1"/>
        <a:sy n="1" d="1"/>
      </p:scale>
      <p:origin x="0" y="0"/>
    </p:cViewPr>
  </p:notesTextViewPr>
  <p:notesViewPr>
    <p:cSldViewPr snapToGrid="0" snapToObjects="1">
      <p:cViewPr>
        <p:scale>
          <a:sx n="90" d="100"/>
          <a:sy n="90" d="100"/>
        </p:scale>
        <p:origin x="4480" y="4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6D52B-3E83-5448-A6A9-0212B85A9ED7}" type="datetimeFigureOut">
              <a:rPr lang="en-US" smtClean="0"/>
              <a:t>2/27/2019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1120C-C138-104E-BB8B-0FA6F8A943EB}" type="slidenum">
              <a:rPr lang="en-US" smtClean="0"/>
              <a:t>‹#›</a:t>
            </a:fld>
            <a:endParaRPr lang="en-US"/>
          </a:p>
        </p:txBody>
      </p:sp>
    </p:spTree>
    <p:extLst>
      <p:ext uri="{BB962C8B-B14F-4D97-AF65-F5344CB8AC3E}">
        <p14:creationId xmlns:p14="http://schemas.microsoft.com/office/powerpoint/2010/main" val="778385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799" y="3657600"/>
            <a:ext cx="5486400" cy="50292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dirty="0"/>
          </a:p>
        </p:txBody>
      </p:sp>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2B47D-0543-8443-A4A0-F397C1D87BA5}" type="slidenum">
              <a:rPr lang="en-US" smtClean="0"/>
              <a:t>‹#›</a:t>
            </a:fld>
            <a:endParaRPr lang="en-US"/>
          </a:p>
        </p:txBody>
      </p:sp>
      <p:sp>
        <p:nvSpPr>
          <p:cNvPr id="5" name="Footer Placeholder 4"/>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8" name="Date Placeholder 7"/>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3CF2-F6E5-7646-AF92-A82EE10DEE6A}" type="datetimeFigureOut">
              <a:rPr lang="en-US" smtClean="0"/>
              <a:t>2/27/2019</a:t>
            </a:fld>
            <a:endParaRPr lang="en-US"/>
          </a:p>
        </p:txBody>
      </p:sp>
    </p:spTree>
    <p:extLst>
      <p:ext uri="{BB962C8B-B14F-4D97-AF65-F5344CB8AC3E}">
        <p14:creationId xmlns:p14="http://schemas.microsoft.com/office/powerpoint/2010/main" val="1369777163"/>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st.cs.uni-saarland.de/publications/files/zeller-tse-2002.pdf"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st.cs.uni-saarland.de/publications/files/zeller-esec-1999.pdf"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r>
              <a:rPr lang="en" sz="1000" dirty="0" smtClean="0"/>
              <a:t>Often when debugging, we find ourselves with the problem of having an input that crashes a program but not knowing what aspect of the input is causing the program’s failure.</a:t>
            </a:r>
            <a:r>
              <a:rPr lang="en-US" sz="1000" dirty="0" smtClean="0"/>
              <a:t>  </a:t>
            </a:r>
            <a:r>
              <a:rPr lang="en" sz="1000" dirty="0" smtClean="0"/>
              <a:t>For example, a webpage with hundreds of lines of HTML crashes a browser, or a random sequence of keystrokes crashes a smartphone app.</a:t>
            </a:r>
            <a:r>
              <a:rPr lang="en-US" sz="1000" dirty="0" smtClean="0"/>
              <a:t>  </a:t>
            </a:r>
            <a:r>
              <a:rPr lang="en" sz="1000" dirty="0" smtClean="0"/>
              <a:t>Isolating the cause of the failure would be enormously helpful in finding what change needs to be made to the program’s code.</a:t>
            </a:r>
          </a:p>
          <a:p>
            <a:pPr lvl="0"/>
            <a:endParaRPr lang="en-US" sz="1000" dirty="0" smtClean="0"/>
          </a:p>
          <a:p>
            <a:pPr lvl="0"/>
            <a:r>
              <a:rPr lang="en" sz="1000" dirty="0" smtClean="0"/>
              <a:t>One automated technique for paring down large failing inputs is delta debugging.</a:t>
            </a:r>
            <a:r>
              <a:rPr lang="en-US" sz="1000" dirty="0" smtClean="0"/>
              <a:t>  </a:t>
            </a:r>
            <a:r>
              <a:rPr lang="en" sz="1000" dirty="0" smtClean="0"/>
              <a:t>Delta debugging is based on the scientific method: hypothesize, experiment, and refine.</a:t>
            </a:r>
            <a:r>
              <a:rPr lang="en-US" sz="1000" dirty="0" smtClean="0"/>
              <a:t>  </a:t>
            </a:r>
            <a:r>
              <a:rPr lang="en" sz="1000" smtClean="0"/>
              <a:t>By selectively and systematically removing portions of the input, delta debugging automatically removes irrelevant information from a failing test case in order to attain a “minimal” bug-inducing input.</a:t>
            </a:r>
          </a:p>
          <a:p>
            <a:pPr lvl="0"/>
            <a:endParaRPr lang="en"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2117379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9" name="Shape 159"/>
          <p:cNvSpPr txBox="1">
            <a:spLocks noGrp="1"/>
          </p:cNvSpPr>
          <p:nvPr>
            <p:ph type="body" idx="1"/>
          </p:nvPr>
        </p:nvSpPr>
        <p:spPr/>
        <p:txBody>
          <a:bodyPr/>
          <a:lstStyle/>
          <a:p>
            <a:pPr lvl="0"/>
            <a:r>
              <a:rPr lang="en" sz="1000" dirty="0" smtClean="0"/>
              <a:t>If one half of the input causes the program to fail, then we can eliminate the second half of the input and attain a smaller, failure-inducing input.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21848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9" name="Shape 169"/>
          <p:cNvSpPr txBox="1">
            <a:spLocks noGrp="1"/>
          </p:cNvSpPr>
          <p:nvPr>
            <p:ph type="body" idx="1"/>
          </p:nvPr>
        </p:nvSpPr>
        <p:spPr/>
        <p:txBody>
          <a:bodyPr/>
          <a:lstStyle/>
          <a:p>
            <a:pPr lvl="0"/>
            <a:r>
              <a:rPr lang="en" sz="1000" dirty="0" smtClean="0"/>
              <a:t>We can repeat the procedure on the new, smaller failing input;</a:t>
            </a:r>
            <a:r>
              <a:rPr lang="en-US" sz="1000" dirty="0"/>
              <a:t> </a:t>
            </a:r>
            <a:r>
              <a:rPr lang="en" sz="1000" dirty="0" smtClean="0"/>
              <a:t>in this case, the first half of the halved input causes the program to fail, so we can throw away the second half.</a:t>
            </a:r>
            <a:r>
              <a:rPr lang="en-US" sz="1000" dirty="0" smtClean="0"/>
              <a:t>  </a:t>
            </a:r>
            <a:r>
              <a:rPr lang="en" sz="1000" dirty="0" smtClean="0"/>
              <a:t>We are left with an input that induces a failure but which is a quarter of the size of the original input.</a:t>
            </a:r>
            <a:endParaRPr lang="en-US"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7466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80" name="Shape 180"/>
          <p:cNvSpPr txBox="1">
            <a:spLocks noGrp="1"/>
          </p:cNvSpPr>
          <p:nvPr>
            <p:ph type="body" idx="1"/>
          </p:nvPr>
        </p:nvSpPr>
        <p:spPr/>
        <p:txBody>
          <a:bodyPr/>
          <a:lstStyle/>
          <a:p>
            <a:pPr lvl="0"/>
            <a:r>
              <a:rPr lang="en" sz="1000" dirty="0" smtClean="0"/>
              <a:t>Repeating the procedure, we might find that the first half of the new input does not crash the program</a:t>
            </a:r>
            <a:r>
              <a:rPr lang="en-US" sz="1000" dirty="0" smtClean="0"/>
              <a:t> </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49706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p:txBody>
          <a:bodyPr/>
          <a:lstStyle/>
          <a:p>
            <a:pPr lvl="0"/>
            <a:r>
              <a:rPr lang="en" sz="1000" dirty="0" smtClean="0"/>
              <a:t>... but that the second half does cause the program to fail.</a:t>
            </a:r>
            <a:r>
              <a:rPr lang="en-US" sz="1000" dirty="0" smtClean="0"/>
              <a:t> </a:t>
            </a:r>
            <a:r>
              <a:rPr lang="en" sz="1000" dirty="0" smtClean="0"/>
              <a:t> In this case, we’d remove the first half and keep the second half to obtain yet a smaller failure-inducing input.</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2484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p:txBody>
          <a:bodyPr/>
          <a:lstStyle/>
          <a:p>
            <a:pPr lvl="0"/>
            <a:r>
              <a:rPr lang="en" sz="1000" dirty="0" smtClean="0"/>
              <a:t>Iterating again, we might find that the first half of the new input does not crash the program</a:t>
            </a:r>
            <a:r>
              <a:rPr lang="en-US" sz="1000" dirty="0" smtClean="0"/>
              <a:t> </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676392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p:txBody>
          <a:bodyPr/>
          <a:lstStyle/>
          <a:p>
            <a:pPr lvl="0"/>
            <a:r>
              <a:rPr lang="en" sz="1000" dirty="0" smtClean="0"/>
              <a:t>... and so does the second half.</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429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3" name="Shape 223"/>
          <p:cNvSpPr txBox="1">
            <a:spLocks noGrp="1"/>
          </p:cNvSpPr>
          <p:nvPr>
            <p:ph type="body" idx="1"/>
          </p:nvPr>
        </p:nvSpPr>
        <p:spPr/>
        <p:txBody>
          <a:bodyPr/>
          <a:lstStyle/>
          <a:p>
            <a:pPr lvl="0"/>
            <a:r>
              <a:rPr lang="en" sz="1000" dirty="0" smtClean="0"/>
              <a:t>In this case, binary search can proceed no further.  The simplified input is this dark green portion of the bar, one-eighth the size of the original input, which is good progress!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80942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p:txBody>
          <a:bodyPr/>
          <a:lstStyle/>
          <a:p>
            <a:pPr lvl="0"/>
            <a:r>
              <a:rPr lang="en" sz="1000" dirty="0" smtClean="0"/>
              <a:t>We can apply the binary search algorithm to minimize the number of lines in the HTML input we saw earlier: the one that crashed Mozilla’s web browser.</a:t>
            </a:r>
            <a:r>
              <a:rPr lang="en-US" sz="1000" dirty="0" smtClean="0"/>
              <a:t>  </a:t>
            </a:r>
            <a:r>
              <a:rPr lang="en" sz="1000" dirty="0" smtClean="0"/>
              <a:t>We’ll assume line granularity of the input for this purpose; that is, we only partition the input at line breaks.</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17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3570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7" name="Shape 247"/>
          <p:cNvSpPr txBox="1">
            <a:spLocks noGrp="1"/>
          </p:cNvSpPr>
          <p:nvPr>
            <p:ph type="body" idx="1"/>
          </p:nvPr>
        </p:nvSpPr>
        <p:spPr/>
        <p:txBody>
          <a:bodyPr/>
          <a:lstStyle/>
          <a:p>
            <a:pPr lvl="0"/>
            <a:r>
              <a:rPr lang="en" sz="1000" dirty="0" smtClean="0"/>
              <a:t>The algorithm outputs the following line, simplifying from 896 lines in the original input to this single line, in only 57 tests.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3194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4" name="Shape 254"/>
          <p:cNvSpPr txBox="1">
            <a:spLocks noGrp="1"/>
          </p:cNvSpPr>
          <p:nvPr>
            <p:ph type="body" idx="1"/>
          </p:nvPr>
        </p:nvSpPr>
        <p:spPr/>
        <p:txBody>
          <a:bodyPr/>
          <a:lstStyle/>
          <a:p>
            <a:pPr lvl="0"/>
            <a:r>
              <a:rPr lang="en" sz="1000" dirty="0" smtClean="0"/>
              <a:t>Suppose that we wish to further simplify this input using character-level granularity to obtain the desired output comprising only the &lt;SELECT&gt; tag.</a:t>
            </a:r>
            <a:r>
              <a:rPr lang="en-US" sz="1000" dirty="0" smtClean="0"/>
              <a:t>  </a:t>
            </a:r>
            <a:r>
              <a:rPr lang="en" sz="1000" dirty="0" smtClean="0"/>
              <a:t>Let’s see how the binary search algorithm works this time.</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2380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91" name="Shape 91"/>
          <p:cNvSpPr txBox="1">
            <a:spLocks noGrp="1"/>
          </p:cNvSpPr>
          <p:nvPr>
            <p:ph type="body" idx="1"/>
          </p:nvPr>
        </p:nvSpPr>
        <p:spPr/>
        <p:txBody>
          <a:bodyPr/>
          <a:lstStyle/>
          <a:p>
            <a:pPr lvl="0"/>
            <a:r>
              <a:rPr lang="en" sz="1000" dirty="0" smtClean="0"/>
              <a:t>A typical bug report contains a lot of information that the developer can use to reproduce the program failure.</a:t>
            </a:r>
            <a:r>
              <a:rPr lang="en-US" sz="1000" dirty="0" smtClean="0"/>
              <a:t>  </a:t>
            </a:r>
            <a:r>
              <a:rPr lang="en" sz="1000" dirty="0" smtClean="0"/>
              <a:t>Once we have reproduced a program failure, we must find out what information is relevant.  For instance,</a:t>
            </a:r>
          </a:p>
          <a:p>
            <a:pPr lvl="0"/>
            <a:endParaRPr lang="en-US" sz="1000" dirty="0" smtClean="0"/>
          </a:p>
          <a:p>
            <a:pPr lvl="0"/>
            <a:r>
              <a:rPr lang="en" sz="1000" dirty="0" smtClean="0"/>
              <a:t>Does the failure really depend on 10,000 lines of code?</a:t>
            </a:r>
          </a:p>
          <a:p>
            <a:pPr lvl="0"/>
            <a:endParaRPr lang="en-US" sz="1000" dirty="0" smtClean="0"/>
          </a:p>
          <a:p>
            <a:pPr lvl="0"/>
            <a:r>
              <a:rPr lang="en" sz="1000" dirty="0" smtClean="0"/>
              <a:t>Does the failure really require this exact schedule of events?</a:t>
            </a:r>
          </a:p>
          <a:p>
            <a:pPr lvl="0"/>
            <a:endParaRPr lang="en-US" sz="1000" dirty="0" smtClean="0"/>
          </a:p>
          <a:p>
            <a:pPr lvl="0"/>
            <a:r>
              <a:rPr lang="en" sz="1000" dirty="0" smtClean="0"/>
              <a:t>Does the failure really need this sequence of function calls?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54159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2" name="Shape 262"/>
          <p:cNvSpPr txBox="1">
            <a:spLocks noGrp="1"/>
          </p:cNvSpPr>
          <p:nvPr>
            <p:ph type="body" idx="1"/>
          </p:nvPr>
        </p:nvSpPr>
        <p:spPr/>
        <p:txBody>
          <a:bodyPr/>
          <a:lstStyle/>
          <a:p>
            <a:pPr lvl="0"/>
            <a:r>
              <a:rPr lang="en" sz="1000" dirty="0" smtClean="0"/>
              <a:t>The initial input consisting of the entire line causes the browser to crash.</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71252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70" name="Shape 270"/>
          <p:cNvSpPr txBox="1">
            <a:spLocks noGrp="1"/>
          </p:cNvSpPr>
          <p:nvPr>
            <p:ph type="body" idx="1"/>
          </p:nvPr>
        </p:nvSpPr>
        <p:spPr/>
        <p:txBody>
          <a:bodyPr/>
          <a:lstStyle/>
          <a:p>
            <a:pPr lvl="0"/>
            <a:r>
              <a:rPr lang="en" sz="1000" dirty="0" smtClean="0"/>
              <a:t>The first half of the line doesn’t cause the browser to crash.</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08980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9" name="Shape 279"/>
          <p:cNvSpPr txBox="1">
            <a:spLocks noGrp="1"/>
          </p:cNvSpPr>
          <p:nvPr>
            <p:ph type="body" idx="1"/>
          </p:nvPr>
        </p:nvSpPr>
        <p:spPr/>
        <p:txBody>
          <a:bodyPr/>
          <a:lstStyle/>
          <a:p>
            <a:pPr lvl="0"/>
            <a:r>
              <a:rPr lang="en" sz="1000" dirty="0" smtClean="0"/>
              <a:t>And the second half of the line also doesn’t cause the browser to crash.</a:t>
            </a:r>
            <a:r>
              <a:rPr lang="en-US" sz="1000" dirty="0" smtClean="0"/>
              <a:t>  </a:t>
            </a:r>
            <a:r>
              <a:rPr lang="en" sz="1000" dirty="0" smtClean="0"/>
              <a:t>At this point, binary search says we’re stuck, since neither half of the input induces a failure on its own.</a:t>
            </a:r>
            <a:r>
              <a:rPr lang="en-US" sz="1000" dirty="0" smtClean="0"/>
              <a:t>  </a:t>
            </a:r>
            <a:r>
              <a:rPr lang="en" sz="1000" dirty="0" smtClean="0"/>
              <a:t>Is there some other way we can minimize the input?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879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p:txBody>
          <a:bodyPr/>
          <a:lstStyle/>
          <a:p>
            <a:pPr lvl="0"/>
            <a:r>
              <a:rPr lang="en" sz="1000" dirty="0" smtClean="0"/>
              <a:t>Let’s generalize the binary search procedure a bit. </a:t>
            </a:r>
            <a:r>
              <a:rPr lang="en-US" sz="1000" dirty="0" smtClean="0"/>
              <a:t> </a:t>
            </a:r>
            <a:r>
              <a:rPr lang="en" sz="1000" dirty="0" smtClean="0"/>
              <a:t>Instead of requiring ourselves to divide inputs strictly in half at each iteration, we could allow ourselves more granularity in dividing our input.</a:t>
            </a:r>
            <a:endParaRPr lang="en-US" sz="1000" dirty="0" smtClean="0"/>
          </a:p>
          <a:p>
            <a:pPr lvl="0"/>
            <a:endParaRPr lang="en-US" sz="1000" dirty="0" smtClean="0"/>
          </a:p>
          <a:p>
            <a:pPr lvl="0"/>
            <a:r>
              <a:rPr lang="en" sz="1000" dirty="0" smtClean="0"/>
              <a:t>Perhaps we could divide up our input into many (possibly disconnected) subsets at an iteration and only keep those which are required to cause a failure.</a:t>
            </a:r>
            <a:r>
              <a:rPr lang="en-US" sz="1000" dirty="0" smtClean="0"/>
              <a:t>  </a:t>
            </a:r>
            <a:r>
              <a:rPr lang="en" sz="1000" dirty="0" smtClean="0"/>
              <a:t>In particular, we can break up the input into blocks of any size, called “changes” from the original input.</a:t>
            </a:r>
            <a:r>
              <a:rPr lang="en-US" sz="1000" dirty="0"/>
              <a:t> </a:t>
            </a:r>
            <a:r>
              <a:rPr lang="en-US" sz="1000" dirty="0" smtClean="0"/>
              <a:t> </a:t>
            </a:r>
            <a:r>
              <a:rPr lang="en" sz="1000" dirty="0" smtClean="0"/>
              <a:t>(The traditional use of the Greek letter “delta” for change is the origin of the name “delta debugging.”)</a:t>
            </a:r>
            <a:r>
              <a:rPr lang="en-US" sz="1000" dirty="0"/>
              <a:t> </a:t>
            </a:r>
            <a:r>
              <a:rPr lang="en-US" sz="1000" dirty="0" smtClean="0"/>
              <a:t> </a:t>
            </a:r>
            <a:r>
              <a:rPr lang="en" sz="1000" dirty="0" smtClean="0"/>
              <a:t>We can then use subsets formed from these blocks.</a:t>
            </a:r>
            <a:r>
              <a:rPr lang="en-US" sz="1000" dirty="0"/>
              <a:t> </a:t>
            </a:r>
            <a:r>
              <a:rPr lang="en-US" sz="1000" dirty="0" smtClean="0"/>
              <a:t> </a:t>
            </a:r>
            <a:r>
              <a:rPr lang="en" sz="1000" dirty="0" smtClean="0"/>
              <a:t>Perhaps we just use a single block, perhaps we use several blocks concatenated together, or perhaps we use noncontiguous blocks (for example, block delta-1 and block delta-8) to form subsets for testing.</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23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14621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6" name="Shape 316"/>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This gives us two opposing strategies with their own strengths and weaknesses.</a:t>
            </a:r>
          </a:p>
          <a:p>
            <a:pPr lvl="0"/>
            <a:endParaRPr lang="en-US" sz="1000" dirty="0" smtClean="0"/>
          </a:p>
          <a:p>
            <a:pPr lvl="0"/>
            <a:r>
              <a:rPr lang="en" sz="1000" dirty="0" smtClean="0"/>
              <a:t>Take a moment to consider what might happen if we allow the granularity of the input changes we use to be finer or coarser.</a:t>
            </a:r>
          </a:p>
          <a:p>
            <a:pPr lvl="0"/>
            <a:endParaRPr lang="en-US" sz="1000" dirty="0" smtClean="0"/>
          </a:p>
          <a:p>
            <a:pPr lvl="0"/>
            <a:r>
              <a:rPr lang="en" sz="1000" dirty="0" smtClean="0"/>
              <a:t>Finer granularity means our input is divided into more, smaller blocks; coarser granularity means our input is divided into fewer, larger blocks.</a:t>
            </a:r>
          </a:p>
          <a:p>
            <a:pPr lvl="0"/>
            <a:endParaRPr lang="en-US" sz="1000" dirty="0" smtClean="0"/>
          </a:p>
          <a:p>
            <a:pPr lvl="0"/>
            <a:r>
              <a:rPr lang="en" sz="1000" dirty="0" smtClean="0"/>
              <a:t>What would happen to the chance of finding a failing subset of the input?</a:t>
            </a:r>
            <a:r>
              <a:rPr lang="en-US" sz="1000" dirty="0" smtClean="0"/>
              <a:t>  </a:t>
            </a:r>
            <a:r>
              <a:rPr lang="en" sz="1000" dirty="0" smtClean="0"/>
              <a:t>And how much progress would we make if we found a failing subset of the input</a:t>
            </a:r>
            <a:r>
              <a:rPr lang="en-US" sz="1000" dirty="0" smtClean="0"/>
              <a:t>?</a:t>
            </a:r>
          </a:p>
          <a:p>
            <a:pPr lvl="0"/>
            <a:endParaRPr lang="en-US" sz="1000" dirty="0"/>
          </a:p>
          <a:p>
            <a:pPr lvl="0"/>
            <a:r>
              <a:rPr lang="en" sz="1000" dirty="0" smtClean="0"/>
              <a:t>Fill in each box with the appropriate letter: A for slower progress, B for higher chance of finding a failing subset, C for faster progress, and D for lower chance of finding a failing subset.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1475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4" name="Shape 324"/>
          <p:cNvSpPr txBox="1">
            <a:spLocks noGrp="1"/>
          </p:cNvSpPr>
          <p:nvPr>
            <p:ph type="body" idx="1"/>
          </p:nvPr>
        </p:nvSpPr>
        <p:spPr/>
        <p:txBody>
          <a:bodyPr/>
          <a:lstStyle/>
          <a:p>
            <a:pPr lvl="0"/>
            <a:r>
              <a:rPr lang="en" sz="1000" dirty="0" smtClean="0">
                <a:solidFill>
                  <a:srgbClr val="FF0000"/>
                </a:solidFill>
              </a:rPr>
              <a:t>{SOLUTION SLIDE}</a:t>
            </a:r>
            <a:br>
              <a:rPr lang="en" sz="1000" dirty="0" smtClean="0">
                <a:solidFill>
                  <a:srgbClr val="FF0000"/>
                </a:solidFill>
              </a:rPr>
            </a:br>
            <a:endParaRPr lang="en" sz="1000" dirty="0" smtClean="0">
              <a:solidFill>
                <a:srgbClr val="FF0000"/>
              </a:solidFill>
            </a:endParaRPr>
          </a:p>
          <a:p>
            <a:pPr lvl="0"/>
            <a:r>
              <a:rPr lang="en" sz="1000" dirty="0" smtClean="0"/>
              <a:t>By testing subsets made up of larger blocks (coarser granularity), we lower our chance of finding some subset of the blocks that fails a test, but we have fewer subsets that we need to test.</a:t>
            </a:r>
            <a:r>
              <a:rPr lang="en-US" sz="1000" dirty="0" smtClean="0"/>
              <a:t>  </a:t>
            </a:r>
            <a:r>
              <a:rPr lang="en" sz="1000" dirty="0" smtClean="0"/>
              <a:t>Additionally, upon finding a subset of blocks that fails, we can eliminate a large portion of the input string.</a:t>
            </a:r>
            <a:r>
              <a:rPr lang="en-US" sz="1000" dirty="0" smtClean="0"/>
              <a:t>  </a:t>
            </a:r>
            <a:r>
              <a:rPr lang="en" sz="1000" dirty="0" smtClean="0"/>
              <a:t>This means our progress toward a minimal test case is faster.</a:t>
            </a:r>
          </a:p>
          <a:p>
            <a:pPr lvl="0"/>
            <a:endParaRPr lang="en-US" sz="1000" dirty="0" smtClean="0"/>
          </a:p>
          <a:p>
            <a:pPr lvl="0"/>
            <a:r>
              <a:rPr lang="en" sz="1000" dirty="0" smtClean="0"/>
              <a:t>On the other hand, by testing subsets made up of smaller changes (finer granularity), we have more subsets that we have to test;</a:t>
            </a:r>
            <a:r>
              <a:rPr lang="en-US" sz="1000" dirty="0" smtClean="0"/>
              <a:t> </a:t>
            </a:r>
            <a:r>
              <a:rPr lang="en" sz="1000" dirty="0" smtClean="0"/>
              <a:t>and upon finding a subset of changes which causes failure, we typically can only remove small portions of the input string.</a:t>
            </a:r>
            <a:r>
              <a:rPr lang="en-US" sz="1000" dirty="0" smtClean="0"/>
              <a:t>  </a:t>
            </a:r>
            <a:r>
              <a:rPr lang="en" sz="1000" dirty="0" smtClean="0"/>
              <a:t>These both slow our progress towards finding a minimal failing test case.</a:t>
            </a:r>
            <a:r>
              <a:rPr lang="en-US" sz="1000" dirty="0" smtClean="0"/>
              <a:t>  </a:t>
            </a:r>
            <a:r>
              <a:rPr lang="en" sz="1000" dirty="0" smtClean="0"/>
              <a:t>However, the tradeoff is that by testing more subsets, we increase our chance of finding a smaller subset that actually does cause a failure.</a:t>
            </a:r>
            <a:r>
              <a:rPr lang="en-US" sz="1000" dirty="0" smtClean="0"/>
              <a:t>  </a:t>
            </a:r>
            <a:r>
              <a:rPr lang="en" sz="1000" dirty="0" smtClean="0"/>
              <a:t>Indeed, we could go so far as to making the granularity of the input changes one character in size, which would guarantee we find the minimum failing test case, but this strategy in the worst case would take exponential time in the length of the input.</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9676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p:txBody>
          <a:bodyPr/>
          <a:lstStyle/>
          <a:p>
            <a:pPr lvl="0"/>
            <a:r>
              <a:rPr lang="en" sz="1000" dirty="0" smtClean="0"/>
              <a:t>The delta-debugging algorithm combines the best of both approaches.</a:t>
            </a:r>
            <a:r>
              <a:rPr lang="en-US" sz="1000" dirty="0"/>
              <a:t> </a:t>
            </a:r>
            <a:r>
              <a:rPr lang="en-US" sz="1000" dirty="0" smtClean="0"/>
              <a:t> </a:t>
            </a:r>
            <a:r>
              <a:rPr lang="en" sz="1000" dirty="0" smtClean="0"/>
              <a:t>At first, it divides the input into larger blocks, and it tests all subsets of these changes for failure.</a:t>
            </a:r>
            <a:r>
              <a:rPr lang="en-US" sz="1000" dirty="0"/>
              <a:t> </a:t>
            </a:r>
            <a:r>
              <a:rPr lang="en-US" sz="1000" dirty="0" smtClean="0"/>
              <a:t> </a:t>
            </a:r>
            <a:r>
              <a:rPr lang="en" sz="1000" dirty="0" smtClean="0"/>
              <a:t>As the algorithm becomes unable to find subsets that fail the test, delta debugging increases the granularity of its changes, testing subsets formed from smaller blocks for failure.</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26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38216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9" name="Shape 359"/>
          <p:cNvSpPr txBox="1">
            <a:spLocks noGrp="1"/>
          </p:cNvSpPr>
          <p:nvPr>
            <p:ph type="body" idx="1"/>
          </p:nvPr>
        </p:nvSpPr>
        <p:spPr/>
        <p:txBody>
          <a:bodyPr/>
          <a:lstStyle/>
          <a:p>
            <a:pPr lvl="0"/>
            <a:r>
              <a:rPr lang="en" sz="1000" dirty="0" smtClean="0"/>
              <a:t>Let’s see how delta debugging would proceed with our example from earlier.</a:t>
            </a:r>
            <a:r>
              <a:rPr lang="en-US" sz="1000" dirty="0"/>
              <a:t> </a:t>
            </a:r>
            <a:r>
              <a:rPr lang="en-US" sz="1000" dirty="0" smtClean="0"/>
              <a:t> </a:t>
            </a:r>
            <a:r>
              <a:rPr lang="en" sz="1000" dirty="0" smtClean="0"/>
              <a:t>Recall that neither half of the original input string caused a crash in Mozilla’s browser.</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678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9" name="Shape 369"/>
          <p:cNvSpPr txBox="1">
            <a:spLocks noGrp="1"/>
          </p:cNvSpPr>
          <p:nvPr>
            <p:ph type="body" idx="1"/>
          </p:nvPr>
        </p:nvSpPr>
        <p:spPr/>
        <p:txBody>
          <a:bodyPr/>
          <a:lstStyle/>
          <a:p>
            <a:pPr lvl="0"/>
            <a:r>
              <a:rPr lang="en" sz="1000" dirty="0" smtClean="0"/>
              <a:t>Using delta debugging, we increase the granularity of the blocks we will use to create subsets, by decreasing their size by a factor of two.</a:t>
            </a:r>
            <a:r>
              <a:rPr lang="en-US" sz="1000" dirty="0" smtClean="0"/>
              <a:t>  </a:t>
            </a:r>
            <a:r>
              <a:rPr lang="en" sz="1000" dirty="0" smtClean="0"/>
              <a:t>We first test the subset formed from the second, third, and fourth blocks: this subset doesn’t cause a crash since it does not include the &lt;SELECT&gt; tag.</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97791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80" name="Shape 380"/>
          <p:cNvSpPr txBox="1">
            <a:spLocks noGrp="1"/>
          </p:cNvSpPr>
          <p:nvPr>
            <p:ph type="body" idx="1"/>
          </p:nvPr>
        </p:nvSpPr>
        <p:spPr/>
        <p:txBody>
          <a:bodyPr/>
          <a:lstStyle/>
          <a:p>
            <a:pPr lvl="0"/>
            <a:r>
              <a:rPr lang="en" sz="1000" dirty="0" smtClean="0"/>
              <a:t>Next we test the subset formed from the first, third, and fourth blocks.</a:t>
            </a:r>
            <a:r>
              <a:rPr lang="en-US" sz="1000" dirty="0"/>
              <a:t> </a:t>
            </a:r>
            <a:r>
              <a:rPr lang="en-US" sz="1000" dirty="0" smtClean="0"/>
              <a:t> </a:t>
            </a:r>
            <a:r>
              <a:rPr lang="en" sz="1000" dirty="0" smtClean="0"/>
              <a:t>This does cause a crash, since it includes the &lt;SELECT&gt; tag,</a:t>
            </a:r>
            <a:r>
              <a:rPr lang="en-US" sz="1000" dirty="0" smtClean="0"/>
              <a:t> </a:t>
            </a:r>
            <a:r>
              <a:rPr lang="en" sz="1000" dirty="0" smtClean="0"/>
              <a:t>so we can eliminate the second block from consideration altogether.</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8786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p:txBody>
          <a:bodyPr/>
          <a:lstStyle/>
          <a:p>
            <a:pPr lvl="0"/>
            <a:r>
              <a:rPr lang="en" sz="1000" dirty="0" smtClean="0"/>
              <a:t>Simplifying the information in a bug report down to only what is relevant is important for several reasons.</a:t>
            </a:r>
          </a:p>
          <a:p>
            <a:pPr lvl="0"/>
            <a:endParaRPr lang="en-US" sz="1000" dirty="0" smtClean="0"/>
          </a:p>
          <a:p>
            <a:pPr lvl="0"/>
            <a:r>
              <a:rPr lang="en" sz="1000" dirty="0" smtClean="0"/>
              <a:t>First is ease of communication: a simplified test case is easier to communicate to members of the development and testing team.</a:t>
            </a:r>
          </a:p>
          <a:p>
            <a:pPr lvl="0"/>
            <a:endParaRPr lang="en-US" sz="1000" dirty="0" smtClean="0"/>
          </a:p>
          <a:p>
            <a:pPr lvl="0"/>
            <a:r>
              <a:rPr lang="en" sz="1000" dirty="0" smtClean="0"/>
              <a:t>Second is that simpler test cases lead to easier debugging: a smaller test case results in smaller states and shorter executions.</a:t>
            </a:r>
          </a:p>
          <a:p>
            <a:pPr lvl="0"/>
            <a:endParaRPr lang="en-US" sz="1000" dirty="0" smtClean="0"/>
          </a:p>
          <a:p>
            <a:pPr lvl="0"/>
            <a:r>
              <a:rPr lang="en" sz="1000" dirty="0" smtClean="0"/>
              <a:t>Third is that it allows us to identify and collapse duplicate issues: a simplified test case can subsume test cases in</a:t>
            </a:r>
            <a:r>
              <a:rPr lang="en-US" sz="1000" dirty="0" smtClean="0"/>
              <a:t> </a:t>
            </a:r>
            <a:r>
              <a:rPr lang="en" sz="1000" dirty="0" smtClean="0"/>
              <a:t>several bug reports.</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07410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7" name="Shape 397"/>
          <p:cNvSpPr txBox="1">
            <a:spLocks noGrp="1"/>
          </p:cNvSpPr>
          <p:nvPr>
            <p:ph type="body" idx="1"/>
          </p:nvPr>
        </p:nvSpPr>
        <p:spPr/>
        <p:txBody>
          <a:bodyPr/>
          <a:lstStyle/>
          <a:p>
            <a:pPr lvl="0"/>
            <a:r>
              <a:rPr lang="en" sz="1000" dirty="0" smtClean="0"/>
              <a:t>Next, let’s see what happens if we keep only the first and fourth blocks.</a:t>
            </a:r>
            <a:r>
              <a:rPr lang="en-US" sz="1000" dirty="0"/>
              <a:t> </a:t>
            </a:r>
            <a:r>
              <a:rPr lang="en-US" sz="1000" dirty="0" smtClean="0"/>
              <a:t> </a:t>
            </a:r>
            <a:r>
              <a:rPr lang="en" sz="1000" dirty="0" smtClean="0"/>
              <a:t>Again, this causes a crash, since it includes the &lt;SELECT&gt; tag,</a:t>
            </a:r>
            <a:r>
              <a:rPr lang="en-US" sz="1000" dirty="0" smtClean="0"/>
              <a:t> </a:t>
            </a:r>
            <a:r>
              <a:rPr lang="en" sz="1000" dirty="0" smtClean="0"/>
              <a:t>so we can eliminate the third block from consideration.</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05515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10" name="Shape 410"/>
          <p:cNvSpPr txBox="1">
            <a:spLocks noGrp="1"/>
          </p:cNvSpPr>
          <p:nvPr>
            <p:ph type="body" idx="1"/>
          </p:nvPr>
        </p:nvSpPr>
        <p:spPr/>
        <p:txBody>
          <a:bodyPr/>
          <a:lstStyle/>
          <a:p>
            <a:pPr lvl="0"/>
            <a:r>
              <a:rPr lang="en" sz="1000" dirty="0" smtClean="0"/>
              <a:t>Removing the fourth block causes the input to pass the test, as the closing bracket of the &lt;SELECT&gt; tag is missing in this input.</a:t>
            </a:r>
            <a:r>
              <a:rPr lang="en-US" sz="1000" dirty="0" smtClean="0"/>
              <a:t>  </a:t>
            </a:r>
            <a:r>
              <a:rPr lang="en" sz="1000" dirty="0" smtClean="0"/>
              <a:t>So we would end up keeping the first and fourth blocks and increasing the granularity before continuing to test subsets</a:t>
            </a:r>
            <a:r>
              <a:rPr lang="en-US" sz="1000" dirty="0" smtClean="0"/>
              <a:t> </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54603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4" name="Shape 424"/>
          <p:cNvSpPr txBox="1">
            <a:spLocks noGrp="1"/>
          </p:cNvSpPr>
          <p:nvPr>
            <p:ph type="body" idx="1"/>
          </p:nvPr>
        </p:nvSpPr>
        <p:spPr/>
        <p:txBody>
          <a:bodyPr/>
          <a:lstStyle/>
          <a:p>
            <a:pPr lvl="0"/>
            <a:r>
              <a:rPr lang="en" sz="1000" dirty="0" smtClean="0"/>
              <a:t> ...</a:t>
            </a:r>
            <a:r>
              <a:rPr lang="en-US" sz="1000" dirty="0" smtClean="0"/>
              <a:t> </a:t>
            </a:r>
            <a:r>
              <a:rPr lang="en" sz="1000" dirty="0" smtClean="0"/>
              <a:t>until we eventually end up with the minimal failing input, comprising only the </a:t>
            </a:r>
            <a:r>
              <a:rPr lang="en" sz="1000" dirty="0" smtClean="0">
                <a:sym typeface="Consolas"/>
              </a:rPr>
              <a:t>&lt;SELECT&gt;</a:t>
            </a:r>
            <a:r>
              <a:rPr lang="en" sz="1000" dirty="0" smtClean="0"/>
              <a:t> tag, after 48 iterations.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6445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1" name="Shape 431"/>
          <p:cNvSpPr txBox="1">
            <a:spLocks noGrp="1"/>
          </p:cNvSpPr>
          <p:nvPr>
            <p:ph type="body" idx="1"/>
          </p:nvPr>
        </p:nvSpPr>
        <p:spPr/>
        <p:txBody>
          <a:bodyPr/>
          <a:lstStyle/>
          <a:p>
            <a:pPr lvl="0"/>
            <a:r>
              <a:rPr lang="en" sz="1000" dirty="0" smtClean="0"/>
              <a:t>Now that we’ve seen an example of how delta debugging would work in practice, let’s formally define the algorithm so that we can analyze its properties and prove that it will work as expected.</a:t>
            </a:r>
            <a:endParaRPr lang="en-US" sz="1000" dirty="0"/>
          </a:p>
          <a:p>
            <a:pPr lvl="0"/>
            <a:endParaRPr lang="en-US" sz="1000" dirty="0" smtClean="0"/>
          </a:p>
          <a:p>
            <a:pPr lvl="0"/>
            <a:r>
              <a:rPr lang="en" sz="1000" dirty="0" smtClean="0"/>
              <a:t>Let R be the set of all possible inputs that we wish the delta debugging algorithm to consider.</a:t>
            </a:r>
            <a:r>
              <a:rPr lang="en-US" sz="1000" dirty="0" smtClean="0"/>
              <a:t>  </a:t>
            </a:r>
            <a:r>
              <a:rPr lang="en" sz="1000" dirty="0" smtClean="0"/>
              <a:t>We’ll use r_P to denote an element of R on which the program passes, and r_F to denote an element of R on which the program fails.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96405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8" name="Shape 438"/>
          <p:cNvSpPr txBox="1">
            <a:spLocks noGrp="1"/>
          </p:cNvSpPr>
          <p:nvPr>
            <p:ph type="body" idx="1"/>
          </p:nvPr>
        </p:nvSpPr>
        <p:spPr/>
        <p:txBody>
          <a:bodyPr/>
          <a:lstStyle/>
          <a:p>
            <a:pPr lvl="0"/>
            <a:r>
              <a:rPr lang="en" sz="1000" dirty="0" smtClean="0"/>
              <a:t>An example of r_p is any of the following passing inputs, such as </a:t>
            </a:r>
            <a:r>
              <a:rPr lang="en" sz="1000" dirty="0" smtClean="0">
                <a:solidFill>
                  <a:srgbClr val="FF0000"/>
                </a:solidFill>
              </a:rPr>
              <a:t>[hand-circle any input with a tick mark]</a:t>
            </a:r>
            <a:r>
              <a:rPr lang="en" sz="1000" dirty="0" smtClean="0"/>
              <a:t>.</a:t>
            </a:r>
            <a:endParaRPr lang="en-US" sz="1000" dirty="0" smtClean="0"/>
          </a:p>
          <a:p>
            <a:pPr lvl="0"/>
            <a:endParaRPr lang="en" sz="1000" dirty="0" smtClean="0"/>
          </a:p>
          <a:p>
            <a:pPr lvl="0"/>
            <a:r>
              <a:rPr lang="en" sz="1000" dirty="0" smtClean="0"/>
              <a:t>An example of r_f is any of the following failing inputs, such as </a:t>
            </a:r>
            <a:r>
              <a:rPr lang="en" sz="1000" dirty="0" smtClean="0">
                <a:solidFill>
                  <a:srgbClr val="FF0000"/>
                </a:solidFill>
              </a:rPr>
              <a:t>[hand-circle any input with a cross mark]</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94989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2" name="Shape 452"/>
          <p:cNvSpPr txBox="1">
            <a:spLocks noGrp="1"/>
          </p:cNvSpPr>
          <p:nvPr>
            <p:ph type="body" idx="1"/>
          </p:nvPr>
        </p:nvSpPr>
        <p:spPr/>
        <p:txBody>
          <a:bodyPr/>
          <a:lstStyle/>
          <a:p>
            <a:pPr lvl="0"/>
            <a:r>
              <a:rPr lang="en" sz="1000" dirty="0" smtClean="0"/>
              <a:t>The key building block in the delta debugging algorithm is the concept of a change, which is how one input is transformed into another.</a:t>
            </a:r>
          </a:p>
          <a:p>
            <a:pPr lvl="0"/>
            <a:endParaRPr lang="en" sz="1000" dirty="0" smtClean="0"/>
          </a:p>
          <a:p>
            <a:pPr lvl="0"/>
            <a:r>
              <a:rPr lang="en" sz="1000" dirty="0" smtClean="0"/>
              <a:t>Formally, a change is a mapping from the set of all test inputs to itself. In other words, it’s a function that takes a test input r_1 and returns another test input r_2.</a:t>
            </a:r>
          </a:p>
          <a:p>
            <a:pPr lvl="0"/>
            <a:endParaRPr lang="en" sz="1000" dirty="0" smtClean="0"/>
          </a:p>
          <a:p>
            <a:pPr lvl="0"/>
            <a:r>
              <a:rPr lang="en" sz="1000" dirty="0" smtClean="0"/>
              <a:t>[In the Mozilla example from earlier, applying δ means to expand a trivial (empty) HTML input to the full failure-inducing HTML page.]</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5881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9" name="Shape 459"/>
          <p:cNvSpPr txBox="1">
            <a:spLocks noGrp="1"/>
          </p:cNvSpPr>
          <p:nvPr>
            <p:ph type="body" idx="1"/>
          </p:nvPr>
        </p:nvSpPr>
        <p:spPr/>
        <p:txBody>
          <a:bodyPr/>
          <a:lstStyle/>
          <a:p>
            <a:pPr lvl="0"/>
            <a:r>
              <a:rPr lang="en" sz="1000" dirty="0" smtClean="0"/>
              <a:t>The operation of inserting the string </a:t>
            </a:r>
            <a:r>
              <a:rPr lang="en" sz="1000" dirty="0" smtClean="0">
                <a:solidFill>
                  <a:srgbClr val="0000FF"/>
                </a:solidFill>
                <a:sym typeface="Consolas"/>
              </a:rPr>
              <a:t>ME=”priori</a:t>
            </a:r>
            <a:r>
              <a:rPr lang="en" sz="1000" dirty="0" smtClean="0"/>
              <a:t> between the 10th and 11th character positions of the input would be an example of a change function relevant to the Mozilla example from before.</a:t>
            </a:r>
          </a:p>
          <a:p>
            <a:pPr lvl="0"/>
            <a:endParaRPr lang="en" sz="1000" dirty="0" smtClean="0"/>
          </a:p>
          <a:p>
            <a:pPr lvl="0"/>
            <a:r>
              <a:rPr lang="en" sz="1000" dirty="0" smtClean="0"/>
              <a:t>Other examples of change functions are the operation of concatenating a semicolon at the end of a string, removing the first character of a nonempty string, and reversing the order of a string. Even the function that simply returns its input string is a change: it serves as the identity change function.</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57747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6" name="Shape 466"/>
          <p:cNvSpPr txBox="1">
            <a:spLocks noGrp="1"/>
          </p:cNvSpPr>
          <p:nvPr>
            <p:ph type="body" idx="1"/>
          </p:nvPr>
        </p:nvSpPr>
        <p:spPr/>
        <p:txBody>
          <a:bodyPr/>
          <a:lstStyle/>
          <a:p>
            <a:pPr lvl="0"/>
            <a:r>
              <a:rPr lang="en" sz="1000" dirty="0" smtClean="0"/>
              <a:t>We next introduce the concept of decomposing a change function into a number of elementary change functions such that applying each elementary change in order to an input r has the same effect as applying the original change to that input r all at once.</a:t>
            </a:r>
          </a:p>
          <a:p>
            <a:pPr lvl="0"/>
            <a:endParaRPr lang="en" sz="1000" dirty="0" smtClean="0"/>
          </a:p>
          <a:p>
            <a:pPr lvl="0"/>
            <a:r>
              <a:rPr lang="en" sz="1000" dirty="0" smtClean="0"/>
              <a:t>For example, suppose deleting a line from an input file results in a failure.</a:t>
            </a:r>
            <a:r>
              <a:rPr lang="en-US" sz="1000" dirty="0" smtClean="0"/>
              <a:t> </a:t>
            </a:r>
            <a:r>
              <a:rPr lang="en" sz="1000" dirty="0" smtClean="0"/>
              <a:t> We can decompose this deletion to a sequence of individual character deletions.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95192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3" name="Shape 473"/>
          <p:cNvSpPr txBox="1">
            <a:spLocks noGrp="1"/>
          </p:cNvSpPr>
          <p:nvPr>
            <p:ph type="body" idx="1"/>
          </p:nvPr>
        </p:nvSpPr>
        <p:spPr/>
        <p:txBody>
          <a:bodyPr/>
          <a:lstStyle/>
          <a:p>
            <a:pPr lvl="0"/>
            <a:r>
              <a:rPr lang="en" sz="1000" dirty="0" smtClean="0"/>
              <a:t>Looking again at our Mozilla example from before, we can decompose the change denoted by delta’, which represents inserting this string at input position 10, into elementary changes as follows.</a:t>
            </a:r>
          </a:p>
          <a:p>
            <a:pPr lvl="0"/>
            <a:endParaRPr lang="en-US" sz="1000" dirty="0" smtClean="0"/>
          </a:p>
          <a:p>
            <a:pPr lvl="0"/>
            <a:r>
              <a:rPr lang="en" sz="1000" dirty="0" smtClean="0"/>
              <a:t>delta’ = delta_10 composed with delta_9 composed with so forth down to delta_1, where </a:t>
            </a:r>
          </a:p>
          <a:p>
            <a:pPr lvl="0"/>
            <a:r>
              <a:rPr lang="en" sz="1000" dirty="0" smtClean="0"/>
              <a:t>delta_1 is the change that inserts the character M at position 10</a:t>
            </a:r>
          </a:p>
          <a:p>
            <a:pPr lvl="0"/>
            <a:r>
              <a:rPr lang="en" sz="1000" dirty="0" smtClean="0"/>
              <a:t>delta_2 is the change that inserts the character E at position 11</a:t>
            </a:r>
          </a:p>
          <a:p>
            <a:pPr lvl="0"/>
            <a:r>
              <a:rPr lang="en" sz="1000" dirty="0" smtClean="0"/>
              <a:t>… and so on.</a:t>
            </a:r>
          </a:p>
          <a:p>
            <a:pPr lvl="0"/>
            <a:endParaRPr lang="en" sz="1000" dirty="0" smtClean="0"/>
          </a:p>
          <a:p>
            <a:pPr lvl="0"/>
            <a:r>
              <a:rPr lang="en" sz="1000" dirty="0" smtClean="0"/>
              <a:t>Note that what we consider an elementary change can depend on the context of the problem.  We could consider insertions and deletions of</a:t>
            </a:r>
            <a:r>
              <a:rPr lang="en-US" sz="1000" dirty="0" smtClean="0"/>
              <a:t> </a:t>
            </a:r>
            <a:r>
              <a:rPr lang="en" sz="1000" dirty="0" smtClean="0"/>
              <a:t>lines in a file to be elementary. </a:t>
            </a:r>
            <a:r>
              <a:rPr lang="en-US" sz="1000" dirty="0" smtClean="0"/>
              <a:t> </a:t>
            </a:r>
            <a:r>
              <a:rPr lang="en" sz="1000" dirty="0" smtClean="0"/>
              <a:t>Or if we are using delta debugging on a set of binary parameters for a program, an elementary change might be switching one bit on or off.</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24126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80" name="Shape 480"/>
          <p:cNvSpPr txBox="1">
            <a:spLocks noGrp="1"/>
          </p:cNvSpPr>
          <p:nvPr>
            <p:ph type="body" idx="1"/>
          </p:nvPr>
        </p:nvSpPr>
        <p:spPr/>
        <p:txBody>
          <a:bodyPr/>
          <a:lstStyle/>
          <a:p>
            <a:pPr lvl="0"/>
            <a:r>
              <a:rPr lang="en" sz="1000" dirty="0" smtClean="0"/>
              <a:t>Let’s review the setup we have going into the delta debugging algorithm.</a:t>
            </a:r>
          </a:p>
          <a:p>
            <a:pPr lvl="0"/>
            <a:endParaRPr lang="en" sz="1000" dirty="0" smtClean="0"/>
          </a:p>
          <a:p>
            <a:pPr lvl="0"/>
            <a:r>
              <a:rPr lang="en" sz="1000" dirty="0" smtClean="0"/>
              <a:t>We have an input on which our program passes: r_p.</a:t>
            </a:r>
            <a:r>
              <a:rPr lang="en-US" sz="1000" dirty="0" smtClean="0"/>
              <a:t>  </a:t>
            </a:r>
            <a:r>
              <a:rPr lang="en" sz="1000" dirty="0" smtClean="0"/>
              <a:t>We have an input on which our program fails: r_f.</a:t>
            </a:r>
            <a:r>
              <a:rPr lang="en-US" sz="1000" dirty="0" smtClean="0"/>
              <a:t>  </a:t>
            </a:r>
            <a:r>
              <a:rPr lang="en" sz="1000" dirty="0" smtClean="0"/>
              <a:t>And we have a set of elementary changes, which we’ll call c_f, such that applying the changes in order to r_p yields r_f.</a:t>
            </a:r>
          </a:p>
          <a:p>
            <a:pPr lvl="0"/>
            <a:endParaRPr lang="en" sz="1000" dirty="0" smtClean="0"/>
          </a:p>
          <a:p>
            <a:pPr lvl="0"/>
            <a:r>
              <a:rPr lang="en" sz="1000" dirty="0" smtClean="0"/>
              <a:t>Note that r_p is typically a simple input on which the program trivially passes, such as the empty input, and r_f is typically a complex input on which the program</a:t>
            </a:r>
            <a:r>
              <a:rPr lang="en-US" sz="1000" dirty="0" smtClean="0"/>
              <a:t> </a:t>
            </a:r>
            <a:r>
              <a:rPr lang="en" sz="1000" dirty="0" smtClean="0"/>
              <a:t>fails, and that we would like to minimize.</a:t>
            </a:r>
            <a:r>
              <a:rPr lang="en-US" sz="1000" dirty="0" smtClean="0"/>
              <a:t>  </a:t>
            </a:r>
            <a:r>
              <a:rPr lang="en" sz="1000" dirty="0" smtClean="0"/>
              <a:t>In the case of Mozilla web browser, r_p could be a blank HTML file, and r_f is the full HTML file that causes the browser to crash.</a:t>
            </a:r>
          </a:p>
          <a:p>
            <a:pPr lvl="0"/>
            <a:endParaRPr lang="en" sz="1000" dirty="0" smtClean="0"/>
          </a:p>
          <a:p>
            <a:pPr lvl="0"/>
            <a:r>
              <a:rPr lang="en" sz="1000" dirty="0" smtClean="0"/>
              <a:t>Subsets of c_f will be important in the delta debugging algorithm, so we will distinguish them henceforth by calling them test cases.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7727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p:txBody>
          <a:bodyPr/>
          <a:lstStyle/>
          <a:p>
            <a:pPr lvl="0"/>
            <a:r>
              <a:rPr lang="en" sz="1000" dirty="0" smtClean="0"/>
              <a:t>Let’s look at a real-world scenario which should help motivate the necessity for bug minimization.</a:t>
            </a:r>
          </a:p>
          <a:p>
            <a:pPr lvl="0"/>
            <a:endParaRPr lang="en" sz="1000" dirty="0" smtClean="0"/>
          </a:p>
          <a:p>
            <a:pPr lvl="0"/>
            <a:r>
              <a:rPr lang="en" sz="1000" dirty="0" smtClean="0"/>
              <a:t>Bugzilla, the Mozilla bug database, had over 370 unresolved bug reports for Mozilla’s web browser.  These reports weren’t even simplified, and the bug queue was growing by the day.  Mozilla’s engineers became overwhelmed with the workload.</a:t>
            </a:r>
          </a:p>
          <a:p>
            <a:pPr lvl="0"/>
            <a:endParaRPr lang="en" sz="1000" dirty="0"/>
          </a:p>
          <a:p>
            <a:pPr lvl="0"/>
            <a:r>
              <a:rPr lang="en" sz="1000" dirty="0" smtClean="0"/>
              <a:t>Under this pressure, the project manager sent out a call for volunteers for the Mozilla BugAThon: volunteers to help process the bug reports.  Their goal was to turn each bug report into a minimal test case, in which each part of the input is significant in reproducing the failure.  The volunteers were even rewarded with perks for their work: volunteers who simplified 5 reports would be invited to the launch party, and those who simplified 20 reports would receive a T-shirt signed by the engineering team.</a:t>
            </a:r>
            <a:endParaRPr lang="en-US" sz="1000" dirty="0" smtClean="0"/>
          </a:p>
          <a:p>
            <a:pPr lvl="0"/>
            <a:endParaRPr lang="en-US" sz="1000" dirty="0"/>
          </a:p>
          <a:p>
            <a:pPr lvl="0"/>
            <a:r>
              <a:rPr lang="en" sz="1000" dirty="0" smtClean="0"/>
              <a:t>Clearly, Mozilla would have benefitted from an automated bug minimization process here!</a:t>
            </a:r>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841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7" name="Shape 487"/>
          <p:cNvSpPr txBox="1">
            <a:spLocks noGrp="1"/>
          </p:cNvSpPr>
          <p:nvPr>
            <p:ph type="body" idx="1"/>
          </p:nvPr>
        </p:nvSpPr>
        <p:spPr/>
        <p:txBody>
          <a:bodyPr/>
          <a:lstStyle/>
          <a:p>
            <a:pPr lvl="0"/>
            <a:r>
              <a:rPr lang="en" sz="1000" dirty="0" smtClean="0"/>
              <a:t>Given a test case, that is, a subset of the changes, we want the ability to apply that subset of changes to the passing input r_p and determine if the resulting input causes the program to fail in the same manner as the failing input r_f.</a:t>
            </a:r>
          </a:p>
          <a:p>
            <a:pPr lvl="0"/>
            <a:endParaRPr lang="en" sz="1000" dirty="0" smtClean="0"/>
          </a:p>
          <a:p>
            <a:pPr lvl="0"/>
            <a:r>
              <a:rPr lang="en" sz="1000" dirty="0" smtClean="0"/>
              <a:t>To formalize this notion, we define the function test which takes a subset of c_f and outputs one of three characters based on the outcome</a:t>
            </a:r>
            <a:r>
              <a:rPr lang="en-US" sz="1000" dirty="0" smtClean="0"/>
              <a:t> </a:t>
            </a:r>
            <a:r>
              <a:rPr lang="en" sz="1000" dirty="0" smtClean="0"/>
              <a:t>of our test.</a:t>
            </a:r>
          </a:p>
          <a:p>
            <a:pPr lvl="0"/>
            <a:endParaRPr lang="en" sz="1000" dirty="0" smtClean="0"/>
          </a:p>
          <a:p>
            <a:pPr lvl="0"/>
            <a:r>
              <a:rPr lang="en" sz="1000" dirty="0" smtClean="0"/>
              <a:t>We distinguish these three test outcomes following the POSIX 1003.3 standard for testing frameworks.</a:t>
            </a:r>
            <a:endParaRPr lang="en-US" sz="1000" dirty="0" smtClean="0"/>
          </a:p>
          <a:p>
            <a:pPr lvl="0"/>
            <a:endParaRPr lang="en-US" sz="1000" dirty="0" smtClean="0"/>
          </a:p>
          <a:p>
            <a:pPr marL="171450" lvl="0" indent="-171450">
              <a:buFontTx/>
              <a:buChar char="-"/>
            </a:pPr>
            <a:r>
              <a:rPr lang="en" sz="1000" dirty="0" smtClean="0"/>
              <a:t>If the test succeeds, the test function outputs PASS, written here as P.</a:t>
            </a:r>
            <a:endParaRPr lang="en-US" sz="1000" dirty="0"/>
          </a:p>
          <a:p>
            <a:pPr marL="171450" lvl="0" indent="-171450">
              <a:buFontTx/>
              <a:buChar char="-"/>
            </a:pPr>
            <a:r>
              <a:rPr lang="en" sz="1000" dirty="0" smtClean="0"/>
              <a:t>If the test produces the failure it was intended to capture, the test function outputs FAIL, written here as F.</a:t>
            </a:r>
            <a:endParaRPr lang="en-US" sz="1000" dirty="0" smtClean="0"/>
          </a:p>
          <a:p>
            <a:pPr marL="171450" lvl="0" indent="-171450">
              <a:buFontTx/>
              <a:buChar char="-"/>
            </a:pPr>
            <a:r>
              <a:rPr lang="en" sz="1000" dirty="0" smtClean="0"/>
              <a:t>And if the test produces indeterminate results, the test function outputs UNRESOLVED, written here as ‘?’.</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64920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4" name="Shape 494"/>
          <p:cNvSpPr txBox="1">
            <a:spLocks noGrp="1"/>
          </p:cNvSpPr>
          <p:nvPr>
            <p:ph type="body" idx="1"/>
          </p:nvPr>
        </p:nvSpPr>
        <p:spPr/>
        <p:txBody>
          <a:bodyPr/>
          <a:lstStyle/>
          <a:p>
            <a:pPr lvl="0"/>
            <a:r>
              <a:rPr lang="en" sz="1000" dirty="0" smtClean="0"/>
              <a:t>The goal of delta debugging is to find the smallest test case c such that test(c) = F.</a:t>
            </a:r>
            <a:r>
              <a:rPr lang="en-US" sz="1000" dirty="0" smtClean="0"/>
              <a:t>  </a:t>
            </a:r>
            <a:r>
              <a:rPr lang="en" sz="1000" dirty="0" smtClean="0"/>
              <a:t>In other words, to find the smallest set of changes we need to apply to passing input r_p in order to result in the same failure as the failing input r_f.</a:t>
            </a:r>
          </a:p>
          <a:p>
            <a:pPr lvl="0"/>
            <a:endParaRPr lang="en" sz="1000" dirty="0" smtClean="0"/>
          </a:p>
          <a:p>
            <a:pPr lvl="0"/>
            <a:r>
              <a:rPr lang="en" sz="1000" dirty="0" smtClean="0"/>
              <a:t>We call a failing test case a global minimum of c_f if every other smaller-sized test case from c_f does not cause the test to output F.</a:t>
            </a:r>
            <a:r>
              <a:rPr lang="en-US" sz="1000" dirty="0" smtClean="0"/>
              <a:t>  </a:t>
            </a:r>
            <a:r>
              <a:rPr lang="en" sz="1000" dirty="0" smtClean="0"/>
              <a:t>In other words, any smaller-sized set of changes either passes the test or causes the test to be unresolved.</a:t>
            </a:r>
          </a:p>
          <a:p>
            <a:pPr lvl="0"/>
            <a:endParaRPr lang="en" sz="1000" dirty="0" smtClean="0"/>
          </a:p>
          <a:p>
            <a:pPr lvl="0"/>
            <a:r>
              <a:rPr lang="en" sz="1000" dirty="0" smtClean="0"/>
              <a:t>The global minimum is the smallest set of changes which makes the program fail; but finding the global minimum may require performing an exponential number of tests: if c_f has size n, we’d need to perform in the worst case 2^n tests to find the global minimum.</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92326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1" name="Shape 501"/>
          <p:cNvSpPr txBox="1">
            <a:spLocks noGrp="1"/>
          </p:cNvSpPr>
          <p:nvPr>
            <p:ph type="body" idx="1"/>
          </p:nvPr>
        </p:nvSpPr>
        <p:spPr/>
        <p:txBody>
          <a:bodyPr/>
          <a:lstStyle/>
          <a:p>
            <a:pPr lvl="0"/>
            <a:r>
              <a:rPr lang="en" sz="1000" dirty="0" smtClean="0"/>
              <a:t>Instead of searching for the absolute smallest set of changes that causes the failure, we can approximate a smallest set by reformulating our goal.</a:t>
            </a:r>
          </a:p>
          <a:p>
            <a:pPr lvl="0"/>
            <a:endParaRPr lang="en" sz="1000" dirty="0" smtClean="0"/>
          </a:p>
          <a:p>
            <a:pPr lvl="0"/>
            <a:r>
              <a:rPr lang="en" sz="1000" dirty="0" smtClean="0"/>
              <a:t>We will find a set of changes that causes the failure but removing any single change from the set causes the failure to go away.</a:t>
            </a:r>
          </a:p>
          <a:p>
            <a:pPr lvl="0"/>
            <a:endParaRPr lang="en" sz="1000" dirty="0" smtClean="0"/>
          </a:p>
          <a:p>
            <a:pPr lvl="0"/>
            <a:r>
              <a:rPr lang="en" sz="1000" dirty="0" smtClean="0"/>
              <a:t>Such a set of changes is called 1-minimal.</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60146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8" name="Shape 508"/>
          <p:cNvSpPr txBox="1">
            <a:spLocks noGrp="1"/>
          </p:cNvSpPr>
          <p:nvPr>
            <p:ph type="body" idx="1"/>
          </p:nvPr>
        </p:nvSpPr>
        <p:spPr/>
        <p:txBody>
          <a:bodyPr/>
          <a:lstStyle/>
          <a:p>
            <a:pPr lvl="0"/>
            <a:r>
              <a:rPr lang="en" sz="1000" dirty="0" smtClean="0"/>
              <a:t>More formally:</a:t>
            </a:r>
          </a:p>
          <a:p>
            <a:pPr lvl="0"/>
            <a:endParaRPr lang="en" sz="1000" dirty="0" smtClean="0"/>
          </a:p>
          <a:p>
            <a:pPr lvl="0"/>
            <a:r>
              <a:rPr lang="en" sz="1000" dirty="0" smtClean="0"/>
              <a:t>Define a failing test case C to be a local minimum of C_F if for every proper subset C’ of C, applying the test function to C’ doesn’t produce a failure.</a:t>
            </a:r>
            <a:r>
              <a:rPr lang="en-US" sz="1000" dirty="0" smtClean="0"/>
              <a:t>  </a:t>
            </a:r>
            <a:r>
              <a:rPr lang="en" sz="1000" dirty="0" smtClean="0"/>
              <a:t>This is in contrast to a global minimum in the following way: for a local minimum, we only restrict our attention to subsets of the local minimum test case;</a:t>
            </a:r>
            <a:r>
              <a:rPr lang="en-US" sz="1000" dirty="0" smtClean="0"/>
              <a:t> </a:t>
            </a:r>
            <a:r>
              <a:rPr lang="en" sz="1000" dirty="0" smtClean="0"/>
              <a:t>for a global minimum, there must be no smaller test case that causes a failure.</a:t>
            </a:r>
          </a:p>
          <a:p>
            <a:pPr lvl="0"/>
            <a:endParaRPr lang="en" sz="1000" dirty="0" smtClean="0"/>
          </a:p>
          <a:p>
            <a:pPr lvl="0"/>
            <a:r>
              <a:rPr lang="en" sz="1000" dirty="0" smtClean="0"/>
              <a:t>Define a failing test case C to be n-minimal if for every proper subset C’ of C, if the difference in size between C’ and C is no more than n, then the test function</a:t>
            </a:r>
            <a:r>
              <a:rPr lang="en-US" sz="1000" dirty="0" smtClean="0"/>
              <a:t> </a:t>
            </a:r>
            <a:r>
              <a:rPr lang="en" sz="1000" dirty="0" smtClean="0"/>
              <a:t>applied to C’ does not cause a failure.</a:t>
            </a:r>
            <a:r>
              <a:rPr lang="en-US" sz="1000" dirty="0" smtClean="0"/>
              <a:t> </a:t>
            </a:r>
            <a:r>
              <a:rPr lang="en" sz="1000" dirty="0" smtClean="0"/>
              <a:t> In other words, C is n-minimal if removing between 1 and n changes from C causes the test function to no longer fail.</a:t>
            </a:r>
            <a:r>
              <a:rPr lang="en-US" sz="1000" dirty="0" smtClean="0"/>
              <a:t>  </a:t>
            </a:r>
            <a:r>
              <a:rPr lang="en" sz="1000" dirty="0" smtClean="0"/>
              <a:t>Just as local minimality is a weakening of the notion of global minimality, n-minimality is a weakening of the notion of local minimality.</a:t>
            </a:r>
          </a:p>
          <a:p>
            <a:pPr lvl="0"/>
            <a:endParaRPr lang="en" sz="1000" dirty="0" smtClean="0"/>
          </a:p>
          <a:p>
            <a:pPr lvl="0"/>
            <a:r>
              <a:rPr lang="en" sz="1000" dirty="0" smtClean="0"/>
              <a:t>And 1-minimality is the weakest form of n-minimality: a failing test case is 1-minimal if removing any single change from that test case causes the test function to no longer fail.</a:t>
            </a:r>
          </a:p>
          <a:p>
            <a:pPr lvl="0"/>
            <a:endParaRPr lang="en" sz="1000" dirty="0" smtClean="0"/>
          </a:p>
          <a:p>
            <a:pPr lvl="0"/>
            <a:r>
              <a:rPr lang="en" sz="1000" dirty="0" smtClean="0"/>
              <a:t>Even though 1-minimality is not nearly as strong as global or even local minimality, we focus on it because it is still a strong criterion: it says that the test case cannot be minimized incrementally.</a:t>
            </a:r>
            <a:r>
              <a:rPr lang="en-US" sz="1000" dirty="0" smtClean="0"/>
              <a:t>  </a:t>
            </a:r>
            <a:r>
              <a:rPr lang="en" sz="1000" dirty="0" smtClean="0"/>
              <a:t>And we can program an efficient algorithm for applying and testing incremental changes.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02666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Let’s stop here to check your understanding of the different types of minimality with a quiz.</a:t>
            </a:r>
          </a:p>
          <a:p>
            <a:pPr lvl="0"/>
            <a:endParaRPr lang="en" sz="1000" dirty="0" smtClean="0"/>
          </a:p>
          <a:p>
            <a:pPr lvl="0"/>
            <a:r>
              <a:rPr lang="en" sz="1000" dirty="0" smtClean="0"/>
              <a:t>Suppose a program takes a string of ‘A’s and ‘B’s as input, and it crashes</a:t>
            </a:r>
            <a:r>
              <a:rPr lang="en-US" sz="1000" dirty="0" smtClean="0"/>
              <a:t> </a:t>
            </a:r>
            <a:r>
              <a:rPr lang="en" sz="1000" dirty="0" smtClean="0"/>
              <a:t>if given an input with an odd number of ‘B’s AND an even number of ‘A’s.</a:t>
            </a:r>
          </a:p>
          <a:p>
            <a:pPr lvl="0"/>
            <a:endParaRPr lang="en" sz="1000" dirty="0" smtClean="0"/>
          </a:p>
          <a:p>
            <a:pPr lvl="0"/>
            <a:r>
              <a:rPr lang="en" sz="1000" dirty="0" smtClean="0"/>
              <a:t>Because ‘BABAB’ has an odd number of ‘B’s and an even number of A’s, it is a failing input to</a:t>
            </a:r>
            <a:r>
              <a:rPr lang="en-US" sz="1000" dirty="0" smtClean="0"/>
              <a:t> </a:t>
            </a:r>
            <a:r>
              <a:rPr lang="en" sz="1000" dirty="0" smtClean="0"/>
              <a:t>the program.</a:t>
            </a:r>
            <a:r>
              <a:rPr lang="en-US" sz="1000" dirty="0" smtClean="0"/>
              <a:t>  </a:t>
            </a:r>
            <a:r>
              <a:rPr lang="en" sz="1000" dirty="0" smtClean="0"/>
              <a:t>If we take r_p to be the empty input</a:t>
            </a:r>
            <a:r>
              <a:rPr lang="en-US" sz="1000" dirty="0" smtClean="0"/>
              <a:t> </a:t>
            </a:r>
            <a:r>
              <a:rPr lang="en" sz="1000" dirty="0" smtClean="0"/>
              <a:t>and r_f to be ‘BABAB’ and consider inserting each character to be a separate change, then c_f will be a set of five elementary changes.</a:t>
            </a:r>
          </a:p>
          <a:p>
            <a:pPr lvl="0"/>
            <a:endParaRPr lang="en" sz="1000" dirty="0" smtClean="0"/>
          </a:p>
          <a:p>
            <a:pPr lvl="0"/>
            <a:r>
              <a:rPr lang="en" sz="1000" dirty="0" smtClean="0"/>
              <a:t>Previously we defined a test case to be a subset of these changes, which was a set of delta functions.</a:t>
            </a:r>
            <a:r>
              <a:rPr lang="en-US" sz="1000" dirty="0" smtClean="0"/>
              <a:t>  </a:t>
            </a:r>
            <a:r>
              <a:rPr lang="en" sz="1000" dirty="0" smtClean="0"/>
              <a:t>For brevity, we won’t use the delta notation in this quiz; instead, we’ll slightly abuse terminology and just consider test cases to be the subsequences of ‘BABAB’ that result from applying those changes in a subset of c_f.</a:t>
            </a:r>
          </a:p>
          <a:p>
            <a:pPr lvl="0"/>
            <a:endParaRPr lang="en" sz="1000" dirty="0" smtClean="0"/>
          </a:p>
          <a:p>
            <a:pPr lvl="0"/>
            <a:r>
              <a:rPr lang="en" sz="1000" dirty="0" smtClean="0"/>
              <a:t>Here, I’d like you to enter four failure-inducing test cases that are subsequences of the input ‘BABAB’ satisfying the following constraints</a:t>
            </a:r>
            <a:r>
              <a:rPr lang="en-US" sz="1000" dirty="0" smtClean="0"/>
              <a:t>:</a:t>
            </a:r>
          </a:p>
          <a:p>
            <a:pPr lvl="0"/>
            <a:endParaRPr lang="en-US" sz="1000" dirty="0" smtClean="0"/>
          </a:p>
          <a:p>
            <a:pPr marL="171450" lvl="0" indent="-171450">
              <a:buFontTx/>
              <a:buChar char="-"/>
            </a:pPr>
            <a:r>
              <a:rPr lang="en" sz="1000" dirty="0" smtClean="0"/>
              <a:t>First, find the the global minimum test case (that is, the smallest possible failing subsequence)</a:t>
            </a:r>
            <a:endParaRPr lang="en-US" sz="1000" dirty="0" smtClean="0"/>
          </a:p>
          <a:p>
            <a:pPr marL="171450" lvl="0" indent="-171450">
              <a:buFontTx/>
              <a:buChar char="-"/>
            </a:pPr>
            <a:r>
              <a:rPr lang="en" sz="1000" dirty="0" smtClean="0"/>
              <a:t>Second, find a local minimum that is not the global minimum</a:t>
            </a:r>
            <a:endParaRPr lang="en-US" sz="1000" dirty="0" smtClean="0"/>
          </a:p>
          <a:p>
            <a:pPr marL="171450" lvl="0" indent="-171450">
              <a:buFontTx/>
              <a:buChar char="-"/>
            </a:pPr>
            <a:r>
              <a:rPr lang="en" sz="1000" dirty="0" smtClean="0"/>
              <a:t>Third, find a 1-minimal failing test case of size 3</a:t>
            </a:r>
            <a:endParaRPr lang="en-US" sz="1000" dirty="0" smtClean="0"/>
          </a:p>
          <a:p>
            <a:pPr marL="171450" lvl="0" indent="-171450">
              <a:buFontTx/>
              <a:buChar char="-"/>
            </a:pPr>
            <a:r>
              <a:rPr lang="en" sz="1000" dirty="0" smtClean="0"/>
              <a:t>And lastly, find a 2-minimal failing test case of size 3</a:t>
            </a:r>
          </a:p>
          <a:p>
            <a:pPr lvl="0"/>
            <a:endParaRPr lang="en" sz="1000" dirty="0" smtClean="0"/>
          </a:p>
          <a:p>
            <a:pPr lvl="0"/>
            <a:r>
              <a:rPr lang="en" sz="1000" dirty="0" smtClean="0"/>
              <a:t>If no subsequence of ‘BABAB’ exists satisfying the constraints, enter the word “NONE” instead.</a:t>
            </a:r>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44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78171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solidFill>
                  <a:srgbClr val="FF0000"/>
                </a:solidFill>
              </a:rPr>
              <a:t>{</a:t>
            </a:r>
            <a:r>
              <a:rPr lang="en-US" sz="1000" dirty="0" smtClean="0">
                <a:solidFill>
                  <a:srgbClr val="FF0000"/>
                </a:solidFill>
              </a:rPr>
              <a:t>SOLUTION</a:t>
            </a:r>
            <a:r>
              <a:rPr lang="en" sz="1000" dirty="0" smtClean="0">
                <a:solidFill>
                  <a:srgbClr val="FF0000"/>
                </a:solidFill>
              </a:rPr>
              <a:t> SLIDE}</a:t>
            </a:r>
          </a:p>
          <a:p>
            <a:pPr lvl="0"/>
            <a:endParaRPr lang="en" sz="1000" dirty="0" smtClean="0"/>
          </a:p>
          <a:p>
            <a:r>
              <a:rPr lang="en" sz="1000" dirty="0" smtClean="0"/>
              <a:t>Let’s start with the global minimum. </a:t>
            </a:r>
            <a:r>
              <a:rPr lang="en-US" sz="1000" dirty="0" smtClean="0"/>
              <a:t> </a:t>
            </a:r>
            <a:r>
              <a:rPr lang="en" sz="1000" dirty="0" smtClean="0"/>
              <a:t>Notice that the program crashes only on nonempty inputs (since we need to include at least one ‘B’ to have an odd number of ‘B’s), we start by considering subsequences of size 1. </a:t>
            </a:r>
            <a:r>
              <a:rPr lang="en-US" sz="1000" dirty="0" smtClean="0"/>
              <a:t> </a:t>
            </a:r>
            <a:r>
              <a:rPr lang="en" sz="1000" dirty="0" smtClean="0"/>
              <a:t>The only input of size 1 with at least one ‘B’ is the string consisting of just ‘B’. </a:t>
            </a:r>
            <a:r>
              <a:rPr lang="en-US" sz="1000" dirty="0" smtClean="0"/>
              <a:t> </a:t>
            </a:r>
            <a:r>
              <a:rPr lang="en" sz="1000" dirty="0" smtClean="0"/>
              <a:t>This subsequence fails the test (it has 1 ‘B’ -- an odd number, and 0 ‘A’s -- an even number).</a:t>
            </a:r>
            <a:r>
              <a:rPr lang="en-US" sz="1000" dirty="0" smtClean="0"/>
              <a:t> </a:t>
            </a:r>
            <a:r>
              <a:rPr lang="en" sz="1000" dirty="0" smtClean="0"/>
              <a:t> Since ‘B’ is the smallest possible failing subsequence of ‘BABAB’, it is the global minimum failing test case.</a:t>
            </a:r>
          </a:p>
          <a:p>
            <a:r>
              <a:rPr lang="en" sz="1000" dirty="0" smtClean="0"/>
              <a:t/>
            </a:r>
            <a:br>
              <a:rPr lang="en" sz="1000" dirty="0" smtClean="0"/>
            </a:br>
            <a:r>
              <a:rPr lang="en" sz="1000" dirty="0" smtClean="0"/>
              <a:t>Next, let’s try to find a local minimum that is not a global minimum. </a:t>
            </a:r>
            <a:r>
              <a:rPr lang="en-US" sz="1000" dirty="0" smtClean="0"/>
              <a:t> </a:t>
            </a:r>
            <a:r>
              <a:rPr lang="en" sz="1000" dirty="0" smtClean="0"/>
              <a:t>Remember that no proper subsequence of a local minimum can fail. </a:t>
            </a:r>
            <a:r>
              <a:rPr lang="en-US" sz="1000" dirty="0" smtClean="0"/>
              <a:t> </a:t>
            </a:r>
            <a:r>
              <a:rPr lang="en" sz="1000" dirty="0" smtClean="0"/>
              <a:t>But earlier we said that all failing subsequences will need at least one ‘B’. </a:t>
            </a:r>
            <a:r>
              <a:rPr lang="en-US" sz="1000" dirty="0" smtClean="0"/>
              <a:t> </a:t>
            </a:r>
            <a:r>
              <a:rPr lang="en" sz="1000" dirty="0" smtClean="0"/>
              <a:t>So every failing subsequence of ‘BABAB’ itself has a failing subsequence: ‘B’. </a:t>
            </a:r>
            <a:r>
              <a:rPr lang="en-US" sz="1000" dirty="0" smtClean="0"/>
              <a:t> </a:t>
            </a:r>
            <a:r>
              <a:rPr lang="en" sz="1000" dirty="0" smtClean="0"/>
              <a:t>So the only local minimum is ‘B’ itself, so there are no local minima that are not global minima.</a:t>
            </a:r>
          </a:p>
          <a:p>
            <a:r>
              <a:rPr lang="en" sz="1000" dirty="0" smtClean="0"/>
              <a:t/>
            </a:r>
            <a:br>
              <a:rPr lang="en" sz="1000" dirty="0" smtClean="0"/>
            </a:br>
            <a:r>
              <a:rPr lang="en" sz="1000" dirty="0" smtClean="0"/>
              <a:t>Now, let’s try to find a 1-minimal failing subsequence of ‘BABAB’ of size 3. </a:t>
            </a:r>
            <a:r>
              <a:rPr lang="en-US" sz="1000" dirty="0" smtClean="0"/>
              <a:t> </a:t>
            </a:r>
            <a:r>
              <a:rPr lang="en" sz="1000" dirty="0" smtClean="0"/>
              <a:t>First, we’ll list all failing subsequences of size 3: we need at least one ‘B’, and we need an even number of ‘A’s. </a:t>
            </a:r>
            <a:r>
              <a:rPr lang="en-US" sz="1000" dirty="0" smtClean="0"/>
              <a:t> </a:t>
            </a:r>
            <a:r>
              <a:rPr lang="en" sz="1000" dirty="0" smtClean="0"/>
              <a:t>This means we can either have 2 ‘A’s and 1 ‘B’ or 3 ‘B’s. </a:t>
            </a:r>
            <a:r>
              <a:rPr lang="en-US" sz="1000" dirty="0" smtClean="0"/>
              <a:t> </a:t>
            </a:r>
            <a:r>
              <a:rPr lang="en" sz="1000" dirty="0" smtClean="0"/>
              <a:t>There are four subsequences of ‘BABAB’ that satisfy this criterion: ‘AAB’, ‘ABA’, ‘BAA’, and ‘BBB’.</a:t>
            </a:r>
          </a:p>
          <a:p>
            <a:r>
              <a:rPr lang="en" sz="1000" dirty="0" smtClean="0"/>
              <a:t/>
            </a:r>
            <a:br>
              <a:rPr lang="en" sz="1000" dirty="0" smtClean="0"/>
            </a:br>
            <a:r>
              <a:rPr lang="en" sz="1000" dirty="0" smtClean="0"/>
              <a:t>Now let’s see which of these are 1-minimal. </a:t>
            </a:r>
            <a:r>
              <a:rPr lang="en-US" sz="1000" dirty="0" smtClean="0"/>
              <a:t> </a:t>
            </a:r>
            <a:r>
              <a:rPr lang="en" sz="1000" dirty="0" smtClean="0"/>
              <a:t>Remember that a failing test case is 1-minimal if, no matter which change we remove, we get a passing test case.</a:t>
            </a:r>
            <a:r>
              <a:rPr lang="en-US" sz="1000" dirty="0" smtClean="0"/>
              <a:t>  </a:t>
            </a:r>
            <a:r>
              <a:rPr lang="en" sz="1000" dirty="0" smtClean="0"/>
              <a:t>Now, removing one character from any of these strings results in changing the parity of either the ‘A’s or the ‘B’s, meaning that the new subsequence will not cause a crash. </a:t>
            </a:r>
            <a:r>
              <a:rPr lang="en-US" sz="1000" dirty="0" smtClean="0"/>
              <a:t> </a:t>
            </a:r>
            <a:r>
              <a:rPr lang="en" sz="1000" dirty="0" smtClean="0"/>
              <a:t>Thus, all of these subsequences are 1-minimal.</a:t>
            </a:r>
          </a:p>
          <a:p>
            <a:r>
              <a:rPr lang="en" sz="1000" dirty="0" smtClean="0"/>
              <a:t/>
            </a:r>
            <a:br>
              <a:rPr lang="en" sz="1000" dirty="0" smtClean="0"/>
            </a:br>
            <a:r>
              <a:rPr lang="en" sz="1000" dirty="0" smtClean="0"/>
              <a:t>Are any of them 2-minimal, however? </a:t>
            </a:r>
            <a:r>
              <a:rPr lang="en-US" sz="1000" dirty="0"/>
              <a:t> </a:t>
            </a:r>
            <a:r>
              <a:rPr lang="en" sz="1000" dirty="0" smtClean="0"/>
              <a:t>This means that, in addition to removing one character, removing any two characters arbitrarily still causes the subsequence to pass. </a:t>
            </a:r>
            <a:r>
              <a:rPr lang="en-US" sz="1000" dirty="0" smtClean="0"/>
              <a:t> </a:t>
            </a:r>
            <a:r>
              <a:rPr lang="en" sz="1000" dirty="0" smtClean="0"/>
              <a:t>In this case, however, by removing two characters and leaving just a single ‘B’, we obtain a failing input. </a:t>
            </a:r>
            <a:r>
              <a:rPr lang="en-US" sz="1000" dirty="0" smtClean="0"/>
              <a:t> </a:t>
            </a:r>
            <a:r>
              <a:rPr lang="en" sz="1000" dirty="0" smtClean="0"/>
              <a:t>So none of these test cases are 2-minimal.</a:t>
            </a:r>
          </a:p>
          <a:p>
            <a:r>
              <a:rPr lang="en" sz="1000" dirty="0" smtClean="0"/>
              <a:t/>
            </a:r>
            <a:br>
              <a:rPr lang="en" sz="1000" dirty="0" smtClean="0"/>
            </a:b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45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1349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9" name="Shape 539"/>
          <p:cNvSpPr txBox="1">
            <a:spLocks noGrp="1"/>
          </p:cNvSpPr>
          <p:nvPr>
            <p:ph type="body" idx="1"/>
          </p:nvPr>
        </p:nvSpPr>
        <p:spPr/>
        <p:txBody>
          <a:bodyPr/>
          <a:lstStyle/>
          <a:p>
            <a:pPr lvl="0"/>
            <a:r>
              <a:rPr lang="en" sz="1000" dirty="0" smtClean="0"/>
              <a:t>Now, let’s think about how to build an algorithm to find a 1-minimal subset of a given set of changes c;</a:t>
            </a:r>
            <a:r>
              <a:rPr lang="en-US" sz="1000" dirty="0" smtClean="0"/>
              <a:t> </a:t>
            </a:r>
            <a:r>
              <a:rPr lang="en" sz="1000" dirty="0" smtClean="0"/>
              <a:t>we would then apply this algorithm to find the 1-minimal subset of the set of all changes by setting c to c_F.</a:t>
            </a:r>
          </a:p>
          <a:p>
            <a:pPr lvl="0"/>
            <a:endParaRPr lang="en" sz="1000" dirty="0" smtClean="0"/>
          </a:p>
          <a:p>
            <a:pPr lvl="0"/>
            <a:r>
              <a:rPr lang="en" sz="1000" dirty="0" smtClean="0"/>
              <a:t>One straightforward approach that might occur to us is to do the following:</a:t>
            </a:r>
            <a:r>
              <a:rPr lang="en-US" sz="1000" dirty="0" smtClean="0"/>
              <a:t> </a:t>
            </a:r>
            <a:r>
              <a:rPr lang="en" sz="1000" dirty="0" smtClean="0"/>
              <a:t>Iterate through each change delta_i in c, testing whether the set c minus delta_i fails or not.</a:t>
            </a:r>
            <a:r>
              <a:rPr lang="en-US" sz="1000" dirty="0" smtClean="0"/>
              <a:t>  </a:t>
            </a:r>
            <a:r>
              <a:rPr lang="en" sz="1000" dirty="0" smtClean="0"/>
              <a:t>If we find a change delta such that c without delta still induces failure, then we call the algorithm recursively on c’ = c - {delta}</a:t>
            </a:r>
            <a:r>
              <a:rPr lang="en-US" sz="1000" dirty="0" smtClean="0"/>
              <a:t>.  </a:t>
            </a:r>
            <a:r>
              <a:rPr lang="en" sz="1000" dirty="0" smtClean="0"/>
              <a:t>On the other hand, if every change’s removal causes the test to stop failing, then c is 1-minimal, so we return c.</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57640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6" name="Shape 546"/>
          <p:cNvSpPr txBox="1">
            <a:spLocks noGrp="1"/>
          </p:cNvSpPr>
          <p:nvPr>
            <p:ph type="body" idx="1"/>
          </p:nvPr>
        </p:nvSpPr>
        <p:spPr/>
        <p:txBody>
          <a:bodyPr/>
          <a:lstStyle/>
          <a:p>
            <a:pPr lvl="0"/>
            <a:r>
              <a:rPr lang="en" sz="1000" dirty="0" smtClean="0"/>
              <a:t>How well does this naive approach work? </a:t>
            </a:r>
            <a:r>
              <a:rPr lang="en-US" sz="1000" dirty="0" smtClean="0"/>
              <a:t> </a:t>
            </a:r>
            <a:r>
              <a:rPr lang="en" sz="1000" dirty="0" smtClean="0"/>
              <a:t>Well, in the worst case, we would remove the last change in the list per iteration after testing all previous changes.</a:t>
            </a:r>
          </a:p>
          <a:p>
            <a:pPr lvl="0"/>
            <a:endParaRPr lang="en" sz="1000" dirty="0" smtClean="0"/>
          </a:p>
          <a:p>
            <a:pPr lvl="0"/>
            <a:r>
              <a:rPr lang="en" sz="1000" dirty="0" smtClean="0"/>
              <a:t>If we start with N elements, then we perform up to N-i tests on the ith iteration (starting from</a:t>
            </a:r>
            <a:r>
              <a:rPr lang="en-US" sz="1000" dirty="0" smtClean="0"/>
              <a:t> </a:t>
            </a:r>
            <a:r>
              <a:rPr lang="en" sz="1000" dirty="0" smtClean="0"/>
              <a:t>iteration 0). The total number of tests in the worst case would then be N plus N-1 plus N-2 and so forth.</a:t>
            </a:r>
          </a:p>
          <a:p>
            <a:pPr lvl="0"/>
            <a:endParaRPr lang="en" sz="1000" dirty="0" smtClean="0"/>
          </a:p>
          <a:p>
            <a:pPr lvl="0"/>
            <a:r>
              <a:rPr lang="en" sz="1000" dirty="0" smtClean="0"/>
              <a:t>For large values of N, this is approximately one-half N^2, or O(N^2) in asymptotic notation.</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29985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3" name="Shape 553"/>
          <p:cNvSpPr txBox="1">
            <a:spLocks noGrp="1"/>
          </p:cNvSpPr>
          <p:nvPr>
            <p:ph type="body" idx="1"/>
          </p:nvPr>
        </p:nvSpPr>
        <p:spPr/>
        <p:txBody>
          <a:bodyPr/>
          <a:lstStyle/>
          <a:p>
            <a:pPr lvl="0"/>
            <a:r>
              <a:rPr lang="en" sz="1000" dirty="0" smtClean="0"/>
              <a:t>We can often attain better performance than the first, simplest algorithm we thought of.  Let’s try to see if we can improve our algorithm’s performance by making some modifications.</a:t>
            </a:r>
          </a:p>
          <a:p>
            <a:pPr lvl="0"/>
            <a:endParaRPr lang="en" sz="1000" dirty="0" smtClean="0"/>
          </a:p>
          <a:p>
            <a:pPr lvl="0"/>
            <a:r>
              <a:rPr lang="en" sz="1000" dirty="0" smtClean="0"/>
              <a:t>What’s one place where we are losing time in our algorithm?</a:t>
            </a:r>
            <a:endParaRPr lang="en-US" sz="1000" dirty="0" smtClean="0"/>
          </a:p>
          <a:p>
            <a:pPr lvl="0"/>
            <a:endParaRPr lang="en-US" sz="1000" dirty="0"/>
          </a:p>
          <a:p>
            <a:pPr lvl="0"/>
            <a:r>
              <a:rPr lang="en" sz="1000" dirty="0" smtClean="0"/>
              <a:t>Recall our discussion earlier about the strengths and weaknesses of coarser versus finer granularity. </a:t>
            </a:r>
            <a:r>
              <a:rPr lang="en-US" sz="1000" dirty="0" smtClean="0"/>
              <a:t> </a:t>
            </a:r>
            <a:r>
              <a:rPr lang="en" sz="1000" dirty="0" smtClean="0"/>
              <a:t>Checking one change at a time is very fine granularity, which allows for a greater chance of success in finding a failure-inducing subset of changes.</a:t>
            </a:r>
            <a:r>
              <a:rPr lang="en-US" sz="1000" dirty="0" smtClean="0"/>
              <a:t> </a:t>
            </a:r>
            <a:r>
              <a:rPr lang="en" sz="1000" dirty="0" smtClean="0"/>
              <a:t> But it is also more time-consuming. </a:t>
            </a:r>
            <a:r>
              <a:rPr lang="en-US" sz="1000" dirty="0" smtClean="0"/>
              <a:t> </a:t>
            </a:r>
            <a:r>
              <a:rPr lang="en" sz="1000" dirty="0" smtClean="0"/>
              <a:t>If we start with very coarse changes at first, we might be able to save a lot of time; only if we can’t make any progress should we refine our granularity and increase the number of subsets we test.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80048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60" name="Shape 560"/>
          <p:cNvSpPr txBox="1">
            <a:spLocks noGrp="1"/>
          </p:cNvSpPr>
          <p:nvPr>
            <p:ph type="body" idx="1"/>
          </p:nvPr>
        </p:nvSpPr>
        <p:spPr/>
        <p:txBody>
          <a:bodyPr/>
          <a:lstStyle/>
          <a:p>
            <a:pPr lvl="0"/>
            <a:r>
              <a:rPr lang="en" sz="1000" dirty="0" smtClean="0"/>
              <a:t>Here is a sketch of the delta debugging minimization algorithm invented by Andreas Zeller who originally proposed delta debugging.</a:t>
            </a:r>
            <a:r>
              <a:rPr lang="en-US" sz="1000" dirty="0" smtClean="0"/>
              <a:t>  </a:t>
            </a:r>
            <a:r>
              <a:rPr lang="en" sz="1000" dirty="0" smtClean="0"/>
              <a:t>The algorithm finds a 1-minimal test case from the given set of changes c_F.</a:t>
            </a:r>
          </a:p>
          <a:p>
            <a:pPr lvl="0"/>
            <a:endParaRPr lang="en" sz="1000" dirty="0" smtClean="0"/>
          </a:p>
          <a:p>
            <a:pPr lvl="0"/>
            <a:r>
              <a:rPr lang="en" sz="1000" dirty="0" smtClean="0"/>
              <a:t>It starts with n = 2, and divides the set c_F up into n pairwise-disjoint pieces, called Delta_1 through Delta_N.</a:t>
            </a:r>
            <a:r>
              <a:rPr lang="en-US" sz="1000" dirty="0" smtClean="0"/>
              <a:t> </a:t>
            </a:r>
            <a:r>
              <a:rPr lang="en" sz="1000" dirty="0" smtClean="0"/>
              <a:t>(We use capital deltas here to represent subsets of c_F instead of individual changes in c_F.)</a:t>
            </a:r>
          </a:p>
          <a:p>
            <a:pPr lvl="0"/>
            <a:endParaRPr lang="en" sz="1000" dirty="0" smtClean="0"/>
          </a:p>
          <a:p>
            <a:pPr lvl="0"/>
            <a:r>
              <a:rPr lang="en" sz="1000" dirty="0" smtClean="0"/>
              <a:t>We also use Nabla, the upside-down capital Delta, to represent the complement in c_F of each capital Delta. In other words, all the changes in c_F which aren’t in Delta_i are in Nabla_i.</a:t>
            </a:r>
          </a:p>
          <a:p>
            <a:pPr lvl="0"/>
            <a:endParaRPr lang="en" sz="1000" dirty="0" smtClean="0"/>
          </a:p>
          <a:p>
            <a:pPr lvl="0"/>
            <a:r>
              <a:rPr lang="en" sz="1000" dirty="0" smtClean="0"/>
              <a:t>The algorithm then applies the test function to each Delta_i and each Nabla_i.</a:t>
            </a:r>
          </a:p>
          <a:p>
            <a:pPr lvl="0"/>
            <a:endParaRPr lang="en" sz="1000" dirty="0" smtClean="0"/>
          </a:p>
          <a:p>
            <a:pPr lvl="0"/>
            <a:r>
              <a:rPr lang="en" sz="1000" dirty="0" smtClean="0"/>
              <a:t>If one of these test cases fails, then the algorithm reduces the current input down to the input obtained by just applying the changes in the failing test case.</a:t>
            </a:r>
          </a:p>
          <a:p>
            <a:pPr lvl="0"/>
            <a:endParaRPr lang="en" sz="1000" dirty="0" smtClean="0"/>
          </a:p>
          <a:p>
            <a:pPr lvl="0"/>
            <a:r>
              <a:rPr lang="en" sz="1000" dirty="0" smtClean="0"/>
              <a:t>If none of the test cases fails, though, then the algorithm refines its granularity by doubling n and recomputing new subsets Delta_i and Nabla_i.</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8688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p:txBody>
          <a:bodyPr/>
          <a:lstStyle/>
          <a:p>
            <a:pPr lvl="0"/>
            <a:r>
              <a:rPr lang="en" sz="1000" dirty="0" smtClean="0"/>
              <a:t>Let’s look at a concrete bug report in the Mozilla bug database.</a:t>
            </a:r>
            <a:endParaRPr lang="en-US" sz="1000" dirty="0"/>
          </a:p>
          <a:p>
            <a:pPr lvl="0"/>
            <a:endParaRPr lang="en-US" sz="1000" dirty="0" smtClean="0"/>
          </a:p>
          <a:p>
            <a:pPr lvl="0"/>
            <a:r>
              <a:rPr lang="en" sz="1000" dirty="0" smtClean="0"/>
              <a:t>Consider this HTML page.</a:t>
            </a:r>
            <a:r>
              <a:rPr lang="en-US" sz="1000" dirty="0"/>
              <a:t> </a:t>
            </a:r>
            <a:r>
              <a:rPr lang="en" sz="1000" dirty="0" smtClean="0"/>
              <a:t>Loading this page using a certain version of Mozilla’s web browser and printing it causes a segmentation fault.</a:t>
            </a:r>
            <a:r>
              <a:rPr lang="en-US" sz="1000" dirty="0" smtClean="0"/>
              <a:t>  </a:t>
            </a:r>
            <a:r>
              <a:rPr lang="en" sz="1000" dirty="0" smtClean="0"/>
              <a:t>Somewhere in this HTML input is something that makes the browser fail.</a:t>
            </a:r>
            <a:r>
              <a:rPr lang="en-US" sz="1000" dirty="0"/>
              <a:t> </a:t>
            </a:r>
            <a:r>
              <a:rPr lang="en-US" sz="1000" dirty="0" smtClean="0"/>
              <a:t> </a:t>
            </a:r>
            <a:r>
              <a:rPr lang="en" sz="1000" dirty="0" smtClean="0"/>
              <a:t>But how do we find it?</a:t>
            </a:r>
          </a:p>
          <a:p>
            <a:pPr lvl="0"/>
            <a:endParaRPr lang="en-US" sz="1000" dirty="0" smtClean="0"/>
          </a:p>
          <a:p>
            <a:pPr lvl="0"/>
            <a:r>
              <a:rPr lang="en" sz="1000" dirty="0" smtClean="0"/>
              <a:t>If we were the developers of the Mozilla web browser that crashes on this input, we would want the simplest HTML input that still causes the crash.</a:t>
            </a:r>
            <a:endParaRPr lang="en-US" sz="1000" dirty="0"/>
          </a:p>
          <a:p>
            <a:pPr lvl="0"/>
            <a:endParaRPr lang="en-US" sz="1000" dirty="0" smtClean="0"/>
          </a:p>
          <a:p>
            <a:pPr lvl="0"/>
            <a:r>
              <a:rPr lang="en" sz="1000" dirty="0" smtClean="0"/>
              <a:t>So how do we go from this large input to ...</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15977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7" name="Shape 567"/>
          <p:cNvSpPr txBox="1">
            <a:spLocks noGrp="1"/>
          </p:cNvSpPr>
          <p:nvPr>
            <p:ph type="body" idx="1"/>
          </p:nvPr>
        </p:nvSpPr>
        <p:spPr/>
        <p:txBody>
          <a:bodyPr/>
          <a:lstStyle/>
          <a:p>
            <a:pPr lvl="0"/>
            <a:r>
              <a:rPr lang="en" sz="1000" dirty="0" smtClean="0"/>
              <a:t>Here is the algorithm again, this time in more structured pseudocode.</a:t>
            </a:r>
            <a:r>
              <a:rPr lang="en-US" sz="1000" dirty="0" smtClean="0"/>
              <a:t>  </a:t>
            </a:r>
            <a:r>
              <a:rPr lang="en" sz="1000" dirty="0" smtClean="0"/>
              <a:t>It has two parameters n and Delta.</a:t>
            </a:r>
          </a:p>
          <a:p>
            <a:pPr lvl="0"/>
            <a:endParaRPr lang="en" sz="1000" dirty="0" smtClean="0"/>
          </a:p>
          <a:p>
            <a:pPr lvl="0"/>
            <a:r>
              <a:rPr lang="en" sz="1000" dirty="0" smtClean="0"/>
              <a:t>It starts with n = 2 and Delta equal to c_F, the full set of elementary changes.</a:t>
            </a:r>
          </a:p>
          <a:p>
            <a:pPr lvl="0"/>
            <a:endParaRPr lang="en" sz="1000" dirty="0" smtClean="0"/>
          </a:p>
          <a:p>
            <a:pPr lvl="0"/>
            <a:r>
              <a:rPr lang="en" sz="1000" dirty="0" smtClean="0"/>
              <a:t>Given n and Delta, the algorithm divides Delta up into n pieces, Delta_1 through Delta_n, and</a:t>
            </a:r>
            <a:r>
              <a:rPr lang="en-US" sz="1000" dirty="0" smtClean="0"/>
              <a:t> </a:t>
            </a:r>
            <a:r>
              <a:rPr lang="en" sz="1000" dirty="0" smtClean="0"/>
              <a:t>computes Nabla_1 through Nabla_n appropriately.</a:t>
            </a:r>
          </a:p>
          <a:p>
            <a:pPr lvl="0"/>
            <a:endParaRPr lang="en" sz="1000" dirty="0" smtClean="0"/>
          </a:p>
          <a:p>
            <a:pPr lvl="0"/>
            <a:r>
              <a:rPr lang="en" sz="1000" dirty="0" smtClean="0"/>
              <a:t>It then tests each Delta_i and Nabla_i using the test function. There are three possible outcomes:</a:t>
            </a:r>
            <a:endParaRPr lang="en-US" sz="1000" dirty="0" smtClean="0"/>
          </a:p>
          <a:p>
            <a:pPr lvl="0"/>
            <a:endParaRPr lang="en-US" sz="1000" dirty="0"/>
          </a:p>
          <a:p>
            <a:pPr lvl="0"/>
            <a:r>
              <a:rPr lang="en" sz="1000" dirty="0" smtClean="0"/>
              <a:t>If some Delta_i causes the test function to fail, then we go back to step (1), this time with Delta = Delta_i and resetting n to 2.</a:t>
            </a:r>
          </a:p>
          <a:p>
            <a:pPr lvl="0"/>
            <a:endParaRPr lang="en-US" sz="1000" dirty="0" smtClean="0"/>
          </a:p>
          <a:p>
            <a:pPr lvl="0"/>
            <a:r>
              <a:rPr lang="en" sz="1000" dirty="0" smtClean="0"/>
              <a:t>Otherwise, if some Nabla_i causes the test function to fail, then we go back to step (1), this time with Delta = Nabla_i and decrementing n by 1.</a:t>
            </a:r>
          </a:p>
          <a:p>
            <a:pPr lvl="0"/>
            <a:endParaRPr lang="en-US" sz="1000" dirty="0" smtClean="0"/>
          </a:p>
          <a:p>
            <a:pPr lvl="0"/>
            <a:r>
              <a:rPr lang="en" sz="1000" dirty="0" smtClean="0">
                <a:latin typeface="Calibri"/>
                <a:cs typeface="Calibri"/>
              </a:rPr>
              <a:t>If none of the test cases causes a failure, then we have two possibilities</a:t>
            </a:r>
            <a:r>
              <a:rPr lang="en-US" sz="1000" dirty="0" smtClean="0">
                <a:latin typeface="Calibri"/>
                <a:cs typeface="Calibri"/>
              </a:rPr>
              <a:t>:</a:t>
            </a:r>
            <a:endParaRPr lang="en-US" sz="1000" dirty="0">
              <a:latin typeface="Calibri"/>
              <a:cs typeface="Calibri"/>
            </a:endParaRPr>
          </a:p>
          <a:p>
            <a:pPr marL="171450" lvl="0" indent="-171450">
              <a:buFontTx/>
              <a:buChar char="-"/>
            </a:pPr>
            <a:r>
              <a:rPr lang="en" sz="1000" dirty="0" smtClean="0">
                <a:latin typeface="Calibri"/>
                <a:cs typeface="Calibri"/>
              </a:rPr>
              <a:t>If the granularity is not yet at its maximum (n &lt; size of Delta), we return to step (1), leaving Delta the same and doubling the granularity.</a:t>
            </a:r>
            <a:endParaRPr lang="en-US" sz="1000" dirty="0">
              <a:latin typeface="Calibri"/>
              <a:cs typeface="Calibri"/>
            </a:endParaRPr>
          </a:p>
          <a:p>
            <a:pPr marL="171450" lvl="0" indent="-171450">
              <a:buFontTx/>
              <a:buChar char="-"/>
            </a:pPr>
            <a:r>
              <a:rPr lang="en" sz="1000" dirty="0" smtClean="0">
                <a:latin typeface="Calibri"/>
                <a:cs typeface="Calibri"/>
              </a:rPr>
              <a:t>If the granularity is already at maximum (n &gt;= size of Delta), then this means each capital Delta_i consists of a single change, and removing any single change causes the test case to no longer fail. Thus, the test case is 1-minimal, and we stop.</a:t>
            </a:r>
          </a:p>
          <a:p>
            <a:pPr lvl="0"/>
            <a:endParaRPr lang="en" sz="1000" dirty="0" smtClean="0">
              <a:latin typeface="Calibri"/>
              <a:cs typeface="Calibri"/>
            </a:endParaRP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30399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4" name="Shape 574"/>
          <p:cNvSpPr txBox="1">
            <a:spLocks noGrp="1"/>
          </p:cNvSpPr>
          <p:nvPr>
            <p:ph type="body" idx="1"/>
          </p:nvPr>
        </p:nvSpPr>
        <p:spPr/>
        <p:txBody>
          <a:bodyPr/>
          <a:lstStyle/>
          <a:p>
            <a:pPr lvl="0"/>
            <a:r>
              <a:rPr lang="en" sz="1000" dirty="0" smtClean="0"/>
              <a:t>Let’s analyze this algorithm’s complexity and see how it compares to our previous attempt.</a:t>
            </a:r>
          </a:p>
          <a:p>
            <a:pPr lvl="0"/>
            <a:endParaRPr lang="en" sz="1000" dirty="0" smtClean="0"/>
          </a:p>
          <a:p>
            <a:pPr lvl="0"/>
            <a:r>
              <a:rPr lang="en" sz="1000" dirty="0" smtClean="0"/>
              <a:t>Unfortunately, the worst-case complexity of delta debugging minimization is still quadratic in the number of elementary changes: it could be the case that we need to subdivide until we reach maximum granularity and then we remove one change at a time, effectively doing the same amount of work as the naive algorithm.</a:t>
            </a:r>
          </a:p>
          <a:p>
            <a:pPr lvl="0"/>
            <a:endParaRPr lang="en" sz="1000" dirty="0" smtClean="0"/>
          </a:p>
          <a:p>
            <a:pPr lvl="0"/>
            <a:r>
              <a:rPr lang="en" sz="1000" dirty="0" smtClean="0"/>
              <a:t>(As an exercise for yourself, try to come up with an example of a test function and family of inputs that would give this worst case scenario!)</a:t>
            </a:r>
          </a:p>
          <a:p>
            <a:pPr lvl="0"/>
            <a:endParaRPr lang="en" sz="1000" dirty="0" smtClean="0"/>
          </a:p>
          <a:p>
            <a:pPr lvl="0"/>
            <a:r>
              <a:rPr lang="en" sz="1000" dirty="0" smtClean="0"/>
              <a:t>The good news is that in the case where we find a failure in either Delta_1 or Delta_2 in each iteration, convergence to the 1-minimal test case takes only a logarithmic number of tests (much like binary search).</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957844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1" name="Shape 581"/>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Let’s work through an example of the minimization algorithm in the form of a quiz.</a:t>
            </a:r>
            <a:r>
              <a:rPr lang="en-US" sz="1000" dirty="0" smtClean="0"/>
              <a:t> </a:t>
            </a:r>
            <a:r>
              <a:rPr lang="en" sz="1000" dirty="0" smtClean="0"/>
              <a:t> Suppose a program crashes whenever its input contains the substring ‘42’, and suppose we start with the original failing string ‘2424’. </a:t>
            </a:r>
            <a:r>
              <a:rPr lang="en-US" sz="1000" dirty="0" smtClean="0"/>
              <a:t> </a:t>
            </a:r>
            <a:r>
              <a:rPr lang="en" sz="1000" dirty="0" smtClean="0"/>
              <a:t>Assuming that each elementary change consists of inserting a single character, let’s see how the algorithm would minimize this string.</a:t>
            </a:r>
          </a:p>
          <a:p>
            <a:pPr lvl="0"/>
            <a:endParaRPr lang="en" sz="1000" dirty="0" smtClean="0"/>
          </a:p>
          <a:p>
            <a:pPr lvl="0"/>
            <a:r>
              <a:rPr lang="en" sz="1000" dirty="0" smtClean="0"/>
              <a:t>First, begin by filling in the number of partitions we would make of the string Delta, and write in the strings that would form our test cases. </a:t>
            </a:r>
            <a:r>
              <a:rPr lang="en-US" sz="1000" dirty="0" smtClean="0"/>
              <a:t> </a:t>
            </a:r>
            <a:r>
              <a:rPr lang="en" sz="1000" dirty="0" smtClean="0"/>
              <a:t>Please separate the strings by commas, and don’t surround the strings by quotation marks. </a:t>
            </a:r>
            <a:r>
              <a:rPr lang="en-US" sz="1000" dirty="0" smtClean="0"/>
              <a:t> </a:t>
            </a:r>
            <a:r>
              <a:rPr lang="en" sz="1000" dirty="0" smtClean="0"/>
              <a:t>Also feel free to ignore duplicate strings (for example, if both Delta_1 and Delta_2 are the same in some iteration, you just need to write it once).</a:t>
            </a:r>
          </a:p>
          <a:p>
            <a:pPr lvl="0"/>
            <a:endParaRPr lang="en" sz="1000" dirty="0" smtClean="0"/>
          </a:p>
          <a:p>
            <a:pPr lvl="0"/>
            <a:r>
              <a:rPr lang="en" sz="1000" dirty="0" smtClean="0"/>
              <a:t>Finally, if Delta cannot be partitioned evenly into n groups, split it into groups as evenly as possible.</a:t>
            </a:r>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52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263535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8" name="Shape 588"/>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In the first iteration, we start with n = 2, and dividing Delta = 2424 into two even groups gives the same string for all of Delta_1, Delta_2, Nabla_1, and Nabla_2: 24. Since 24 does not cause the program to fail, we leave Delta the same for iteration 2 but double the number of partitions to 4.</a:t>
            </a:r>
          </a:p>
          <a:p>
            <a:pPr lvl="0"/>
            <a:endParaRPr lang="en" sz="700" dirty="0" smtClean="0"/>
          </a:p>
          <a:p>
            <a:pPr lvl="0"/>
            <a:r>
              <a:rPr lang="en" sz="1000" dirty="0" smtClean="0"/>
              <a:t>Dividing up 2424 into four partitions yields</a:t>
            </a:r>
          </a:p>
          <a:p>
            <a:pPr lvl="0"/>
            <a:r>
              <a:rPr lang="en" sz="1000" dirty="0" smtClean="0"/>
              <a:t>Delta_1 = Delta_3 = 2</a:t>
            </a:r>
          </a:p>
          <a:p>
            <a:pPr lvl="0"/>
            <a:r>
              <a:rPr lang="en" sz="1000" dirty="0" smtClean="0"/>
              <a:t>Delta_2 = Delta_4 = 4</a:t>
            </a:r>
          </a:p>
          <a:p>
            <a:pPr lvl="0"/>
            <a:r>
              <a:rPr lang="en" sz="1000" dirty="0" smtClean="0"/>
              <a:t>Nabla_1 = 424</a:t>
            </a:r>
          </a:p>
          <a:p>
            <a:pPr lvl="0"/>
            <a:r>
              <a:rPr lang="en" sz="1000" dirty="0" smtClean="0"/>
              <a:t>Nabla_2 = 224</a:t>
            </a:r>
          </a:p>
          <a:p>
            <a:pPr lvl="0"/>
            <a:r>
              <a:rPr lang="en" sz="1000" dirty="0" smtClean="0"/>
              <a:t>Nabla_3 = 244, and</a:t>
            </a:r>
          </a:p>
          <a:p>
            <a:pPr lvl="0"/>
            <a:r>
              <a:rPr lang="en" sz="1000" dirty="0" smtClean="0"/>
              <a:t>Nabla_4 = 242.</a:t>
            </a:r>
          </a:p>
          <a:p>
            <a:pPr lvl="0"/>
            <a:endParaRPr lang="en" sz="700" dirty="0" smtClean="0"/>
          </a:p>
          <a:p>
            <a:pPr lvl="0"/>
            <a:r>
              <a:rPr lang="en" sz="1000" dirty="0" smtClean="0"/>
              <a:t>Nabla_1 and Nabla_4 are the only ones that fail, so we may choose either of them as Delta and proceed. Either way, we would decrement n by 1 to get n = 3.</a:t>
            </a:r>
          </a:p>
          <a:p>
            <a:pPr lvl="0"/>
            <a:endParaRPr lang="en" sz="700" dirty="0" smtClean="0"/>
          </a:p>
          <a:p>
            <a:pPr lvl="0"/>
            <a:r>
              <a:rPr lang="en" sz="1000" dirty="0" smtClean="0"/>
              <a:t>If we picked Nabla_4 = 242, then our partition would yield</a:t>
            </a:r>
          </a:p>
          <a:p>
            <a:pPr lvl="0"/>
            <a:r>
              <a:rPr lang="en" sz="1000" dirty="0" smtClean="0"/>
              <a:t>Delta_1 = Delta_3 = 2</a:t>
            </a:r>
          </a:p>
          <a:p>
            <a:pPr lvl="0"/>
            <a:r>
              <a:rPr lang="en" sz="1000" dirty="0" smtClean="0"/>
              <a:t>Delta_2 = 4</a:t>
            </a:r>
          </a:p>
          <a:p>
            <a:pPr lvl="0"/>
            <a:r>
              <a:rPr lang="en" sz="1000" dirty="0" smtClean="0"/>
              <a:t>Nabla_1 = 42</a:t>
            </a:r>
          </a:p>
          <a:p>
            <a:pPr lvl="0"/>
            <a:r>
              <a:rPr lang="en" sz="1000" dirty="0" smtClean="0"/>
              <a:t>Nabla_2 = 22, and</a:t>
            </a:r>
          </a:p>
          <a:p>
            <a:pPr lvl="0"/>
            <a:r>
              <a:rPr lang="en" sz="1000" dirty="0" smtClean="0"/>
              <a:t>Nabla_3 = 24.</a:t>
            </a:r>
          </a:p>
          <a:p>
            <a:pPr lvl="0"/>
            <a:endParaRPr lang="en" sz="700" dirty="0" smtClean="0"/>
          </a:p>
          <a:p>
            <a:pPr lvl="0"/>
            <a:r>
              <a:rPr lang="en" sz="1000" dirty="0" smtClean="0"/>
              <a:t>(If we had picked Nabla_1 = 424 earlier in iteration 2, then our partition would yield the same set except that 22 would be replaced by 44.)</a:t>
            </a:r>
          </a:p>
          <a:p>
            <a:pPr lvl="0"/>
            <a:endParaRPr lang="en" sz="700" dirty="0" smtClean="0"/>
          </a:p>
          <a:p>
            <a:pPr lvl="0"/>
            <a:r>
              <a:rPr lang="en" sz="1000" dirty="0" smtClean="0"/>
              <a:t>Either way, the only failing test case would be 42, which we take Delta to be. We also decrement n to 2.</a:t>
            </a:r>
          </a:p>
          <a:p>
            <a:pPr lvl="0"/>
            <a:endParaRPr lang="en" sz="700" dirty="0" smtClean="0"/>
          </a:p>
          <a:p>
            <a:pPr lvl="0"/>
            <a:r>
              <a:rPr lang="en" sz="1000" dirty="0" smtClean="0"/>
              <a:t>Finally, partitioning 42 into two parts gives</a:t>
            </a:r>
            <a:r>
              <a:rPr lang="en-US" sz="1000" dirty="0" smtClean="0"/>
              <a:t> </a:t>
            </a:r>
            <a:r>
              <a:rPr lang="en" sz="1000" dirty="0" smtClean="0"/>
              <a:t>Delta_1 = Nabla_2 = 4 and</a:t>
            </a:r>
            <a:r>
              <a:rPr lang="en-US" sz="1000" dirty="0" smtClean="0"/>
              <a:t> </a:t>
            </a:r>
            <a:r>
              <a:rPr lang="en" sz="1000" dirty="0" smtClean="0"/>
              <a:t>Delta_2 = Nabla_1 = 2.</a:t>
            </a:r>
          </a:p>
          <a:p>
            <a:pPr lvl="0"/>
            <a:endParaRPr lang="en" sz="700" dirty="0" smtClean="0"/>
          </a:p>
          <a:p>
            <a:pPr lvl="0"/>
            <a:r>
              <a:rPr lang="en" sz="1000" dirty="0" smtClean="0"/>
              <a:t>None of these test cases fails, and we observe that n equals the size of Delta. Thus, our algorithm terminates and returns Delta = 42 as the minimized failing test case.</a:t>
            </a:r>
          </a:p>
          <a:p>
            <a:pPr lvl="0"/>
            <a:endParaRPr lang="en" sz="1000" dirty="0"/>
          </a:p>
        </p:txBody>
      </p:sp>
      <p:sp>
        <p:nvSpPr>
          <p:cNvPr id="4" name="Slide Number Placeholder 3"/>
          <p:cNvSpPr>
            <a:spLocks noGrp="1"/>
          </p:cNvSpPr>
          <p:nvPr>
            <p:ph type="sldNum" sz="quarter" idx="10"/>
          </p:nvPr>
        </p:nvSpPr>
        <p:spPr/>
        <p:txBody>
          <a:bodyPr/>
          <a:lstStyle/>
          <a:p>
            <a:fld id="{A4C2B47D-0543-8443-A4A0-F397C1D87BA5}" type="slidenum">
              <a:rPr lang="en-US" smtClean="0"/>
              <a:pPr/>
              <a:t>53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18181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5" name="Shape 595"/>
          <p:cNvSpPr txBox="1">
            <a:spLocks noGrp="1"/>
          </p:cNvSpPr>
          <p:nvPr>
            <p:ph type="body" idx="1"/>
          </p:nvPr>
        </p:nvSpPr>
        <p:spPr/>
        <p:txBody>
          <a:bodyPr/>
          <a:lstStyle/>
          <a:p>
            <a:pPr lvl="0"/>
            <a:r>
              <a:rPr lang="en" sz="1000" dirty="0" smtClean="0"/>
              <a:t>In the rest of this lesson, I will illustrate the versatility of delta debugging using a series of case studies conducted by the author of the technique.</a:t>
            </a:r>
          </a:p>
          <a:p>
            <a:pPr lvl="0"/>
            <a:endParaRPr lang="en" sz="1000" dirty="0" smtClean="0"/>
          </a:p>
          <a:p>
            <a:pPr lvl="0"/>
            <a:r>
              <a:rPr lang="en" sz="1000" dirty="0" smtClean="0"/>
              <a:t>You can learn more about these case studies as well as the delta debugging technique by following the link to a technical paper in the instructor notes.</a:t>
            </a:r>
          </a:p>
          <a:p>
            <a:pPr lvl="0"/>
            <a:endParaRPr lang="en" sz="1000" dirty="0" smtClean="0"/>
          </a:p>
          <a:p>
            <a:pPr lvl="0"/>
            <a:r>
              <a:rPr lang="en" sz="1000" dirty="0" smtClean="0"/>
              <a:t>[</a:t>
            </a:r>
            <a:r>
              <a:rPr lang="en" sz="1000" dirty="0" smtClean="0">
                <a:hlinkClick r:id="rId3"/>
              </a:rPr>
              <a:t>https://www.st.cs.uni-saarland.de/publications/files/zeller-tse-2002.pdf</a:t>
            </a:r>
            <a:r>
              <a:rPr lang="en" sz="1000" dirty="0" smtClean="0"/>
              <a:t>]</a:t>
            </a:r>
          </a:p>
          <a:p>
            <a:pPr lvl="0"/>
            <a:endParaRPr lang="en" sz="1000" dirty="0" smtClean="0"/>
          </a:p>
          <a:p>
            <a:pPr lvl="0"/>
            <a:r>
              <a:rPr lang="en" sz="1000" dirty="0" smtClean="0"/>
              <a:t>The following C program, denoted bug.c, causes GCC version 2.95.2 with optimizations enabled to crash.  This program consists of three functions: mult, copy, and main.  Suppose we wish to minimize the program to file a bug report on GCC.</a:t>
            </a:r>
          </a:p>
          <a:p>
            <a:pPr lvl="0"/>
            <a:endParaRPr lang="en" sz="1000" dirty="0"/>
          </a:p>
          <a:p>
            <a:pPr lvl="0"/>
            <a:r>
              <a:rPr lang="en" sz="1000" dirty="0" smtClean="0"/>
              <a:t>Delta debugging can be used to achieve this goal.  For the GCC program, a passing input is the empty input.  And, for the sake of simplicity, let’s model each change as an insertion of a single character.  Then, in the terminology of the delta debugging algorithm, test r_p denotes running GCC on an empty input, test r_f denotes running GCC on bug.c, which is this entire input, and each change delta_i denotes inserting the i_th character of bug.c.</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56390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3" name="Shape 603"/>
          <p:cNvSpPr txBox="1">
            <a:spLocks noGrp="1"/>
          </p:cNvSpPr>
          <p:nvPr>
            <p:ph type="body" idx="1"/>
          </p:nvPr>
        </p:nvSpPr>
        <p:spPr/>
        <p:txBody>
          <a:bodyPr/>
          <a:lstStyle/>
          <a:p>
            <a:pPr lvl="0"/>
            <a:r>
              <a:rPr lang="en" sz="1000" dirty="0" smtClean="0"/>
              <a:t>We next write the test procedure to be provided to the delta debugging algorithm.  This procedure consists of three steps.  First, it creates the appropriate subset of bug.c.  Next, it feeds this subset to GCC.  Finally, it returns Failed if GCC crashes, and Passed otherwise.</a:t>
            </a:r>
          </a:p>
          <a:p>
            <a:pPr lvl="0"/>
            <a:endParaRPr lang="en" sz="1000" dirty="0" smtClean="0"/>
          </a:p>
          <a:p>
            <a:pPr lvl="0"/>
            <a:r>
              <a:rPr lang="en" sz="1000" dirty="0" smtClean="0"/>
              <a:t>We then run the delta debugging algorithm using this test procedure.  In only the first two tests, the algorithm reduces the input size from 755 characters to 377 and 188 characters, respectively.</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974921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9" name="Shape 619"/>
          <p:cNvSpPr txBox="1">
            <a:spLocks noGrp="1"/>
          </p:cNvSpPr>
          <p:nvPr>
            <p:ph type="body" idx="1"/>
          </p:nvPr>
        </p:nvSpPr>
        <p:spPr/>
        <p:txBody>
          <a:bodyPr/>
          <a:lstStyle/>
          <a:p>
            <a:pPr lvl="0"/>
            <a:r>
              <a:rPr lang="en" sz="1000" dirty="0" smtClean="0"/>
              <a:t>The test case now only contains the mult function: the copy and main functions have been eliminated.  Reducing mult, however, takes time.  Only after 731 more tests do we get a test case that cannot be minimized further.  This test case only contains 77 characters.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016134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6" name="Shape 636"/>
          <p:cNvSpPr txBox="1">
            <a:spLocks noGrp="1"/>
          </p:cNvSpPr>
          <p:nvPr>
            <p:ph type="body" idx="1"/>
          </p:nvPr>
        </p:nvSpPr>
        <p:spPr/>
        <p:txBody>
          <a:bodyPr/>
          <a:lstStyle/>
          <a:p>
            <a:pPr lvl="0"/>
            <a:r>
              <a:rPr lang="en" sz="1000" dirty="0" smtClean="0"/>
              <a:t>This test case is 1-minimal, because no single character can be removed while still causing GCC to crash.  Notice how every superfluous whitespace has been removed.  Even the function name has shrunk from mult to a single letter t, and the original loop has been converted to an infinite loop.  But GCC still isn’t supposed to crash.</a:t>
            </a:r>
          </a:p>
          <a:p>
            <a:pPr lvl="0"/>
            <a:endParaRPr lang="en" sz="1000" dirty="0" smtClean="0"/>
          </a:p>
          <a:p>
            <a:pPr lvl="0"/>
            <a:r>
              <a:rPr lang="en" sz="1000" dirty="0" smtClean="0"/>
              <a:t>As GCC users, we can now file this one-line program as a minimal bug report.  But where in the GCC code could the bug be?  We already know it is related to GCC optimization: the crash disappears if we remove the -O option on the command line to turn off optimization.</a:t>
            </a:r>
          </a:p>
          <a:p>
            <a:pPr lvl="0"/>
            <a:endParaRPr lang="en" sz="1000" dirty="0" smtClean="0"/>
          </a:p>
          <a:p>
            <a:pPr lvl="0"/>
            <a:endParaRPr lang="en" sz="1000" dirty="0" smtClean="0"/>
          </a:p>
          <a:p>
            <a:pPr lvl="0"/>
            <a:endParaRPr lang="en" sz="1000" dirty="0" smtClean="0"/>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68491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5" name="Shape 645"/>
          <p:cNvSpPr txBox="1">
            <a:spLocks noGrp="1"/>
          </p:cNvSpPr>
          <p:nvPr>
            <p:ph type="body" idx="1"/>
          </p:nvPr>
        </p:nvSpPr>
        <p:spPr/>
        <p:txBody>
          <a:bodyPr/>
          <a:lstStyle/>
          <a:p>
            <a:pPr lvl="0"/>
            <a:r>
              <a:rPr lang="en" sz="1000" dirty="0" smtClean="0"/>
              <a:t>Now, the GCC documentation lists 31 different options to control optimization.  It turns out that applying all of these options causes the crash to disappear.</a:t>
            </a:r>
            <a:r>
              <a:rPr lang="en" sz="1000" dirty="0"/>
              <a:t> </a:t>
            </a:r>
            <a:r>
              <a:rPr lang="en" sz="1000" dirty="0" smtClean="0"/>
              <a:t> This means that some options in this list prevent the crash.</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93777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4" name="Shape 654"/>
          <p:cNvSpPr txBox="1">
            <a:spLocks noGrp="1"/>
          </p:cNvSpPr>
          <p:nvPr>
            <p:ph type="body" idx="1"/>
          </p:nvPr>
        </p:nvSpPr>
        <p:spPr/>
        <p:txBody>
          <a:bodyPr/>
          <a:lstStyle/>
          <a:p>
            <a:pPr lvl="0"/>
            <a:r>
              <a:rPr lang="en" sz="1000" dirty="0" smtClean="0"/>
              <a:t>We can again use the delta debugging algorithm to find the crash-preventing options.  This time, the passing test r_p denotes running GCC with all options, the failing test r_f denotes running GCC with none of the options, and each change delta_i denotes removing the i^th option.</a:t>
            </a:r>
          </a:p>
          <a:p>
            <a:pPr lvl="0"/>
            <a:endParaRPr lang="en" sz="1000" dirty="0" smtClean="0"/>
          </a:p>
          <a:p>
            <a:pPr lvl="0"/>
            <a:r>
              <a:rPr lang="en" sz="1000" dirty="0" smtClean="0"/>
              <a:t>After 7 tests, the algorithm reports that option -ffast-math prevents the crash.  Unfortunately, the –ffast-math option is a bad candidate for working around the failure, because it may alter the semantics of the program.  So we remove –ffast-math from the list of options and re-run the delta debugging algorithm.  Again after 7 tests, it turns out the option –fforce-addr also prevents the crash.</a:t>
            </a:r>
          </a:p>
          <a:p>
            <a:pPr lvl="0"/>
            <a:endParaRPr lang="en" sz="1000" dirty="0" smtClean="0"/>
          </a:p>
          <a:p>
            <a:pPr lvl="0"/>
            <a:r>
              <a:rPr lang="en" sz="1000" dirty="0" smtClean="0"/>
              <a:t>So far, we have determined that 2 of the 31 options prevent the crash.  Running GCC with the remaining 29 options shows that the crash persists; so it seems we have identified all the crash-preventing options.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64742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p:txBody>
          <a:bodyPr/>
          <a:lstStyle/>
          <a:p>
            <a:pPr lvl="0"/>
            <a:r>
              <a:rPr lang="en" sz="1000" smtClean="0"/>
              <a:t>this simple input -- a mere select tag -- that still causes the crash?</a:t>
            </a:r>
            <a:endParaRPr lang="en" sz="1000"/>
          </a:p>
        </p:txBody>
      </p:sp>
      <p:sp>
        <p:nvSpPr>
          <p:cNvPr id="3" name="Slide Number Placeholder 2"/>
          <p:cNvSpPr>
            <a:spLocks noGrp="1"/>
          </p:cNvSpPr>
          <p:nvPr>
            <p:ph type="sldNum" sz="quarter" idx="10"/>
          </p:nvPr>
        </p:nvSpPr>
        <p:spPr/>
        <p:txBody>
          <a:bodyPr/>
          <a:lstStyle/>
          <a:p>
            <a:fld id="{A4C2B47D-0543-8443-A4A0-F397C1D87BA5}" type="slidenum">
              <a:rPr lang="en-US" smtClean="0"/>
              <a:pPr/>
              <a:t>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029635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1" name="Shape 661"/>
          <p:cNvSpPr txBox="1">
            <a:spLocks noGrp="1"/>
          </p:cNvSpPr>
          <p:nvPr>
            <p:ph type="body" idx="1"/>
          </p:nvPr>
        </p:nvSpPr>
        <p:spPr/>
        <p:txBody>
          <a:bodyPr/>
          <a:lstStyle/>
          <a:p>
            <a:pPr lvl="0"/>
            <a:r>
              <a:rPr lang="en" sz="1000" dirty="0" smtClean="0"/>
              <a:t>So this is what we can send to the GCC maintainers:</a:t>
            </a:r>
          </a:p>
          <a:p>
            <a:pPr lvl="0"/>
            <a:endParaRPr lang="en" sz="1000" dirty="0" smtClean="0"/>
          </a:p>
          <a:p>
            <a:pPr lvl="0"/>
            <a:r>
              <a:rPr lang="en" sz="1000" dirty="0" smtClean="0"/>
              <a:t>1. The minimal test case</a:t>
            </a:r>
          </a:p>
          <a:p>
            <a:pPr lvl="0"/>
            <a:r>
              <a:rPr lang="en" sz="1000" dirty="0" smtClean="0"/>
              <a:t>2. The fact that “The crash occurs only with optimization”</a:t>
            </a:r>
          </a:p>
          <a:p>
            <a:pPr lvl="0"/>
            <a:r>
              <a:rPr lang="en" sz="1000" dirty="0" smtClean="0"/>
              <a:t>3. and the fact that optimization options “–ffast-math and –fforce-addr prevent the crash.”</a:t>
            </a:r>
          </a:p>
          <a:p>
            <a:pPr lvl="0"/>
            <a:endParaRPr lang="en" sz="1000" dirty="0" smtClean="0"/>
          </a:p>
          <a:p>
            <a:pPr lvl="0"/>
            <a:r>
              <a:rPr lang="en" sz="1000" dirty="0" smtClean="0"/>
              <a:t>While we as GCC users cannot identify a place in the GCC code that causes the problem, we have identified as many failure circumstances as we can.</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860692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8" name="Shape 668"/>
          <p:cNvSpPr txBox="1">
            <a:spLocks noGrp="1"/>
          </p:cNvSpPr>
          <p:nvPr>
            <p:ph type="body" idx="1"/>
          </p:nvPr>
        </p:nvSpPr>
        <p:spPr/>
        <p:txBody>
          <a:bodyPr/>
          <a:lstStyle/>
          <a:p>
            <a:pPr lvl="0"/>
            <a:r>
              <a:rPr lang="en" sz="1000" dirty="0" smtClean="0"/>
              <a:t>Another application of delta debugging is in the minimization of fuzz input, in which a program is fed with randomly generated inputs and observed to see if it crashes.  Typically the failure-inducing inputs found by fuzzing are large; delta debugging can be used to reduce such inputs down to smaller inputs causing the same mode of failure.</a:t>
            </a:r>
          </a:p>
          <a:p>
            <a:pPr lvl="0"/>
            <a:endParaRPr lang="en" sz="1000" dirty="0" smtClean="0"/>
          </a:p>
          <a:p>
            <a:pPr lvl="0"/>
            <a:r>
              <a:rPr lang="en" sz="1000" dirty="0" smtClean="0"/>
              <a:t>Recall from the lesson on random testing that Bart Miller and his team examined the robustness of UNIX utilities by feeding them fuzz input -- a large number of random characters. The studies showed that 40% of these programs crash when fed with fuzz input.</a:t>
            </a:r>
          </a:p>
          <a:p>
            <a:pPr lvl="0"/>
            <a:endParaRPr lang="en" sz="1000" dirty="0" smtClean="0"/>
          </a:p>
          <a:p>
            <a:pPr lvl="0"/>
            <a:r>
              <a:rPr lang="en" sz="1000" dirty="0" smtClean="0"/>
              <a:t>The author of delta debugging successfully applied the technique to minimize the fuzz inputs that crash a subset of the UNIX utility programs.  For example, the technique only required 24 tests to minimize a fuzz input comprising a 10^6 characters that crashes CRTPLOT to a single character that still crashes CRTPLOT in the same manner.</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257470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5" name="Shape 675"/>
          <p:cNvSpPr txBox="1">
            <a:spLocks noGrp="1"/>
          </p:cNvSpPr>
          <p:nvPr>
            <p:ph type="body" idx="1"/>
          </p:nvPr>
        </p:nvSpPr>
        <p:spPr/>
        <p:txBody>
          <a:bodyPr/>
          <a:lstStyle/>
          <a:p>
            <a:pPr lvl="0"/>
            <a:r>
              <a:rPr lang="en" sz="1000" dirty="0" smtClean="0"/>
              <a:t>Yet another application of delta debugging is to isolate changes to source code that cause program failure.</a:t>
            </a:r>
          </a:p>
          <a:p>
            <a:pPr lvl="0"/>
            <a:endParaRPr lang="en" sz="1000" dirty="0" smtClean="0"/>
          </a:p>
          <a:p>
            <a:pPr lvl="0"/>
            <a:r>
              <a:rPr lang="en" sz="1000" dirty="0" smtClean="0"/>
              <a:t>You likely have had this experience: one day, your program works fine; the next day, it does not, and you need to figure out why.</a:t>
            </a:r>
          </a:p>
          <a:p>
            <a:pPr lvl="0"/>
            <a:endParaRPr lang="en" sz="1000" dirty="0" smtClean="0"/>
          </a:p>
          <a:p>
            <a:pPr lvl="0"/>
            <a:r>
              <a:rPr lang="en" sz="1000" dirty="0" smtClean="0"/>
              <a:t>Perhaps the amount of code that’s changed is quite large. For example, a certain release of GDB (the GNU debugger on UNIX) changed 178,000 lines.  After this release, GDB no longer integrated correctly with the Data Display Debugger (or DDD), a common graphical user interface for GDB.  How should the GDB maintainers determine which changed line (or lines) among those 178,000 lines is the culprit?</a:t>
            </a:r>
          </a:p>
          <a:p>
            <a:pPr lvl="0"/>
            <a:endParaRPr lang="en" sz="1000" dirty="0" smtClean="0"/>
          </a:p>
          <a:p>
            <a:pPr lvl="0"/>
            <a:r>
              <a:rPr lang="en" sz="1000" dirty="0" smtClean="0"/>
              <a:t>The solution is to use the delta debugging minimization algorithm with the passing input r_p being “yesterday’s code” and the failing input r_f being “today’s code.”  This allows you to pinpoint what specific change is making the code to no longer work.</a:t>
            </a:r>
          </a:p>
          <a:p>
            <a:pPr lvl="0"/>
            <a:endParaRPr lang="en" sz="1000" dirty="0" smtClean="0"/>
          </a:p>
          <a:p>
            <a:pPr lvl="0"/>
            <a:r>
              <a:rPr lang="en" sz="1000" dirty="0" smtClean="0"/>
              <a:t>Further reading on this topic can be found at the link in the instructor notes.</a:t>
            </a:r>
          </a:p>
          <a:p>
            <a:pPr lvl="0"/>
            <a:endParaRPr lang="en" sz="1000" dirty="0" smtClean="0"/>
          </a:p>
          <a:p>
            <a:pPr lvl="0"/>
            <a:r>
              <a:rPr lang="en" sz="1000" dirty="0" smtClean="0"/>
              <a:t>[</a:t>
            </a:r>
            <a:r>
              <a:rPr lang="en" sz="1000" dirty="0" smtClean="0">
                <a:hlinkClick r:id="rId3"/>
              </a:rPr>
              <a:t>https://www.st.cs.uni-saarland.de/publications/files/zeller-esec-1999.pdf</a:t>
            </a:r>
            <a:r>
              <a:rPr lang="en" sz="1000" dirty="0" smtClean="0"/>
              <a:t>]</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112266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8" name="Shape 698"/>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As we close this lesson, let’s recap the key concepts with the following quiz.  Check all the statements that are true about delta debugging.</a:t>
            </a:r>
          </a:p>
          <a:p>
            <a:pPr lvl="0"/>
            <a:endParaRPr lang="en" sz="1000" dirty="0" smtClean="0"/>
          </a:p>
          <a:p>
            <a:pPr marL="171450" lvl="0" indent="-171450">
              <a:buFontTx/>
              <a:buChar char="-"/>
            </a:pPr>
            <a:r>
              <a:rPr lang="en" sz="1000" dirty="0" smtClean="0"/>
              <a:t>The technique is fully automatic.</a:t>
            </a:r>
          </a:p>
          <a:p>
            <a:pPr marL="171450" lvl="0" indent="-171450">
              <a:buFontTx/>
              <a:buChar char="-"/>
            </a:pPr>
            <a:r>
              <a:rPr lang="en" sz="1000" dirty="0" smtClean="0"/>
              <a:t>It finds the smallest failing subset of a failing input in polynomial time.</a:t>
            </a:r>
          </a:p>
          <a:p>
            <a:pPr marL="171450" lvl="0" indent="-171450">
              <a:buFontTx/>
              <a:buChar char="-"/>
            </a:pPr>
            <a:r>
              <a:rPr lang="en" sz="1000" dirty="0" smtClean="0"/>
              <a:t>It finds a 1-minimal test case instead of a local minimum test case due to performance reasons.</a:t>
            </a:r>
          </a:p>
          <a:p>
            <a:pPr marL="171450" lvl="0" indent="-171450">
              <a:buFontTx/>
              <a:buChar char="-"/>
            </a:pPr>
            <a:r>
              <a:rPr lang="en" sz="1000" dirty="0" smtClean="0"/>
              <a:t>It may find a different sized subset of a failing input depending on the order in which it tests different input partitions.</a:t>
            </a:r>
          </a:p>
          <a:p>
            <a:pPr marL="171450" lvl="0" indent="-171450">
              <a:buFontTx/>
              <a:buChar char="-"/>
            </a:pPr>
            <a:r>
              <a:rPr lang="en" sz="1000" dirty="0" smtClean="0"/>
              <a:t>It is also effective at reducing nondeterministically failing inputs.</a:t>
            </a:r>
          </a:p>
          <a:p>
            <a:pPr lvl="0"/>
            <a:endParaRPr lang="en" sz="1000" dirty="0" smtClean="0"/>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63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44029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8" name="Shape 698"/>
          <p:cNvSpPr txBox="1">
            <a:spLocks noGrp="1"/>
          </p:cNvSpPr>
          <p:nvPr>
            <p:ph type="body" idx="1"/>
          </p:nvPr>
        </p:nvSpPr>
        <p:spPr/>
        <p:txBody>
          <a:bodyPr/>
          <a:lstStyle/>
          <a:p>
            <a:r>
              <a:rPr lang="en-US" sz="1000" dirty="0" smtClean="0">
                <a:solidFill>
                  <a:srgbClr val="FF0000"/>
                </a:solidFill>
              </a:rPr>
              <a:t>{SOLUTION SLIDE}</a:t>
            </a:r>
          </a:p>
          <a:p>
            <a:r>
              <a:rPr lang="en-US" sz="1000" dirty="0" smtClean="0"/>
              <a:t/>
            </a:r>
            <a:br>
              <a:rPr lang="en-US" sz="1000" dirty="0" smtClean="0"/>
            </a:br>
            <a:r>
              <a:rPr lang="en-US" sz="1000" dirty="0" smtClean="0"/>
              <a:t>Let’s tackle each of the statements in order.</a:t>
            </a:r>
          </a:p>
          <a:p>
            <a:endParaRPr lang="en-US" sz="1000" dirty="0" smtClean="0"/>
          </a:p>
          <a:p>
            <a:r>
              <a:rPr lang="en-US" sz="1000" dirty="0" smtClean="0"/>
              <a:t>The technique is fully automatic. This is false because one has to define the space of input changes, or deltas, which is application-specific, as well as what constitutes a passing versus failing program run under each possible input.</a:t>
            </a:r>
          </a:p>
          <a:p>
            <a:endParaRPr lang="en-US" sz="1000" dirty="0" smtClean="0"/>
          </a:p>
          <a:p>
            <a:r>
              <a:rPr lang="en-US" sz="1000" dirty="0" smtClean="0"/>
              <a:t>Delta debugging finds the smallest failing subset of a failing input in polynomial time. This is false. The algorithm does not find the smallest failing subset: such a subset is the global minimum, which takes exponential time in the number of changes to find.</a:t>
            </a:r>
          </a:p>
          <a:p>
            <a:endParaRPr lang="en-US" sz="1000" dirty="0" smtClean="0"/>
          </a:p>
          <a:p>
            <a:r>
              <a:rPr lang="en-US" sz="1000" dirty="0" smtClean="0"/>
              <a:t>Delta debugging finds a 1-minimal test case instead of a local minimum test case due to performance reasons. This is true: finding a local minimum (in the worst case) can also take exponential time in the number of changes. Finding a 1-minimal test case, however, takes at worst quadratic time.</a:t>
            </a:r>
          </a:p>
          <a:p>
            <a:endParaRPr lang="en-US" sz="1000" dirty="0" smtClean="0"/>
          </a:p>
          <a:p>
            <a:r>
              <a:rPr lang="en-US" sz="1000" dirty="0" smtClean="0"/>
              <a:t>Delta debugging may find a different sized subset of a failing input depending on the order in which it tests different input partitions. This is also true, and here’s a simple example to illustrate why. Consider a program that fails if its input contains either ‘a’ or ‘bb’. The input ‘</a:t>
            </a:r>
            <a:r>
              <a:rPr lang="en-US" sz="1000" dirty="0" err="1" smtClean="0"/>
              <a:t>aabb</a:t>
            </a:r>
            <a:r>
              <a:rPr lang="en-US" sz="1000" dirty="0" smtClean="0"/>
              <a:t>’ therefore crashes. If the minimization algorithm examines ‘</a:t>
            </a:r>
            <a:r>
              <a:rPr lang="en-US" sz="1000" dirty="0" err="1" smtClean="0"/>
              <a:t>aa</a:t>
            </a:r>
            <a:r>
              <a:rPr lang="en-US" sz="1000" dirty="0" smtClean="0"/>
              <a:t>’ before ‘bb’ on the first iteration, then it will end up with the 1-minimal test case ‘a’; on the other hand, if it examines ‘bb’ before ‘</a:t>
            </a:r>
            <a:r>
              <a:rPr lang="en-US" sz="1000" dirty="0" err="1" smtClean="0"/>
              <a:t>aa</a:t>
            </a:r>
            <a:r>
              <a:rPr lang="en-US" sz="1000" dirty="0" smtClean="0"/>
              <a:t>’ on the first iteration, it will end up with the 1-minimal test case ‘bb’.</a:t>
            </a:r>
          </a:p>
          <a:p>
            <a:endParaRPr lang="en-US" sz="1000" dirty="0" smtClean="0"/>
          </a:p>
          <a:p>
            <a:r>
              <a:rPr lang="en-US" sz="1000" dirty="0" smtClean="0"/>
              <a:t>Delta debugging is also effective at reducing non-deterministically failing inputs. This is false. The algorithm only functions correctly assuming that program failure is deterministic.</a:t>
            </a:r>
          </a:p>
          <a:p>
            <a:endParaRPr lang="en-US"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64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574140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20" name="Shape 720"/>
          <p:cNvSpPr txBox="1">
            <a:spLocks noGrp="1"/>
          </p:cNvSpPr>
          <p:nvPr>
            <p:ph type="body" idx="1"/>
          </p:nvPr>
        </p:nvSpPr>
        <p:spPr/>
        <p:txBody>
          <a:bodyPr/>
          <a:lstStyle/>
          <a:p>
            <a:pPr lvl="0"/>
            <a:r>
              <a:rPr lang="en" sz="1000" dirty="0" smtClean="0"/>
              <a:t>Let’s conclude by reviewing what we have learned about delta debugging in this lesson.</a:t>
            </a:r>
          </a:p>
          <a:p>
            <a:pPr lvl="0"/>
            <a:endParaRPr lang="en-US" sz="1000" dirty="0" smtClean="0"/>
          </a:p>
          <a:p>
            <a:pPr lvl="0"/>
            <a:r>
              <a:rPr lang="en" sz="1000" dirty="0" smtClean="0"/>
              <a:t>First of all, delta debugging, like random testing, is a technique, as opposed to a tool that can be used out-of-the-box.</a:t>
            </a:r>
            <a:r>
              <a:rPr lang="en-US" sz="1000" dirty="0" smtClean="0"/>
              <a:t>  </a:t>
            </a:r>
            <a:r>
              <a:rPr lang="en" sz="1000" dirty="0" smtClean="0"/>
              <a:t>A limitation of the technique is that it is not readily portable across programs:</a:t>
            </a:r>
            <a:r>
              <a:rPr lang="en-US" sz="1000" dirty="0"/>
              <a:t> </a:t>
            </a:r>
            <a:r>
              <a:rPr lang="en" sz="1000" dirty="0" smtClean="0"/>
              <a:t>it needs to be re-implemented for each significant system in order to exploit knowledge changes that are specific to the system.</a:t>
            </a:r>
            <a:r>
              <a:rPr lang="en-US" sz="1000" dirty="0" smtClean="0"/>
              <a:t>  </a:t>
            </a:r>
            <a:r>
              <a:rPr lang="en" sz="1000" dirty="0" smtClean="0"/>
              <a:t>For example, a delta-debugging implementation for testing whether Mozilla’s browser crashes differs from one for testing optimization flags for the GCC compiler:</a:t>
            </a:r>
            <a:r>
              <a:rPr lang="en-US" sz="1000" dirty="0"/>
              <a:t> </a:t>
            </a:r>
            <a:r>
              <a:rPr lang="en" sz="1000" dirty="0" smtClean="0"/>
              <a:t>these two scenarios have different notions of what constitutes an elementary change</a:t>
            </a:r>
            <a:r>
              <a:rPr lang="en-US" sz="1000" dirty="0" smtClean="0"/>
              <a:t> </a:t>
            </a:r>
            <a:r>
              <a:rPr lang="en" sz="1000" dirty="0" smtClean="0"/>
              <a:t>(perhaps a line or a character is an elementary change for the browser while a binary flag is an elementary change for the compiler).</a:t>
            </a:r>
          </a:p>
          <a:p>
            <a:pPr lvl="0"/>
            <a:endParaRPr lang="en-US" sz="1000" dirty="0" smtClean="0"/>
          </a:p>
          <a:p>
            <a:pPr lvl="0"/>
            <a:r>
              <a:rPr lang="en" sz="1000" dirty="0" smtClean="0"/>
              <a:t>The good news is that the delta debugging algorithm is relatively simple and provides excellent payoff for the effort it takes to implement it;</a:t>
            </a:r>
            <a:r>
              <a:rPr lang="en-US" sz="1000" dirty="0"/>
              <a:t> </a:t>
            </a:r>
            <a:r>
              <a:rPr lang="en" sz="1000" dirty="0" smtClean="0"/>
              <a:t>therefore, it is worth re</a:t>
            </a:r>
            <a:r>
              <a:rPr lang="en-US" sz="1000" dirty="0" smtClean="0"/>
              <a:t>-</a:t>
            </a:r>
            <a:r>
              <a:rPr lang="en" sz="1000" dirty="0" smtClean="0"/>
              <a:t>implementing it across several systems.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0921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p:txBody>
          <a:bodyPr/>
          <a:lstStyle/>
          <a:p>
            <a:pPr lvl="0"/>
            <a:r>
              <a:rPr lang="en" sz="1000" dirty="0" smtClean="0"/>
              <a:t>What do we as humans do in order to minimize test cases?</a:t>
            </a:r>
            <a:endParaRPr lang="en-US" sz="1000" dirty="0"/>
          </a:p>
          <a:p>
            <a:pPr lvl="0"/>
            <a:endParaRPr lang="en-US" sz="1000" dirty="0" smtClean="0"/>
          </a:p>
          <a:p>
            <a:pPr lvl="0"/>
            <a:r>
              <a:rPr lang="en" sz="1000" dirty="0" smtClean="0"/>
              <a:t>One possibility is that we might use a binary search, cutting the test case in two and testing each half of the input separately.</a:t>
            </a:r>
            <a:r>
              <a:rPr lang="en-US" sz="1000" dirty="0" smtClean="0"/>
              <a:t>  </a:t>
            </a:r>
            <a:r>
              <a:rPr lang="en" sz="1000" dirty="0" smtClean="0"/>
              <a:t>We could even iterate this procedure to shrink the input as much as possible.</a:t>
            </a:r>
            <a:r>
              <a:rPr lang="en-US" sz="1000" dirty="0" smtClean="0"/>
              <a:t>  </a:t>
            </a:r>
            <a:r>
              <a:rPr lang="en" sz="1000" dirty="0" smtClean="0"/>
              <a:t>Even better, binary search is a process that can be easily automated for large test cases!</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029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40" name="Shape 140"/>
          <p:cNvSpPr txBox="1">
            <a:spLocks noGrp="1"/>
          </p:cNvSpPr>
          <p:nvPr>
            <p:ph type="body" idx="1"/>
          </p:nvPr>
        </p:nvSpPr>
        <p:spPr/>
        <p:txBody>
          <a:bodyPr/>
          <a:lstStyle/>
          <a:p>
            <a:pPr lvl="0"/>
            <a:r>
              <a:rPr lang="en" sz="1000" dirty="0" smtClean="0"/>
              <a:t>Let’s see how this application of binary search might work.</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3782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50" name="Shape 150"/>
          <p:cNvSpPr txBox="1">
            <a:spLocks noGrp="1"/>
          </p:cNvSpPr>
          <p:nvPr>
            <p:ph type="body" idx="1"/>
          </p:nvPr>
        </p:nvSpPr>
        <p:spPr/>
        <p:txBody>
          <a:bodyPr/>
          <a:lstStyle/>
          <a:p>
            <a:pPr lvl="0"/>
            <a:r>
              <a:rPr lang="en" sz="1000" dirty="0" smtClean="0"/>
              <a:t>This bar here represents the original failure-inducing input to a program.</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9717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14148740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lvl1pPr>
            <a:lvl2pPr>
              <a:defRPr sz="2600" baseline="0"/>
            </a:lvl2pPr>
            <a:lvl3pPr>
              <a:defRPr sz="2400" baseline="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 sz="1200" smtClean="0">
                <a:solidFill>
                  <a:srgbClr val="888888"/>
                </a:solidFill>
                <a:latin typeface="Calibri"/>
                <a:ea typeface="Calibri"/>
                <a:cs typeface="Calibri"/>
                <a:sym typeface="Calibri"/>
              </a:rPr>
              <a:pPr>
                <a:buSzPct val="25000"/>
              </a:pPr>
              <a:t>‹#›</a:t>
            </a:fld>
            <a:endParaRPr lang="en" sz="12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256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34004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800" kern="1200">
              <a:solidFill>
                <a:prstClr val="white"/>
              </a:solidFill>
            </a:endParaRPr>
          </a:p>
        </p:txBody>
      </p:sp>
      <p:sp>
        <p:nvSpPr>
          <p:cNvPr id="2" name="Title 1"/>
          <p:cNvSpPr>
            <a:spLocks noGrp="1"/>
          </p:cNvSpPr>
          <p:nvPr>
            <p:ph type="ctrTitle"/>
          </p:nvPr>
        </p:nvSpPr>
        <p:spPr>
          <a:xfrm>
            <a:off x="685800" y="12668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solidFill>
                  <a:prstClr val="black">
                    <a:tint val="75000"/>
                  </a:prstClr>
                </a:solidFill>
              </a:rPr>
              <a:pPr/>
              <a:t>2/27/2019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37C7985-6151-0E4A-B44C-CF7C2B0BD769}"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E47EE17B-1B61-B14B-94A9-5F56C60E8FED}" type="datetimeFigureOut">
              <a:rPr lang="en-US" smtClean="0">
                <a:solidFill>
                  <a:prstClr val="black">
                    <a:tint val="75000"/>
                  </a:prstClr>
                </a:solidFill>
              </a:rPr>
              <a:pPr/>
              <a:t>2/27/2019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37C7985-6151-0E4A-B44C-CF7C2B0BD769}"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a:off x="457200" y="1153038"/>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47EE17B-1B61-B14B-94A9-5F56C60E8FED}" type="datetimeFigureOut">
              <a:rPr lang="en-US" smtClean="0"/>
              <a:t>2/27/2019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444862584"/>
      </p:ext>
    </p:extLst>
  </p:cSld>
  <p:clrMap bg1="lt1" tx1="dk1" bg2="lt2" tx2="dk2" accent1="accent1" accent2="accent2" accent3="accent3" accent4="accent4" accent5="accent5" accent6="accent6" hlink="hlink" folHlink="folHlink"/>
  <p:sldLayoutIdLst>
    <p:sldLayoutId id="2147483673" r:id="rId1"/>
    <p:sldLayoutId id="2147483674" r:id="rId2"/>
  </p:sldLayoutIdLst>
  <p:hf sldNum="0"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47EE17B-1B61-B14B-94A9-5F56C60E8FED}" type="datetimeFigureOut">
              <a:rPr lang="en-US" kern="1200" smtClean="0">
                <a:solidFill>
                  <a:prstClr val="black">
                    <a:tint val="75000"/>
                  </a:prstClr>
                </a:solidFill>
                <a:latin typeface="Calibri"/>
                <a:ea typeface=""/>
                <a:cs typeface=""/>
              </a:rPr>
              <a:pPr defTabSz="457200"/>
              <a:t>2/27/2019</a:t>
            </a:fld>
            <a:endParaRPr lang="en-US" kern="1200">
              <a:solidFill>
                <a:prstClr val="black">
                  <a:tint val="75000"/>
                </a:prstClr>
              </a:solidFill>
              <a:latin typeface="Calibri"/>
              <a:ea typeface=""/>
              <a:cs typeface=""/>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kern="1200">
              <a:solidFill>
                <a:prstClr val="black">
                  <a:tint val="75000"/>
                </a:prstClr>
              </a:solidFill>
              <a:latin typeface="Calibri"/>
              <a:ea typeface=""/>
              <a:cs typeface=""/>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C37C7985-6151-0E4A-B44C-CF7C2B0BD769}" type="slidenum">
              <a:rPr lang="en-US" kern="1200" smtClean="0">
                <a:solidFill>
                  <a:prstClr val="black">
                    <a:tint val="75000"/>
                  </a:prstClr>
                </a:solidFill>
                <a:latin typeface="Calibri"/>
                <a:ea typeface=""/>
                <a:cs typeface=""/>
              </a:rPr>
              <a:pPr defTabSz="457200"/>
              <a:t>‹#›</a:t>
            </a:fld>
            <a:endParaRPr lang="en-US" kern="1200">
              <a:solidFill>
                <a:prstClr val="black">
                  <a:tint val="75000"/>
                </a:prstClr>
              </a:solidFill>
              <a:latin typeface="Calibri"/>
              <a:ea typeface=""/>
              <a:cs typeface=""/>
            </a:endParaRPr>
          </a:p>
        </p:txBody>
      </p:sp>
    </p:spTree>
    <p:extLst>
      <p:ext uri="{BB962C8B-B14F-4D97-AF65-F5344CB8AC3E}">
        <p14:creationId xmlns:p14="http://schemas.microsoft.com/office/powerpoint/2010/main" val="265551219"/>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6212"/>
            <a:ext cx="7772400" cy="1470025"/>
          </a:xfrm>
        </p:spPr>
        <p:txBody>
          <a:bodyPr/>
          <a:lstStyle/>
          <a:p>
            <a:r>
              <a:rPr lang="en-US" dirty="0" smtClean="0">
                <a:ea typeface="Calibri Regular" charset="0"/>
                <a:cs typeface="Calibri Regular" charset="0"/>
                <a:sym typeface="Shadows Into Light"/>
              </a:rPr>
              <a:t>Delta Debugging</a:t>
            </a:r>
            <a:endParaRPr lang="en-US" dirty="0"/>
          </a:p>
        </p:txBody>
      </p:sp>
      <p:sp>
        <p:nvSpPr>
          <p:cNvPr id="3" name="Subtitle 2"/>
          <p:cNvSpPr>
            <a:spLocks noGrp="1"/>
          </p:cNvSpPr>
          <p:nvPr>
            <p:ph type="subTitle" idx="1"/>
          </p:nvPr>
        </p:nvSpPr>
        <p:spPr>
          <a:xfrm>
            <a:off x="1139697" y="3763166"/>
            <a:ext cx="6966226" cy="2372791"/>
          </a:xfrm>
        </p:spPr>
        <p:txBody>
          <a:bodyPr>
            <a:noAutofit/>
          </a:bodyPr>
          <a:lstStyle/>
          <a:p>
            <a:r>
              <a:rPr lang="en-US" sz="3600" dirty="0" smtClean="0"/>
              <a:t>Mayur Naik</a:t>
            </a:r>
          </a:p>
          <a:p>
            <a:r>
              <a:rPr lang="en-US" sz="3600" dirty="0" smtClean="0"/>
              <a:t>CIS 700 – </a:t>
            </a:r>
            <a:r>
              <a:rPr lang="en-US" sz="3600" smtClean="0"/>
              <a:t>Fall 2018</a:t>
            </a:r>
            <a:endParaRPr lang="en-US" sz="3600" dirty="0" smtClean="0"/>
          </a:p>
        </p:txBody>
      </p:sp>
    </p:spTree>
    <p:extLst>
      <p:ext uri="{BB962C8B-B14F-4D97-AF65-F5344CB8AC3E}">
        <p14:creationId xmlns:p14="http://schemas.microsoft.com/office/powerpoint/2010/main" val="648319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66" name="Shape 166"/>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63" name="Shape 163"/>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64" name="Shape 164"/>
          <p:cNvPicPr preferRelativeResize="0"/>
          <p:nvPr/>
        </p:nvPicPr>
        <p:blipFill>
          <a:blip r:embed="rId4">
            <a:alphaModFix/>
          </a:blip>
          <a:stretch>
            <a:fillRect/>
          </a:stretch>
        </p:blipFill>
        <p:spPr>
          <a:xfrm>
            <a:off x="1138251" y="4234938"/>
            <a:ext cx="3438525" cy="771525"/>
          </a:xfrm>
          <a:prstGeom prst="rect">
            <a:avLst/>
          </a:prstGeom>
          <a:noFill/>
          <a:ln>
            <a:noFill/>
          </a:ln>
        </p:spPr>
      </p:pic>
      <p:pic>
        <p:nvPicPr>
          <p:cNvPr id="165" name="Shape 165"/>
          <p:cNvPicPr preferRelativeResize="0"/>
          <p:nvPr/>
        </p:nvPicPr>
        <p:blipFill>
          <a:blip r:embed="rId5">
            <a:alphaModFix/>
          </a:blip>
          <a:stretch>
            <a:fillRect/>
          </a:stretch>
        </p:blipFill>
        <p:spPr>
          <a:xfrm>
            <a:off x="8140375" y="4296837"/>
            <a:ext cx="666750" cy="647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77" name="Shape 177"/>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73" name="Shape 173"/>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74" name="Shape 174"/>
          <p:cNvPicPr preferRelativeResize="0"/>
          <p:nvPr/>
        </p:nvPicPr>
        <p:blipFill>
          <a:blip r:embed="rId4">
            <a:alphaModFix/>
          </a:blip>
          <a:stretch>
            <a:fillRect/>
          </a:stretch>
        </p:blipFill>
        <p:spPr>
          <a:xfrm>
            <a:off x="1138251" y="4234938"/>
            <a:ext cx="1762125" cy="771525"/>
          </a:xfrm>
          <a:prstGeom prst="rect">
            <a:avLst/>
          </a:prstGeom>
          <a:noFill/>
          <a:ln>
            <a:noFill/>
          </a:ln>
        </p:spPr>
      </p:pic>
      <p:cxnSp>
        <p:nvCxnSpPr>
          <p:cNvPr id="175" name="Shape 175"/>
          <p:cNvCxnSpPr/>
          <p:nvPr/>
        </p:nvCxnSpPr>
        <p:spPr>
          <a:xfrm>
            <a:off x="4572024" y="4234912"/>
            <a:ext cx="0" cy="771600"/>
          </a:xfrm>
          <a:prstGeom prst="straightConnector1">
            <a:avLst/>
          </a:prstGeom>
          <a:noFill/>
          <a:ln w="9525" cap="flat" cmpd="sng">
            <a:solidFill>
              <a:srgbClr val="000000"/>
            </a:solidFill>
            <a:prstDash val="solid"/>
            <a:round/>
            <a:headEnd type="none" w="lg" len="lg"/>
            <a:tailEnd type="none" w="lg" len="lg"/>
          </a:ln>
        </p:spPr>
      </p:cxnSp>
      <p:pic>
        <p:nvPicPr>
          <p:cNvPr id="176" name="Shape 176"/>
          <p:cNvPicPr preferRelativeResize="0"/>
          <p:nvPr/>
        </p:nvPicPr>
        <p:blipFill>
          <a:blip r:embed="rId5">
            <a:alphaModFix/>
          </a:blip>
          <a:stretch>
            <a:fillRect/>
          </a:stretch>
        </p:blipFill>
        <p:spPr>
          <a:xfrm>
            <a:off x="8140375" y="4296837"/>
            <a:ext cx="666750" cy="647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88" name="Shape 188"/>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84" name="Shape 184"/>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85" name="Shape 185"/>
          <p:cNvPicPr preferRelativeResize="0"/>
          <p:nvPr/>
        </p:nvPicPr>
        <p:blipFill>
          <a:blip r:embed="rId4">
            <a:alphaModFix/>
          </a:blip>
          <a:stretch>
            <a:fillRect/>
          </a:stretch>
        </p:blipFill>
        <p:spPr>
          <a:xfrm>
            <a:off x="1138251" y="4234951"/>
            <a:ext cx="847725" cy="771525"/>
          </a:xfrm>
          <a:prstGeom prst="rect">
            <a:avLst/>
          </a:prstGeom>
          <a:noFill/>
          <a:ln>
            <a:noFill/>
          </a:ln>
        </p:spPr>
      </p:pic>
      <p:cxnSp>
        <p:nvCxnSpPr>
          <p:cNvPr id="186" name="Shape 186"/>
          <p:cNvCxnSpPr/>
          <p:nvPr/>
        </p:nvCxnSpPr>
        <p:spPr>
          <a:xfrm>
            <a:off x="2889599" y="4234900"/>
            <a:ext cx="0" cy="771600"/>
          </a:xfrm>
          <a:prstGeom prst="straightConnector1">
            <a:avLst/>
          </a:prstGeom>
          <a:noFill/>
          <a:ln w="9525" cap="flat" cmpd="sng">
            <a:solidFill>
              <a:srgbClr val="000000"/>
            </a:solidFill>
            <a:prstDash val="solid"/>
            <a:round/>
            <a:headEnd type="none" w="lg" len="lg"/>
            <a:tailEnd type="none" w="lg" len="lg"/>
          </a:ln>
        </p:spPr>
      </p:cxnSp>
      <p:pic>
        <p:nvPicPr>
          <p:cNvPr id="187" name="Shape 187"/>
          <p:cNvPicPr preferRelativeResize="0"/>
          <p:nvPr/>
        </p:nvPicPr>
        <p:blipFill>
          <a:blip r:embed="rId5">
            <a:alphaModFix/>
          </a:blip>
          <a:stretch>
            <a:fillRect/>
          </a:stretch>
        </p:blipFill>
        <p:spPr>
          <a:xfrm>
            <a:off x="8085125" y="4301626"/>
            <a:ext cx="666750" cy="6381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98" name="Shape 198"/>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95" name="Shape 195"/>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96" name="Shape 196"/>
          <p:cNvPicPr preferRelativeResize="0"/>
          <p:nvPr/>
        </p:nvPicPr>
        <p:blipFill>
          <a:blip r:embed="rId4">
            <a:alphaModFix/>
          </a:blip>
          <a:stretch>
            <a:fillRect/>
          </a:stretch>
        </p:blipFill>
        <p:spPr>
          <a:xfrm>
            <a:off x="1975077" y="4234952"/>
            <a:ext cx="847725" cy="771525"/>
          </a:xfrm>
          <a:prstGeom prst="rect">
            <a:avLst/>
          </a:prstGeom>
          <a:noFill/>
          <a:ln>
            <a:noFill/>
          </a:ln>
        </p:spPr>
      </p:pic>
      <p:pic>
        <p:nvPicPr>
          <p:cNvPr id="197" name="Shape 197"/>
          <p:cNvPicPr preferRelativeResize="0"/>
          <p:nvPr/>
        </p:nvPicPr>
        <p:blipFill>
          <a:blip r:embed="rId5">
            <a:alphaModFix/>
          </a:blip>
          <a:stretch>
            <a:fillRect/>
          </a:stretch>
        </p:blipFill>
        <p:spPr>
          <a:xfrm>
            <a:off x="8140375" y="4296837"/>
            <a:ext cx="666750" cy="647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09" name="Shape 209"/>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205" name="Shape 205"/>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206" name="Shape 206"/>
          <p:cNvPicPr preferRelativeResize="0"/>
          <p:nvPr/>
        </p:nvPicPr>
        <p:blipFill>
          <a:blip r:embed="rId4">
            <a:alphaModFix/>
          </a:blip>
          <a:stretch>
            <a:fillRect/>
          </a:stretch>
        </p:blipFill>
        <p:spPr>
          <a:xfrm>
            <a:off x="1981977" y="4234952"/>
            <a:ext cx="390525" cy="771525"/>
          </a:xfrm>
          <a:prstGeom prst="rect">
            <a:avLst/>
          </a:prstGeom>
          <a:noFill/>
          <a:ln>
            <a:noFill/>
          </a:ln>
        </p:spPr>
      </p:pic>
      <p:pic>
        <p:nvPicPr>
          <p:cNvPr id="207" name="Shape 207"/>
          <p:cNvPicPr preferRelativeResize="0"/>
          <p:nvPr/>
        </p:nvPicPr>
        <p:blipFill>
          <a:blip r:embed="rId5">
            <a:alphaModFix/>
          </a:blip>
          <a:stretch>
            <a:fillRect/>
          </a:stretch>
        </p:blipFill>
        <p:spPr>
          <a:xfrm>
            <a:off x="8092025" y="4301626"/>
            <a:ext cx="666750" cy="638175"/>
          </a:xfrm>
          <a:prstGeom prst="rect">
            <a:avLst/>
          </a:prstGeom>
          <a:noFill/>
          <a:ln>
            <a:noFill/>
          </a:ln>
        </p:spPr>
      </p:pic>
      <p:cxnSp>
        <p:nvCxnSpPr>
          <p:cNvPr id="208" name="Shape 208"/>
          <p:cNvCxnSpPr/>
          <p:nvPr/>
        </p:nvCxnSpPr>
        <p:spPr>
          <a:xfrm>
            <a:off x="2813399" y="4234900"/>
            <a:ext cx="0" cy="771600"/>
          </a:xfrm>
          <a:prstGeom prst="straightConnector1">
            <a:avLst/>
          </a:prstGeom>
          <a:noFill/>
          <a:ln w="9525" cap="flat" cmpd="sng">
            <a:solidFill>
              <a:srgbClr val="000000"/>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20" name="Shape 220"/>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dirty="0">
                <a:sym typeface="Shadows Into Light"/>
              </a:rPr>
              <a:t>Proceed by binary search. Throw away half the input and see if the output is still wrong.</a:t>
            </a:r>
          </a:p>
          <a:p>
            <a:pPr marL="0" indent="0">
              <a:lnSpc>
                <a:spcPct val="90000"/>
              </a:lnSpc>
              <a:spcBef>
                <a:spcPts val="0"/>
              </a:spcBef>
              <a:buNone/>
            </a:pPr>
            <a:endParaRPr dirty="0">
              <a:sym typeface="Shadows Into Light"/>
            </a:endParaRPr>
          </a:p>
          <a:p>
            <a:pPr marL="342892" indent="-314318">
              <a:lnSpc>
                <a:spcPct val="90000"/>
              </a:lnSpc>
              <a:spcBef>
                <a:spcPts val="0"/>
              </a:spcBef>
              <a:buClr>
                <a:schemeClr val="dk1"/>
              </a:buClr>
              <a:buSzPct val="100000"/>
              <a:buFont typeface="Shadows Into Light"/>
              <a:buChar char="•"/>
            </a:pPr>
            <a:r>
              <a:rPr lang="en" dirty="0">
                <a:sym typeface="Shadows Into Light"/>
              </a:rPr>
              <a:t>If not, go back to the previous state and discard the other half of the input.</a:t>
            </a:r>
          </a:p>
        </p:txBody>
      </p:sp>
      <p:pic>
        <p:nvPicPr>
          <p:cNvPr id="216" name="Shape 216"/>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217" name="Shape 217"/>
          <p:cNvPicPr preferRelativeResize="0"/>
          <p:nvPr/>
        </p:nvPicPr>
        <p:blipFill>
          <a:blip r:embed="rId4">
            <a:alphaModFix/>
          </a:blip>
          <a:stretch>
            <a:fillRect/>
          </a:stretch>
        </p:blipFill>
        <p:spPr>
          <a:xfrm>
            <a:off x="2439177" y="4234952"/>
            <a:ext cx="390525" cy="771525"/>
          </a:xfrm>
          <a:prstGeom prst="rect">
            <a:avLst/>
          </a:prstGeom>
          <a:noFill/>
          <a:ln>
            <a:noFill/>
          </a:ln>
        </p:spPr>
      </p:pic>
      <p:pic>
        <p:nvPicPr>
          <p:cNvPr id="218" name="Shape 218"/>
          <p:cNvPicPr preferRelativeResize="0"/>
          <p:nvPr/>
        </p:nvPicPr>
        <p:blipFill>
          <a:blip r:embed="rId5">
            <a:alphaModFix/>
          </a:blip>
          <a:stretch>
            <a:fillRect/>
          </a:stretch>
        </p:blipFill>
        <p:spPr>
          <a:xfrm>
            <a:off x="8092025" y="4301626"/>
            <a:ext cx="666750" cy="638175"/>
          </a:xfrm>
          <a:prstGeom prst="rect">
            <a:avLst/>
          </a:prstGeom>
          <a:noFill/>
          <a:ln>
            <a:noFill/>
          </a:ln>
        </p:spPr>
      </p:pic>
      <p:cxnSp>
        <p:nvCxnSpPr>
          <p:cNvPr id="219" name="Shape 219"/>
          <p:cNvCxnSpPr/>
          <p:nvPr/>
        </p:nvCxnSpPr>
        <p:spPr>
          <a:xfrm>
            <a:off x="2051399" y="4234900"/>
            <a:ext cx="0" cy="771600"/>
          </a:xfrm>
          <a:prstGeom prst="straightConnector1">
            <a:avLst/>
          </a:prstGeom>
          <a:noFill/>
          <a:ln w="9525" cap="flat" cmpd="sng">
            <a:solidFill>
              <a:srgbClr val="000000"/>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27" name="Shape 227"/>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dirty="0">
                <a:sym typeface="Shadows Into Light"/>
              </a:rPr>
              <a:t>Proceed by binary search. Throw away half the input and see if the output is still wrong.</a:t>
            </a:r>
          </a:p>
          <a:p>
            <a:pPr marL="0" indent="0">
              <a:lnSpc>
                <a:spcPct val="90000"/>
              </a:lnSpc>
              <a:spcBef>
                <a:spcPts val="0"/>
              </a:spcBef>
              <a:buNone/>
            </a:pPr>
            <a:endParaRPr dirty="0">
              <a:sym typeface="Shadows Into Light"/>
            </a:endParaRPr>
          </a:p>
          <a:p>
            <a:pPr marL="342892" indent="-314318">
              <a:lnSpc>
                <a:spcPct val="90000"/>
              </a:lnSpc>
              <a:spcBef>
                <a:spcPts val="0"/>
              </a:spcBef>
              <a:buClr>
                <a:schemeClr val="dk1"/>
              </a:buClr>
              <a:buSzPct val="100000"/>
              <a:buFont typeface="Shadows Into Light"/>
              <a:buChar char="•"/>
            </a:pPr>
            <a:r>
              <a:rPr lang="en" dirty="0">
                <a:sym typeface="Shadows Into Light"/>
              </a:rPr>
              <a:t>If not, go back to the previous state and discard the other half of the input.</a:t>
            </a:r>
          </a:p>
        </p:txBody>
      </p:sp>
      <p:pic>
        <p:nvPicPr>
          <p:cNvPr id="228" name="Shape 228"/>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229" name="Shape 229"/>
          <p:cNvPicPr preferRelativeResize="0"/>
          <p:nvPr/>
        </p:nvPicPr>
        <p:blipFill>
          <a:blip r:embed="rId4">
            <a:alphaModFix/>
          </a:blip>
          <a:stretch>
            <a:fillRect/>
          </a:stretch>
        </p:blipFill>
        <p:spPr>
          <a:xfrm>
            <a:off x="1975077" y="4234952"/>
            <a:ext cx="847725" cy="771525"/>
          </a:xfrm>
          <a:prstGeom prst="rect">
            <a:avLst/>
          </a:prstGeom>
          <a:noFill/>
          <a:ln>
            <a:noFill/>
          </a:ln>
        </p:spPr>
      </p:pic>
      <p:sp>
        <p:nvSpPr>
          <p:cNvPr id="230" name="Shape 230"/>
          <p:cNvSpPr txBox="1"/>
          <p:nvPr/>
        </p:nvSpPr>
        <p:spPr>
          <a:xfrm>
            <a:off x="4006050" y="5158877"/>
            <a:ext cx="2371800" cy="464099"/>
          </a:xfrm>
          <a:prstGeom prst="rect">
            <a:avLst/>
          </a:prstGeom>
          <a:noFill/>
          <a:ln>
            <a:noFill/>
          </a:ln>
        </p:spPr>
        <p:txBody>
          <a:bodyPr lIns="91425" tIns="91425" rIns="91425" bIns="91425" anchor="t" anchorCtr="0">
            <a:noAutofit/>
          </a:bodyPr>
          <a:lstStyle/>
          <a:p>
            <a:r>
              <a:rPr lang="en" sz="2600" dirty="0">
                <a:solidFill>
                  <a:srgbClr val="9900FF"/>
                </a:solidFill>
                <a:latin typeface="+mn-lt"/>
                <a:ea typeface="Calibri Regular" charset="0"/>
                <a:cs typeface="Calibri Regular" charset="0"/>
                <a:sym typeface="Shadows Into Light"/>
              </a:rPr>
              <a:t>Simplified input</a:t>
            </a:r>
          </a:p>
        </p:txBody>
      </p:sp>
      <p:cxnSp>
        <p:nvCxnSpPr>
          <p:cNvPr id="231" name="Shape 231"/>
          <p:cNvCxnSpPr>
            <a:stCxn id="230" idx="1"/>
          </p:cNvCxnSpPr>
          <p:nvPr/>
        </p:nvCxnSpPr>
        <p:spPr>
          <a:xfrm rot="10800000">
            <a:off x="2557650" y="4677224"/>
            <a:ext cx="1448400" cy="7137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Complex Input</a:t>
            </a:r>
          </a:p>
        </p:txBody>
      </p:sp>
      <p:sp>
        <p:nvSpPr>
          <p:cNvPr id="237" name="Shape 237"/>
          <p:cNvSpPr txBox="1"/>
          <p:nvPr/>
        </p:nvSpPr>
        <p:spPr>
          <a:xfrm>
            <a:off x="312701" y="1404258"/>
            <a:ext cx="8374099" cy="3314700"/>
          </a:xfrm>
          <a:prstGeom prst="rect">
            <a:avLst/>
          </a:prstGeom>
          <a:noFill/>
          <a:ln w="22225" cap="flat" cmpd="sng">
            <a:solidFill>
              <a:schemeClr val="dk1"/>
            </a:solidFill>
            <a:prstDash val="solid"/>
            <a:miter/>
            <a:headEnd type="none" w="med" len="med"/>
            <a:tailEnd type="none" w="med" len="med"/>
          </a:ln>
        </p:spPr>
        <p:txBody>
          <a:bodyPr lIns="91425" tIns="45700" rIns="91425" bIns="45700" anchor="ctr" anchorCtr="0">
            <a:noAutofit/>
          </a:bodyPr>
          <a:lstStyle/>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NAME="op sys"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VALUE="All"&gt;All&lt;OPTION VALUE="Windows 3.1"&gt;Windows 3.1&lt;OPTION VALUE="Windows 95"&gt;Windows 95&lt;OPTION VALUE="Windows 98"&gt;Windows 98&lt;OPTION VALUE="Windows ME"&gt;Windows ME&lt;OPTION VALUE="Windows 2000"&gt;Windows 2000&lt;OPTION VALUE="Windows NT"&gt;Windows NT&lt;OPTION VALUE="Mac System 7"&gt;Mac System 7&lt;OPTION VALUE="Mac System 7.5"&gt;Mac System 7.5&lt;OPTION VALUE="Mac System 7.6.1"&gt;Mac System 7.6.1&lt;OPTION VALUE="Mac System 8.0"&gt;Mac System 8.0&lt;OPTION VALUE="Mac System 8.5"&gt;Mac System 8.5&lt;OPTION VALUE="Mac System 8.6"&gt;Mac System 8.6&lt;OPTION VALUE="Mac System 9.x"&gt;Mac System 9.x&lt;OPTION VALUE="MacOS X"&gt;MacOS X&lt;OPTION VALUE="Linux"&gt;Linux&lt;OPTION VALUE="BSDI"&gt;BSDI&lt;OPTION VALUE="FreeBSD"&gt;FreeBSD&lt;OPTION VALUE="NetBSD"&gt;NetBSD&lt;OPTION VALUE="OpenBSD"&gt;OpenBSD&lt;OPTION VALUE="AIX"&gt;AIX&lt;OPTION VALUE="BeOS"&gt;BeOS&lt;OPTION VALUE="HP-UX"&gt;HP-UX&lt;OPTION VALUE="IRIX"&gt;IRIX&lt;OPTION VALUE="Neutrino"&gt;Neutrino&lt;OPTION VALUE="OpenVMS"&gt;OpenVMS&lt;OPTION VALUE="OS/2"&gt;OS/2&lt;OPTION VALUE="OSF/1"&gt;OSF/1&lt;OPTION VALUE="Solaris"&gt;Solaris&lt;OPTION VALUE="SunOS"&gt;SunOS&lt;OPTION VALUE="other"&gt;other&lt;/SELECT&gt;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NAME="priority"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VALUE="--"&gt;--&lt;OPTION VALUE="P1"&gt;P1&lt;OPTION VALUE="P2"&gt;P2&lt;OPTION VALUE="P3"&gt;P3&lt;OPTION VALUE="P4"&gt;P4&lt;OPTION VALUE="P5"&gt;P5&lt;/SELECT&gt;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NAME="bug severity"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VALUE="blocker"&gt;blocker&lt;OPTION VALUE="critical"&gt;critical&lt;OPTION VALUE="major"&gt;major&lt;OPTION VALUE="normal"&gt;normal&lt;OPTION VALUE="minor"&gt;minor&lt;OPTION VALUE="trivial"&gt;trivial&lt;OPTION VALUE="enhancement"&gt;enhancement&lt;/SELECT&gt;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&lt;/tr&gt;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&lt;/table&gt;</a:t>
            </a:r>
          </a:p>
          <a:p>
            <a:pPr>
              <a:buClr>
                <a:schemeClr val="dk1"/>
              </a:buClr>
            </a:pPr>
            <a:endParaRPr sz="700">
              <a:solidFill>
                <a:schemeClr val="dk1"/>
              </a:solidFill>
              <a:latin typeface="Calibri"/>
              <a:ea typeface="Calibri"/>
              <a:cs typeface="Calibri"/>
              <a:sym typeface="Calibri"/>
            </a:endParaRPr>
          </a:p>
        </p:txBody>
      </p:sp>
      <p:pic>
        <p:nvPicPr>
          <p:cNvPr id="238" name="Shape 238"/>
          <p:cNvPicPr preferRelativeResize="0"/>
          <p:nvPr/>
        </p:nvPicPr>
        <p:blipFill>
          <a:blip r:embed="rId3">
            <a:alphaModFix/>
          </a:blip>
          <a:stretch>
            <a:fillRect/>
          </a:stretch>
        </p:blipFill>
        <p:spPr>
          <a:xfrm>
            <a:off x="6567502" y="5175749"/>
            <a:ext cx="748325" cy="700824"/>
          </a:xfrm>
          <a:prstGeom prst="rect">
            <a:avLst/>
          </a:prstGeom>
          <a:noFill/>
          <a:ln>
            <a:noFill/>
          </a:ln>
        </p:spPr>
      </p:pic>
      <p:sp>
        <p:nvSpPr>
          <p:cNvPr id="239" name="Shape 239"/>
          <p:cNvSpPr txBox="1"/>
          <p:nvPr/>
        </p:nvSpPr>
        <p:spPr>
          <a:xfrm>
            <a:off x="2002200" y="5308652"/>
            <a:ext cx="497100"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File</a:t>
            </a:r>
          </a:p>
        </p:txBody>
      </p:sp>
      <p:sp>
        <p:nvSpPr>
          <p:cNvPr id="240" name="Shape 240"/>
          <p:cNvSpPr txBox="1"/>
          <p:nvPr/>
        </p:nvSpPr>
        <p:spPr>
          <a:xfrm>
            <a:off x="3313977" y="5308652"/>
            <a:ext cx="593699"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Print</a:t>
            </a:r>
          </a:p>
        </p:txBody>
      </p:sp>
      <p:sp>
        <p:nvSpPr>
          <p:cNvPr id="241" name="Shape 241"/>
          <p:cNvSpPr txBox="1"/>
          <p:nvPr/>
        </p:nvSpPr>
        <p:spPr>
          <a:xfrm>
            <a:off x="4618802" y="5308676"/>
            <a:ext cx="1857299" cy="4349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 b="1">
                <a:solidFill>
                  <a:srgbClr val="FF0000"/>
                </a:solidFill>
              </a:rPr>
              <a:t>Segmentation Fault</a:t>
            </a:r>
          </a:p>
        </p:txBody>
      </p:sp>
      <p:cxnSp>
        <p:nvCxnSpPr>
          <p:cNvPr id="242" name="Shape 242"/>
          <p:cNvCxnSpPr/>
          <p:nvPr/>
        </p:nvCxnSpPr>
        <p:spPr>
          <a:xfrm>
            <a:off x="2616689" y="5545100"/>
            <a:ext cx="579899" cy="0"/>
          </a:xfrm>
          <a:prstGeom prst="straightConnector1">
            <a:avLst/>
          </a:prstGeom>
          <a:noFill/>
          <a:ln w="38100" cap="flat" cmpd="sng">
            <a:solidFill>
              <a:srgbClr val="000000"/>
            </a:solidFill>
            <a:prstDash val="solid"/>
            <a:round/>
            <a:headEnd type="none" w="lg" len="lg"/>
            <a:tailEnd type="triangle" w="lg" len="lg"/>
          </a:ln>
        </p:spPr>
      </p:cxnSp>
      <p:cxnSp>
        <p:nvCxnSpPr>
          <p:cNvPr id="243" name="Shape 243"/>
          <p:cNvCxnSpPr/>
          <p:nvPr/>
        </p:nvCxnSpPr>
        <p:spPr>
          <a:xfrm>
            <a:off x="3973289" y="5545100"/>
            <a:ext cx="579899" cy="0"/>
          </a:xfrm>
          <a:prstGeom prst="straightConnector1">
            <a:avLst/>
          </a:prstGeom>
          <a:noFill/>
          <a:ln w="38100" cap="flat" cmpd="sng">
            <a:solidFill>
              <a:srgbClr val="000000"/>
            </a:solidFill>
            <a:prstDash val="solid"/>
            <a:round/>
            <a:headEnd type="none" w="lg" len="lg"/>
            <a:tailEnd type="triangle" w="lg" len="lg"/>
          </a:ln>
        </p:spPr>
      </p:cxnSp>
      <p:sp>
        <p:nvSpPr>
          <p:cNvPr id="244" name="Shape 244"/>
          <p:cNvSpPr/>
          <p:nvPr/>
        </p:nvSpPr>
        <p:spPr>
          <a:xfrm>
            <a:off x="312701" y="3063752"/>
            <a:ext cx="2749799" cy="237299"/>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Simplified Input</a:t>
            </a:r>
          </a:p>
        </p:txBody>
      </p:sp>
      <p:sp>
        <p:nvSpPr>
          <p:cNvPr id="251" name="Shape 251"/>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69848" algn="ctr">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endParaRPr dirty="0">
              <a:sym typeface="Shadows Into Light"/>
            </a:endParaRPr>
          </a:p>
          <a:p>
            <a:pPr marL="0" indent="0">
              <a:lnSpc>
                <a:spcPct val="90000"/>
              </a:lnSpc>
              <a:spcBef>
                <a:spcPts val="300"/>
              </a:spcBef>
              <a:buNone/>
            </a:pPr>
            <a:endParaRPr dirty="0">
              <a:sym typeface="Shadows Into Light"/>
            </a:endParaRPr>
          </a:p>
          <a:p>
            <a:pPr marL="0" indent="0" algn="ctr">
              <a:lnSpc>
                <a:spcPct val="90000"/>
              </a:lnSpc>
              <a:spcBef>
                <a:spcPts val="300"/>
              </a:spcBef>
              <a:buNone/>
            </a:pPr>
            <a:r>
              <a:rPr lang="en" dirty="0">
                <a:solidFill>
                  <a:schemeClr val="accent6"/>
                </a:solidFill>
                <a:sym typeface="Shadows Into Light"/>
              </a:rPr>
              <a:t>Simplified from 896 lines to one single </a:t>
            </a:r>
            <a:r>
              <a:rPr lang="en" dirty="0" smtClean="0">
                <a:solidFill>
                  <a:schemeClr val="accent6"/>
                </a:solidFill>
                <a:sym typeface="Shadows Into Light"/>
              </a:rPr>
              <a:t>line</a:t>
            </a:r>
            <a:endParaRPr lang="en-US" dirty="0" smtClean="0">
              <a:solidFill>
                <a:schemeClr val="accent6"/>
              </a:solidFill>
              <a:sym typeface="Shadows Into Light"/>
            </a:endParaRPr>
          </a:p>
          <a:p>
            <a:pPr marL="0" indent="0" algn="ctr">
              <a:lnSpc>
                <a:spcPct val="90000"/>
              </a:lnSpc>
              <a:spcBef>
                <a:spcPts val="300"/>
              </a:spcBef>
              <a:buNone/>
            </a:pPr>
            <a:r>
              <a:rPr lang="en" dirty="0" smtClean="0">
                <a:solidFill>
                  <a:schemeClr val="accent6"/>
                </a:solidFill>
                <a:sym typeface="Shadows Into Light"/>
              </a:rPr>
              <a:t>in </a:t>
            </a:r>
            <a:r>
              <a:rPr lang="en" dirty="0">
                <a:solidFill>
                  <a:schemeClr val="accent6"/>
                </a:solidFill>
                <a:sym typeface="Shadows Into Light"/>
              </a:rPr>
              <a:t>only 57 tests!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58" name="Shape 258"/>
          <p:cNvSpPr txBox="1">
            <a:spLocks noGrp="1"/>
          </p:cNvSpPr>
          <p:nvPr>
            <p:ph idx="1"/>
          </p:nvPr>
        </p:nvSpPr>
        <p:spPr>
          <a:prstGeom prst="rect">
            <a:avLst/>
          </a:prstGeom>
          <a:solidFill>
            <a:srgbClr val="FFFFFF"/>
          </a:solidFill>
          <a:ln>
            <a:noFill/>
          </a:ln>
        </p:spPr>
        <p:txBody>
          <a:bodyPr vert="horz" lIns="91425" tIns="45700" rIns="91425" bIns="45700" rtlCol="0" anchor="t" anchorCtr="0">
            <a:noAutofit/>
          </a:bodyPr>
          <a:lstStyle/>
          <a:p>
            <a:pPr marL="0" indent="0" algn="ctr">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endParaRPr sz="2400" dirty="0">
              <a:latin typeface="Consolas" charset="0"/>
              <a:ea typeface="Consolas" charset="0"/>
              <a:cs typeface="Consolas" charset="0"/>
              <a:sym typeface="Consolas"/>
            </a:endParaRPr>
          </a:p>
          <a:p>
            <a:pPr marL="0" indent="0">
              <a:lnSpc>
                <a:spcPct val="90000"/>
              </a:lnSpc>
              <a:spcBef>
                <a:spcPts val="300"/>
              </a:spcBef>
              <a:buNone/>
            </a:pPr>
            <a:endParaRPr sz="2400" dirty="0">
              <a:latin typeface="Consolas" charset="0"/>
              <a:ea typeface="Consolas" charset="0"/>
              <a:cs typeface="Consolas" charset="0"/>
              <a:sym typeface="Consolas"/>
            </a:endParaRPr>
          </a:p>
          <a:p>
            <a:pPr marL="0" indent="0">
              <a:lnSpc>
                <a:spcPct val="90000"/>
              </a:lnSpc>
              <a:spcBef>
                <a:spcPts val="300"/>
              </a:spcBef>
              <a:buNone/>
            </a:pPr>
            <a:endParaRPr lang="en-US" sz="2400" dirty="0" smtClean="0">
              <a:latin typeface="Consolas" charset="0"/>
              <a:ea typeface="Consolas" charset="0"/>
              <a:cs typeface="Consolas" charset="0"/>
              <a:sym typeface="Consolas"/>
            </a:endParaRPr>
          </a:p>
          <a:p>
            <a:pPr marL="0" indent="0">
              <a:lnSpc>
                <a:spcPct val="90000"/>
              </a:lnSpc>
              <a:spcBef>
                <a:spcPts val="300"/>
              </a:spcBef>
              <a:buNone/>
            </a:pPr>
            <a:endParaRPr sz="2400" dirty="0">
              <a:latin typeface="Consolas" charset="0"/>
              <a:ea typeface="Consolas" charset="0"/>
              <a:cs typeface="Consolas" charset="0"/>
              <a:sym typeface="Consolas"/>
            </a:endParaRPr>
          </a:p>
          <a:p>
            <a:pPr marL="0" indent="0">
              <a:lnSpc>
                <a:spcPct val="90000"/>
              </a:lnSpc>
              <a:spcBef>
                <a:spcPts val="300"/>
              </a:spcBef>
              <a:buNone/>
            </a:pPr>
            <a:endParaRPr sz="2400" dirty="0">
              <a:latin typeface="Consolas" charset="0"/>
              <a:ea typeface="Consolas" charset="0"/>
              <a:cs typeface="Consolas" charset="0"/>
              <a:sym typeface="Consolas"/>
            </a:endParaRPr>
          </a:p>
          <a:p>
            <a:pPr marL="0" indent="-69848" algn="ctr">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a:t>
            </a:r>
            <a:r>
              <a:rPr lang="en" sz="2400" dirty="0">
                <a:solidFill>
                  <a:schemeClr val="tx2">
                    <a:lumMod val="60000"/>
                    <a:lumOff val="40000"/>
                  </a:schemeClr>
                </a:solidFill>
                <a:latin typeface="Consolas" charset="0"/>
                <a:ea typeface="Consolas" charset="0"/>
                <a:cs typeface="Consolas" charset="0"/>
                <a:sym typeface="Consolas"/>
              </a:rPr>
              <a:t> </a:t>
            </a:r>
            <a:r>
              <a:rPr lang="en" sz="2400" dirty="0">
                <a:solidFill>
                  <a:schemeClr val="accent6"/>
                </a:solidFill>
                <a:latin typeface="Consolas" charset="0"/>
                <a:ea typeface="Consolas" charset="0"/>
                <a:cs typeface="Consolas" charset="0"/>
                <a:sym typeface="Consolas"/>
              </a:rPr>
              <a:t>NAME="priority" MULTIPLE SIZE=7</a:t>
            </a:r>
            <a:r>
              <a:rPr lang="en" sz="2400" dirty="0">
                <a:solidFill>
                  <a:schemeClr val="tx2">
                    <a:lumMod val="60000"/>
                    <a:lumOff val="40000"/>
                  </a:schemeClr>
                </a:solidFill>
                <a:latin typeface="Consolas" charset="0"/>
                <a:ea typeface="Consolas" charset="0"/>
                <a:cs typeface="Consolas" charset="0"/>
                <a:sym typeface="Consolas"/>
              </a:rPr>
              <a:t>&gt;</a:t>
            </a:r>
          </a:p>
          <a:p>
            <a:pPr marL="0" indent="0">
              <a:lnSpc>
                <a:spcPct val="90000"/>
              </a:lnSpc>
              <a:spcBef>
                <a:spcPts val="300"/>
              </a:spcBef>
              <a:buNone/>
            </a:pPr>
            <a:endParaRPr sz="2400" dirty="0">
              <a:latin typeface="Consolas" charset="0"/>
              <a:ea typeface="Consolas" charset="0"/>
              <a:cs typeface="Consolas" charset="0"/>
              <a:sym typeface="Consolas"/>
            </a:endParaRPr>
          </a:p>
          <a:p>
            <a:pPr marL="0" indent="-69848">
              <a:lnSpc>
                <a:spcPct val="90000"/>
              </a:lnSpc>
              <a:spcBef>
                <a:spcPts val="300"/>
              </a:spcBef>
              <a:buClr>
                <a:schemeClr val="dk1"/>
              </a:buClr>
              <a:buSzPct val="42307"/>
              <a:buNone/>
            </a:pPr>
            <a:endParaRPr sz="2400" dirty="0">
              <a:latin typeface="Consolas" charset="0"/>
              <a:ea typeface="Consolas" charset="0"/>
              <a:cs typeface="Consolas" charset="0"/>
              <a:sym typeface="Consolas"/>
            </a:endParaRPr>
          </a:p>
        </p:txBody>
      </p:sp>
      <p:sp>
        <p:nvSpPr>
          <p:cNvPr id="259" name="Shape 259"/>
          <p:cNvSpPr/>
          <p:nvPr/>
        </p:nvSpPr>
        <p:spPr>
          <a:xfrm rot="5400000">
            <a:off x="3877174" y="2437982"/>
            <a:ext cx="1353600" cy="977400"/>
          </a:xfrm>
          <a:prstGeom prst="stripedRightArrow">
            <a:avLst>
              <a:gd name="adj1" fmla="val 50000"/>
              <a:gd name="adj2" fmla="val 50000"/>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Simplification</a:t>
            </a:r>
          </a:p>
        </p:txBody>
      </p:sp>
      <p:sp>
        <p:nvSpPr>
          <p:cNvPr id="94" name="Shape 94"/>
          <p:cNvSpPr txBox="1">
            <a:spLocks noGrp="1"/>
          </p:cNvSpPr>
          <p:nvPr>
            <p:ph idx="1"/>
          </p:nvPr>
        </p:nvSpPr>
        <p:spPr>
          <a:xfrm>
            <a:off x="457199" y="1600201"/>
            <a:ext cx="8229601" cy="4525963"/>
          </a:xfrm>
          <a:prstGeom prst="rect">
            <a:avLst/>
          </a:prstGeom>
          <a:noFill/>
          <a:ln>
            <a:noFill/>
          </a:ln>
        </p:spPr>
        <p:txBody>
          <a:bodyPr vert="horz" lIns="91425" tIns="45700" rIns="91425" bIns="45700" rtlCol="0" anchor="t" anchorCtr="0">
            <a:noAutofit/>
          </a:bodyPr>
          <a:lstStyle/>
          <a:p>
            <a:pPr marL="0" indent="0">
              <a:spcBef>
                <a:spcPts val="0"/>
              </a:spcBef>
              <a:buNone/>
            </a:pPr>
            <a:r>
              <a:rPr lang="en" dirty="0">
                <a:sym typeface="Shadows Into Light"/>
              </a:rPr>
              <a:t>Once we have reproduced a program failure, we must </a:t>
            </a:r>
            <a:r>
              <a:rPr lang="en" dirty="0" smtClean="0">
                <a:sym typeface="Shadows Into Light"/>
              </a:rPr>
              <a:t>find</a:t>
            </a:r>
            <a:r>
              <a:rPr lang="en-US" dirty="0" smtClean="0">
                <a:sym typeface="Shadows Into Light"/>
              </a:rPr>
              <a:t> </a:t>
            </a:r>
            <a:r>
              <a:rPr lang="en" dirty="0" smtClean="0">
                <a:sym typeface="Shadows Into Light"/>
              </a:rPr>
              <a:t>out </a:t>
            </a:r>
            <a:r>
              <a:rPr lang="en" dirty="0">
                <a:sym typeface="Shadows Into Light"/>
              </a:rPr>
              <a:t>what’s relevant:</a:t>
            </a:r>
            <a:br>
              <a:rPr lang="en" dirty="0">
                <a:sym typeface="Shadows Into Light"/>
              </a:rPr>
            </a:br>
            <a:endParaRPr lang="en" dirty="0">
              <a:sym typeface="Shadows Into Light"/>
            </a:endParaRPr>
          </a:p>
          <a:p>
            <a:pPr marL="457189" indent="-393690">
              <a:lnSpc>
                <a:spcPct val="90000"/>
              </a:lnSpc>
              <a:spcBef>
                <a:spcPts val="640"/>
              </a:spcBef>
              <a:buSzPct val="100000"/>
              <a:buFont typeface="Shadows Into Light"/>
            </a:pPr>
            <a:r>
              <a:rPr lang="en" dirty="0">
                <a:sym typeface="Shadows Into Light"/>
              </a:rPr>
              <a:t>Does failure really depend on 10,000 </a:t>
            </a:r>
            <a:r>
              <a:rPr lang="en" dirty="0" smtClean="0">
                <a:sym typeface="Shadows Into Light"/>
              </a:rPr>
              <a:t>lines</a:t>
            </a:r>
            <a:r>
              <a:rPr lang="en-US" dirty="0" smtClean="0">
                <a:sym typeface="Shadows Into Light"/>
              </a:rPr>
              <a:t/>
            </a:r>
            <a:br>
              <a:rPr lang="en-US" dirty="0" smtClean="0">
                <a:sym typeface="Shadows Into Light"/>
              </a:rPr>
            </a:br>
            <a:r>
              <a:rPr lang="en" dirty="0" smtClean="0">
                <a:sym typeface="Shadows Into Light"/>
              </a:rPr>
              <a:t>of </a:t>
            </a:r>
            <a:r>
              <a:rPr lang="en" dirty="0">
                <a:sym typeface="Shadows Into Light"/>
              </a:rPr>
              <a:t>code?</a:t>
            </a:r>
          </a:p>
          <a:p>
            <a:pPr marL="457189" indent="-393690">
              <a:lnSpc>
                <a:spcPct val="90000"/>
              </a:lnSpc>
              <a:spcBef>
                <a:spcPts val="640"/>
              </a:spcBef>
              <a:buSzPct val="100000"/>
              <a:buFont typeface="Shadows Into Light"/>
            </a:pPr>
            <a:r>
              <a:rPr lang="en" dirty="0">
                <a:sym typeface="Shadows Into Light"/>
              </a:rPr>
              <a:t>Does failure really require this exact </a:t>
            </a:r>
            <a:r>
              <a:rPr lang="en" dirty="0" smtClean="0">
                <a:sym typeface="Shadows Into Light"/>
              </a:rPr>
              <a:t>schedule</a:t>
            </a:r>
            <a:r>
              <a:rPr lang="en-US" dirty="0" smtClean="0">
                <a:sym typeface="Shadows Into Light"/>
              </a:rPr>
              <a:t/>
            </a:r>
            <a:br>
              <a:rPr lang="en-US" dirty="0" smtClean="0">
                <a:sym typeface="Shadows Into Light"/>
              </a:rPr>
            </a:br>
            <a:r>
              <a:rPr lang="en" dirty="0" smtClean="0">
                <a:sym typeface="Shadows Into Light"/>
              </a:rPr>
              <a:t>of </a:t>
            </a:r>
            <a:r>
              <a:rPr lang="en" dirty="0">
                <a:sym typeface="Shadows Into Light"/>
              </a:rPr>
              <a:t>events?</a:t>
            </a:r>
          </a:p>
          <a:p>
            <a:pPr marL="457189" indent="-393690">
              <a:lnSpc>
                <a:spcPct val="90000"/>
              </a:lnSpc>
              <a:spcBef>
                <a:spcPts val="640"/>
              </a:spcBef>
              <a:buSzPct val="100000"/>
              <a:buFont typeface="Shadows Into Light"/>
            </a:pPr>
            <a:r>
              <a:rPr lang="en" dirty="0">
                <a:sym typeface="Shadows Into Light"/>
              </a:rPr>
              <a:t>Does failure really need this sequence of function calls?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66" name="Shape 266"/>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endParaRPr sz="2400" dirty="0">
              <a:solidFill>
                <a:srgbClr val="1C51D5"/>
              </a:solidFill>
              <a:latin typeface="Consolas" charset="0"/>
              <a:ea typeface="Consolas" charset="0"/>
              <a:cs typeface="Consolas" charset="0"/>
              <a:sym typeface="Calibri"/>
            </a:endParaRPr>
          </a:p>
        </p:txBody>
      </p:sp>
      <p:pic>
        <p:nvPicPr>
          <p:cNvPr id="267" name="Shape 267"/>
          <p:cNvPicPr preferRelativeResize="0"/>
          <p:nvPr/>
        </p:nvPicPr>
        <p:blipFill>
          <a:blip r:embed="rId3">
            <a:alphaModFix/>
          </a:blip>
          <a:stretch>
            <a:fillRect/>
          </a:stretch>
        </p:blipFill>
        <p:spPr>
          <a:xfrm>
            <a:off x="7858467" y="1470135"/>
            <a:ext cx="676275" cy="6381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74" name="Shape 274"/>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endParaRPr sz="2400" dirty="0">
              <a:solidFill>
                <a:schemeClr val="tx2">
                  <a:lumMod val="60000"/>
                  <a:lumOff val="40000"/>
                </a:schemeClr>
              </a:solidFill>
              <a:latin typeface="Consolas" charset="0"/>
              <a:ea typeface="Consolas" charset="0"/>
              <a:cs typeface="Consolas" charset="0"/>
              <a:sym typeface="Calibri"/>
            </a:endParaRPr>
          </a:p>
        </p:txBody>
      </p:sp>
      <p:pic>
        <p:nvPicPr>
          <p:cNvPr id="275"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6"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82" name="Shape 282"/>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55000"/>
              <a:buNone/>
            </a:pPr>
            <a:endParaRPr dirty="0">
              <a:solidFill>
                <a:schemeClr val="tx2">
                  <a:lumMod val="60000"/>
                  <a:lumOff val="40000"/>
                </a:schemeClr>
              </a:solidFill>
              <a:sym typeface="Consolas"/>
            </a:endParaRPr>
          </a:p>
          <a:p>
            <a:pPr marL="0" indent="-69848">
              <a:lnSpc>
                <a:spcPct val="90000"/>
              </a:lnSpc>
              <a:spcBef>
                <a:spcPts val="300"/>
              </a:spcBef>
              <a:buClr>
                <a:schemeClr val="dk1"/>
              </a:buClr>
              <a:buSzPct val="55000"/>
              <a:buNone/>
            </a:pPr>
            <a:endParaRPr dirty="0">
              <a:sym typeface="Consolas"/>
            </a:endParaRPr>
          </a:p>
          <a:p>
            <a:pPr marL="0" indent="-69848" algn="ctr">
              <a:lnSpc>
                <a:spcPct val="90000"/>
              </a:lnSpc>
              <a:spcBef>
                <a:spcPts val="300"/>
              </a:spcBef>
              <a:buClr>
                <a:schemeClr val="dk1"/>
              </a:buClr>
              <a:buSzPct val="34375"/>
              <a:buNone/>
            </a:pPr>
            <a:r>
              <a:rPr lang="en" dirty="0">
                <a:sym typeface="Shadows Into Light"/>
              </a:rPr>
              <a:t>What do we do if both halves pass?</a:t>
            </a:r>
          </a:p>
          <a:p>
            <a:pPr marL="0" indent="-69848">
              <a:lnSpc>
                <a:spcPct val="90000"/>
              </a:lnSpc>
              <a:spcBef>
                <a:spcPts val="300"/>
              </a:spcBef>
              <a:buClr>
                <a:schemeClr val="dk1"/>
              </a:buClr>
              <a:buSzPct val="42307"/>
              <a:buNone/>
            </a:pPr>
            <a:endParaRPr dirty="0">
              <a:solidFill>
                <a:schemeClr val="tx2">
                  <a:lumMod val="60000"/>
                  <a:lumOff val="40000"/>
                </a:schemeClr>
              </a:solidFill>
              <a:sym typeface="Consolas"/>
            </a:endParaRPr>
          </a:p>
        </p:txBody>
      </p:sp>
      <p:pic>
        <p:nvPicPr>
          <p:cNvPr id="7"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8"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10"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Two Conflicting Solutions</a:t>
            </a:r>
          </a:p>
        </p:txBody>
      </p:sp>
      <p:sp>
        <p:nvSpPr>
          <p:cNvPr id="312" name="Shape 312"/>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9716">
              <a:lnSpc>
                <a:spcPct val="90000"/>
              </a:lnSpc>
              <a:spcBef>
                <a:spcPts val="0"/>
              </a:spcBef>
              <a:buClr>
                <a:srgbClr val="9900FF"/>
              </a:buClr>
              <a:buSzPct val="100000"/>
              <a:buFont typeface="Shadows Into Light"/>
              <a:buChar char="•"/>
            </a:pPr>
            <a:r>
              <a:rPr lang="en" dirty="0">
                <a:sym typeface="Shadows Into Light"/>
              </a:rPr>
              <a:t>Few and large changes:</a:t>
            </a: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342892" indent="-339716">
              <a:lnSpc>
                <a:spcPct val="90000"/>
              </a:lnSpc>
              <a:spcBef>
                <a:spcPts val="0"/>
              </a:spcBef>
              <a:buClr>
                <a:srgbClr val="9900FF"/>
              </a:buClr>
              <a:buSzPct val="100000"/>
              <a:buFont typeface="Shadows Into Light"/>
              <a:buChar char="•"/>
            </a:pPr>
            <a:r>
              <a:rPr lang="en" dirty="0">
                <a:sym typeface="Shadows Into Light"/>
              </a:rPr>
              <a:t>More and smaller changes:</a:t>
            </a: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0" indent="0">
              <a:lnSpc>
                <a:spcPct val="90000"/>
              </a:lnSpc>
              <a:spcBef>
                <a:spcPts val="0"/>
              </a:spcBef>
              <a:buNone/>
            </a:pPr>
            <a:r>
              <a:rPr lang="en" dirty="0">
                <a:sym typeface="Shadows Into Light"/>
              </a:rPr>
              <a:t>                     </a:t>
            </a:r>
          </a:p>
        </p:txBody>
      </p:sp>
      <p:sp>
        <p:nvSpPr>
          <p:cNvPr id="292" name="Shape 292"/>
          <p:cNvSpPr txBox="1"/>
          <p:nvPr/>
        </p:nvSpPr>
        <p:spPr>
          <a:xfrm>
            <a:off x="2300352" y="2284439"/>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293" name="Shape 293"/>
          <p:cNvSpPr txBox="1"/>
          <p:nvPr/>
        </p:nvSpPr>
        <p:spPr>
          <a:xfrm>
            <a:off x="4710352" y="2784939"/>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294" name="Shape 294"/>
          <p:cNvSpPr txBox="1"/>
          <p:nvPr/>
        </p:nvSpPr>
        <p:spPr>
          <a:xfrm>
            <a:off x="4710352" y="2284439"/>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295" name="Shape 295"/>
          <p:cNvSpPr txBox="1"/>
          <p:nvPr/>
        </p:nvSpPr>
        <p:spPr>
          <a:xfrm>
            <a:off x="2300352" y="2784939"/>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296" name="Shape 296"/>
          <p:cNvSpPr txBox="1"/>
          <p:nvPr/>
        </p:nvSpPr>
        <p:spPr>
          <a:xfrm>
            <a:off x="2150639" y="434197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297" name="Shape 297"/>
          <p:cNvSpPr txBox="1"/>
          <p:nvPr/>
        </p:nvSpPr>
        <p:spPr>
          <a:xfrm>
            <a:off x="27656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298" name="Shape 298"/>
          <p:cNvSpPr txBox="1"/>
          <p:nvPr/>
        </p:nvSpPr>
        <p:spPr>
          <a:xfrm>
            <a:off x="33805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Δ3</a:t>
            </a:r>
          </a:p>
        </p:txBody>
      </p:sp>
      <p:sp>
        <p:nvSpPr>
          <p:cNvPr id="299" name="Shape 299"/>
          <p:cNvSpPr txBox="1"/>
          <p:nvPr/>
        </p:nvSpPr>
        <p:spPr>
          <a:xfrm>
            <a:off x="39955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Δ4</a:t>
            </a:r>
          </a:p>
        </p:txBody>
      </p:sp>
      <p:sp>
        <p:nvSpPr>
          <p:cNvPr id="300" name="Shape 300"/>
          <p:cNvSpPr txBox="1"/>
          <p:nvPr/>
        </p:nvSpPr>
        <p:spPr>
          <a:xfrm>
            <a:off x="461053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Δ5</a:t>
            </a:r>
          </a:p>
        </p:txBody>
      </p:sp>
      <p:sp>
        <p:nvSpPr>
          <p:cNvPr id="301" name="Shape 301"/>
          <p:cNvSpPr txBox="1"/>
          <p:nvPr/>
        </p:nvSpPr>
        <p:spPr>
          <a:xfrm>
            <a:off x="52255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Δ6</a:t>
            </a:r>
          </a:p>
        </p:txBody>
      </p:sp>
      <p:sp>
        <p:nvSpPr>
          <p:cNvPr id="302" name="Shape 302"/>
          <p:cNvSpPr txBox="1"/>
          <p:nvPr/>
        </p:nvSpPr>
        <p:spPr>
          <a:xfrm>
            <a:off x="58404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Δ7</a:t>
            </a:r>
          </a:p>
        </p:txBody>
      </p:sp>
      <p:sp>
        <p:nvSpPr>
          <p:cNvPr id="303" name="Shape 303"/>
          <p:cNvSpPr txBox="1"/>
          <p:nvPr/>
        </p:nvSpPr>
        <p:spPr>
          <a:xfrm>
            <a:off x="64554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Δ8</a:t>
            </a:r>
          </a:p>
        </p:txBody>
      </p:sp>
      <p:sp>
        <p:nvSpPr>
          <p:cNvPr id="304" name="Shape 304"/>
          <p:cNvSpPr txBox="1"/>
          <p:nvPr/>
        </p:nvSpPr>
        <p:spPr>
          <a:xfrm>
            <a:off x="2150639" y="478202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305" name="Shape 305"/>
          <p:cNvSpPr txBox="1"/>
          <p:nvPr/>
        </p:nvSpPr>
        <p:spPr>
          <a:xfrm>
            <a:off x="27656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306" name="Shape 306"/>
          <p:cNvSpPr txBox="1"/>
          <p:nvPr/>
        </p:nvSpPr>
        <p:spPr>
          <a:xfrm>
            <a:off x="33805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Δ3</a:t>
            </a:r>
          </a:p>
        </p:txBody>
      </p:sp>
      <p:sp>
        <p:nvSpPr>
          <p:cNvPr id="307" name="Shape 307"/>
          <p:cNvSpPr txBox="1"/>
          <p:nvPr/>
        </p:nvSpPr>
        <p:spPr>
          <a:xfrm>
            <a:off x="39955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Δ4</a:t>
            </a:r>
          </a:p>
        </p:txBody>
      </p:sp>
      <p:sp>
        <p:nvSpPr>
          <p:cNvPr id="308" name="Shape 308"/>
          <p:cNvSpPr txBox="1"/>
          <p:nvPr/>
        </p:nvSpPr>
        <p:spPr>
          <a:xfrm>
            <a:off x="461053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Δ5</a:t>
            </a:r>
          </a:p>
        </p:txBody>
      </p:sp>
      <p:sp>
        <p:nvSpPr>
          <p:cNvPr id="309" name="Shape 309"/>
          <p:cNvSpPr txBox="1"/>
          <p:nvPr/>
        </p:nvSpPr>
        <p:spPr>
          <a:xfrm>
            <a:off x="52255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Δ6</a:t>
            </a:r>
          </a:p>
        </p:txBody>
      </p:sp>
      <p:sp>
        <p:nvSpPr>
          <p:cNvPr id="310" name="Shape 310"/>
          <p:cNvSpPr txBox="1"/>
          <p:nvPr/>
        </p:nvSpPr>
        <p:spPr>
          <a:xfrm>
            <a:off x="58404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Δ7</a:t>
            </a:r>
          </a:p>
        </p:txBody>
      </p:sp>
      <p:sp>
        <p:nvSpPr>
          <p:cNvPr id="311" name="Shape 311"/>
          <p:cNvSpPr txBox="1"/>
          <p:nvPr/>
        </p:nvSpPr>
        <p:spPr>
          <a:xfrm>
            <a:off x="64554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Δ8</a:t>
            </a:r>
          </a:p>
        </p:txBody>
      </p:sp>
      <p:sp>
        <p:nvSpPr>
          <p:cNvPr id="313" name="Shape 313"/>
          <p:cNvSpPr txBox="1"/>
          <p:nvPr/>
        </p:nvSpPr>
        <p:spPr>
          <a:xfrm>
            <a:off x="3027950" y="5023525"/>
            <a:ext cx="3203400" cy="721800"/>
          </a:xfrm>
          <a:prstGeom prst="rect">
            <a:avLst/>
          </a:prstGeom>
          <a:noFill/>
          <a:ln>
            <a:noFill/>
          </a:ln>
        </p:spPr>
        <p:txBody>
          <a:bodyPr lIns="91425" tIns="91425" rIns="91425" bIns="91425" anchor="ctr" anchorCtr="0">
            <a:noAutofit/>
          </a:bodyPr>
          <a:lstStyle/>
          <a:p>
            <a:pPr>
              <a:lnSpc>
                <a:spcPct val="90000"/>
              </a:lnSpc>
            </a:pPr>
            <a:r>
              <a:rPr lang="en" sz="2400" dirty="0">
                <a:solidFill>
                  <a:schemeClr val="dk1"/>
                </a:solidFill>
                <a:latin typeface="Calibri Regular" charset="0"/>
                <a:ea typeface="Calibri Regular" charset="0"/>
                <a:cs typeface="Calibri Regular" charset="0"/>
                <a:sym typeface="Shadows Into Light"/>
              </a:rPr>
              <a:t>… (many more)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uiExpand="1" build="p"/>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QUIZ: Impact of Input Granularity</a:t>
            </a:r>
          </a:p>
        </p:txBody>
      </p:sp>
      <p:graphicFrame>
        <p:nvGraphicFramePr>
          <p:cNvPr id="320" name="Shape 320"/>
          <p:cNvGraphicFramePr/>
          <p:nvPr>
            <p:extLst>
              <p:ext uri="{D42A27DB-BD31-4B8C-83A1-F6EECF244321}">
                <p14:modId xmlns:p14="http://schemas.microsoft.com/office/powerpoint/2010/main" val="2851286306"/>
              </p:ext>
            </p:extLst>
          </p:nvPr>
        </p:nvGraphicFramePr>
        <p:xfrm>
          <a:off x="440087" y="1937025"/>
          <a:ext cx="8256275" cy="2511462"/>
        </p:xfrm>
        <a:graphic>
          <a:graphicData uri="http://schemas.openxmlformats.org/drawingml/2006/table">
            <a:tbl>
              <a:tblPr>
                <a:noFill/>
                <a:tableStyleId>{2776E49F-9E67-4BC8-8508-2FF3DC4E662D}</a:tableStyleId>
              </a:tblPr>
              <a:tblGrid>
                <a:gridCol w="2992500"/>
                <a:gridCol w="2707025"/>
                <a:gridCol w="2556750"/>
              </a:tblGrid>
              <a:tr h="603474">
                <a:tc>
                  <a:txBody>
                    <a:bodyPr/>
                    <a:lstStyle/>
                    <a:p>
                      <a:pPr lvl="0" algn="ctr" rtl="0">
                        <a:lnSpc>
                          <a:spcPct val="115000"/>
                        </a:lnSpc>
                        <a:spcBef>
                          <a:spcPts val="600"/>
                        </a:spcBef>
                        <a:buNone/>
                      </a:pPr>
                      <a:r>
                        <a:rPr lang="en" sz="2400" b="0" i="0" dirty="0">
                          <a:solidFill>
                            <a:schemeClr val="dk1"/>
                          </a:solidFill>
                          <a:latin typeface="+mn-lt"/>
                          <a:ea typeface="Calibri Regular" charset="0"/>
                          <a:cs typeface="Calibri Regular" charset="0"/>
                          <a:sym typeface="Shadows Into Light"/>
                        </a:rPr>
                        <a:t>Input granularity: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Finer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Coarser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r>
              <a:tr h="953994">
                <a:tc>
                  <a:txBody>
                    <a:bodyPr/>
                    <a:lstStyle/>
                    <a:p>
                      <a:pPr lvl="0" algn="ctr" rtl="0">
                        <a:lnSpc>
                          <a:spcPct val="115000"/>
                        </a:lnSpc>
                        <a:spcBef>
                          <a:spcPts val="600"/>
                        </a:spcBef>
                        <a:buNone/>
                      </a:pPr>
                      <a:r>
                        <a:rPr lang="en" sz="2200" b="0" i="0" u="sng" dirty="0">
                          <a:solidFill>
                            <a:srgbClr val="1C51D5"/>
                          </a:solidFill>
                          <a:latin typeface="+mn-lt"/>
                          <a:ea typeface="Calibri Regular" charset="0"/>
                          <a:cs typeface="Calibri Regular" charset="0"/>
                          <a:sym typeface="Shadows Into Light"/>
                        </a:rPr>
                        <a:t>Chance</a:t>
                      </a:r>
                      <a:r>
                        <a:rPr lang="en" sz="2200" b="0" i="0" dirty="0">
                          <a:latin typeface="+mn-lt"/>
                          <a:ea typeface="Calibri Regular" charset="0"/>
                          <a:cs typeface="Calibri Regular" charset="0"/>
                          <a:sym typeface="Shadows Into Light"/>
                        </a:rPr>
                        <a:t> of finding a</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failing input subset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953994">
                <a:tc>
                  <a:txBody>
                    <a:bodyPr/>
                    <a:lstStyle/>
                    <a:p>
                      <a:pPr lvl="0" algn="ctr" rtl="0">
                        <a:lnSpc>
                          <a:spcPct val="115000"/>
                        </a:lnSpc>
                        <a:spcBef>
                          <a:spcPts val="600"/>
                        </a:spcBef>
                        <a:buNone/>
                      </a:pPr>
                      <a:r>
                        <a:rPr lang="en" sz="2200" b="0" i="0" u="sng" dirty="0">
                          <a:solidFill>
                            <a:srgbClr val="FF9900"/>
                          </a:solidFill>
                          <a:latin typeface="+mn-lt"/>
                          <a:ea typeface="Calibri Regular" charset="0"/>
                          <a:cs typeface="Calibri Regular" charset="0"/>
                          <a:sym typeface="Shadows Into Light"/>
                        </a:rPr>
                        <a:t>Progress</a:t>
                      </a:r>
                      <a:r>
                        <a:rPr lang="en" sz="2200" b="0" i="0" dirty="0">
                          <a:latin typeface="+mn-lt"/>
                          <a:ea typeface="Calibri Regular" charset="0"/>
                          <a:cs typeface="Calibri Regular" charset="0"/>
                          <a:sym typeface="Shadows Into Light"/>
                        </a:rPr>
                        <a:t> of the</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search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21" name="Shape 321"/>
          <p:cNvSpPr txBox="1"/>
          <p:nvPr/>
        </p:nvSpPr>
        <p:spPr>
          <a:xfrm>
            <a:off x="252888" y="4754476"/>
            <a:ext cx="8630699" cy="779999"/>
          </a:xfrm>
          <a:prstGeom prst="rect">
            <a:avLst/>
          </a:prstGeom>
          <a:noFill/>
          <a:ln>
            <a:noFill/>
          </a:ln>
        </p:spPr>
        <p:txBody>
          <a:bodyPr lIns="91425" tIns="91425" rIns="91425" bIns="91425" anchor="ctr" anchorCtr="0">
            <a:noAutofit/>
          </a:bodyPr>
          <a:lstStyle/>
          <a:p>
            <a:pPr marL="457189" indent="-368291" algn="ctr">
              <a:lnSpc>
                <a:spcPct val="115000"/>
              </a:lnSpc>
              <a:spcBef>
                <a:spcPts val="600"/>
              </a:spcBef>
              <a:buClr>
                <a:schemeClr val="dk1"/>
              </a:buClr>
              <a:buSzPct val="91666"/>
              <a:buFont typeface="Shadows Into Light"/>
              <a:buAutoNum type="alphaUcPeriod"/>
            </a:pPr>
            <a:r>
              <a:rPr lang="en" sz="2400" dirty="0">
                <a:solidFill>
                  <a:schemeClr val="dk1"/>
                </a:solidFill>
                <a:latin typeface="+mn-lt"/>
                <a:ea typeface="Calibri Regular" charset="0"/>
                <a:cs typeface="Calibri Regular" charset="0"/>
                <a:sym typeface="Shadows Into Light"/>
              </a:rPr>
              <a:t>Slower       B.  Higher       C.  Faster       D. Lower</a:t>
            </a:r>
            <a:r>
              <a:rPr lang="en" sz="2200" u="sng" dirty="0">
                <a:solidFill>
                  <a:schemeClr val="dk1"/>
                </a:solidFill>
                <a:latin typeface="+mn-lt"/>
                <a:ea typeface="Calibri Regular" charset="0"/>
                <a:cs typeface="Calibri Regular" charset="0"/>
                <a:sym typeface="Shadows Into Light"/>
              </a:rPr>
              <a:t> </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Impact of Input Granularity</a:t>
            </a:r>
          </a:p>
        </p:txBody>
      </p:sp>
      <p:graphicFrame>
        <p:nvGraphicFramePr>
          <p:cNvPr id="328" name="Shape 328"/>
          <p:cNvGraphicFramePr/>
          <p:nvPr>
            <p:extLst>
              <p:ext uri="{D42A27DB-BD31-4B8C-83A1-F6EECF244321}">
                <p14:modId xmlns:p14="http://schemas.microsoft.com/office/powerpoint/2010/main" val="3246365804"/>
              </p:ext>
            </p:extLst>
          </p:nvPr>
        </p:nvGraphicFramePr>
        <p:xfrm>
          <a:off x="440087" y="1937025"/>
          <a:ext cx="8256275" cy="2511462"/>
        </p:xfrm>
        <a:graphic>
          <a:graphicData uri="http://schemas.openxmlformats.org/drawingml/2006/table">
            <a:tbl>
              <a:tblPr>
                <a:noFill/>
                <a:tableStyleId>{2776E49F-9E67-4BC8-8508-2FF3DC4E662D}</a:tableStyleId>
              </a:tblPr>
              <a:tblGrid>
                <a:gridCol w="2992500"/>
                <a:gridCol w="2707025"/>
                <a:gridCol w="2556750"/>
              </a:tblGrid>
              <a:tr h="603474">
                <a:tc>
                  <a:txBody>
                    <a:bodyPr/>
                    <a:lstStyle/>
                    <a:p>
                      <a:pPr lvl="0" algn="ctr" rtl="0">
                        <a:lnSpc>
                          <a:spcPct val="115000"/>
                        </a:lnSpc>
                        <a:spcBef>
                          <a:spcPts val="600"/>
                        </a:spcBef>
                        <a:buNone/>
                      </a:pPr>
                      <a:r>
                        <a:rPr lang="en" sz="2400" b="0" i="0" dirty="0">
                          <a:solidFill>
                            <a:schemeClr val="dk1"/>
                          </a:solidFill>
                          <a:latin typeface="+mn-lt"/>
                          <a:ea typeface="Calibri Regular" charset="0"/>
                          <a:cs typeface="Calibri Regular" charset="0"/>
                          <a:sym typeface="Shadows Into Light"/>
                        </a:rPr>
                        <a:t>Input granularity: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Finer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Coarser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r>
              <a:tr h="953994">
                <a:tc>
                  <a:txBody>
                    <a:bodyPr/>
                    <a:lstStyle/>
                    <a:p>
                      <a:pPr lvl="0" algn="ctr" rtl="0">
                        <a:lnSpc>
                          <a:spcPct val="115000"/>
                        </a:lnSpc>
                        <a:spcBef>
                          <a:spcPts val="600"/>
                        </a:spcBef>
                        <a:buNone/>
                      </a:pPr>
                      <a:r>
                        <a:rPr lang="en" sz="2200" b="0" i="0" u="sng" dirty="0">
                          <a:solidFill>
                            <a:srgbClr val="1C51D5"/>
                          </a:solidFill>
                          <a:latin typeface="+mn-lt"/>
                          <a:ea typeface="Calibri Regular" charset="0"/>
                          <a:cs typeface="Calibri Regular" charset="0"/>
                          <a:sym typeface="Shadows Into Light"/>
                        </a:rPr>
                        <a:t>Chance</a:t>
                      </a:r>
                      <a:r>
                        <a:rPr lang="en" sz="2200" b="0" i="0" dirty="0">
                          <a:latin typeface="+mn-lt"/>
                          <a:ea typeface="Calibri Regular" charset="0"/>
                          <a:cs typeface="Calibri Regular" charset="0"/>
                          <a:sym typeface="Shadows Into Light"/>
                        </a:rPr>
                        <a:t> of finding a</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failing input subset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600"/>
                        </a:spcBef>
                        <a:buNone/>
                      </a:pPr>
                      <a:r>
                        <a:rPr lang="en" sz="2400" b="0" i="0" dirty="0">
                          <a:solidFill>
                            <a:schemeClr val="dk1"/>
                          </a:solidFill>
                          <a:latin typeface="+mn-lt"/>
                          <a:ea typeface="Calibri Regular" charset="0"/>
                          <a:cs typeface="Calibri Regular" charset="0"/>
                          <a:sym typeface="Shadows Into Light"/>
                        </a:rPr>
                        <a:t>B. </a:t>
                      </a:r>
                      <a:r>
                        <a:rPr lang="en" sz="2400" b="0" i="0" dirty="0" smtClean="0">
                          <a:solidFill>
                            <a:schemeClr val="dk1"/>
                          </a:solidFill>
                          <a:latin typeface="+mn-lt"/>
                          <a:ea typeface="Calibri Regular" charset="0"/>
                          <a:cs typeface="Calibri Regular" charset="0"/>
                          <a:sym typeface="Shadows Into Light"/>
                        </a:rPr>
                        <a:t>Higher</a:t>
                      </a:r>
                      <a:endParaRPr lang="en" sz="2400" b="0" i="0" dirty="0">
                        <a:solidFill>
                          <a:schemeClr val="dk1"/>
                        </a:solidFill>
                        <a:latin typeface="+mn-lt"/>
                        <a:ea typeface="Calibri Regular" charset="0"/>
                        <a:cs typeface="Calibri Regular" charset="0"/>
                        <a:sym typeface="Shadows Into Ligh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600"/>
                        </a:spcBef>
                        <a:buClr>
                          <a:schemeClr val="dk1"/>
                        </a:buClr>
                        <a:buSzPct val="45833"/>
                        <a:buFont typeface="Arial"/>
                        <a:buNone/>
                      </a:pPr>
                      <a:r>
                        <a:rPr lang="en" sz="2400" b="0" i="0" dirty="0">
                          <a:solidFill>
                            <a:schemeClr val="dk1"/>
                          </a:solidFill>
                          <a:latin typeface="+mn-lt"/>
                          <a:ea typeface="Calibri Regular" charset="0"/>
                          <a:cs typeface="Calibri Regular" charset="0"/>
                          <a:sym typeface="Shadows Into Light"/>
                        </a:rPr>
                        <a:t>D. Lower</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953994">
                <a:tc>
                  <a:txBody>
                    <a:bodyPr/>
                    <a:lstStyle/>
                    <a:p>
                      <a:pPr lvl="0" algn="ctr" rtl="0">
                        <a:lnSpc>
                          <a:spcPct val="115000"/>
                        </a:lnSpc>
                        <a:spcBef>
                          <a:spcPts val="600"/>
                        </a:spcBef>
                        <a:buNone/>
                      </a:pPr>
                      <a:r>
                        <a:rPr lang="en" sz="2200" b="0" i="0" u="sng" dirty="0">
                          <a:solidFill>
                            <a:srgbClr val="FF9900"/>
                          </a:solidFill>
                          <a:latin typeface="+mn-lt"/>
                          <a:ea typeface="Calibri Regular" charset="0"/>
                          <a:cs typeface="Calibri Regular" charset="0"/>
                          <a:sym typeface="Shadows Into Light"/>
                        </a:rPr>
                        <a:t>Progress</a:t>
                      </a:r>
                      <a:r>
                        <a:rPr lang="en" sz="2200" b="0" i="0" dirty="0">
                          <a:latin typeface="+mn-lt"/>
                          <a:ea typeface="Calibri Regular" charset="0"/>
                          <a:cs typeface="Calibri Regular" charset="0"/>
                          <a:sym typeface="Shadows Into Light"/>
                        </a:rPr>
                        <a:t> of the</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search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600"/>
                        </a:spcBef>
                        <a:buClr>
                          <a:schemeClr val="dk1"/>
                        </a:buClr>
                        <a:buSzPct val="45833"/>
                        <a:buFont typeface="Arial"/>
                        <a:buNone/>
                      </a:pPr>
                      <a:r>
                        <a:rPr lang="en" sz="2400" b="0" i="0" dirty="0">
                          <a:solidFill>
                            <a:schemeClr val="dk1"/>
                          </a:solidFill>
                          <a:latin typeface="+mn-lt"/>
                          <a:ea typeface="Calibri Regular" charset="0"/>
                          <a:cs typeface="Calibri Regular" charset="0"/>
                          <a:sym typeface="Shadows Into Light"/>
                        </a:rPr>
                        <a:t>A</a:t>
                      </a:r>
                      <a:r>
                        <a:rPr lang="en" sz="2400" b="0" i="0" dirty="0" smtClean="0">
                          <a:solidFill>
                            <a:schemeClr val="dk1"/>
                          </a:solidFill>
                          <a:latin typeface="+mn-lt"/>
                          <a:ea typeface="Calibri Regular" charset="0"/>
                          <a:cs typeface="Calibri Regular" charset="0"/>
                          <a:sym typeface="Shadows Into Light"/>
                        </a:rPr>
                        <a:t>. </a:t>
                      </a:r>
                      <a:r>
                        <a:rPr lang="en" sz="2400" b="0" i="0" dirty="0">
                          <a:solidFill>
                            <a:schemeClr val="dk1"/>
                          </a:solidFill>
                          <a:latin typeface="+mn-lt"/>
                          <a:ea typeface="Calibri Regular" charset="0"/>
                          <a:cs typeface="Calibri Regular" charset="0"/>
                          <a:sym typeface="Shadows Into Light"/>
                        </a:rPr>
                        <a:t>Slower</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defTabSz="342900" rtl="0" eaLnBrk="1" fontAlgn="auto" latinLnBrk="0" hangingPunct="1">
                        <a:lnSpc>
                          <a:spcPct val="115000"/>
                        </a:lnSpc>
                        <a:spcBef>
                          <a:spcPts val="600"/>
                        </a:spcBef>
                        <a:spcAft>
                          <a:spcPts val="0"/>
                        </a:spcAft>
                        <a:buClr>
                          <a:prstClr val="black"/>
                        </a:buClr>
                        <a:buSzPct val="45833"/>
                        <a:buFont typeface="Arial"/>
                        <a:buNone/>
                        <a:tabLst/>
                        <a:defRPr/>
                      </a:pPr>
                      <a:r>
                        <a:rPr kumimoji="0" lang="en-US"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rPr>
                        <a:t>C</a:t>
                      </a:r>
                      <a:r>
                        <a:rPr kumimoji="0" lang="en"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rPr>
                        <a:t>. </a:t>
                      </a:r>
                      <a:r>
                        <a:rPr kumimoji="0" lang="en-US"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rPr>
                        <a:t>Faster</a:t>
                      </a:r>
                      <a:endParaRPr kumimoji="0" lang="en"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29" name="Shape 329"/>
          <p:cNvSpPr txBox="1"/>
          <p:nvPr/>
        </p:nvSpPr>
        <p:spPr>
          <a:xfrm>
            <a:off x="252888" y="4754476"/>
            <a:ext cx="8630699" cy="779999"/>
          </a:xfrm>
          <a:prstGeom prst="rect">
            <a:avLst/>
          </a:prstGeom>
          <a:noFill/>
          <a:ln>
            <a:noFill/>
          </a:ln>
        </p:spPr>
        <p:txBody>
          <a:bodyPr lIns="91425" tIns="91425" rIns="91425" bIns="91425" anchor="ctr" anchorCtr="0">
            <a:noAutofit/>
          </a:bodyPr>
          <a:lstStyle/>
          <a:p>
            <a:pPr marL="457189" indent="-368291" algn="ctr">
              <a:lnSpc>
                <a:spcPct val="115000"/>
              </a:lnSpc>
              <a:spcBef>
                <a:spcPts val="600"/>
              </a:spcBef>
              <a:buClr>
                <a:schemeClr val="dk1"/>
              </a:buClr>
              <a:buSzPct val="91666"/>
              <a:buFont typeface="Shadows Into Light"/>
              <a:buAutoNum type="alphaUcPeriod"/>
            </a:pPr>
            <a:r>
              <a:rPr lang="en" sz="2400" dirty="0">
                <a:solidFill>
                  <a:schemeClr val="dk1"/>
                </a:solidFill>
                <a:latin typeface="+mn-lt"/>
                <a:ea typeface="Calibri Regular" charset="0"/>
                <a:cs typeface="Calibri Regular" charset="0"/>
                <a:sym typeface="Shadows Into Light"/>
              </a:rPr>
              <a:t>Slower       B.  Higher       C.  Faster       D. Lower</a:t>
            </a:r>
            <a:r>
              <a:rPr lang="en" sz="2200" u="sng" dirty="0">
                <a:solidFill>
                  <a:schemeClr val="dk1"/>
                </a:solidFill>
                <a:latin typeface="+mn-lt"/>
                <a:ea typeface="Calibri Regular" charset="0"/>
                <a:cs typeface="Calibri Regular" charset="0"/>
                <a:sym typeface="Shadows Into Light"/>
              </a:rPr>
              <a:t>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General Delta-Debugging Algorithm</a:t>
            </a:r>
          </a:p>
        </p:txBody>
      </p:sp>
      <p:sp>
        <p:nvSpPr>
          <p:cNvPr id="335" name="Shape 335"/>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9716">
              <a:lnSpc>
                <a:spcPct val="90000"/>
              </a:lnSpc>
              <a:spcBef>
                <a:spcPts val="0"/>
              </a:spcBef>
              <a:buClr>
                <a:schemeClr val="dk1"/>
              </a:buClr>
              <a:buSzPct val="100000"/>
              <a:buFont typeface="Shadows Into Light"/>
              <a:buChar char="•"/>
            </a:pPr>
            <a:r>
              <a:rPr lang="en" dirty="0">
                <a:sym typeface="Shadows Into Light"/>
              </a:rPr>
              <a:t>Few and large changes: start first with these two</a:t>
            </a: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342892" indent="-339716">
              <a:lnSpc>
                <a:spcPct val="90000"/>
              </a:lnSpc>
              <a:spcBef>
                <a:spcPts val="0"/>
              </a:spcBef>
              <a:buClr>
                <a:schemeClr val="dk1"/>
              </a:buClr>
              <a:buSzPct val="100000"/>
              <a:buFont typeface="Shadows Into Light"/>
              <a:buChar char="•"/>
            </a:pPr>
            <a:r>
              <a:rPr lang="en" dirty="0">
                <a:sym typeface="Shadows Into Light"/>
              </a:rPr>
              <a:t>More and smaller changes: apply if both above pass</a:t>
            </a:r>
          </a:p>
        </p:txBody>
      </p:sp>
      <p:sp>
        <p:nvSpPr>
          <p:cNvPr id="336" name="Shape 336"/>
          <p:cNvSpPr txBox="1"/>
          <p:nvPr/>
        </p:nvSpPr>
        <p:spPr>
          <a:xfrm>
            <a:off x="2300352" y="2349753"/>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337" name="Shape 337"/>
          <p:cNvSpPr txBox="1"/>
          <p:nvPr/>
        </p:nvSpPr>
        <p:spPr>
          <a:xfrm>
            <a:off x="4710352" y="2850253"/>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338" name="Shape 338"/>
          <p:cNvSpPr txBox="1"/>
          <p:nvPr/>
        </p:nvSpPr>
        <p:spPr>
          <a:xfrm>
            <a:off x="4710352" y="2349753"/>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339" name="Shape 339"/>
          <p:cNvSpPr txBox="1"/>
          <p:nvPr/>
        </p:nvSpPr>
        <p:spPr>
          <a:xfrm>
            <a:off x="2300352" y="2850253"/>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340" name="Shape 340"/>
          <p:cNvSpPr txBox="1"/>
          <p:nvPr/>
        </p:nvSpPr>
        <p:spPr>
          <a:xfrm>
            <a:off x="2150639" y="434197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341" name="Shape 341"/>
          <p:cNvSpPr txBox="1"/>
          <p:nvPr/>
        </p:nvSpPr>
        <p:spPr>
          <a:xfrm>
            <a:off x="27656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342" name="Shape 342"/>
          <p:cNvSpPr txBox="1"/>
          <p:nvPr/>
        </p:nvSpPr>
        <p:spPr>
          <a:xfrm>
            <a:off x="33805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Δ3</a:t>
            </a:r>
          </a:p>
        </p:txBody>
      </p:sp>
      <p:sp>
        <p:nvSpPr>
          <p:cNvPr id="343" name="Shape 343"/>
          <p:cNvSpPr txBox="1"/>
          <p:nvPr/>
        </p:nvSpPr>
        <p:spPr>
          <a:xfrm>
            <a:off x="39955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Δ4</a:t>
            </a:r>
          </a:p>
        </p:txBody>
      </p:sp>
      <p:sp>
        <p:nvSpPr>
          <p:cNvPr id="344" name="Shape 344"/>
          <p:cNvSpPr txBox="1"/>
          <p:nvPr/>
        </p:nvSpPr>
        <p:spPr>
          <a:xfrm>
            <a:off x="461053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Δ5</a:t>
            </a:r>
          </a:p>
        </p:txBody>
      </p:sp>
      <p:sp>
        <p:nvSpPr>
          <p:cNvPr id="345" name="Shape 345"/>
          <p:cNvSpPr txBox="1"/>
          <p:nvPr/>
        </p:nvSpPr>
        <p:spPr>
          <a:xfrm>
            <a:off x="52255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Δ6</a:t>
            </a:r>
          </a:p>
        </p:txBody>
      </p:sp>
      <p:sp>
        <p:nvSpPr>
          <p:cNvPr id="346" name="Shape 346"/>
          <p:cNvSpPr txBox="1"/>
          <p:nvPr/>
        </p:nvSpPr>
        <p:spPr>
          <a:xfrm>
            <a:off x="58404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Δ7</a:t>
            </a:r>
          </a:p>
        </p:txBody>
      </p:sp>
      <p:sp>
        <p:nvSpPr>
          <p:cNvPr id="347" name="Shape 347"/>
          <p:cNvSpPr txBox="1"/>
          <p:nvPr/>
        </p:nvSpPr>
        <p:spPr>
          <a:xfrm>
            <a:off x="64554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Δ8</a:t>
            </a:r>
          </a:p>
        </p:txBody>
      </p:sp>
      <p:sp>
        <p:nvSpPr>
          <p:cNvPr id="348" name="Shape 348"/>
          <p:cNvSpPr txBox="1"/>
          <p:nvPr/>
        </p:nvSpPr>
        <p:spPr>
          <a:xfrm>
            <a:off x="2150639" y="478202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349" name="Shape 349"/>
          <p:cNvSpPr txBox="1"/>
          <p:nvPr/>
        </p:nvSpPr>
        <p:spPr>
          <a:xfrm>
            <a:off x="27656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350" name="Shape 350"/>
          <p:cNvSpPr txBox="1"/>
          <p:nvPr/>
        </p:nvSpPr>
        <p:spPr>
          <a:xfrm>
            <a:off x="33805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Δ3</a:t>
            </a:r>
          </a:p>
        </p:txBody>
      </p:sp>
      <p:sp>
        <p:nvSpPr>
          <p:cNvPr id="351" name="Shape 351"/>
          <p:cNvSpPr txBox="1"/>
          <p:nvPr/>
        </p:nvSpPr>
        <p:spPr>
          <a:xfrm>
            <a:off x="39955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Δ4</a:t>
            </a:r>
          </a:p>
        </p:txBody>
      </p:sp>
      <p:sp>
        <p:nvSpPr>
          <p:cNvPr id="352" name="Shape 352"/>
          <p:cNvSpPr txBox="1"/>
          <p:nvPr/>
        </p:nvSpPr>
        <p:spPr>
          <a:xfrm>
            <a:off x="461053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Δ5</a:t>
            </a:r>
          </a:p>
        </p:txBody>
      </p:sp>
      <p:sp>
        <p:nvSpPr>
          <p:cNvPr id="353" name="Shape 353"/>
          <p:cNvSpPr txBox="1"/>
          <p:nvPr/>
        </p:nvSpPr>
        <p:spPr>
          <a:xfrm>
            <a:off x="52255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Δ6</a:t>
            </a:r>
          </a:p>
        </p:txBody>
      </p:sp>
      <p:sp>
        <p:nvSpPr>
          <p:cNvPr id="354" name="Shape 354"/>
          <p:cNvSpPr txBox="1"/>
          <p:nvPr/>
        </p:nvSpPr>
        <p:spPr>
          <a:xfrm>
            <a:off x="58404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Δ7</a:t>
            </a:r>
          </a:p>
        </p:txBody>
      </p:sp>
      <p:sp>
        <p:nvSpPr>
          <p:cNvPr id="355" name="Shape 355"/>
          <p:cNvSpPr txBox="1"/>
          <p:nvPr/>
        </p:nvSpPr>
        <p:spPr>
          <a:xfrm>
            <a:off x="64554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Δ8</a:t>
            </a:r>
          </a:p>
        </p:txBody>
      </p:sp>
      <p:sp>
        <p:nvSpPr>
          <p:cNvPr id="356" name="Shape 356"/>
          <p:cNvSpPr txBox="1"/>
          <p:nvPr/>
        </p:nvSpPr>
        <p:spPr>
          <a:xfrm>
            <a:off x="3027950" y="5023525"/>
            <a:ext cx="3203400" cy="721800"/>
          </a:xfrm>
          <a:prstGeom prst="rect">
            <a:avLst/>
          </a:prstGeom>
          <a:noFill/>
          <a:ln>
            <a:noFill/>
          </a:ln>
        </p:spPr>
        <p:txBody>
          <a:bodyPr lIns="91425" tIns="91425" rIns="91425" bIns="91425" anchor="ctr" anchorCtr="0">
            <a:noAutofit/>
          </a:bodyPr>
          <a:lstStyle/>
          <a:p>
            <a:pPr>
              <a:lnSpc>
                <a:spcPct val="90000"/>
              </a:lnSpc>
            </a:pPr>
            <a:r>
              <a:rPr lang="en" sz="2400" dirty="0">
                <a:solidFill>
                  <a:schemeClr val="dk1"/>
                </a:solidFill>
                <a:latin typeface="Calibri Regular" charset="0"/>
                <a:ea typeface="Calibri Regular" charset="0"/>
                <a:cs typeface="Calibri Regular" charset="0"/>
                <a:sym typeface="Shadows Into Light"/>
              </a:rPr>
              <a:t>… (many more)</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363" name="Shape 363"/>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endParaRPr dirty="0">
              <a:sym typeface="Consolas"/>
            </a:endParaRPr>
          </a:p>
        </p:txBody>
      </p:sp>
      <p:pic>
        <p:nvPicPr>
          <p:cNvPr id="7"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8"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9"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373" name="Shape 373"/>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endParaRPr sz="2400" dirty="0">
              <a:solidFill>
                <a:srgbClr val="1C51D5"/>
              </a:solidFill>
              <a:latin typeface="Consolas" charset="0"/>
              <a:ea typeface="Consolas" charset="0"/>
              <a:cs typeface="Consolas" charset="0"/>
              <a:sym typeface="Consolas"/>
            </a:endParaRPr>
          </a:p>
        </p:txBody>
      </p:sp>
      <p:pic>
        <p:nvPicPr>
          <p:cNvPr id="12"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13"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14"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pic>
        <p:nvPicPr>
          <p:cNvPr id="15" name="Shape 276"/>
          <p:cNvPicPr preferRelativeResize="0"/>
          <p:nvPr/>
        </p:nvPicPr>
        <p:blipFill rotWithShape="1">
          <a:blip r:embed="rId4">
            <a:alphaModFix/>
          </a:blip>
          <a:srcRect l="23515" t="19088" r="10452" b="20932"/>
          <a:stretch/>
        </p:blipFill>
        <p:spPr>
          <a:xfrm>
            <a:off x="8009174" y="2680000"/>
            <a:ext cx="446567" cy="38277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389" name="Shape 389"/>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endParaRPr sz="2400" dirty="0">
              <a:solidFill>
                <a:srgbClr val="1C51D5"/>
              </a:solidFill>
              <a:latin typeface="Consolas" charset="0"/>
              <a:ea typeface="Consolas" charset="0"/>
              <a:cs typeface="Consolas" charset="0"/>
              <a:sym typeface="Consolas"/>
            </a:endParaRPr>
          </a:p>
        </p:txBody>
      </p:sp>
      <p:pic>
        <p:nvPicPr>
          <p:cNvPr id="384" name="Shape 384"/>
          <p:cNvPicPr preferRelativeResize="0"/>
          <p:nvPr/>
        </p:nvPicPr>
        <p:blipFill>
          <a:blip r:embed="rId3">
            <a:alphaModFix/>
          </a:blip>
          <a:stretch>
            <a:fillRect/>
          </a:stretch>
        </p:blipFill>
        <p:spPr>
          <a:xfrm>
            <a:off x="7870461" y="3164170"/>
            <a:ext cx="676275" cy="638175"/>
          </a:xfrm>
          <a:prstGeom prst="rect">
            <a:avLst/>
          </a:prstGeom>
          <a:noFill/>
          <a:ln>
            <a:noFill/>
          </a:ln>
        </p:spPr>
      </p:pic>
      <p:pic>
        <p:nvPicPr>
          <p:cNvPr id="388" name="Shape 388"/>
          <p:cNvPicPr preferRelativeResize="0"/>
          <p:nvPr/>
        </p:nvPicPr>
        <p:blipFill>
          <a:blip r:embed="rId4">
            <a:alphaModFix/>
          </a:blip>
          <a:stretch>
            <a:fillRect/>
          </a:stretch>
        </p:blipFill>
        <p:spPr>
          <a:xfrm>
            <a:off x="7851027" y="2712946"/>
            <a:ext cx="676275" cy="638175"/>
          </a:xfrm>
          <a:prstGeom prst="rect">
            <a:avLst/>
          </a:prstGeom>
          <a:noFill/>
          <a:ln>
            <a:noFill/>
          </a:ln>
        </p:spPr>
      </p:pic>
      <p:pic>
        <p:nvPicPr>
          <p:cNvPr id="394" name="Shape 394"/>
          <p:cNvPicPr preferRelativeResize="0"/>
          <p:nvPr/>
        </p:nvPicPr>
        <p:blipFill>
          <a:blip r:embed="rId3">
            <a:alphaModFix/>
          </a:blip>
          <a:stretch>
            <a:fillRect/>
          </a:stretch>
        </p:blipFill>
        <p:spPr>
          <a:xfrm>
            <a:off x="7870461" y="2968223"/>
            <a:ext cx="676275" cy="638175"/>
          </a:xfrm>
          <a:prstGeom prst="rect">
            <a:avLst/>
          </a:prstGeom>
          <a:noFill/>
          <a:ln>
            <a:noFill/>
          </a:ln>
        </p:spPr>
      </p:pic>
      <p:pic>
        <p:nvPicPr>
          <p:cNvPr id="18"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19"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20"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pic>
        <p:nvPicPr>
          <p:cNvPr id="21" name="Shape 276"/>
          <p:cNvPicPr preferRelativeResize="0"/>
          <p:nvPr/>
        </p:nvPicPr>
        <p:blipFill rotWithShape="1">
          <a:blip r:embed="rId4">
            <a:alphaModFix/>
          </a:blip>
          <a:srcRect l="23515" t="19088" r="10452" b="20932"/>
          <a:stretch/>
        </p:blipFill>
        <p:spPr>
          <a:xfrm>
            <a:off x="8009174" y="2680000"/>
            <a:ext cx="446567" cy="38277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Why Simplify?	</a:t>
            </a:r>
          </a:p>
        </p:txBody>
      </p:sp>
      <p:sp>
        <p:nvSpPr>
          <p:cNvPr id="100" name="Shape 100"/>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0192">
              <a:lnSpc>
                <a:spcPct val="90000"/>
              </a:lnSpc>
              <a:spcBef>
                <a:spcPts val="640"/>
              </a:spcBef>
              <a:buClr>
                <a:schemeClr val="dk1"/>
              </a:buClr>
              <a:buSzPct val="100000"/>
              <a:buFont typeface="Shadows Into Light"/>
              <a:buChar char="•"/>
            </a:pPr>
            <a:r>
              <a:rPr lang="en" dirty="0">
                <a:sym typeface="Shadows Into Light"/>
              </a:rPr>
              <a:t>Ease of communication: a simplified test </a:t>
            </a:r>
            <a:r>
              <a:rPr lang="en" dirty="0" smtClean="0">
                <a:sym typeface="Shadows Into Light"/>
              </a:rPr>
              <a:t>case</a:t>
            </a:r>
            <a:r>
              <a:rPr lang="en-US" dirty="0" smtClean="0">
                <a:sym typeface="Shadows Into Light"/>
              </a:rPr>
              <a:t/>
            </a:r>
            <a:br>
              <a:rPr lang="en-US" dirty="0" smtClean="0">
                <a:sym typeface="Shadows Into Light"/>
              </a:rPr>
            </a:br>
            <a:r>
              <a:rPr lang="en" dirty="0" smtClean="0">
                <a:sym typeface="Shadows Into Light"/>
              </a:rPr>
              <a:t>is </a:t>
            </a:r>
            <a:r>
              <a:rPr lang="en" dirty="0">
                <a:sym typeface="Shadows Into Light"/>
              </a:rPr>
              <a:t>easier to communicate</a:t>
            </a:r>
          </a:p>
          <a:p>
            <a:pPr marL="0" indent="0">
              <a:lnSpc>
                <a:spcPct val="90000"/>
              </a:lnSpc>
              <a:spcBef>
                <a:spcPts val="640"/>
              </a:spcBef>
              <a:buNone/>
            </a:pPr>
            <a:endParaRPr dirty="0">
              <a:sym typeface="Shadows Into Light"/>
            </a:endParaRPr>
          </a:p>
          <a:p>
            <a:pPr marL="342892" indent="-330192">
              <a:lnSpc>
                <a:spcPct val="90000"/>
              </a:lnSpc>
              <a:spcBef>
                <a:spcPts val="640"/>
              </a:spcBef>
              <a:buClr>
                <a:schemeClr val="dk1"/>
              </a:buClr>
              <a:buSzPct val="100000"/>
              <a:buFont typeface="Shadows Into Light"/>
              <a:buChar char="•"/>
            </a:pPr>
            <a:r>
              <a:rPr lang="en" dirty="0">
                <a:sym typeface="Shadows Into Light"/>
              </a:rPr>
              <a:t>Easier debugging: smaller test cases result in smaller states and shorter executions</a:t>
            </a:r>
          </a:p>
          <a:p>
            <a:pPr marL="0" indent="0">
              <a:lnSpc>
                <a:spcPct val="90000"/>
              </a:lnSpc>
              <a:spcBef>
                <a:spcPts val="640"/>
              </a:spcBef>
              <a:buNone/>
            </a:pPr>
            <a:endParaRPr dirty="0">
              <a:sym typeface="Shadows Into Light"/>
            </a:endParaRPr>
          </a:p>
          <a:p>
            <a:pPr marL="342892" indent="-330192">
              <a:lnSpc>
                <a:spcPct val="90000"/>
              </a:lnSpc>
              <a:spcBef>
                <a:spcPts val="640"/>
              </a:spcBef>
              <a:buClr>
                <a:schemeClr val="dk1"/>
              </a:buClr>
              <a:buSzPct val="100000"/>
              <a:buFont typeface="Shadows Into Light"/>
              <a:buChar char="•"/>
            </a:pPr>
            <a:r>
              <a:rPr lang="en" dirty="0">
                <a:sym typeface="Shadows Into Light"/>
              </a:rPr>
              <a:t>Identify duplicates: simplified test cases subsume several duplicates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401" name="Shape 401"/>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a:t>
            </a:r>
            <a:r>
              <a:rPr lang="en" sz="2400" dirty="0">
                <a:solidFill>
                  <a:srgbClr val="1C51D5"/>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ME="priority" MULTIP</a:t>
            </a:r>
            <a:r>
              <a:rPr lang="en" sz="2400" dirty="0">
                <a:solidFill>
                  <a:srgbClr val="1C51D5"/>
                </a:solidFill>
                <a:latin typeface="Consolas" charset="0"/>
                <a:ea typeface="Consolas" charset="0"/>
                <a:cs typeface="Consolas" charset="0"/>
                <a:sym typeface="Consolas"/>
              </a:rPr>
              <a:t>LE SIZE=7&gt;</a:t>
            </a:r>
          </a:p>
          <a:p>
            <a:pPr marL="0" indent="-69848">
              <a:lnSpc>
                <a:spcPct val="90000"/>
              </a:lnSpc>
              <a:spcBef>
                <a:spcPts val="300"/>
              </a:spcBef>
              <a:buClr>
                <a:schemeClr val="dk1"/>
              </a:buClr>
              <a:buSzPct val="42307"/>
              <a:buNone/>
            </a:pPr>
            <a:endParaRPr sz="2400" dirty="0">
              <a:solidFill>
                <a:srgbClr val="1C51D5"/>
              </a:solidFill>
              <a:latin typeface="Consolas" charset="0"/>
              <a:ea typeface="Consolas" charset="0"/>
              <a:cs typeface="Consolas" charset="0"/>
              <a:sym typeface="Consolas"/>
            </a:endParaRPr>
          </a:p>
        </p:txBody>
      </p:sp>
      <p:pic>
        <p:nvPicPr>
          <p:cNvPr id="20" name="Shape 388"/>
          <p:cNvPicPr preferRelativeResize="0"/>
          <p:nvPr/>
        </p:nvPicPr>
        <p:blipFill>
          <a:blip r:embed="rId3">
            <a:alphaModFix/>
          </a:blip>
          <a:stretch>
            <a:fillRect/>
          </a:stretch>
        </p:blipFill>
        <p:spPr>
          <a:xfrm>
            <a:off x="7851027" y="2712946"/>
            <a:ext cx="676275" cy="638175"/>
          </a:xfrm>
          <a:prstGeom prst="rect">
            <a:avLst/>
          </a:prstGeom>
          <a:noFill/>
          <a:ln>
            <a:noFill/>
          </a:ln>
        </p:spPr>
      </p:pic>
      <p:pic>
        <p:nvPicPr>
          <p:cNvPr id="21" name="Shape 394"/>
          <p:cNvPicPr preferRelativeResize="0"/>
          <p:nvPr/>
        </p:nvPicPr>
        <p:blipFill>
          <a:blip r:embed="rId4">
            <a:alphaModFix/>
          </a:blip>
          <a:stretch>
            <a:fillRect/>
          </a:stretch>
        </p:blipFill>
        <p:spPr>
          <a:xfrm>
            <a:off x="7870461" y="2968223"/>
            <a:ext cx="676275" cy="638175"/>
          </a:xfrm>
          <a:prstGeom prst="rect">
            <a:avLst/>
          </a:prstGeom>
          <a:noFill/>
          <a:ln>
            <a:noFill/>
          </a:ln>
        </p:spPr>
      </p:pic>
      <p:pic>
        <p:nvPicPr>
          <p:cNvPr id="22" name="Shape 275"/>
          <p:cNvPicPr preferRelativeResize="0"/>
          <p:nvPr/>
        </p:nvPicPr>
        <p:blipFill>
          <a:blip r:embed="rId4">
            <a:alphaModFix/>
          </a:blip>
          <a:stretch>
            <a:fillRect/>
          </a:stretch>
        </p:blipFill>
        <p:spPr>
          <a:xfrm>
            <a:off x="7857927" y="1462165"/>
            <a:ext cx="676275" cy="638175"/>
          </a:xfrm>
          <a:prstGeom prst="rect">
            <a:avLst/>
          </a:prstGeom>
          <a:noFill/>
          <a:ln>
            <a:noFill/>
          </a:ln>
        </p:spPr>
      </p:pic>
      <p:pic>
        <p:nvPicPr>
          <p:cNvPr id="23" name="Shape 276"/>
          <p:cNvPicPr preferRelativeResize="0"/>
          <p:nvPr/>
        </p:nvPicPr>
        <p:blipFill rotWithShape="1">
          <a:blip r:embed="rId3">
            <a:alphaModFix/>
          </a:blip>
          <a:srcRect l="23515" t="19088" r="10452" b="20932"/>
          <a:stretch/>
        </p:blipFill>
        <p:spPr>
          <a:xfrm>
            <a:off x="8016949" y="1935126"/>
            <a:ext cx="446567" cy="382772"/>
          </a:xfrm>
          <a:prstGeom prst="rect">
            <a:avLst/>
          </a:prstGeom>
          <a:noFill/>
          <a:ln>
            <a:noFill/>
          </a:ln>
        </p:spPr>
      </p:pic>
      <p:pic>
        <p:nvPicPr>
          <p:cNvPr id="24" name="Shape 276"/>
          <p:cNvPicPr preferRelativeResize="0"/>
          <p:nvPr/>
        </p:nvPicPr>
        <p:blipFill rotWithShape="1">
          <a:blip r:embed="rId3">
            <a:alphaModFix/>
          </a:blip>
          <a:srcRect l="23515" t="19088" r="10452" b="20932"/>
          <a:stretch/>
        </p:blipFill>
        <p:spPr>
          <a:xfrm>
            <a:off x="8015310" y="2318493"/>
            <a:ext cx="446567" cy="382772"/>
          </a:xfrm>
          <a:prstGeom prst="rect">
            <a:avLst/>
          </a:prstGeom>
          <a:noFill/>
          <a:ln>
            <a:noFill/>
          </a:ln>
        </p:spPr>
      </p:pic>
      <p:pic>
        <p:nvPicPr>
          <p:cNvPr id="25" name="Shape 276"/>
          <p:cNvPicPr preferRelativeResize="0"/>
          <p:nvPr/>
        </p:nvPicPr>
        <p:blipFill rotWithShape="1">
          <a:blip r:embed="rId3">
            <a:alphaModFix/>
          </a:blip>
          <a:srcRect l="23515" t="19088" r="10452" b="20932"/>
          <a:stretch/>
        </p:blipFill>
        <p:spPr>
          <a:xfrm>
            <a:off x="8009174" y="2680000"/>
            <a:ext cx="446567" cy="382772"/>
          </a:xfrm>
          <a:prstGeom prst="rect">
            <a:avLst/>
          </a:prstGeom>
          <a:noFill/>
          <a:ln>
            <a:noFill/>
          </a:ln>
        </p:spPr>
      </p:pic>
      <p:pic>
        <p:nvPicPr>
          <p:cNvPr id="26" name="Shape 394"/>
          <p:cNvPicPr preferRelativeResize="0"/>
          <p:nvPr/>
        </p:nvPicPr>
        <p:blipFill>
          <a:blip r:embed="rId4">
            <a:alphaModFix/>
          </a:blip>
          <a:stretch>
            <a:fillRect/>
          </a:stretch>
        </p:blipFill>
        <p:spPr>
          <a:xfrm>
            <a:off x="7870461" y="3373576"/>
            <a:ext cx="676275" cy="6381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414" name="Shape 414"/>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NAME="priori</a:t>
            </a:r>
            <a:r>
              <a:rPr lang="en" sz="2400" dirty="0" smtClean="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smtClean="0">
                <a:solidFill>
                  <a:schemeClr val="accent6"/>
                </a:solidFill>
                <a:latin typeface="Consolas" charset="0"/>
                <a:ea typeface="Consolas" charset="0"/>
                <a:cs typeface="Consolas" charset="0"/>
                <a:sym typeface="Consolas"/>
              </a:rPr>
              <a:t>&lt;SELECT NAME="priori</a:t>
            </a:r>
            <a:r>
              <a:rPr lang="en" sz="2400" dirty="0" smtClean="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smtClean="0">
                <a:solidFill>
                  <a:schemeClr val="accent6"/>
                </a:solidFill>
                <a:latin typeface="Consolas" charset="0"/>
                <a:ea typeface="Consolas" charset="0"/>
                <a:cs typeface="Consolas" charset="0"/>
                <a:sym typeface="Consolas"/>
              </a:rPr>
              <a:t>&lt;SELECT NA</a:t>
            </a:r>
            <a:r>
              <a:rPr lang="en" sz="2400" dirty="0" smtClean="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a:t>
            </a:r>
            <a:r>
              <a:rPr lang="en" sz="2400" dirty="0" smtClean="0">
                <a:solidFill>
                  <a:schemeClr val="accent6"/>
                </a:solidFill>
                <a:latin typeface="Consolas" charset="0"/>
                <a:ea typeface="Consolas" charset="0"/>
                <a:cs typeface="Consolas" charset="0"/>
                <a:sym typeface="Consolas"/>
              </a:rPr>
              <a:t>ME="priori</a:t>
            </a:r>
            <a:r>
              <a:rPr lang="en" sz="2400" dirty="0" smtClean="0">
                <a:solidFill>
                  <a:srgbClr val="1C51D5"/>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smtClean="0">
                <a:solidFill>
                  <a:srgbClr val="1C51D5"/>
                </a:solidFill>
                <a:latin typeface="Consolas" charset="0"/>
                <a:ea typeface="Consolas" charset="0"/>
                <a:cs typeface="Consolas" charset="0"/>
                <a:sym typeface="Consolas"/>
              </a:rPr>
              <a:t>&lt;SELECT NA</a:t>
            </a:r>
            <a:r>
              <a:rPr lang="en" sz="2400" dirty="0" smtClean="0">
                <a:solidFill>
                  <a:schemeClr val="accent6"/>
                </a:solidFill>
                <a:latin typeface="Consolas" charset="0"/>
                <a:ea typeface="Consolas" charset="0"/>
                <a:cs typeface="Consolas" charset="0"/>
                <a:sym typeface="Consolas"/>
              </a:rPr>
              <a:t>ME="priority" MULTIP</a:t>
            </a:r>
            <a:r>
              <a:rPr lang="en" sz="2400" dirty="0" smtClean="0">
                <a:solidFill>
                  <a:srgbClr val="1C51D5"/>
                </a:solidFill>
                <a:latin typeface="Consolas" charset="0"/>
                <a:ea typeface="Consolas" charset="0"/>
                <a:cs typeface="Consolas" charset="0"/>
                <a:sym typeface="Consolas"/>
              </a:rPr>
              <a:t>LE SIZE=7&gt;</a:t>
            </a:r>
          </a:p>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a:t>
            </a:r>
            <a:r>
              <a:rPr lang="en" sz="2400" dirty="0" smtClean="0">
                <a:solidFill>
                  <a:schemeClr val="accent6"/>
                </a:solidFill>
                <a:latin typeface="Consolas" charset="0"/>
                <a:ea typeface="Consolas" charset="0"/>
                <a:cs typeface="Consolas" charset="0"/>
                <a:sym typeface="Consolas"/>
              </a:rPr>
              <a:t>ME="priority" MULTIPLE SIZE=7&gt;</a:t>
            </a:r>
            <a:endParaRPr lang="en" sz="2400" dirty="0">
              <a:solidFill>
                <a:schemeClr val="accent6"/>
              </a:solidFill>
              <a:latin typeface="Consolas" charset="0"/>
              <a:ea typeface="Consolas" charset="0"/>
              <a:cs typeface="Consolas" charset="0"/>
              <a:sym typeface="Consolas"/>
            </a:endParaRPr>
          </a:p>
        </p:txBody>
      </p:sp>
      <p:pic>
        <p:nvPicPr>
          <p:cNvPr id="11" name="Shape 388"/>
          <p:cNvPicPr preferRelativeResize="0"/>
          <p:nvPr/>
        </p:nvPicPr>
        <p:blipFill>
          <a:blip r:embed="rId3">
            <a:alphaModFix/>
          </a:blip>
          <a:stretch>
            <a:fillRect/>
          </a:stretch>
        </p:blipFill>
        <p:spPr>
          <a:xfrm>
            <a:off x="7851027" y="2712946"/>
            <a:ext cx="676275" cy="638175"/>
          </a:xfrm>
          <a:prstGeom prst="rect">
            <a:avLst/>
          </a:prstGeom>
          <a:noFill/>
          <a:ln>
            <a:noFill/>
          </a:ln>
        </p:spPr>
      </p:pic>
      <p:pic>
        <p:nvPicPr>
          <p:cNvPr id="12" name="Shape 394"/>
          <p:cNvPicPr preferRelativeResize="0"/>
          <p:nvPr/>
        </p:nvPicPr>
        <p:blipFill>
          <a:blip r:embed="rId4">
            <a:alphaModFix/>
          </a:blip>
          <a:stretch>
            <a:fillRect/>
          </a:stretch>
        </p:blipFill>
        <p:spPr>
          <a:xfrm>
            <a:off x="7870461" y="2968223"/>
            <a:ext cx="676275" cy="638175"/>
          </a:xfrm>
          <a:prstGeom prst="rect">
            <a:avLst/>
          </a:prstGeom>
          <a:noFill/>
          <a:ln>
            <a:noFill/>
          </a:ln>
        </p:spPr>
      </p:pic>
      <p:pic>
        <p:nvPicPr>
          <p:cNvPr id="13" name="Shape 275"/>
          <p:cNvPicPr preferRelativeResize="0"/>
          <p:nvPr/>
        </p:nvPicPr>
        <p:blipFill>
          <a:blip r:embed="rId4">
            <a:alphaModFix/>
          </a:blip>
          <a:stretch>
            <a:fillRect/>
          </a:stretch>
        </p:blipFill>
        <p:spPr>
          <a:xfrm>
            <a:off x="7857927" y="1462165"/>
            <a:ext cx="676275" cy="638175"/>
          </a:xfrm>
          <a:prstGeom prst="rect">
            <a:avLst/>
          </a:prstGeom>
          <a:noFill/>
          <a:ln>
            <a:noFill/>
          </a:ln>
        </p:spPr>
      </p:pic>
      <p:pic>
        <p:nvPicPr>
          <p:cNvPr id="14" name="Shape 276"/>
          <p:cNvPicPr preferRelativeResize="0"/>
          <p:nvPr/>
        </p:nvPicPr>
        <p:blipFill rotWithShape="1">
          <a:blip r:embed="rId3">
            <a:alphaModFix/>
          </a:blip>
          <a:srcRect l="23515" t="19088" r="10452" b="20932"/>
          <a:stretch/>
        </p:blipFill>
        <p:spPr>
          <a:xfrm>
            <a:off x="8016949" y="1935126"/>
            <a:ext cx="446567" cy="382772"/>
          </a:xfrm>
          <a:prstGeom prst="rect">
            <a:avLst/>
          </a:prstGeom>
          <a:noFill/>
          <a:ln>
            <a:noFill/>
          </a:ln>
        </p:spPr>
      </p:pic>
      <p:pic>
        <p:nvPicPr>
          <p:cNvPr id="15" name="Shape 276"/>
          <p:cNvPicPr preferRelativeResize="0"/>
          <p:nvPr/>
        </p:nvPicPr>
        <p:blipFill rotWithShape="1">
          <a:blip r:embed="rId3">
            <a:alphaModFix/>
          </a:blip>
          <a:srcRect l="23515" t="19088" r="10452" b="20932"/>
          <a:stretch/>
        </p:blipFill>
        <p:spPr>
          <a:xfrm>
            <a:off x="8015310" y="2318493"/>
            <a:ext cx="446567" cy="382772"/>
          </a:xfrm>
          <a:prstGeom prst="rect">
            <a:avLst/>
          </a:prstGeom>
          <a:noFill/>
          <a:ln>
            <a:noFill/>
          </a:ln>
        </p:spPr>
      </p:pic>
      <p:pic>
        <p:nvPicPr>
          <p:cNvPr id="16" name="Shape 276"/>
          <p:cNvPicPr preferRelativeResize="0"/>
          <p:nvPr/>
        </p:nvPicPr>
        <p:blipFill rotWithShape="1">
          <a:blip r:embed="rId3">
            <a:alphaModFix/>
          </a:blip>
          <a:srcRect l="23515" t="19088" r="10452" b="20932"/>
          <a:stretch/>
        </p:blipFill>
        <p:spPr>
          <a:xfrm>
            <a:off x="8009174" y="2680000"/>
            <a:ext cx="446567" cy="382772"/>
          </a:xfrm>
          <a:prstGeom prst="rect">
            <a:avLst/>
          </a:prstGeom>
          <a:noFill/>
          <a:ln>
            <a:noFill/>
          </a:ln>
        </p:spPr>
      </p:pic>
      <p:pic>
        <p:nvPicPr>
          <p:cNvPr id="17" name="Shape 394"/>
          <p:cNvPicPr preferRelativeResize="0"/>
          <p:nvPr/>
        </p:nvPicPr>
        <p:blipFill>
          <a:blip r:embed="rId4">
            <a:alphaModFix/>
          </a:blip>
          <a:stretch>
            <a:fillRect/>
          </a:stretch>
        </p:blipFill>
        <p:spPr>
          <a:xfrm>
            <a:off x="7870461" y="3373576"/>
            <a:ext cx="676275" cy="638175"/>
          </a:xfrm>
          <a:prstGeom prst="rect">
            <a:avLst/>
          </a:prstGeom>
          <a:noFill/>
          <a:ln>
            <a:noFill/>
          </a:ln>
        </p:spPr>
      </p:pic>
      <p:pic>
        <p:nvPicPr>
          <p:cNvPr id="18" name="Shape 276"/>
          <p:cNvPicPr preferRelativeResize="0"/>
          <p:nvPr/>
        </p:nvPicPr>
        <p:blipFill rotWithShape="1">
          <a:blip r:embed="rId3">
            <a:alphaModFix/>
          </a:blip>
          <a:srcRect l="23515" t="19088" r="10452" b="20932"/>
          <a:stretch/>
        </p:blipFill>
        <p:spPr>
          <a:xfrm>
            <a:off x="7990276" y="3855435"/>
            <a:ext cx="446567" cy="38277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a:sym typeface="Shadows Into Light"/>
              </a:rPr>
              <a:t>Continuing Delta Debugging</a:t>
            </a:r>
          </a:p>
        </p:txBody>
      </p:sp>
      <p:pic>
        <p:nvPicPr>
          <p:cNvPr id="428" name="Shape 428"/>
          <p:cNvPicPr preferRelativeResize="0"/>
          <p:nvPr/>
        </p:nvPicPr>
        <p:blipFill>
          <a:blip r:embed="rId3">
            <a:alphaModFix/>
          </a:blip>
          <a:stretch>
            <a:fillRect/>
          </a:stretch>
        </p:blipFill>
        <p:spPr>
          <a:xfrm>
            <a:off x="457200" y="1467234"/>
            <a:ext cx="8229600" cy="476923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Inputs and Failures</a:t>
            </a:r>
          </a:p>
        </p:txBody>
      </p:sp>
      <p:sp>
        <p:nvSpPr>
          <p:cNvPr id="435" name="Shape 435"/>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smtClean="0">
                <a:sym typeface="Shadows Into Light"/>
              </a:rPr>
              <a:t>Let</a:t>
            </a:r>
            <a:r>
              <a:rPr lang="en" dirty="0" smtClean="0">
                <a:sym typeface="Calibri"/>
              </a:rPr>
              <a:t> </a:t>
            </a:r>
            <a:r>
              <a:rPr lang="en" dirty="0">
                <a:sym typeface="Calibri"/>
              </a:rPr>
              <a:t>R </a:t>
            </a:r>
            <a:r>
              <a:rPr lang="en" dirty="0">
                <a:sym typeface="Shadows Into Light"/>
              </a:rPr>
              <a:t>be the set of possible inputs</a:t>
            </a:r>
          </a:p>
          <a:p>
            <a:pPr marL="457189" indent="-431789">
              <a:lnSpc>
                <a:spcPct val="115000"/>
              </a:lnSpc>
              <a:spcBef>
                <a:spcPts val="800"/>
              </a:spcBef>
              <a:buSzPct val="100000"/>
              <a:buFont typeface="Shadows Into Light"/>
            </a:pPr>
            <a:r>
              <a:rPr lang="en" dirty="0" err="1">
                <a:sym typeface="Calibri"/>
              </a:rPr>
              <a:t>r</a:t>
            </a:r>
            <a:r>
              <a:rPr lang="en" baseline="-25000" dirty="0" err="1">
                <a:sym typeface="Calibri"/>
              </a:rPr>
              <a:t>P</a:t>
            </a:r>
            <a:r>
              <a:rPr lang="en" dirty="0">
                <a:sym typeface="Calibri"/>
              </a:rPr>
              <a:t> ∈ R </a:t>
            </a:r>
            <a:r>
              <a:rPr lang="en" dirty="0">
                <a:sym typeface="Shadows Into Light"/>
              </a:rPr>
              <a:t>corresponds to an input that passes</a:t>
            </a:r>
          </a:p>
          <a:p>
            <a:pPr marL="457189" indent="-431789">
              <a:lnSpc>
                <a:spcPct val="115000"/>
              </a:lnSpc>
              <a:spcBef>
                <a:spcPts val="800"/>
              </a:spcBef>
              <a:buSzPct val="100000"/>
              <a:buFont typeface="Shadows Into Light"/>
            </a:pPr>
            <a:r>
              <a:rPr lang="en" dirty="0" err="1">
                <a:sym typeface="Calibri"/>
              </a:rPr>
              <a:t>r</a:t>
            </a:r>
            <a:r>
              <a:rPr lang="en" baseline="-25000" dirty="0" err="1">
                <a:sym typeface="Calibri"/>
              </a:rPr>
              <a:t>F</a:t>
            </a:r>
            <a:r>
              <a:rPr lang="en" dirty="0">
                <a:sym typeface="Calibri"/>
              </a:rPr>
              <a:t> ∈ R </a:t>
            </a:r>
            <a:r>
              <a:rPr lang="en" dirty="0">
                <a:sym typeface="Shadows Into Light"/>
              </a:rPr>
              <a:t>corresponds to an input that fails</a:t>
            </a:r>
          </a:p>
          <a:p>
            <a:pPr marL="0" indent="0">
              <a:lnSpc>
                <a:spcPct val="115000"/>
              </a:lnSpc>
              <a:spcBef>
                <a:spcPts val="500"/>
              </a:spcBef>
              <a:buNone/>
            </a:pPr>
            <a:endParaRPr dirty="0">
              <a:sym typeface="Shadows Into Light"/>
            </a:endParaRPr>
          </a:p>
          <a:p>
            <a:pPr marL="0" indent="457189">
              <a:lnSpc>
                <a:spcPct val="115000"/>
              </a:lnSpc>
              <a:spcBef>
                <a:spcPts val="500"/>
              </a:spcBef>
              <a:buNone/>
            </a:pPr>
            <a:endParaRPr dirty="0">
              <a:sym typeface="Shadows Into Light"/>
            </a:endParaRPr>
          </a:p>
          <a:p>
            <a:pPr marL="0" indent="457189">
              <a:lnSpc>
                <a:spcPct val="115000"/>
              </a:lnSpc>
              <a:spcBef>
                <a:spcPts val="500"/>
              </a:spcBef>
              <a:buNone/>
            </a:pPr>
            <a:endParaRPr dirty="0">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442" name="Shape 442"/>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a:t>
            </a:r>
            <a:r>
              <a:rPr lang="en" sz="2400" dirty="0">
                <a:solidFill>
                  <a:srgbClr val="1C51D5"/>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ME="priority" MULTIP</a:t>
            </a:r>
            <a:r>
              <a:rPr lang="en" sz="2400" dirty="0">
                <a:solidFill>
                  <a:srgbClr val="1C51D5"/>
                </a:solidFill>
                <a:latin typeface="Consolas" charset="0"/>
                <a:ea typeface="Consolas" charset="0"/>
                <a:cs typeface="Consolas" charset="0"/>
                <a:sym typeface="Consolas"/>
              </a:rPr>
              <a:t>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ME="priority" MULTIPLE SIZE=7&gt;</a:t>
            </a:r>
          </a:p>
        </p:txBody>
      </p:sp>
      <p:pic>
        <p:nvPicPr>
          <p:cNvPr id="443" name="Shape 443"/>
          <p:cNvPicPr preferRelativeResize="0"/>
          <p:nvPr/>
        </p:nvPicPr>
        <p:blipFill>
          <a:blip r:embed="rId3">
            <a:alphaModFix/>
          </a:blip>
          <a:stretch>
            <a:fillRect/>
          </a:stretch>
        </p:blipFill>
        <p:spPr>
          <a:xfrm>
            <a:off x="7869523" y="3401515"/>
            <a:ext cx="574794" cy="542411"/>
          </a:xfrm>
          <a:prstGeom prst="rect">
            <a:avLst/>
          </a:prstGeom>
          <a:noFill/>
          <a:ln>
            <a:noFill/>
          </a:ln>
        </p:spPr>
      </p:pic>
      <p:pic>
        <p:nvPicPr>
          <p:cNvPr id="444" name="Shape 444"/>
          <p:cNvPicPr preferRelativeResize="0"/>
          <p:nvPr/>
        </p:nvPicPr>
        <p:blipFill>
          <a:blip r:embed="rId3">
            <a:alphaModFix/>
          </a:blip>
          <a:stretch>
            <a:fillRect/>
          </a:stretch>
        </p:blipFill>
        <p:spPr>
          <a:xfrm>
            <a:off x="7870462" y="3033540"/>
            <a:ext cx="574794" cy="542411"/>
          </a:xfrm>
          <a:prstGeom prst="rect">
            <a:avLst/>
          </a:prstGeom>
          <a:noFill/>
          <a:ln>
            <a:noFill/>
          </a:ln>
        </p:spPr>
      </p:pic>
      <p:pic>
        <p:nvPicPr>
          <p:cNvPr id="445" name="Shape 445"/>
          <p:cNvPicPr preferRelativeResize="0"/>
          <p:nvPr/>
        </p:nvPicPr>
        <p:blipFill>
          <a:blip r:embed="rId3">
            <a:alphaModFix/>
          </a:blip>
          <a:stretch>
            <a:fillRect/>
          </a:stretch>
        </p:blipFill>
        <p:spPr>
          <a:xfrm>
            <a:off x="7851028" y="1560414"/>
            <a:ext cx="574794" cy="542411"/>
          </a:xfrm>
          <a:prstGeom prst="rect">
            <a:avLst/>
          </a:prstGeom>
          <a:noFill/>
          <a:ln>
            <a:noFill/>
          </a:ln>
        </p:spPr>
      </p:pic>
      <p:pic>
        <p:nvPicPr>
          <p:cNvPr id="446" name="Shape 446"/>
          <p:cNvPicPr preferRelativeResize="0"/>
          <p:nvPr/>
        </p:nvPicPr>
        <p:blipFill>
          <a:blip r:embed="rId4">
            <a:alphaModFix/>
          </a:blip>
          <a:stretch>
            <a:fillRect/>
          </a:stretch>
        </p:blipFill>
        <p:spPr>
          <a:xfrm>
            <a:off x="7851028" y="1925058"/>
            <a:ext cx="574794" cy="542411"/>
          </a:xfrm>
          <a:prstGeom prst="rect">
            <a:avLst/>
          </a:prstGeom>
          <a:noFill/>
          <a:ln>
            <a:noFill/>
          </a:ln>
        </p:spPr>
      </p:pic>
      <p:pic>
        <p:nvPicPr>
          <p:cNvPr id="447" name="Shape 447"/>
          <p:cNvPicPr preferRelativeResize="0"/>
          <p:nvPr/>
        </p:nvPicPr>
        <p:blipFill>
          <a:blip r:embed="rId4">
            <a:alphaModFix/>
          </a:blip>
          <a:stretch>
            <a:fillRect/>
          </a:stretch>
        </p:blipFill>
        <p:spPr>
          <a:xfrm>
            <a:off x="7851028" y="2278532"/>
            <a:ext cx="574794" cy="542411"/>
          </a:xfrm>
          <a:prstGeom prst="rect">
            <a:avLst/>
          </a:prstGeom>
          <a:noFill/>
          <a:ln>
            <a:noFill/>
          </a:ln>
        </p:spPr>
      </p:pic>
      <p:pic>
        <p:nvPicPr>
          <p:cNvPr id="448" name="Shape 448"/>
          <p:cNvPicPr preferRelativeResize="0"/>
          <p:nvPr/>
        </p:nvPicPr>
        <p:blipFill>
          <a:blip r:embed="rId4">
            <a:alphaModFix/>
          </a:blip>
          <a:stretch>
            <a:fillRect/>
          </a:stretch>
        </p:blipFill>
        <p:spPr>
          <a:xfrm>
            <a:off x="7851028" y="2614974"/>
            <a:ext cx="574794" cy="542411"/>
          </a:xfrm>
          <a:prstGeom prst="rect">
            <a:avLst/>
          </a:prstGeom>
          <a:noFill/>
          <a:ln>
            <a:noFill/>
          </a:ln>
        </p:spPr>
      </p:pic>
      <p:pic>
        <p:nvPicPr>
          <p:cNvPr id="449" name="Shape 449"/>
          <p:cNvPicPr preferRelativeResize="0"/>
          <p:nvPr/>
        </p:nvPicPr>
        <p:blipFill>
          <a:blip r:embed="rId4">
            <a:alphaModFix/>
          </a:blip>
          <a:stretch>
            <a:fillRect/>
          </a:stretch>
        </p:blipFill>
        <p:spPr>
          <a:xfrm>
            <a:off x="7867078" y="3788561"/>
            <a:ext cx="574794" cy="54241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Changes</a:t>
            </a:r>
          </a:p>
        </p:txBody>
      </p:sp>
      <p:sp>
        <p:nvSpPr>
          <p:cNvPr id="456" name="Shape 456"/>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dirty="0">
                <a:sym typeface="Shadows Into Light"/>
              </a:rPr>
              <a:t>Let </a:t>
            </a:r>
            <a:r>
              <a:rPr lang="en" dirty="0">
                <a:sym typeface="Calibri"/>
              </a:rPr>
              <a:t>R</a:t>
            </a:r>
            <a:r>
              <a:rPr lang="en" dirty="0">
                <a:sym typeface="Shadows Into Light"/>
              </a:rPr>
              <a:t> denote the set of all possible </a:t>
            </a:r>
            <a:r>
              <a:rPr lang="en" dirty="0" smtClean="0">
                <a:sym typeface="Shadows Into Light"/>
              </a:rPr>
              <a:t>inputs</a:t>
            </a:r>
            <a:endParaRPr lang="en" dirty="0">
              <a:sym typeface="Shadows Into Light"/>
            </a:endParaRPr>
          </a:p>
          <a:p>
            <a:pPr marL="457189" indent="-406390">
              <a:lnSpc>
                <a:spcPct val="115000"/>
              </a:lnSpc>
              <a:spcBef>
                <a:spcPts val="800"/>
              </a:spcBef>
              <a:buSzPct val="100000"/>
              <a:buFont typeface="Shadows Into Light"/>
            </a:pPr>
            <a:r>
              <a:rPr lang="en" dirty="0">
                <a:sym typeface="Shadows Into Light"/>
              </a:rPr>
              <a:t>We can go from one input </a:t>
            </a:r>
            <a:r>
              <a:rPr lang="en" dirty="0">
                <a:sym typeface="Calibri"/>
              </a:rPr>
              <a:t>r1</a:t>
            </a:r>
            <a:r>
              <a:rPr lang="en" dirty="0">
                <a:sym typeface="Shadows Into Light"/>
              </a:rPr>
              <a:t> to another input </a:t>
            </a:r>
            <a:r>
              <a:rPr lang="en" dirty="0">
                <a:sym typeface="Calibri"/>
              </a:rPr>
              <a:t>r2</a:t>
            </a:r>
            <a:r>
              <a:rPr lang="en" dirty="0">
                <a:sym typeface="Shadows Into Light"/>
              </a:rPr>
              <a:t> </a:t>
            </a:r>
            <a:r>
              <a:rPr lang="en" dirty="0" smtClean="0">
                <a:sym typeface="Shadows Into Light"/>
              </a:rPr>
              <a:t>by</a:t>
            </a:r>
            <a:r>
              <a:rPr lang="en-US" dirty="0" smtClean="0">
                <a:sym typeface="Shadows Into Light"/>
              </a:rPr>
              <a:t> </a:t>
            </a:r>
            <a:r>
              <a:rPr lang="en" dirty="0" smtClean="0">
                <a:sym typeface="Shadows Into Light"/>
              </a:rPr>
              <a:t>a </a:t>
            </a:r>
            <a:r>
              <a:rPr lang="en" dirty="0">
                <a:sym typeface="Shadows Into Light"/>
              </a:rPr>
              <a:t>series of </a:t>
            </a:r>
            <a:r>
              <a:rPr lang="en" dirty="0" smtClean="0">
                <a:sym typeface="Shadows Into Light"/>
              </a:rPr>
              <a:t>changes</a:t>
            </a:r>
            <a:endParaRPr lang="en" dirty="0">
              <a:sym typeface="Shadows Into Light"/>
            </a:endParaRPr>
          </a:p>
          <a:p>
            <a:pPr marL="457189" indent="-406390">
              <a:lnSpc>
                <a:spcPct val="115000"/>
              </a:lnSpc>
              <a:spcBef>
                <a:spcPts val="800"/>
              </a:spcBef>
              <a:buSzPct val="100000"/>
              <a:buFont typeface="Shadows Into Light"/>
            </a:pPr>
            <a:r>
              <a:rPr lang="en" dirty="0">
                <a:sym typeface="Shadows Into Light"/>
              </a:rPr>
              <a:t>A change</a:t>
            </a:r>
            <a:r>
              <a:rPr lang="en" dirty="0">
                <a:sym typeface="Calibri"/>
              </a:rPr>
              <a:t> </a:t>
            </a:r>
            <a:r>
              <a:rPr lang="en" dirty="0">
                <a:sym typeface="Cambria"/>
              </a:rPr>
              <a:t>𝛅</a:t>
            </a:r>
            <a:r>
              <a:rPr lang="en" dirty="0">
                <a:sym typeface="Calibri"/>
              </a:rPr>
              <a:t> </a:t>
            </a:r>
            <a:r>
              <a:rPr lang="en" dirty="0">
                <a:sym typeface="Shadows Into Light"/>
              </a:rPr>
              <a:t>is a mapping</a:t>
            </a:r>
            <a:r>
              <a:rPr lang="en" dirty="0">
                <a:sym typeface="Calibri"/>
              </a:rPr>
              <a:t> R ⟶ R </a:t>
            </a:r>
            <a:r>
              <a:rPr lang="en" dirty="0">
                <a:sym typeface="Shadows Into Light"/>
              </a:rPr>
              <a:t>which takes one input and changes it to another input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Changes</a:t>
            </a:r>
          </a:p>
        </p:txBody>
      </p:sp>
      <p:sp>
        <p:nvSpPr>
          <p:cNvPr id="463" name="Shape 463"/>
          <p:cNvSpPr txBox="1">
            <a:spLocks noGrp="1"/>
          </p:cNvSpPr>
          <p:nvPr>
            <p:ph idx="1"/>
          </p:nvPr>
        </p:nvSpPr>
        <p:spPr>
          <a:xfrm>
            <a:off x="457200" y="1600201"/>
            <a:ext cx="8452884" cy="4525963"/>
          </a:xfrm>
          <a:prstGeom prst="rect">
            <a:avLst/>
          </a:prstGeom>
          <a:noFill/>
          <a:ln>
            <a:noFill/>
          </a:ln>
        </p:spPr>
        <p:txBody>
          <a:bodyPr vert="horz" lIns="91425" tIns="45700" rIns="91425" bIns="45700" rtlCol="0" anchor="t" anchorCtr="0">
            <a:noAutofit/>
          </a:bodyPr>
          <a:lstStyle/>
          <a:p>
            <a:pPr marL="0" indent="0">
              <a:lnSpc>
                <a:spcPct val="115000"/>
              </a:lnSpc>
              <a:spcBef>
                <a:spcPts val="800"/>
              </a:spcBef>
              <a:buNone/>
            </a:pPr>
            <a:r>
              <a:rPr lang="en" dirty="0" smtClean="0">
                <a:solidFill>
                  <a:srgbClr val="C93CBA"/>
                </a:solidFill>
                <a:sym typeface="Shadows Into Light"/>
              </a:rPr>
              <a:t>Example</a:t>
            </a:r>
            <a:r>
              <a:rPr lang="en" b="1" dirty="0">
                <a:sym typeface="Shadows Into Light"/>
              </a:rPr>
              <a:t>:</a:t>
            </a:r>
            <a:r>
              <a:rPr lang="en" dirty="0">
                <a:sym typeface="Calibri"/>
              </a:rPr>
              <a:t> </a:t>
            </a:r>
            <a:r>
              <a:rPr lang="en" dirty="0">
                <a:solidFill>
                  <a:srgbClr val="1C51D5"/>
                </a:solidFill>
                <a:sym typeface="Calibri"/>
              </a:rPr>
              <a:t>𝛅’</a:t>
            </a:r>
            <a:r>
              <a:rPr lang="en" dirty="0">
                <a:sym typeface="Calibri"/>
              </a:rPr>
              <a:t> = </a:t>
            </a:r>
            <a:r>
              <a:rPr lang="en" dirty="0">
                <a:sym typeface="Shadows Into Light"/>
              </a:rPr>
              <a:t>insert</a:t>
            </a:r>
            <a:r>
              <a:rPr lang="en" dirty="0">
                <a:sym typeface="Calibri"/>
              </a:rPr>
              <a:t>  </a:t>
            </a:r>
            <a:r>
              <a:rPr lang="en" dirty="0">
                <a:solidFill>
                  <a:srgbClr val="1C51D5"/>
                </a:solidFill>
                <a:sym typeface="Consolas"/>
              </a:rPr>
              <a:t>ME="priori</a:t>
            </a:r>
            <a:r>
              <a:rPr lang="en" dirty="0">
                <a:solidFill>
                  <a:srgbClr val="1C51D5"/>
                </a:solidFill>
                <a:sym typeface="Calibri"/>
              </a:rPr>
              <a:t> </a:t>
            </a:r>
            <a:r>
              <a:rPr lang="en" dirty="0">
                <a:sym typeface="Calibri"/>
              </a:rPr>
              <a:t> </a:t>
            </a:r>
            <a:r>
              <a:rPr lang="en" dirty="0">
                <a:sym typeface="Shadows Into Light"/>
              </a:rPr>
              <a:t>at input position 10</a:t>
            </a:r>
          </a:p>
          <a:p>
            <a:pPr marL="457189" indent="0">
              <a:lnSpc>
                <a:spcPct val="115000"/>
              </a:lnSpc>
              <a:spcBef>
                <a:spcPts val="800"/>
              </a:spcBef>
              <a:buNone/>
            </a:pPr>
            <a:endParaRPr dirty="0">
              <a:sym typeface="Calibri"/>
            </a:endParaRPr>
          </a:p>
          <a:p>
            <a:pPr marL="457189" indent="0">
              <a:lnSpc>
                <a:spcPct val="115000"/>
              </a:lnSpc>
              <a:spcBef>
                <a:spcPts val="800"/>
              </a:spcBef>
              <a:buNone/>
            </a:pPr>
            <a:r>
              <a:rPr lang="en" sz="2200" dirty="0">
                <a:solidFill>
                  <a:srgbClr val="1C51D5"/>
                </a:solidFill>
                <a:latin typeface="Consolas" charset="0"/>
                <a:ea typeface="Consolas" charset="0"/>
                <a:cs typeface="Consolas" charset="0"/>
                <a:sym typeface="Calibri"/>
              </a:rPr>
              <a:t>r1 </a:t>
            </a:r>
            <a:r>
              <a:rPr lang="en" sz="2200" dirty="0">
                <a:latin typeface="Consolas" charset="0"/>
                <a:ea typeface="Consolas" charset="0"/>
                <a:cs typeface="Consolas" charset="0"/>
                <a:sym typeface="Calibri"/>
              </a:rPr>
              <a:t>=</a:t>
            </a:r>
            <a:r>
              <a:rPr lang="en" sz="2200" dirty="0">
                <a:solidFill>
                  <a:srgbClr val="1C51D5"/>
                </a:solidFill>
                <a:latin typeface="Consolas" charset="0"/>
                <a:ea typeface="Consolas" charset="0"/>
                <a:cs typeface="Consolas" charset="0"/>
                <a:sym typeface="Calibri"/>
              </a:rPr>
              <a:t> </a:t>
            </a:r>
            <a:r>
              <a:rPr lang="en" sz="2200" dirty="0">
                <a:solidFill>
                  <a:srgbClr val="1C51D5"/>
                </a:solidFill>
                <a:latin typeface="Consolas" charset="0"/>
                <a:ea typeface="Consolas" charset="0"/>
                <a:cs typeface="Consolas" charset="0"/>
                <a:sym typeface="Consolas"/>
              </a:rPr>
              <a:t>&lt;SELECT </a:t>
            </a:r>
            <a:r>
              <a:rPr lang="en" sz="2200" dirty="0" err="1">
                <a:solidFill>
                  <a:srgbClr val="1C51D5"/>
                </a:solidFill>
                <a:latin typeface="Consolas" charset="0"/>
                <a:ea typeface="Consolas" charset="0"/>
                <a:cs typeface="Consolas" charset="0"/>
                <a:sym typeface="Consolas"/>
              </a:rPr>
              <a:t>NAty</a:t>
            </a:r>
            <a:r>
              <a:rPr lang="en" sz="2200" dirty="0">
                <a:solidFill>
                  <a:srgbClr val="1C51D5"/>
                </a:solidFill>
                <a:latin typeface="Consolas" charset="0"/>
                <a:ea typeface="Consolas" charset="0"/>
                <a:cs typeface="Consolas" charset="0"/>
                <a:sym typeface="Consolas"/>
              </a:rPr>
              <a:t>" MULTIPLE SIZE=7</a:t>
            </a:r>
            <a:r>
              <a:rPr lang="en" sz="2200" dirty="0" smtClean="0">
                <a:solidFill>
                  <a:srgbClr val="1C51D5"/>
                </a:solidFill>
                <a:latin typeface="Consolas" charset="0"/>
                <a:ea typeface="Consolas" charset="0"/>
                <a:cs typeface="Consolas" charset="0"/>
                <a:sym typeface="Consolas"/>
              </a:rPr>
              <a:t>&gt;</a:t>
            </a:r>
            <a:endParaRPr lang="en-US" sz="2200" dirty="0" smtClean="0">
              <a:solidFill>
                <a:srgbClr val="1C51D5"/>
              </a:solidFill>
              <a:latin typeface="Consolas" charset="0"/>
              <a:ea typeface="Consolas" charset="0"/>
              <a:cs typeface="Consolas" charset="0"/>
              <a:sym typeface="Consolas"/>
            </a:endParaRPr>
          </a:p>
          <a:p>
            <a:pPr marL="457189" indent="0">
              <a:lnSpc>
                <a:spcPct val="115000"/>
              </a:lnSpc>
              <a:spcBef>
                <a:spcPts val="800"/>
              </a:spcBef>
              <a:buNone/>
            </a:pPr>
            <a:r>
              <a:rPr lang="en" sz="2200" dirty="0" smtClean="0">
                <a:solidFill>
                  <a:srgbClr val="1C51D5"/>
                </a:solidFill>
                <a:latin typeface="Consolas" charset="0"/>
                <a:ea typeface="Consolas" charset="0"/>
                <a:cs typeface="Consolas" charset="0"/>
                <a:sym typeface="Calibri"/>
              </a:rPr>
              <a:t>𝛅</a:t>
            </a:r>
            <a:r>
              <a:rPr lang="en" sz="2200" dirty="0">
                <a:solidFill>
                  <a:srgbClr val="1C51D5"/>
                </a:solidFill>
                <a:latin typeface="Consolas" charset="0"/>
                <a:ea typeface="Consolas" charset="0"/>
                <a:cs typeface="Consolas" charset="0"/>
                <a:sym typeface="Calibri"/>
              </a:rPr>
              <a:t>’(r1)</a:t>
            </a:r>
            <a:r>
              <a:rPr lang="en" sz="2200" dirty="0">
                <a:solidFill>
                  <a:srgbClr val="1C51D5"/>
                </a:solidFill>
                <a:latin typeface="Consolas" charset="0"/>
                <a:ea typeface="Consolas" charset="0"/>
                <a:cs typeface="Consolas" charset="0"/>
                <a:sym typeface="Shadows Into Light"/>
              </a:rPr>
              <a:t> </a:t>
            </a:r>
            <a:r>
              <a:rPr lang="en" sz="2200" dirty="0">
                <a:latin typeface="Consolas" charset="0"/>
                <a:ea typeface="Consolas" charset="0"/>
                <a:cs typeface="Consolas" charset="0"/>
                <a:sym typeface="Calibri"/>
              </a:rPr>
              <a:t>=</a:t>
            </a:r>
            <a:r>
              <a:rPr lang="en" sz="2200" dirty="0">
                <a:latin typeface="Consolas" charset="0"/>
                <a:ea typeface="Consolas" charset="0"/>
                <a:cs typeface="Consolas" charset="0"/>
                <a:sym typeface="Shadows Into Light"/>
              </a:rPr>
              <a:t> </a:t>
            </a:r>
            <a:r>
              <a:rPr lang="en" sz="2200" dirty="0">
                <a:solidFill>
                  <a:srgbClr val="1C51D5"/>
                </a:solidFill>
                <a:latin typeface="Consolas" charset="0"/>
                <a:ea typeface="Consolas" charset="0"/>
                <a:cs typeface="Consolas" charset="0"/>
                <a:sym typeface="Consolas"/>
              </a:rPr>
              <a:t>&lt;SELECT NAME="priority" MULTIPLE SIZE=7&gt;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Shape 4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Decomposing Changes</a:t>
            </a:r>
          </a:p>
        </p:txBody>
      </p:sp>
      <p:sp>
        <p:nvSpPr>
          <p:cNvPr id="469" name="Shape 469"/>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68291">
              <a:lnSpc>
                <a:spcPct val="115000"/>
              </a:lnSpc>
              <a:spcBef>
                <a:spcPts val="800"/>
              </a:spcBef>
              <a:buSzPct val="100000"/>
            </a:pPr>
            <a:r>
              <a:rPr lang="en" sz="2800" dirty="0">
                <a:sym typeface="Shadows Into Light"/>
              </a:rPr>
              <a:t>A </a:t>
            </a:r>
            <a:r>
              <a:rPr lang="en" sz="2800" dirty="0">
                <a:solidFill>
                  <a:schemeClr val="accent6"/>
                </a:solidFill>
                <a:sym typeface="Shadows Into Light"/>
              </a:rPr>
              <a:t>change</a:t>
            </a:r>
            <a:r>
              <a:rPr lang="en" sz="2800" dirty="0">
                <a:solidFill>
                  <a:schemeClr val="accent6"/>
                </a:solidFill>
                <a:sym typeface="Calibri"/>
              </a:rPr>
              <a:t> </a:t>
            </a:r>
            <a:r>
              <a:rPr lang="en" sz="2800" dirty="0">
                <a:solidFill>
                  <a:srgbClr val="1C51D5"/>
                </a:solidFill>
                <a:sym typeface="Calibri"/>
              </a:rPr>
              <a:t>𝛅</a:t>
            </a:r>
            <a:r>
              <a:rPr lang="en" sz="2800" dirty="0">
                <a:sym typeface="Calibri"/>
              </a:rPr>
              <a:t> </a:t>
            </a:r>
            <a:r>
              <a:rPr lang="en" sz="2800" dirty="0">
                <a:sym typeface="Shadows Into Light"/>
              </a:rPr>
              <a:t>can be decomposed to a number of elementary </a:t>
            </a:r>
            <a:r>
              <a:rPr lang="en" sz="2800" dirty="0" smtClean="0">
                <a:sym typeface="Shadows Into Light"/>
              </a:rPr>
              <a:t>changes</a:t>
            </a:r>
            <a:r>
              <a:rPr lang="en-US" sz="2800" dirty="0" smtClean="0">
                <a:sym typeface="Shadows Into Light"/>
              </a:rPr>
              <a:t> </a:t>
            </a:r>
            <a:r>
              <a:rPr lang="en" sz="2800" dirty="0" smtClean="0">
                <a:solidFill>
                  <a:srgbClr val="1C51D5"/>
                </a:solidFill>
                <a:sym typeface="Calibri"/>
              </a:rPr>
              <a:t>𝛅</a:t>
            </a:r>
            <a:r>
              <a:rPr lang="en" sz="2800" baseline="-25000" dirty="0">
                <a:solidFill>
                  <a:srgbClr val="1C51D5"/>
                </a:solidFill>
                <a:sym typeface="Calibri"/>
              </a:rPr>
              <a:t>1</a:t>
            </a:r>
            <a:r>
              <a:rPr lang="en" sz="2800" dirty="0">
                <a:solidFill>
                  <a:srgbClr val="1C51D5"/>
                </a:solidFill>
                <a:sym typeface="Calibri"/>
              </a:rPr>
              <a:t>, 𝛅</a:t>
            </a:r>
            <a:r>
              <a:rPr lang="en" sz="2800" baseline="-25000" dirty="0">
                <a:solidFill>
                  <a:srgbClr val="1C51D5"/>
                </a:solidFill>
                <a:sym typeface="Calibri"/>
              </a:rPr>
              <a:t>2</a:t>
            </a:r>
            <a:r>
              <a:rPr lang="en" sz="2800" dirty="0">
                <a:solidFill>
                  <a:srgbClr val="1C51D5"/>
                </a:solidFill>
                <a:sym typeface="Calibri"/>
              </a:rPr>
              <a:t>, …, 𝛅</a:t>
            </a:r>
            <a:r>
              <a:rPr lang="en" sz="2800" baseline="-25000" dirty="0">
                <a:solidFill>
                  <a:srgbClr val="1C51D5"/>
                </a:solidFill>
                <a:sym typeface="Calibri"/>
              </a:rPr>
              <a:t>n</a:t>
            </a:r>
            <a:r>
              <a:rPr lang="en" sz="2800" dirty="0">
                <a:solidFill>
                  <a:srgbClr val="1C51D5"/>
                </a:solidFill>
                <a:sym typeface="Calibri"/>
              </a:rPr>
              <a:t> </a:t>
            </a:r>
            <a:r>
              <a:rPr lang="en" sz="2800" dirty="0">
                <a:sym typeface="Shadows Into Light"/>
              </a:rPr>
              <a:t>where</a:t>
            </a:r>
            <a:r>
              <a:rPr lang="en" sz="2800" dirty="0">
                <a:sym typeface="Calibri"/>
              </a:rPr>
              <a:t> </a:t>
            </a:r>
            <a:r>
              <a:rPr lang="en-US" sz="2800" dirty="0" smtClean="0">
                <a:sym typeface="Calibri"/>
              </a:rPr>
              <a:t>                    </a:t>
            </a:r>
            <a:r>
              <a:rPr lang="en" sz="2800" dirty="0" smtClean="0">
                <a:solidFill>
                  <a:srgbClr val="1C51D5"/>
                </a:solidFill>
                <a:sym typeface="Calibri"/>
              </a:rPr>
              <a:t>𝛅 </a:t>
            </a:r>
            <a:r>
              <a:rPr lang="en" sz="2800" dirty="0">
                <a:solidFill>
                  <a:srgbClr val="1C51D5"/>
                </a:solidFill>
                <a:sym typeface="Calibri"/>
              </a:rPr>
              <a:t>= 𝛅</a:t>
            </a:r>
            <a:r>
              <a:rPr lang="en" sz="2800" baseline="-25000" dirty="0">
                <a:solidFill>
                  <a:srgbClr val="1C51D5"/>
                </a:solidFill>
                <a:sym typeface="Calibri"/>
              </a:rPr>
              <a:t>1</a:t>
            </a:r>
            <a:r>
              <a:rPr lang="en" sz="2800" dirty="0">
                <a:solidFill>
                  <a:srgbClr val="1C51D5"/>
                </a:solidFill>
                <a:sym typeface="Calibri"/>
              </a:rPr>
              <a:t> o 𝛅</a:t>
            </a:r>
            <a:r>
              <a:rPr lang="en" sz="2800" baseline="-25000" dirty="0">
                <a:solidFill>
                  <a:srgbClr val="1C51D5"/>
                </a:solidFill>
                <a:sym typeface="Calibri"/>
              </a:rPr>
              <a:t>2</a:t>
            </a:r>
            <a:r>
              <a:rPr lang="en" sz="2800" dirty="0">
                <a:solidFill>
                  <a:srgbClr val="1C51D5"/>
                </a:solidFill>
                <a:sym typeface="Calibri"/>
              </a:rPr>
              <a:t> o … o 𝛅</a:t>
            </a:r>
            <a:r>
              <a:rPr lang="en" sz="2800" baseline="-25000" dirty="0">
                <a:solidFill>
                  <a:srgbClr val="1C51D5"/>
                </a:solidFill>
                <a:sym typeface="Calibri"/>
              </a:rPr>
              <a:t>n</a:t>
            </a:r>
            <a:r>
              <a:rPr lang="en" sz="2800" dirty="0">
                <a:solidFill>
                  <a:srgbClr val="1C51D5"/>
                </a:solidFill>
                <a:sym typeface="Calibri"/>
              </a:rPr>
              <a:t> </a:t>
            </a:r>
            <a:r>
              <a:rPr lang="en" sz="2800" dirty="0" smtClean="0">
                <a:sym typeface="Shadows Into Light"/>
              </a:rPr>
              <a:t>and</a:t>
            </a:r>
            <a:r>
              <a:rPr lang="en" sz="2800" dirty="0" smtClean="0">
                <a:sym typeface="Calibri"/>
              </a:rPr>
              <a:t> </a:t>
            </a:r>
            <a:r>
              <a:rPr lang="en" sz="2800" dirty="0">
                <a:solidFill>
                  <a:srgbClr val="1C51D5"/>
                </a:solidFill>
                <a:sym typeface="Calibri"/>
              </a:rPr>
              <a:t>(𝛅</a:t>
            </a:r>
            <a:r>
              <a:rPr lang="en" sz="2800" baseline="-25000" dirty="0" err="1">
                <a:solidFill>
                  <a:srgbClr val="1C51D5"/>
                </a:solidFill>
                <a:sym typeface="Calibri"/>
              </a:rPr>
              <a:t>i</a:t>
            </a:r>
            <a:r>
              <a:rPr lang="en" sz="2800" dirty="0">
                <a:solidFill>
                  <a:srgbClr val="1C51D5"/>
                </a:solidFill>
                <a:sym typeface="Calibri"/>
              </a:rPr>
              <a:t> o 𝛅</a:t>
            </a:r>
            <a:r>
              <a:rPr lang="en" sz="2800" baseline="-25000" dirty="0">
                <a:solidFill>
                  <a:srgbClr val="1C51D5"/>
                </a:solidFill>
                <a:sym typeface="Calibri"/>
              </a:rPr>
              <a:t>j</a:t>
            </a:r>
            <a:r>
              <a:rPr lang="en" sz="2800" dirty="0">
                <a:solidFill>
                  <a:srgbClr val="1C51D5"/>
                </a:solidFill>
                <a:sym typeface="Calibri"/>
              </a:rPr>
              <a:t>)(r) = 𝛅</a:t>
            </a:r>
            <a:r>
              <a:rPr lang="en" sz="2800" baseline="-25000" dirty="0">
                <a:solidFill>
                  <a:srgbClr val="1C51D5"/>
                </a:solidFill>
                <a:sym typeface="Calibri"/>
              </a:rPr>
              <a:t>j</a:t>
            </a:r>
            <a:r>
              <a:rPr lang="en" sz="2800" dirty="0">
                <a:solidFill>
                  <a:srgbClr val="1C51D5"/>
                </a:solidFill>
                <a:sym typeface="Calibri"/>
              </a:rPr>
              <a:t>(𝛅</a:t>
            </a:r>
            <a:r>
              <a:rPr lang="en" sz="2800" baseline="-25000" dirty="0" err="1">
                <a:solidFill>
                  <a:srgbClr val="1C51D5"/>
                </a:solidFill>
                <a:sym typeface="Calibri"/>
              </a:rPr>
              <a:t>i</a:t>
            </a:r>
            <a:r>
              <a:rPr lang="en" sz="2800" dirty="0">
                <a:solidFill>
                  <a:srgbClr val="1C51D5"/>
                </a:solidFill>
                <a:sym typeface="Calibri"/>
              </a:rPr>
              <a:t>(r</a:t>
            </a:r>
            <a:r>
              <a:rPr lang="en" sz="2800" dirty="0" smtClean="0">
                <a:solidFill>
                  <a:srgbClr val="1C51D5"/>
                </a:solidFill>
                <a:sym typeface="Calibri"/>
              </a:rPr>
              <a:t>))</a:t>
            </a:r>
            <a:endParaRPr sz="2800" dirty="0">
              <a:solidFill>
                <a:srgbClr val="1C51D5"/>
              </a:solidFill>
              <a:sym typeface="Calibri"/>
            </a:endParaRPr>
          </a:p>
          <a:p>
            <a:pPr marL="457189" indent="-368291">
              <a:lnSpc>
                <a:spcPct val="115000"/>
              </a:lnSpc>
              <a:spcBef>
                <a:spcPts val="800"/>
              </a:spcBef>
              <a:buSzPct val="100000"/>
            </a:pPr>
            <a:r>
              <a:rPr lang="en" sz="2800" dirty="0">
                <a:sym typeface="Shadows Into Light"/>
              </a:rPr>
              <a:t>For example, deleting a part of the input file can be decomposed to deleting characters one by one from the </a:t>
            </a:r>
            <a:r>
              <a:rPr lang="en" sz="2800" dirty="0" smtClean="0">
                <a:sym typeface="Shadows Into Light"/>
              </a:rPr>
              <a:t>file</a:t>
            </a:r>
            <a:endParaRPr sz="2800" dirty="0">
              <a:sym typeface="Shadows Into Light"/>
            </a:endParaRPr>
          </a:p>
          <a:p>
            <a:pPr marL="457189" indent="-368291">
              <a:lnSpc>
                <a:spcPct val="115000"/>
              </a:lnSpc>
              <a:spcBef>
                <a:spcPts val="800"/>
              </a:spcBef>
              <a:buSzPct val="100000"/>
            </a:pPr>
            <a:r>
              <a:rPr lang="en" sz="2800" dirty="0">
                <a:solidFill>
                  <a:srgbClr val="C93CBA"/>
                </a:solidFill>
                <a:sym typeface="Shadows Into Light"/>
              </a:rPr>
              <a:t>In other words</a:t>
            </a:r>
            <a:r>
              <a:rPr lang="en" sz="2800" dirty="0">
                <a:sym typeface="Shadows Into Light"/>
              </a:rPr>
              <a:t>: by composing the deletion of single characters, we can get a change that deletes part of the input file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Shape 4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Decomposing Changes</a:t>
            </a:r>
          </a:p>
        </p:txBody>
      </p:sp>
      <p:sp>
        <p:nvSpPr>
          <p:cNvPr id="476" name="Shape 476"/>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gn="ctr">
              <a:lnSpc>
                <a:spcPct val="115000"/>
              </a:lnSpc>
              <a:spcBef>
                <a:spcPts val="800"/>
              </a:spcBef>
              <a:buNone/>
            </a:pPr>
            <a:r>
              <a:rPr lang="en" sz="2900" dirty="0">
                <a:solidFill>
                  <a:srgbClr val="C93CBA"/>
                </a:solidFill>
                <a:sym typeface="Shadows Into Light"/>
              </a:rPr>
              <a:t>Example</a:t>
            </a:r>
            <a:r>
              <a:rPr lang="en" sz="2900" dirty="0">
                <a:sym typeface="Shadows Into Light"/>
              </a:rPr>
              <a:t>:</a:t>
            </a:r>
            <a:r>
              <a:rPr lang="en" sz="2900" dirty="0">
                <a:sym typeface="Calibri"/>
              </a:rPr>
              <a:t> 𝛅’ = </a:t>
            </a:r>
            <a:r>
              <a:rPr lang="en" sz="2900" dirty="0">
                <a:sym typeface="Shadows Into Light"/>
              </a:rPr>
              <a:t>insert</a:t>
            </a:r>
            <a:r>
              <a:rPr lang="en" sz="2900" dirty="0">
                <a:sym typeface="Calibri"/>
              </a:rPr>
              <a:t>  </a:t>
            </a:r>
            <a:r>
              <a:rPr lang="en" sz="2900" dirty="0">
                <a:solidFill>
                  <a:srgbClr val="1C51D5"/>
                </a:solidFill>
                <a:sym typeface="Consolas"/>
              </a:rPr>
              <a:t>ME="priori</a:t>
            </a:r>
            <a:r>
              <a:rPr lang="en" sz="2900" dirty="0">
                <a:solidFill>
                  <a:srgbClr val="1C51D5"/>
                </a:solidFill>
                <a:sym typeface="Calibri"/>
              </a:rPr>
              <a:t>  </a:t>
            </a:r>
            <a:r>
              <a:rPr lang="en" sz="2900" dirty="0">
                <a:sym typeface="Shadows Into Light"/>
              </a:rPr>
              <a:t>at input position </a:t>
            </a:r>
            <a:r>
              <a:rPr lang="en" sz="2900" dirty="0" smtClean="0">
                <a:sym typeface="Shadows Into Light"/>
              </a:rPr>
              <a:t>10</a:t>
            </a:r>
            <a:endParaRPr sz="2900" dirty="0">
              <a:sym typeface="Shadows Into Light"/>
            </a:endParaRPr>
          </a:p>
          <a:p>
            <a:pPr marL="0" indent="0">
              <a:lnSpc>
                <a:spcPct val="115000"/>
              </a:lnSpc>
              <a:spcBef>
                <a:spcPts val="800"/>
              </a:spcBef>
              <a:buNone/>
            </a:pPr>
            <a:r>
              <a:rPr lang="en" sz="2900" dirty="0">
                <a:sym typeface="Shadows Into Light"/>
              </a:rPr>
              <a:t>   can be decomposed as </a:t>
            </a:r>
            <a:r>
              <a:rPr lang="en" sz="2900" dirty="0">
                <a:sym typeface="Calibri"/>
              </a:rPr>
              <a:t>𝛅’ = 𝛅</a:t>
            </a:r>
            <a:r>
              <a:rPr lang="en" sz="2900" baseline="-25000" dirty="0">
                <a:latin typeface="+mj-lt"/>
                <a:sym typeface="Calibri"/>
              </a:rPr>
              <a:t>1</a:t>
            </a:r>
            <a:r>
              <a:rPr lang="en" sz="2900" dirty="0">
                <a:sym typeface="Calibri"/>
              </a:rPr>
              <a:t> o 𝛅</a:t>
            </a:r>
            <a:r>
              <a:rPr lang="en" sz="2900" baseline="-25000" dirty="0">
                <a:sym typeface="Calibri"/>
              </a:rPr>
              <a:t>2</a:t>
            </a:r>
            <a:r>
              <a:rPr lang="en" sz="2900" dirty="0">
                <a:sym typeface="Calibri"/>
              </a:rPr>
              <a:t> o … o 𝛅</a:t>
            </a:r>
            <a:r>
              <a:rPr lang="en" sz="2900" baseline="-25000" dirty="0">
                <a:sym typeface="Calibri"/>
              </a:rPr>
              <a:t>10</a:t>
            </a:r>
          </a:p>
          <a:p>
            <a:pPr marL="457189" indent="0">
              <a:lnSpc>
                <a:spcPct val="115000"/>
              </a:lnSpc>
              <a:spcBef>
                <a:spcPts val="800"/>
              </a:spcBef>
              <a:buNone/>
            </a:pPr>
            <a:r>
              <a:rPr lang="en" sz="2900" dirty="0">
                <a:sym typeface="Shadows Into Light"/>
              </a:rPr>
              <a:t/>
            </a:r>
            <a:br>
              <a:rPr lang="en" sz="2900" dirty="0">
                <a:sym typeface="Shadows Into Light"/>
              </a:rPr>
            </a:br>
            <a:r>
              <a:rPr lang="en" sz="2900" dirty="0">
                <a:solidFill>
                  <a:schemeClr val="accent6"/>
                </a:solidFill>
                <a:sym typeface="Shadows Into Light"/>
              </a:rPr>
              <a:t>where</a:t>
            </a:r>
            <a:r>
              <a:rPr lang="en" sz="2900" dirty="0">
                <a:sym typeface="Shadows Into Light"/>
              </a:rPr>
              <a:t>   </a:t>
            </a:r>
            <a:r>
              <a:rPr lang="en" sz="2900" dirty="0">
                <a:sym typeface="Calibri"/>
              </a:rPr>
              <a:t>𝛅</a:t>
            </a:r>
            <a:r>
              <a:rPr lang="en" sz="2900" baseline="-25000" dirty="0">
                <a:sym typeface="Calibri"/>
              </a:rPr>
              <a:t>1</a:t>
            </a:r>
            <a:r>
              <a:rPr lang="en" sz="2900" dirty="0">
                <a:sym typeface="Calibri"/>
              </a:rPr>
              <a:t> = </a:t>
            </a:r>
            <a:r>
              <a:rPr lang="en" sz="2900" dirty="0">
                <a:sym typeface="Shadows Into Light"/>
              </a:rPr>
              <a:t>insert</a:t>
            </a:r>
            <a:r>
              <a:rPr lang="en" sz="2900" dirty="0">
                <a:sym typeface="Calibri"/>
              </a:rPr>
              <a:t> </a:t>
            </a:r>
            <a:r>
              <a:rPr lang="en" sz="2900" dirty="0">
                <a:solidFill>
                  <a:srgbClr val="1C51D5"/>
                </a:solidFill>
                <a:sym typeface="Calibri"/>
              </a:rPr>
              <a:t>M</a:t>
            </a:r>
            <a:r>
              <a:rPr lang="en" sz="2900" dirty="0">
                <a:sym typeface="Calibri"/>
              </a:rPr>
              <a:t> </a:t>
            </a:r>
            <a:r>
              <a:rPr lang="en" sz="2900" dirty="0">
                <a:sym typeface="Shadows Into Light"/>
              </a:rPr>
              <a:t>at position </a:t>
            </a:r>
            <a:r>
              <a:rPr lang="en" sz="2900" dirty="0" smtClean="0">
                <a:sym typeface="Shadows Into Light"/>
              </a:rPr>
              <a:t>10</a:t>
            </a:r>
            <a:endParaRPr lang="en-US" sz="2900" dirty="0" smtClean="0">
              <a:sym typeface="Shadows Into Light"/>
            </a:endParaRPr>
          </a:p>
          <a:p>
            <a:pPr marL="457189" indent="0">
              <a:lnSpc>
                <a:spcPct val="115000"/>
              </a:lnSpc>
              <a:spcBef>
                <a:spcPts val="800"/>
              </a:spcBef>
              <a:buNone/>
            </a:pPr>
            <a:r>
              <a:rPr lang="en-US" sz="2900" dirty="0">
                <a:sym typeface="Shadows Into Light"/>
              </a:rPr>
              <a:t> </a:t>
            </a:r>
            <a:r>
              <a:rPr lang="en-US" sz="2900" dirty="0" smtClean="0">
                <a:sym typeface="Shadows Into Light"/>
              </a:rPr>
              <a:t>              </a:t>
            </a:r>
            <a:r>
              <a:rPr lang="en" sz="2900" dirty="0" smtClean="0">
                <a:sym typeface="Calibri"/>
              </a:rPr>
              <a:t>𝛅</a:t>
            </a:r>
            <a:r>
              <a:rPr lang="en" sz="2900" baseline="-25000" dirty="0">
                <a:sym typeface="Calibri"/>
              </a:rPr>
              <a:t>2</a:t>
            </a:r>
            <a:r>
              <a:rPr lang="en" sz="2900" dirty="0">
                <a:sym typeface="Calibri"/>
              </a:rPr>
              <a:t> = </a:t>
            </a:r>
            <a:r>
              <a:rPr lang="en" sz="2900" dirty="0">
                <a:sym typeface="Shadows Into Light"/>
              </a:rPr>
              <a:t>insert</a:t>
            </a:r>
            <a:r>
              <a:rPr lang="en" sz="2900" dirty="0">
                <a:sym typeface="Calibri"/>
              </a:rPr>
              <a:t> </a:t>
            </a:r>
            <a:r>
              <a:rPr lang="en" sz="2900" dirty="0">
                <a:solidFill>
                  <a:srgbClr val="1C51D5"/>
                </a:solidFill>
                <a:sym typeface="Calibri"/>
              </a:rPr>
              <a:t>E</a:t>
            </a:r>
            <a:r>
              <a:rPr lang="en" sz="2900" dirty="0">
                <a:sym typeface="Calibri"/>
              </a:rPr>
              <a:t> </a:t>
            </a:r>
            <a:r>
              <a:rPr lang="en" sz="2900" dirty="0">
                <a:sym typeface="Shadows Into Light"/>
              </a:rPr>
              <a:t>at position 11</a:t>
            </a:r>
          </a:p>
          <a:p>
            <a:pPr marL="1371566" indent="457189">
              <a:lnSpc>
                <a:spcPct val="115000"/>
              </a:lnSpc>
              <a:spcBef>
                <a:spcPts val="800"/>
              </a:spcBef>
              <a:buNone/>
            </a:pPr>
            <a:r>
              <a:rPr lang="en" sz="2900" dirty="0">
                <a:sym typeface="Shadows Into Light"/>
              </a:rPr>
              <a:t>. . .</a:t>
            </a:r>
          </a:p>
          <a:p>
            <a:pPr marL="1371566" indent="457189">
              <a:lnSpc>
                <a:spcPct val="115000"/>
              </a:lnSpc>
              <a:spcBef>
                <a:spcPts val="800"/>
              </a:spcBef>
              <a:buNone/>
            </a:pPr>
            <a:endParaRPr sz="2900" dirty="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Summary</a:t>
            </a:r>
          </a:p>
        </p:txBody>
      </p:sp>
      <p:sp>
        <p:nvSpPr>
          <p:cNvPr id="484" name="Shape 484"/>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a:sym typeface="Shadows Into Light"/>
              </a:rPr>
              <a:t>We have an input </a:t>
            </a:r>
            <a:r>
              <a:rPr lang="en" dirty="0">
                <a:solidFill>
                  <a:srgbClr val="C93CBA"/>
                </a:solidFill>
                <a:sym typeface="Shadows Into Light"/>
              </a:rPr>
              <a:t>without </a:t>
            </a:r>
            <a:r>
              <a:rPr lang="en" dirty="0">
                <a:sym typeface="Shadows Into Light"/>
              </a:rPr>
              <a:t>failure:</a:t>
            </a:r>
            <a:r>
              <a:rPr lang="en" dirty="0">
                <a:sym typeface="Calibri"/>
              </a:rPr>
              <a:t> </a:t>
            </a:r>
            <a:r>
              <a:rPr lang="en" dirty="0" err="1">
                <a:sym typeface="Calibri"/>
              </a:rPr>
              <a:t>r</a:t>
            </a:r>
            <a:r>
              <a:rPr lang="en" baseline="-25000" dirty="0" err="1">
                <a:sym typeface="Calibri"/>
              </a:rPr>
              <a:t>P</a:t>
            </a:r>
            <a:r>
              <a:rPr lang="en" dirty="0">
                <a:sym typeface="Calibri"/>
              </a:rPr>
              <a:t> </a:t>
            </a:r>
          </a:p>
          <a:p>
            <a:pPr marL="457189" indent="-431789">
              <a:lnSpc>
                <a:spcPct val="115000"/>
              </a:lnSpc>
              <a:spcBef>
                <a:spcPts val="800"/>
              </a:spcBef>
              <a:buSzPct val="100000"/>
              <a:buFont typeface="Shadows Into Light"/>
            </a:pPr>
            <a:r>
              <a:rPr lang="en" dirty="0">
                <a:sym typeface="Shadows Into Light"/>
              </a:rPr>
              <a:t>We have an input </a:t>
            </a:r>
            <a:r>
              <a:rPr lang="en" dirty="0">
                <a:solidFill>
                  <a:srgbClr val="C93CBA"/>
                </a:solidFill>
                <a:sym typeface="Shadows Into Light"/>
              </a:rPr>
              <a:t>with</a:t>
            </a:r>
            <a:r>
              <a:rPr lang="en" dirty="0">
                <a:sym typeface="Shadows Into Light"/>
              </a:rPr>
              <a:t> failure:</a:t>
            </a:r>
            <a:r>
              <a:rPr lang="en" dirty="0">
                <a:sym typeface="Calibri"/>
              </a:rPr>
              <a:t> </a:t>
            </a:r>
            <a:r>
              <a:rPr lang="en" dirty="0" err="1">
                <a:sym typeface="Calibri"/>
              </a:rPr>
              <a:t>r</a:t>
            </a:r>
            <a:r>
              <a:rPr lang="en" baseline="-25000" dirty="0" err="1">
                <a:sym typeface="Calibri"/>
              </a:rPr>
              <a:t>F</a:t>
            </a:r>
            <a:r>
              <a:rPr lang="en" dirty="0">
                <a:sym typeface="Calibri"/>
              </a:rPr>
              <a:t> </a:t>
            </a:r>
          </a:p>
          <a:p>
            <a:pPr marL="457189" indent="-431789">
              <a:lnSpc>
                <a:spcPct val="115000"/>
              </a:lnSpc>
              <a:spcBef>
                <a:spcPts val="800"/>
              </a:spcBef>
              <a:buSzPct val="100000"/>
              <a:buFont typeface="Shadows Into Light"/>
            </a:pPr>
            <a:r>
              <a:rPr lang="en" dirty="0">
                <a:sym typeface="Shadows Into Light"/>
              </a:rPr>
              <a:t>We have a set of </a:t>
            </a:r>
            <a:r>
              <a:rPr lang="en" dirty="0">
                <a:solidFill>
                  <a:schemeClr val="accent6"/>
                </a:solidFill>
                <a:sym typeface="Shadows Into Light"/>
              </a:rPr>
              <a:t>changes</a:t>
            </a:r>
            <a:r>
              <a:rPr lang="en" dirty="0">
                <a:solidFill>
                  <a:schemeClr val="accent6"/>
                </a:solidFill>
                <a:sym typeface="Calibri"/>
              </a:rPr>
              <a:t> </a:t>
            </a:r>
            <a:r>
              <a:rPr lang="en" dirty="0" err="1">
                <a:sym typeface="Calibri"/>
              </a:rPr>
              <a:t>c</a:t>
            </a:r>
            <a:r>
              <a:rPr lang="en" baseline="-25000" dirty="0" err="1">
                <a:sym typeface="Calibri"/>
              </a:rPr>
              <a:t>F</a:t>
            </a:r>
            <a:r>
              <a:rPr lang="en" dirty="0">
                <a:sym typeface="Calibri"/>
              </a:rPr>
              <a:t> = </a:t>
            </a:r>
            <a:r>
              <a:rPr lang="en" dirty="0" smtClean="0">
                <a:sym typeface="Calibri"/>
              </a:rPr>
              <a:t>{</a:t>
            </a:r>
            <a:r>
              <a:rPr lang="en-US" dirty="0" smtClean="0">
                <a:sym typeface="Calibri"/>
              </a:rPr>
              <a:t> </a:t>
            </a:r>
            <a:r>
              <a:rPr lang="en" dirty="0" smtClean="0">
                <a:sym typeface="Calibri"/>
              </a:rPr>
              <a:t>𝛅</a:t>
            </a:r>
            <a:r>
              <a:rPr lang="en" baseline="-25000" dirty="0">
                <a:sym typeface="Calibri"/>
              </a:rPr>
              <a:t>1</a:t>
            </a:r>
            <a:r>
              <a:rPr lang="en" dirty="0">
                <a:sym typeface="Calibri"/>
              </a:rPr>
              <a:t>, 𝛅</a:t>
            </a:r>
            <a:r>
              <a:rPr lang="en" baseline="-25000" dirty="0">
                <a:sym typeface="Calibri"/>
              </a:rPr>
              <a:t>2</a:t>
            </a:r>
            <a:r>
              <a:rPr lang="en" dirty="0">
                <a:sym typeface="Calibri"/>
              </a:rPr>
              <a:t>, …, 𝛅</a:t>
            </a:r>
            <a:r>
              <a:rPr lang="en" baseline="-25000" dirty="0" smtClean="0">
                <a:sym typeface="Calibri"/>
              </a:rPr>
              <a:t>n</a:t>
            </a:r>
            <a:r>
              <a:rPr lang="en-US" dirty="0" smtClean="0">
                <a:sym typeface="Calibri"/>
              </a:rPr>
              <a:t> }</a:t>
            </a:r>
            <a:br>
              <a:rPr lang="en-US" dirty="0" smtClean="0">
                <a:sym typeface="Calibri"/>
              </a:rPr>
            </a:br>
            <a:r>
              <a:rPr lang="en" dirty="0" smtClean="0">
                <a:sym typeface="Shadows Into Light"/>
              </a:rPr>
              <a:t>such </a:t>
            </a:r>
            <a:r>
              <a:rPr lang="en" dirty="0">
                <a:sym typeface="Shadows Into Light"/>
              </a:rPr>
              <a:t>that:</a:t>
            </a:r>
          </a:p>
          <a:p>
            <a:pPr marL="0" indent="0">
              <a:lnSpc>
                <a:spcPct val="115000"/>
              </a:lnSpc>
              <a:spcBef>
                <a:spcPts val="800"/>
              </a:spcBef>
              <a:buNone/>
            </a:pPr>
            <a:r>
              <a:rPr lang="en" dirty="0">
                <a:sym typeface="Shadows Into Light"/>
              </a:rPr>
              <a:t>			</a:t>
            </a:r>
            <a:r>
              <a:rPr lang="en" dirty="0" err="1">
                <a:sym typeface="Calibri"/>
              </a:rPr>
              <a:t>r</a:t>
            </a:r>
            <a:r>
              <a:rPr lang="en" baseline="-25000" dirty="0" err="1">
                <a:sym typeface="Calibri"/>
              </a:rPr>
              <a:t>F</a:t>
            </a:r>
            <a:r>
              <a:rPr lang="en" dirty="0">
                <a:sym typeface="Calibri"/>
              </a:rPr>
              <a:t> = (𝛅</a:t>
            </a:r>
            <a:r>
              <a:rPr lang="en" baseline="-25000" dirty="0">
                <a:sym typeface="Calibri"/>
              </a:rPr>
              <a:t>1</a:t>
            </a:r>
            <a:r>
              <a:rPr lang="en" dirty="0">
                <a:sym typeface="Calibri"/>
              </a:rPr>
              <a:t> o 𝛅</a:t>
            </a:r>
            <a:r>
              <a:rPr lang="en" baseline="-25000" dirty="0">
                <a:sym typeface="Calibri"/>
              </a:rPr>
              <a:t>2</a:t>
            </a:r>
            <a:r>
              <a:rPr lang="en" dirty="0">
                <a:sym typeface="Calibri"/>
              </a:rPr>
              <a:t> o … o 𝛅</a:t>
            </a:r>
            <a:r>
              <a:rPr lang="en" baseline="-25000" dirty="0">
                <a:sym typeface="Calibri"/>
              </a:rPr>
              <a:t>n</a:t>
            </a:r>
            <a:r>
              <a:rPr lang="en" dirty="0">
                <a:sym typeface="Calibri"/>
              </a:rPr>
              <a:t>)(</a:t>
            </a:r>
            <a:r>
              <a:rPr lang="en" dirty="0" err="1">
                <a:sym typeface="Calibri"/>
              </a:rPr>
              <a:t>r</a:t>
            </a:r>
            <a:r>
              <a:rPr lang="en" baseline="-25000" dirty="0" err="1">
                <a:sym typeface="Calibri"/>
              </a:rPr>
              <a:t>P</a:t>
            </a:r>
            <a:r>
              <a:rPr lang="en" dirty="0">
                <a:sym typeface="Calibri"/>
              </a:rPr>
              <a:t>)</a:t>
            </a:r>
          </a:p>
          <a:p>
            <a:pPr marL="457189" indent="-431789">
              <a:lnSpc>
                <a:spcPct val="115000"/>
              </a:lnSpc>
              <a:spcBef>
                <a:spcPts val="800"/>
              </a:spcBef>
              <a:buSzPct val="100000"/>
              <a:buFont typeface="Shadows Into Light"/>
            </a:pPr>
            <a:r>
              <a:rPr lang="en" dirty="0">
                <a:sym typeface="Shadows Into Light"/>
              </a:rPr>
              <a:t>Each subset</a:t>
            </a:r>
            <a:r>
              <a:rPr lang="en" dirty="0">
                <a:sym typeface="Calibri"/>
              </a:rPr>
              <a:t> c </a:t>
            </a:r>
            <a:r>
              <a:rPr lang="en" dirty="0">
                <a:sym typeface="Shadows Into Light"/>
              </a:rPr>
              <a:t>of</a:t>
            </a:r>
            <a:r>
              <a:rPr lang="en" dirty="0">
                <a:sym typeface="Calibri"/>
              </a:rPr>
              <a:t> </a:t>
            </a:r>
            <a:r>
              <a:rPr lang="en" dirty="0" err="1">
                <a:sym typeface="Calibri"/>
              </a:rPr>
              <a:t>c</a:t>
            </a:r>
            <a:r>
              <a:rPr lang="en" baseline="-25000" dirty="0" err="1">
                <a:sym typeface="Calibri"/>
              </a:rPr>
              <a:t>F</a:t>
            </a:r>
            <a:r>
              <a:rPr lang="en" dirty="0">
                <a:sym typeface="Calibri"/>
              </a:rPr>
              <a:t> </a:t>
            </a:r>
            <a:r>
              <a:rPr lang="en" dirty="0">
                <a:sym typeface="Shadows Into Light"/>
              </a:rPr>
              <a:t>is a </a:t>
            </a:r>
            <a:r>
              <a:rPr lang="en" dirty="0">
                <a:solidFill>
                  <a:schemeClr val="accent6"/>
                </a:solidFill>
                <a:sym typeface="Shadows Into Light"/>
              </a:rPr>
              <a:t>test case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Real-World Scenario</a:t>
            </a:r>
          </a:p>
        </p:txBody>
      </p:sp>
      <p:sp>
        <p:nvSpPr>
          <p:cNvPr id="106" name="Shape 106"/>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nSpc>
                <a:spcPct val="115000"/>
              </a:lnSpc>
              <a:spcBef>
                <a:spcPts val="0"/>
              </a:spcBef>
              <a:buNone/>
            </a:pPr>
            <a:r>
              <a:rPr lang="en" dirty="0">
                <a:sym typeface="Shadows Into Light"/>
              </a:rPr>
              <a:t>In July 1999, Bugzilla listed more than 370 open bug reports for Mozilla’s web browser</a:t>
            </a:r>
          </a:p>
          <a:p>
            <a:pPr marL="457189" indent="-368291">
              <a:lnSpc>
                <a:spcPct val="115000"/>
              </a:lnSpc>
              <a:spcBef>
                <a:spcPts val="0"/>
              </a:spcBef>
              <a:buSzPct val="100000"/>
              <a:buFont typeface="Shadows Into Light"/>
            </a:pPr>
            <a:r>
              <a:rPr lang="en" sz="2800" dirty="0">
                <a:sym typeface="Shadows Into Light"/>
              </a:rPr>
              <a:t>These were not even simplified</a:t>
            </a:r>
          </a:p>
          <a:p>
            <a:pPr marL="457189" indent="-368291">
              <a:lnSpc>
                <a:spcPct val="115000"/>
              </a:lnSpc>
              <a:spcBef>
                <a:spcPts val="0"/>
              </a:spcBef>
              <a:buSzPct val="100000"/>
              <a:buFont typeface="Shadows Into Light"/>
            </a:pPr>
            <a:r>
              <a:rPr lang="en" sz="2800" dirty="0">
                <a:sym typeface="Shadows Into Light"/>
              </a:rPr>
              <a:t>Mozilla engineers were overwhelmed with the work</a:t>
            </a:r>
          </a:p>
          <a:p>
            <a:pPr marL="457189" indent="-368291">
              <a:lnSpc>
                <a:spcPct val="115000"/>
              </a:lnSpc>
              <a:spcBef>
                <a:spcPts val="0"/>
              </a:spcBef>
              <a:buSzPct val="100000"/>
              <a:buFont typeface="Shadows Into Light"/>
            </a:pPr>
            <a:r>
              <a:rPr lang="en" sz="2800" dirty="0">
                <a:sym typeface="Shadows Into Light"/>
              </a:rPr>
              <a:t>They created the Mozilla </a:t>
            </a:r>
            <a:r>
              <a:rPr lang="en" sz="2800" dirty="0" err="1">
                <a:sym typeface="Shadows Into Light"/>
              </a:rPr>
              <a:t>BugAThon</a:t>
            </a:r>
            <a:r>
              <a:rPr lang="en" sz="2800" dirty="0">
                <a:sym typeface="Shadows Into Light"/>
              </a:rPr>
              <a:t>: a call for volunteers </a:t>
            </a:r>
            <a:r>
              <a:rPr lang="en" sz="2800" dirty="0" smtClean="0">
                <a:sym typeface="Shadows Into Light"/>
              </a:rPr>
              <a:t>to</a:t>
            </a:r>
            <a:r>
              <a:rPr lang="en-US" sz="2800" dirty="0" smtClean="0">
                <a:sym typeface="Shadows Into Light"/>
              </a:rPr>
              <a:t> </a:t>
            </a:r>
            <a:r>
              <a:rPr lang="en" sz="2800" dirty="0" smtClean="0">
                <a:sym typeface="Shadows Into Light"/>
              </a:rPr>
              <a:t>simplify </a:t>
            </a:r>
            <a:r>
              <a:rPr lang="en" sz="2800" dirty="0">
                <a:sym typeface="Shadows Into Light"/>
              </a:rPr>
              <a:t>bug reports</a:t>
            </a:r>
          </a:p>
        </p:txBody>
      </p:sp>
      <p:sp>
        <p:nvSpPr>
          <p:cNvPr id="107" name="Shape 107"/>
          <p:cNvSpPr/>
          <p:nvPr/>
        </p:nvSpPr>
        <p:spPr>
          <a:xfrm>
            <a:off x="3393000" y="4854306"/>
            <a:ext cx="5293800" cy="1548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lang="en-US" sz="1800" i="1" dirty="0" smtClean="0">
              <a:solidFill>
                <a:schemeClr val="dk1"/>
              </a:solidFill>
            </a:endParaRPr>
          </a:p>
          <a:p>
            <a:r>
              <a:rPr lang="en" sz="1800" i="1" dirty="0" smtClean="0">
                <a:solidFill>
                  <a:schemeClr val="dk1"/>
                </a:solidFill>
              </a:rPr>
              <a:t>When </a:t>
            </a:r>
            <a:r>
              <a:rPr lang="en" sz="1800" i="1" dirty="0">
                <a:solidFill>
                  <a:schemeClr val="dk1"/>
                </a:solidFill>
              </a:rPr>
              <a:t>you’ve cut away as much </a:t>
            </a:r>
            <a:r>
              <a:rPr lang="en" sz="1800" dirty="0">
                <a:solidFill>
                  <a:schemeClr val="dk1"/>
                </a:solidFill>
              </a:rPr>
              <a:t>HTML</a:t>
            </a:r>
            <a:r>
              <a:rPr lang="en" sz="1800" i="1" dirty="0">
                <a:solidFill>
                  <a:schemeClr val="dk1"/>
                </a:solidFill>
              </a:rPr>
              <a:t>, </a:t>
            </a:r>
            <a:r>
              <a:rPr lang="en" sz="1800" dirty="0">
                <a:solidFill>
                  <a:schemeClr val="dk1"/>
                </a:solidFill>
              </a:rPr>
              <a:t>CSS</a:t>
            </a:r>
            <a:r>
              <a:rPr lang="en" sz="1800" i="1" dirty="0">
                <a:solidFill>
                  <a:schemeClr val="dk1"/>
                </a:solidFill>
              </a:rPr>
              <a:t>, and JavaScript as you can, and cutting away any more causes the bug to disappear, you’re done</a:t>
            </a:r>
            <a:r>
              <a:rPr lang="en" sz="1800" i="1" dirty="0" smtClean="0">
                <a:solidFill>
                  <a:schemeClr val="dk1"/>
                </a:solidFill>
              </a:rPr>
              <a:t>.</a:t>
            </a:r>
            <a:r>
              <a:rPr lang="en" sz="1800" dirty="0">
                <a:solidFill>
                  <a:schemeClr val="dk1"/>
                </a:solidFill>
              </a:rPr>
              <a:t>						</a:t>
            </a:r>
          </a:p>
          <a:p>
            <a:pPr algn="r">
              <a:buClr>
                <a:schemeClr val="dk1"/>
              </a:buClr>
              <a:buSzPct val="61111"/>
            </a:pPr>
            <a:r>
              <a:rPr lang="en" sz="1800" i="1" dirty="0">
                <a:solidFill>
                  <a:schemeClr val="dk1"/>
                </a:solidFill>
              </a:rPr>
              <a:t>— </a:t>
            </a:r>
            <a:r>
              <a:rPr lang="en" sz="1800" dirty="0">
                <a:solidFill>
                  <a:schemeClr val="dk1"/>
                </a:solidFill>
              </a:rPr>
              <a:t>Mozilla </a:t>
            </a:r>
            <a:r>
              <a:rPr lang="en" sz="1800" dirty="0" err="1">
                <a:solidFill>
                  <a:schemeClr val="dk1"/>
                </a:solidFill>
              </a:rPr>
              <a:t>BugAThon</a:t>
            </a:r>
            <a:r>
              <a:rPr lang="en" sz="1800" dirty="0">
                <a:solidFill>
                  <a:schemeClr val="dk1"/>
                </a:solidFill>
              </a:rPr>
              <a:t> call</a:t>
            </a:r>
          </a:p>
          <a:p>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bldP spid="10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1" name="Shape 4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Testing Test Cases</a:t>
            </a:r>
          </a:p>
        </p:txBody>
      </p:sp>
      <p:sp>
        <p:nvSpPr>
          <p:cNvPr id="490" name="Shape 490"/>
          <p:cNvSpPr txBox="1">
            <a:spLocks noGrp="1"/>
          </p:cNvSpPr>
          <p:nvPr>
            <p:ph idx="1"/>
          </p:nvPr>
        </p:nvSpPr>
        <p:spPr>
          <a:xfrm>
            <a:off x="457199" y="1600201"/>
            <a:ext cx="8431619" cy="4525963"/>
          </a:xfrm>
          <a:prstGeom prst="rect">
            <a:avLst/>
          </a:prstGeom>
          <a:noFill/>
          <a:ln>
            <a:noFill/>
          </a:ln>
        </p:spPr>
        <p:txBody>
          <a:bodyPr vert="horz" lIns="91425" tIns="45700" rIns="91425" bIns="45700" rtlCol="0" anchor="t" anchorCtr="0">
            <a:noAutofit/>
          </a:bodyPr>
          <a:lstStyle/>
          <a:p>
            <a:pPr marL="457189" indent="-393690">
              <a:lnSpc>
                <a:spcPct val="115000"/>
              </a:lnSpc>
              <a:spcBef>
                <a:spcPts val="800"/>
              </a:spcBef>
              <a:buSzPct val="100000"/>
              <a:buFont typeface="Shadows Into Light"/>
            </a:pPr>
            <a:r>
              <a:rPr lang="en" dirty="0">
                <a:sym typeface="Shadows Into Light"/>
              </a:rPr>
              <a:t>Given a test case</a:t>
            </a:r>
            <a:r>
              <a:rPr lang="en" dirty="0">
                <a:sym typeface="Calibri"/>
              </a:rPr>
              <a:t> </a:t>
            </a:r>
            <a:r>
              <a:rPr lang="en" dirty="0">
                <a:solidFill>
                  <a:srgbClr val="1C51D5"/>
                </a:solidFill>
                <a:sym typeface="Calibri"/>
              </a:rPr>
              <a:t>c</a:t>
            </a:r>
            <a:r>
              <a:rPr lang="en" dirty="0">
                <a:sym typeface="Shadows Into Light"/>
              </a:rPr>
              <a:t>, we would like to know </a:t>
            </a:r>
            <a:r>
              <a:rPr lang="en" dirty="0" smtClean="0">
                <a:sym typeface="Shadows Into Light"/>
              </a:rPr>
              <a:t>if</a:t>
            </a:r>
            <a:r>
              <a:rPr lang="en-US" dirty="0" smtClean="0">
                <a:sym typeface="Shadows Into Light"/>
              </a:rPr>
              <a:t/>
            </a:r>
            <a:br>
              <a:rPr lang="en-US" dirty="0" smtClean="0">
                <a:sym typeface="Shadows Into Light"/>
              </a:rPr>
            </a:br>
            <a:r>
              <a:rPr lang="en" dirty="0" smtClean="0">
                <a:sym typeface="Shadows Into Light"/>
              </a:rPr>
              <a:t>the </a:t>
            </a:r>
            <a:r>
              <a:rPr lang="en" dirty="0">
                <a:sym typeface="Shadows Into Light"/>
              </a:rPr>
              <a:t>input generated by applying changes in</a:t>
            </a:r>
            <a:r>
              <a:rPr lang="en" dirty="0">
                <a:sym typeface="Calibri"/>
              </a:rPr>
              <a:t> </a:t>
            </a:r>
            <a:r>
              <a:rPr lang="en" dirty="0" smtClean="0">
                <a:solidFill>
                  <a:srgbClr val="1C51D5"/>
                </a:solidFill>
                <a:sym typeface="Calibri"/>
              </a:rPr>
              <a:t>c</a:t>
            </a:r>
            <a:r>
              <a:rPr lang="en-US" dirty="0" smtClean="0">
                <a:solidFill>
                  <a:srgbClr val="1C51D5"/>
                </a:solidFill>
                <a:sym typeface="Calibri"/>
              </a:rPr>
              <a:t/>
            </a:r>
            <a:br>
              <a:rPr lang="en-US" dirty="0" smtClean="0">
                <a:solidFill>
                  <a:srgbClr val="1C51D5"/>
                </a:solidFill>
                <a:sym typeface="Calibri"/>
              </a:rPr>
            </a:br>
            <a:r>
              <a:rPr lang="en" dirty="0" smtClean="0">
                <a:sym typeface="Shadows Into Light"/>
              </a:rPr>
              <a:t>to</a:t>
            </a:r>
            <a:r>
              <a:rPr lang="en" dirty="0" smtClean="0">
                <a:sym typeface="Calibri"/>
              </a:rPr>
              <a:t> </a:t>
            </a:r>
            <a:r>
              <a:rPr lang="en" dirty="0" smtClean="0">
                <a:solidFill>
                  <a:srgbClr val="1C51D5"/>
                </a:solidFill>
                <a:sym typeface="Calibri"/>
              </a:rPr>
              <a:t>r</a:t>
            </a:r>
            <a:r>
              <a:rPr lang="en-US" baseline="-25000" dirty="0" smtClean="0">
                <a:solidFill>
                  <a:srgbClr val="1C51D5"/>
                </a:solidFill>
                <a:sym typeface="Calibri"/>
              </a:rPr>
              <a:t>P</a:t>
            </a:r>
            <a:r>
              <a:rPr lang="en" dirty="0" smtClean="0">
                <a:sym typeface="Calibri"/>
              </a:rPr>
              <a:t>  </a:t>
            </a:r>
            <a:r>
              <a:rPr lang="en" dirty="0">
                <a:sym typeface="Shadows Into Light"/>
              </a:rPr>
              <a:t>causes the same failure as </a:t>
            </a:r>
            <a:r>
              <a:rPr lang="en" dirty="0" smtClean="0">
                <a:sym typeface="Shadows Into Light"/>
              </a:rPr>
              <a:t>r</a:t>
            </a:r>
            <a:r>
              <a:rPr lang="en-US" baseline="-25000" dirty="0" smtClean="0">
                <a:sym typeface="Shadows Into Light"/>
              </a:rPr>
              <a:t>F</a:t>
            </a:r>
          </a:p>
          <a:p>
            <a:pPr marL="63499" indent="0">
              <a:lnSpc>
                <a:spcPct val="115000"/>
              </a:lnSpc>
              <a:spcBef>
                <a:spcPts val="800"/>
              </a:spcBef>
              <a:buSzPct val="100000"/>
              <a:buNone/>
            </a:pPr>
            <a:endParaRPr sz="2000" dirty="0">
              <a:sym typeface="Shadows Into Light"/>
            </a:endParaRPr>
          </a:p>
          <a:p>
            <a:pPr marL="457189" indent="-393690">
              <a:lnSpc>
                <a:spcPct val="115000"/>
              </a:lnSpc>
              <a:spcBef>
                <a:spcPts val="800"/>
              </a:spcBef>
              <a:buSzPct val="100000"/>
              <a:buFont typeface="Shadows Into Light"/>
            </a:pPr>
            <a:r>
              <a:rPr lang="en" dirty="0">
                <a:sym typeface="Shadows Into Light"/>
              </a:rPr>
              <a:t>We define the </a:t>
            </a:r>
            <a:r>
              <a:rPr lang="en" dirty="0" smtClean="0">
                <a:sym typeface="Shadows Into Light"/>
              </a:rPr>
              <a:t>function</a:t>
            </a:r>
            <a:r>
              <a:rPr lang="en-US" dirty="0" smtClean="0">
                <a:sym typeface="Shadows Into Light"/>
              </a:rPr>
              <a:t/>
            </a:r>
            <a:br>
              <a:rPr lang="en-US" dirty="0" smtClean="0">
                <a:sym typeface="Shadows Into Light"/>
              </a:rPr>
            </a:br>
            <a:r>
              <a:rPr lang="en" dirty="0" smtClean="0">
                <a:solidFill>
                  <a:srgbClr val="1C51D5"/>
                </a:solidFill>
                <a:sym typeface="Calibri"/>
              </a:rPr>
              <a:t>test</a:t>
            </a:r>
            <a:r>
              <a:rPr lang="en" dirty="0">
                <a:solidFill>
                  <a:srgbClr val="1C51D5"/>
                </a:solidFill>
                <a:sym typeface="Calibri"/>
              </a:rPr>
              <a:t>: </a:t>
            </a:r>
            <a:r>
              <a:rPr lang="en" dirty="0" err="1">
                <a:solidFill>
                  <a:srgbClr val="1C51D5"/>
                </a:solidFill>
                <a:sym typeface="Calibri"/>
              </a:rPr>
              <a:t>Powerset</a:t>
            </a:r>
            <a:r>
              <a:rPr lang="en" dirty="0">
                <a:solidFill>
                  <a:srgbClr val="1C51D5"/>
                </a:solidFill>
                <a:sym typeface="Calibri"/>
              </a:rPr>
              <a:t>(</a:t>
            </a:r>
            <a:r>
              <a:rPr lang="en" dirty="0" err="1">
                <a:solidFill>
                  <a:srgbClr val="1C51D5"/>
                </a:solidFill>
                <a:sym typeface="Calibri"/>
              </a:rPr>
              <a:t>c</a:t>
            </a:r>
            <a:r>
              <a:rPr lang="en" baseline="-25000" dirty="0" err="1">
                <a:solidFill>
                  <a:srgbClr val="1C51D5"/>
                </a:solidFill>
                <a:sym typeface="Calibri"/>
              </a:rPr>
              <a:t>F</a:t>
            </a:r>
            <a:r>
              <a:rPr lang="en" dirty="0">
                <a:solidFill>
                  <a:srgbClr val="1C51D5"/>
                </a:solidFill>
                <a:sym typeface="Calibri"/>
              </a:rPr>
              <a:t>) ⟶ {P, F, ?}</a:t>
            </a:r>
            <a:r>
              <a:rPr lang="en" dirty="0">
                <a:sym typeface="Calibri"/>
              </a:rPr>
              <a:t> </a:t>
            </a:r>
            <a:r>
              <a:rPr lang="en" dirty="0" smtClean="0">
                <a:sym typeface="Shadows Into Light"/>
              </a:rPr>
              <a:t>such that,</a:t>
            </a:r>
            <a:r>
              <a:rPr lang="en-US" dirty="0" smtClean="0">
                <a:sym typeface="Shadows Into Light"/>
              </a:rPr>
              <a:t/>
            </a:r>
            <a:br>
              <a:rPr lang="en-US" dirty="0" smtClean="0">
                <a:sym typeface="Shadows Into Light"/>
              </a:rPr>
            </a:br>
            <a:r>
              <a:rPr lang="en" dirty="0" smtClean="0">
                <a:sym typeface="Shadows Into Light"/>
              </a:rPr>
              <a:t>given</a:t>
            </a:r>
            <a:r>
              <a:rPr lang="en" dirty="0" smtClean="0">
                <a:sym typeface="Calibri"/>
              </a:rPr>
              <a:t> </a:t>
            </a:r>
            <a:r>
              <a:rPr lang="en" dirty="0">
                <a:solidFill>
                  <a:srgbClr val="1C51D5"/>
                </a:solidFill>
                <a:sym typeface="Calibri"/>
              </a:rPr>
              <a:t>c = {𝛅</a:t>
            </a:r>
            <a:r>
              <a:rPr lang="en" baseline="-25000" dirty="0">
                <a:solidFill>
                  <a:srgbClr val="1C51D5"/>
                </a:solidFill>
                <a:sym typeface="Calibri"/>
              </a:rPr>
              <a:t>1</a:t>
            </a:r>
            <a:r>
              <a:rPr lang="en" dirty="0">
                <a:solidFill>
                  <a:srgbClr val="1C51D5"/>
                </a:solidFill>
                <a:sym typeface="Calibri"/>
              </a:rPr>
              <a:t>, 𝛅</a:t>
            </a:r>
            <a:r>
              <a:rPr lang="en" baseline="-25000" dirty="0">
                <a:solidFill>
                  <a:srgbClr val="1C51D5"/>
                </a:solidFill>
                <a:sym typeface="Calibri"/>
              </a:rPr>
              <a:t>2</a:t>
            </a:r>
            <a:r>
              <a:rPr lang="en" dirty="0">
                <a:solidFill>
                  <a:srgbClr val="1C51D5"/>
                </a:solidFill>
                <a:sym typeface="Calibri"/>
              </a:rPr>
              <a:t>, …</a:t>
            </a:r>
            <a:r>
              <a:rPr lang="en" dirty="0">
                <a:solidFill>
                  <a:srgbClr val="1C51D5"/>
                </a:solidFill>
                <a:sym typeface="Consolas"/>
              </a:rPr>
              <a:t>,</a:t>
            </a:r>
            <a:r>
              <a:rPr lang="en" dirty="0">
                <a:solidFill>
                  <a:srgbClr val="1C51D5"/>
                </a:solidFill>
                <a:sym typeface="Calibri"/>
              </a:rPr>
              <a:t> 𝛅</a:t>
            </a:r>
            <a:r>
              <a:rPr lang="en" baseline="-25000" dirty="0">
                <a:solidFill>
                  <a:srgbClr val="1C51D5"/>
                </a:solidFill>
                <a:sym typeface="Calibri"/>
              </a:rPr>
              <a:t>n</a:t>
            </a:r>
            <a:r>
              <a:rPr lang="en" dirty="0">
                <a:solidFill>
                  <a:srgbClr val="1C51D5"/>
                </a:solidFill>
                <a:sym typeface="Calibri"/>
              </a:rPr>
              <a:t>} ⊆ </a:t>
            </a:r>
            <a:r>
              <a:rPr lang="en" dirty="0" err="1" smtClean="0">
                <a:solidFill>
                  <a:srgbClr val="1C51D5"/>
                </a:solidFill>
                <a:sym typeface="Calibri"/>
              </a:rPr>
              <a:t>cF</a:t>
            </a:r>
            <a:endParaRPr lang="en-US" dirty="0">
              <a:solidFill>
                <a:srgbClr val="1C51D5"/>
              </a:solidFill>
              <a:sym typeface="Calibri"/>
            </a:endParaRPr>
          </a:p>
          <a:p>
            <a:pPr marL="63499" indent="0">
              <a:lnSpc>
                <a:spcPct val="115000"/>
              </a:lnSpc>
              <a:spcBef>
                <a:spcPts val="800"/>
              </a:spcBef>
              <a:buSzPct val="100000"/>
              <a:buNone/>
            </a:pPr>
            <a:r>
              <a:rPr lang="en-US" dirty="0">
                <a:solidFill>
                  <a:srgbClr val="1C51D5"/>
                </a:solidFill>
                <a:sym typeface="Calibri"/>
              </a:rPr>
              <a:t> </a:t>
            </a:r>
            <a:r>
              <a:rPr lang="en-US" dirty="0" smtClean="0">
                <a:solidFill>
                  <a:srgbClr val="1C51D5"/>
                </a:solidFill>
                <a:sym typeface="Calibri"/>
              </a:rPr>
              <a:t>   </a:t>
            </a:r>
            <a:r>
              <a:rPr lang="en" dirty="0" smtClean="0">
                <a:solidFill>
                  <a:srgbClr val="1C51D5"/>
                </a:solidFill>
                <a:sym typeface="Calibri"/>
              </a:rPr>
              <a:t>test(c</a:t>
            </a:r>
            <a:r>
              <a:rPr lang="en" dirty="0">
                <a:solidFill>
                  <a:srgbClr val="1C51D5"/>
                </a:solidFill>
                <a:sym typeface="Calibri"/>
              </a:rPr>
              <a:t>) = F </a:t>
            </a:r>
            <a:r>
              <a:rPr lang="en" dirty="0" err="1">
                <a:solidFill>
                  <a:srgbClr val="1C51D5"/>
                </a:solidFill>
                <a:sym typeface="Calibri"/>
              </a:rPr>
              <a:t>iff</a:t>
            </a:r>
            <a:r>
              <a:rPr lang="en" dirty="0">
                <a:solidFill>
                  <a:srgbClr val="1C51D5"/>
                </a:solidFill>
                <a:sym typeface="Calibri"/>
              </a:rPr>
              <a:t> (𝛅</a:t>
            </a:r>
            <a:r>
              <a:rPr lang="en" baseline="-25000" dirty="0">
                <a:solidFill>
                  <a:srgbClr val="1C51D5"/>
                </a:solidFill>
                <a:sym typeface="Calibri"/>
              </a:rPr>
              <a:t>1</a:t>
            </a:r>
            <a:r>
              <a:rPr lang="en" dirty="0">
                <a:solidFill>
                  <a:srgbClr val="1C51D5"/>
                </a:solidFill>
                <a:sym typeface="Calibri"/>
              </a:rPr>
              <a:t> o 𝛅</a:t>
            </a:r>
            <a:r>
              <a:rPr lang="en" baseline="-25000" dirty="0">
                <a:solidFill>
                  <a:srgbClr val="1C51D5"/>
                </a:solidFill>
                <a:sym typeface="Calibri"/>
              </a:rPr>
              <a:t>2</a:t>
            </a:r>
            <a:r>
              <a:rPr lang="en" dirty="0">
                <a:solidFill>
                  <a:srgbClr val="1C51D5"/>
                </a:solidFill>
                <a:sym typeface="Calibri"/>
              </a:rPr>
              <a:t> o … o 𝛅</a:t>
            </a:r>
            <a:r>
              <a:rPr lang="en" baseline="-25000" dirty="0">
                <a:solidFill>
                  <a:srgbClr val="1C51D5"/>
                </a:solidFill>
                <a:sym typeface="Calibri"/>
              </a:rPr>
              <a:t>n</a:t>
            </a:r>
            <a:r>
              <a:rPr lang="en" dirty="0">
                <a:solidFill>
                  <a:srgbClr val="1C51D5"/>
                </a:solidFill>
                <a:sym typeface="Calibri"/>
              </a:rPr>
              <a:t>)(</a:t>
            </a:r>
            <a:r>
              <a:rPr lang="en" dirty="0" err="1">
                <a:solidFill>
                  <a:srgbClr val="1C51D5"/>
                </a:solidFill>
                <a:sym typeface="Calibri"/>
              </a:rPr>
              <a:t>r</a:t>
            </a:r>
            <a:r>
              <a:rPr lang="en" baseline="-25000" dirty="0" err="1">
                <a:solidFill>
                  <a:srgbClr val="1C51D5"/>
                </a:solidFill>
                <a:sym typeface="Calibri"/>
              </a:rPr>
              <a:t>P</a:t>
            </a:r>
            <a:r>
              <a:rPr lang="en" dirty="0">
                <a:solidFill>
                  <a:srgbClr val="1C51D5"/>
                </a:solidFill>
                <a:sym typeface="Calibri"/>
              </a:rPr>
              <a:t>) </a:t>
            </a:r>
            <a:r>
              <a:rPr lang="en" dirty="0">
                <a:sym typeface="Shadows Into Light"/>
              </a:rPr>
              <a:t>is a failing input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Shape 49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Minimizing Test Cases</a:t>
            </a:r>
          </a:p>
        </p:txBody>
      </p:sp>
      <p:sp>
        <p:nvSpPr>
          <p:cNvPr id="497" name="Shape 497"/>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93690">
              <a:lnSpc>
                <a:spcPct val="115000"/>
              </a:lnSpc>
              <a:spcBef>
                <a:spcPts val="800"/>
              </a:spcBef>
              <a:buSzPct val="100000"/>
              <a:buFont typeface="Shadows Into Light"/>
            </a:pPr>
            <a:r>
              <a:rPr lang="en" sz="2700" dirty="0">
                <a:sym typeface="Shadows Into Light"/>
              </a:rPr>
              <a:t>Goal: find the smallest test case</a:t>
            </a:r>
            <a:r>
              <a:rPr lang="en" sz="2700" dirty="0">
                <a:sym typeface="Calibri"/>
              </a:rPr>
              <a:t> </a:t>
            </a:r>
            <a:r>
              <a:rPr lang="en" sz="2700" b="1" dirty="0">
                <a:sym typeface="Calibri"/>
              </a:rPr>
              <a:t>c</a:t>
            </a:r>
            <a:r>
              <a:rPr lang="en" sz="2700" dirty="0">
                <a:sym typeface="Calibri"/>
              </a:rPr>
              <a:t> </a:t>
            </a:r>
            <a:r>
              <a:rPr lang="en" sz="2700" dirty="0">
                <a:sym typeface="Shadows Into Light"/>
              </a:rPr>
              <a:t>such that</a:t>
            </a:r>
            <a:r>
              <a:rPr lang="en" sz="2700" dirty="0">
                <a:sym typeface="Calibri"/>
              </a:rPr>
              <a:t> </a:t>
            </a:r>
            <a:r>
              <a:rPr lang="en" sz="2700" b="1" dirty="0">
                <a:sym typeface="Calibri"/>
              </a:rPr>
              <a:t>test(c) = </a:t>
            </a:r>
            <a:r>
              <a:rPr lang="en" sz="2700" b="1" dirty="0" smtClean="0">
                <a:sym typeface="Calibri"/>
              </a:rPr>
              <a:t>F</a:t>
            </a:r>
            <a:endParaRPr lang="en" sz="2700" b="1" dirty="0">
              <a:sym typeface="Calibri"/>
            </a:endParaRPr>
          </a:p>
          <a:p>
            <a:pPr marL="457189" indent="-393690">
              <a:lnSpc>
                <a:spcPct val="115000"/>
              </a:lnSpc>
              <a:spcBef>
                <a:spcPts val="800"/>
              </a:spcBef>
              <a:buSzPct val="100000"/>
              <a:buFont typeface="Shadows Into Light"/>
            </a:pPr>
            <a:r>
              <a:rPr lang="en" sz="2700" dirty="0">
                <a:sym typeface="Shadows Into Light"/>
              </a:rPr>
              <a:t>A failing test case</a:t>
            </a:r>
            <a:r>
              <a:rPr lang="en" sz="2700" dirty="0">
                <a:sym typeface="Calibri"/>
              </a:rPr>
              <a:t> </a:t>
            </a:r>
            <a:r>
              <a:rPr lang="en" sz="2700" b="1" dirty="0">
                <a:sym typeface="Calibri"/>
              </a:rPr>
              <a:t>c ⊆ </a:t>
            </a:r>
            <a:r>
              <a:rPr lang="en" sz="2700" b="1" dirty="0" err="1">
                <a:sym typeface="Calibri"/>
              </a:rPr>
              <a:t>c</a:t>
            </a:r>
            <a:r>
              <a:rPr lang="en" sz="2700" b="1" baseline="-25000" dirty="0" err="1">
                <a:sym typeface="Calibri"/>
              </a:rPr>
              <a:t>F</a:t>
            </a:r>
            <a:r>
              <a:rPr lang="en" sz="2700" b="1" dirty="0">
                <a:sym typeface="Calibri"/>
              </a:rPr>
              <a:t> </a:t>
            </a:r>
            <a:r>
              <a:rPr lang="en" sz="2700" dirty="0">
                <a:sym typeface="Shadows Into Light"/>
              </a:rPr>
              <a:t>is called the </a:t>
            </a:r>
            <a:r>
              <a:rPr lang="en" sz="2700" u="sng" dirty="0">
                <a:solidFill>
                  <a:schemeClr val="accent6"/>
                </a:solidFill>
                <a:sym typeface="Shadows Into Light"/>
              </a:rPr>
              <a:t>global minimum </a:t>
            </a:r>
            <a:r>
              <a:rPr lang="en" sz="2700" dirty="0">
                <a:sym typeface="Shadows Into Light"/>
              </a:rPr>
              <a:t>of</a:t>
            </a:r>
            <a:r>
              <a:rPr lang="en" sz="2700" dirty="0">
                <a:sym typeface="Calibri"/>
              </a:rPr>
              <a:t> </a:t>
            </a:r>
            <a:r>
              <a:rPr lang="en" sz="2700" dirty="0" err="1">
                <a:sym typeface="Calibri"/>
              </a:rPr>
              <a:t>cF</a:t>
            </a:r>
            <a:r>
              <a:rPr lang="en" sz="2700" dirty="0">
                <a:sym typeface="Calibri"/>
              </a:rPr>
              <a:t> </a:t>
            </a:r>
            <a:r>
              <a:rPr lang="en" sz="2700" dirty="0">
                <a:sym typeface="Shadows Into Light"/>
              </a:rPr>
              <a:t>if:</a:t>
            </a:r>
          </a:p>
          <a:p>
            <a:pPr marL="457189" indent="0">
              <a:lnSpc>
                <a:spcPct val="115000"/>
              </a:lnSpc>
              <a:spcBef>
                <a:spcPts val="800"/>
              </a:spcBef>
              <a:buNone/>
            </a:pPr>
            <a:r>
              <a:rPr lang="en" sz="2700" dirty="0">
                <a:sym typeface="Shadows Into Light"/>
              </a:rPr>
              <a:t>	for all</a:t>
            </a:r>
            <a:r>
              <a:rPr lang="en" sz="2700" dirty="0">
                <a:sym typeface="Calibri"/>
              </a:rPr>
              <a:t> </a:t>
            </a:r>
            <a:r>
              <a:rPr lang="en" sz="2700" b="1" dirty="0">
                <a:sym typeface="Calibri"/>
              </a:rPr>
              <a:t>c’ ⊆ </a:t>
            </a:r>
            <a:r>
              <a:rPr lang="en" sz="2700" b="1" dirty="0" err="1">
                <a:sym typeface="Calibri"/>
              </a:rPr>
              <a:t>c</a:t>
            </a:r>
            <a:r>
              <a:rPr lang="en" sz="2700" b="1" baseline="-25000" dirty="0" err="1">
                <a:sym typeface="Calibri"/>
              </a:rPr>
              <a:t>F</a:t>
            </a:r>
            <a:r>
              <a:rPr lang="en" sz="2700" b="1" dirty="0">
                <a:sym typeface="Calibri"/>
              </a:rPr>
              <a:t> , |c’| &lt; |c|⇒ test(c’) ≠ </a:t>
            </a:r>
            <a:r>
              <a:rPr lang="en" sz="2700" b="1" dirty="0" smtClean="0">
                <a:sym typeface="Calibri"/>
              </a:rPr>
              <a:t>F</a:t>
            </a:r>
            <a:endParaRPr lang="en" sz="2700" b="1" dirty="0">
              <a:sym typeface="Calibri"/>
            </a:endParaRPr>
          </a:p>
          <a:p>
            <a:pPr marL="457189" indent="-393690">
              <a:lnSpc>
                <a:spcPct val="115000"/>
              </a:lnSpc>
              <a:spcBef>
                <a:spcPts val="800"/>
              </a:spcBef>
              <a:buSzPct val="100000"/>
              <a:buFont typeface="Shadows Into Light"/>
            </a:pPr>
            <a:r>
              <a:rPr lang="en" sz="2700" dirty="0">
                <a:sym typeface="Shadows Into Light"/>
              </a:rPr>
              <a:t>The global minimum is the </a:t>
            </a:r>
            <a:r>
              <a:rPr lang="en" sz="2700" dirty="0">
                <a:solidFill>
                  <a:schemeClr val="accent6"/>
                </a:solidFill>
                <a:sym typeface="Shadows Into Light"/>
              </a:rPr>
              <a:t>smallest</a:t>
            </a:r>
            <a:r>
              <a:rPr lang="en" sz="2700" dirty="0">
                <a:sym typeface="Shadows Into Light"/>
              </a:rPr>
              <a:t> set of changes </a:t>
            </a:r>
            <a:r>
              <a:rPr lang="en" sz="2700" dirty="0" smtClean="0">
                <a:sym typeface="Shadows Into Light"/>
              </a:rPr>
              <a:t>which</a:t>
            </a:r>
            <a:r>
              <a:rPr lang="en-US" sz="2700" dirty="0" smtClean="0">
                <a:sym typeface="Shadows Into Light"/>
              </a:rPr>
              <a:t> </a:t>
            </a:r>
            <a:r>
              <a:rPr lang="en" sz="2700" dirty="0" smtClean="0">
                <a:sym typeface="Shadows Into Light"/>
              </a:rPr>
              <a:t>will </a:t>
            </a:r>
            <a:r>
              <a:rPr lang="en" sz="2700" dirty="0">
                <a:sym typeface="Shadows Into Light"/>
              </a:rPr>
              <a:t>make the program </a:t>
            </a:r>
            <a:r>
              <a:rPr lang="en" sz="2700" dirty="0" smtClean="0">
                <a:sym typeface="Shadows Into Light"/>
              </a:rPr>
              <a:t>fail</a:t>
            </a:r>
            <a:endParaRPr lang="en" sz="2700" dirty="0">
              <a:sym typeface="Shadows Into Light"/>
            </a:endParaRPr>
          </a:p>
          <a:p>
            <a:pPr marL="457189" indent="-393690">
              <a:lnSpc>
                <a:spcPct val="115000"/>
              </a:lnSpc>
              <a:spcBef>
                <a:spcPts val="800"/>
              </a:spcBef>
              <a:buSzPct val="100000"/>
              <a:buFont typeface="Shadows Into Light"/>
            </a:pPr>
            <a:r>
              <a:rPr lang="en" sz="2700" dirty="0">
                <a:sym typeface="Shadows Into Light"/>
              </a:rPr>
              <a:t>Finding the global minimum may require performing an </a:t>
            </a:r>
            <a:r>
              <a:rPr lang="en" sz="2700" dirty="0">
                <a:solidFill>
                  <a:schemeClr val="accent6"/>
                </a:solidFill>
                <a:sym typeface="Shadows Into Light"/>
              </a:rPr>
              <a:t>exponential</a:t>
            </a:r>
            <a:r>
              <a:rPr lang="en" sz="2700" dirty="0">
                <a:sym typeface="Shadows Into Light"/>
              </a:rPr>
              <a:t> number of tests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Search for 1-minimal Input</a:t>
            </a:r>
          </a:p>
        </p:txBody>
      </p:sp>
      <p:sp>
        <p:nvSpPr>
          <p:cNvPr id="505" name="Shape 505"/>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dirty="0">
                <a:sym typeface="Shadows Into Light"/>
              </a:rPr>
              <a:t>Different problem formulation:</a:t>
            </a:r>
          </a:p>
          <a:p>
            <a:pPr marL="914378" indent="0">
              <a:lnSpc>
                <a:spcPct val="115000"/>
              </a:lnSpc>
              <a:spcBef>
                <a:spcPts val="800"/>
              </a:spcBef>
              <a:buNone/>
            </a:pPr>
            <a:r>
              <a:rPr lang="en" dirty="0">
                <a:solidFill>
                  <a:srgbClr val="C93CBA"/>
                </a:solidFill>
                <a:sym typeface="Shadows Into Light"/>
              </a:rPr>
              <a:t>Find a set of changes that cause the failure, but removing any change causes the failure to go </a:t>
            </a:r>
            <a:r>
              <a:rPr lang="en" dirty="0" smtClean="0">
                <a:solidFill>
                  <a:srgbClr val="C93CBA"/>
                </a:solidFill>
                <a:sym typeface="Shadows Into Light"/>
              </a:rPr>
              <a:t>away</a:t>
            </a:r>
            <a:endParaRPr lang="en-US" dirty="0" smtClean="0">
              <a:solidFill>
                <a:srgbClr val="C93CBA"/>
              </a:solidFill>
              <a:sym typeface="Shadows Into Light"/>
            </a:endParaRPr>
          </a:p>
          <a:p>
            <a:pPr marL="914378" indent="0">
              <a:lnSpc>
                <a:spcPct val="115000"/>
              </a:lnSpc>
              <a:spcBef>
                <a:spcPts val="800"/>
              </a:spcBef>
              <a:buNone/>
            </a:pPr>
            <a:endParaRPr lang="en" dirty="0">
              <a:solidFill>
                <a:srgbClr val="C93CBA"/>
              </a:solidFill>
              <a:sym typeface="Shadows Into Light"/>
            </a:endParaRPr>
          </a:p>
          <a:p>
            <a:pPr marL="457189" indent="-406390">
              <a:lnSpc>
                <a:spcPct val="115000"/>
              </a:lnSpc>
              <a:spcBef>
                <a:spcPts val="800"/>
              </a:spcBef>
              <a:buSzPct val="100000"/>
              <a:buFont typeface="Shadows Into Light"/>
            </a:pPr>
            <a:r>
              <a:rPr lang="en" dirty="0">
                <a:sym typeface="Shadows Into Light"/>
              </a:rPr>
              <a:t>This is </a:t>
            </a:r>
            <a:r>
              <a:rPr lang="en" u="sng" dirty="0">
                <a:solidFill>
                  <a:schemeClr val="accent6"/>
                </a:solidFill>
                <a:sym typeface="Shadows Into Light"/>
              </a:rPr>
              <a:t>1-minimality</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Minimizing Test Cases</a:t>
            </a:r>
          </a:p>
        </p:txBody>
      </p:sp>
      <p:sp>
        <p:nvSpPr>
          <p:cNvPr id="512" name="Shape 512"/>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sz="2800" dirty="0">
                <a:sym typeface="Shadows Into Light"/>
              </a:rPr>
              <a:t>A failing test case</a:t>
            </a:r>
            <a:r>
              <a:rPr lang="en" sz="2800" dirty="0">
                <a:sym typeface="Calibri"/>
              </a:rPr>
              <a:t> c ⊆ </a:t>
            </a:r>
            <a:r>
              <a:rPr lang="en" sz="2800" dirty="0" err="1">
                <a:sym typeface="Calibri"/>
              </a:rPr>
              <a:t>c</a:t>
            </a:r>
            <a:r>
              <a:rPr lang="en" sz="2800" baseline="-25000" dirty="0" err="1">
                <a:sym typeface="Calibri"/>
              </a:rPr>
              <a:t>F</a:t>
            </a:r>
            <a:r>
              <a:rPr lang="en" sz="2800" dirty="0">
                <a:sym typeface="Calibri"/>
              </a:rPr>
              <a:t> </a:t>
            </a:r>
            <a:r>
              <a:rPr lang="en" sz="2800" dirty="0">
                <a:sym typeface="Shadows Into Light"/>
              </a:rPr>
              <a:t>is called a </a:t>
            </a:r>
            <a:r>
              <a:rPr lang="en" sz="2800" b="1" dirty="0">
                <a:sym typeface="Shadows Into Light"/>
              </a:rPr>
              <a:t>local minimum</a:t>
            </a:r>
            <a:r>
              <a:rPr lang="en" sz="2800" dirty="0">
                <a:sym typeface="Shadows Into Light"/>
              </a:rPr>
              <a:t> of</a:t>
            </a:r>
            <a:r>
              <a:rPr lang="en" sz="2800" dirty="0">
                <a:sym typeface="Calibri"/>
              </a:rPr>
              <a:t> </a:t>
            </a:r>
            <a:r>
              <a:rPr lang="en" sz="2800" b="1" dirty="0" err="1">
                <a:sym typeface="Calibri"/>
              </a:rPr>
              <a:t>c</a:t>
            </a:r>
            <a:r>
              <a:rPr lang="en" sz="2800" b="1" baseline="-25000" dirty="0" err="1">
                <a:sym typeface="Calibri"/>
              </a:rPr>
              <a:t>F</a:t>
            </a:r>
            <a:r>
              <a:rPr lang="en" sz="2800" dirty="0">
                <a:sym typeface="Calibri"/>
              </a:rPr>
              <a:t> </a:t>
            </a:r>
            <a:r>
              <a:rPr lang="en" sz="2800" dirty="0">
                <a:sym typeface="Shadows Into Light"/>
              </a:rPr>
              <a:t>if:</a:t>
            </a:r>
          </a:p>
          <a:p>
            <a:pPr marL="0" indent="0">
              <a:lnSpc>
                <a:spcPct val="115000"/>
              </a:lnSpc>
              <a:spcBef>
                <a:spcPts val="800"/>
              </a:spcBef>
              <a:buNone/>
            </a:pPr>
            <a:r>
              <a:rPr lang="en" sz="2800" dirty="0">
                <a:sym typeface="Shadows Into Light"/>
              </a:rPr>
              <a:t>		for all</a:t>
            </a:r>
            <a:r>
              <a:rPr lang="en" sz="2800" dirty="0">
                <a:sym typeface="Calibri"/>
              </a:rPr>
              <a:t> </a:t>
            </a:r>
            <a:r>
              <a:rPr lang="en" sz="2800" b="1" dirty="0">
                <a:sym typeface="Calibri"/>
              </a:rPr>
              <a:t>c’ ⊂ c , test(c’) ≠ F </a:t>
            </a:r>
          </a:p>
          <a:p>
            <a:pPr marL="457189" indent="-406390">
              <a:lnSpc>
                <a:spcPct val="115000"/>
              </a:lnSpc>
              <a:spcBef>
                <a:spcPts val="800"/>
              </a:spcBef>
              <a:buSzPct val="100000"/>
              <a:buFont typeface="Shadows Into Light"/>
            </a:pPr>
            <a:r>
              <a:rPr lang="en" sz="2800" dirty="0">
                <a:sym typeface="Shadows Into Light"/>
              </a:rPr>
              <a:t>A failing test case</a:t>
            </a:r>
            <a:r>
              <a:rPr lang="en" sz="2800" dirty="0">
                <a:sym typeface="Calibri"/>
              </a:rPr>
              <a:t> </a:t>
            </a:r>
            <a:r>
              <a:rPr lang="en" sz="2800" b="1" dirty="0">
                <a:sym typeface="Calibri"/>
              </a:rPr>
              <a:t>c ⊆ </a:t>
            </a:r>
            <a:r>
              <a:rPr lang="en" sz="2800" b="1" dirty="0" err="1">
                <a:sym typeface="Calibri"/>
              </a:rPr>
              <a:t>c</a:t>
            </a:r>
            <a:r>
              <a:rPr lang="en" sz="2800" b="1" baseline="-25000" dirty="0" err="1">
                <a:sym typeface="Calibri"/>
              </a:rPr>
              <a:t>F</a:t>
            </a:r>
            <a:r>
              <a:rPr lang="en" sz="2800" dirty="0">
                <a:sym typeface="Calibri"/>
              </a:rPr>
              <a:t> </a:t>
            </a:r>
            <a:r>
              <a:rPr lang="en" sz="2800" dirty="0">
                <a:sym typeface="Shadows Into Light"/>
              </a:rPr>
              <a:t>is </a:t>
            </a:r>
            <a:r>
              <a:rPr lang="en" sz="2800" b="1" dirty="0">
                <a:sym typeface="Shadows Into Light"/>
              </a:rPr>
              <a:t>n-minimal</a:t>
            </a:r>
            <a:r>
              <a:rPr lang="en" sz="2800" dirty="0">
                <a:sym typeface="Shadows Into Light"/>
              </a:rPr>
              <a:t> if:</a:t>
            </a:r>
          </a:p>
          <a:p>
            <a:pPr marL="457189" indent="0">
              <a:lnSpc>
                <a:spcPct val="115000"/>
              </a:lnSpc>
              <a:spcBef>
                <a:spcPts val="800"/>
              </a:spcBef>
              <a:buNone/>
            </a:pPr>
            <a:r>
              <a:rPr lang="en" sz="2800" dirty="0">
                <a:sym typeface="Shadows Into Light"/>
              </a:rPr>
              <a:t>	for all</a:t>
            </a:r>
            <a:r>
              <a:rPr lang="en" sz="2800" dirty="0">
                <a:sym typeface="Calibri"/>
              </a:rPr>
              <a:t> </a:t>
            </a:r>
            <a:r>
              <a:rPr lang="en" sz="2800" b="1" dirty="0">
                <a:sym typeface="Calibri"/>
              </a:rPr>
              <a:t>c’ ⊂ c</a:t>
            </a:r>
            <a:r>
              <a:rPr lang="en" sz="2800" dirty="0">
                <a:sym typeface="Calibri"/>
              </a:rPr>
              <a:t> , </a:t>
            </a:r>
            <a:r>
              <a:rPr lang="en" sz="2800" b="1" dirty="0">
                <a:sym typeface="Calibri"/>
              </a:rPr>
              <a:t>|c| - |c’| ≤ n ⇒ test(c’) ≠ F</a:t>
            </a:r>
          </a:p>
          <a:p>
            <a:pPr marL="457189" indent="-406390">
              <a:lnSpc>
                <a:spcPct val="115000"/>
              </a:lnSpc>
              <a:spcBef>
                <a:spcPts val="800"/>
              </a:spcBef>
              <a:buSzPct val="100000"/>
              <a:buFont typeface="Shadows Into Light"/>
            </a:pPr>
            <a:r>
              <a:rPr lang="en" sz="2800" dirty="0">
                <a:sym typeface="Shadows Into Light"/>
              </a:rPr>
              <a:t>A failing test case is 1-minimal if:</a:t>
            </a:r>
          </a:p>
          <a:p>
            <a:pPr marL="0" indent="0">
              <a:lnSpc>
                <a:spcPct val="115000"/>
              </a:lnSpc>
              <a:spcBef>
                <a:spcPts val="800"/>
              </a:spcBef>
              <a:buNone/>
            </a:pPr>
            <a:r>
              <a:rPr lang="en" sz="2800" dirty="0">
                <a:sym typeface="Shadows Into Light"/>
              </a:rPr>
              <a:t>		for all</a:t>
            </a:r>
            <a:r>
              <a:rPr lang="en" sz="2800" dirty="0">
                <a:sym typeface="Calibri"/>
              </a:rPr>
              <a:t> </a:t>
            </a:r>
            <a:r>
              <a:rPr lang="en" sz="2800" b="1" dirty="0">
                <a:sym typeface="Calibri"/>
              </a:rPr>
              <a:t>𝛅</a:t>
            </a:r>
            <a:r>
              <a:rPr lang="en" sz="2800" b="1" baseline="-25000" dirty="0" err="1">
                <a:sym typeface="Calibri"/>
              </a:rPr>
              <a:t>i</a:t>
            </a:r>
            <a:r>
              <a:rPr lang="en" sz="2800" b="1" dirty="0">
                <a:sym typeface="Calibri"/>
              </a:rPr>
              <a:t> ∈ c , test(c - {𝛅</a:t>
            </a:r>
            <a:r>
              <a:rPr lang="en" sz="2800" b="1" baseline="-25000" dirty="0" err="1">
                <a:sym typeface="Calibri"/>
              </a:rPr>
              <a:t>i</a:t>
            </a:r>
            <a:r>
              <a:rPr lang="en" sz="2800" b="1" dirty="0">
                <a:sym typeface="Calibri"/>
              </a:rPr>
              <a:t> }) ≠ F</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Minimizing Test Cases</a:t>
            </a:r>
          </a:p>
        </p:txBody>
      </p:sp>
      <p:sp>
        <p:nvSpPr>
          <p:cNvPr id="518" name="Shape 518"/>
          <p:cNvSpPr txBox="1">
            <a:spLocks noGrp="1"/>
          </p:cNvSpPr>
          <p:nvPr>
            <p:ph idx="1"/>
          </p:nvPr>
        </p:nvSpPr>
        <p:spPr>
          <a:prstGeom prst="rect">
            <a:avLst/>
          </a:prstGeom>
        </p:spPr>
        <p:txBody>
          <a:bodyPr vert="horz" lIns="91425" tIns="91425" rIns="91425" bIns="91425" rtlCol="0" anchor="t" anchorCtr="0">
            <a:noAutofit/>
          </a:bodyPr>
          <a:lstStyle/>
          <a:p>
            <a:pPr marL="0" indent="0">
              <a:spcBef>
                <a:spcPts val="0"/>
              </a:spcBef>
              <a:buNone/>
            </a:pPr>
            <a:r>
              <a:rPr lang="en" sz="2800" dirty="0" smtClean="0">
                <a:sym typeface="Shadows Into Light"/>
              </a:rPr>
              <a:t>A </a:t>
            </a:r>
            <a:r>
              <a:rPr lang="en" sz="2800" dirty="0">
                <a:sym typeface="Shadows Into Light"/>
              </a:rPr>
              <a:t>program takes a string of </a:t>
            </a:r>
            <a:r>
              <a:rPr lang="en" sz="2800" b="1" dirty="0">
                <a:sym typeface="Shadows Into Light"/>
              </a:rPr>
              <a:t>a</a:t>
            </a:r>
            <a:r>
              <a:rPr lang="en" sz="2800" dirty="0">
                <a:sym typeface="Shadows Into Light"/>
              </a:rPr>
              <a:t>’s and </a:t>
            </a:r>
            <a:r>
              <a:rPr lang="en" sz="2800" b="1" dirty="0">
                <a:sym typeface="Shadows Into Light"/>
              </a:rPr>
              <a:t>b</a:t>
            </a:r>
            <a:r>
              <a:rPr lang="en" sz="2800" dirty="0">
                <a:sym typeface="Shadows Into Light"/>
              </a:rPr>
              <a:t>’s as input. </a:t>
            </a:r>
            <a:r>
              <a:rPr lang="en" sz="2800" dirty="0" smtClean="0">
                <a:sym typeface="Shadows Into Light"/>
              </a:rPr>
              <a:t>It</a:t>
            </a:r>
            <a:r>
              <a:rPr lang="en-US" sz="2800" dirty="0">
                <a:sym typeface="Shadows Into Light"/>
              </a:rPr>
              <a:t> </a:t>
            </a:r>
            <a:r>
              <a:rPr lang="en" sz="2800" dirty="0" smtClean="0">
                <a:sym typeface="Shadows Into Light"/>
              </a:rPr>
              <a:t>crashes </a:t>
            </a:r>
            <a:r>
              <a:rPr lang="en" sz="2800" dirty="0">
                <a:sym typeface="Shadows Into Light"/>
              </a:rPr>
              <a:t>on inputs with an odd number of b’s </a:t>
            </a:r>
            <a:r>
              <a:rPr lang="en" sz="2800" u="sng" dirty="0">
                <a:sym typeface="Shadows Into Light"/>
              </a:rPr>
              <a:t>AND</a:t>
            </a:r>
            <a:r>
              <a:rPr lang="en" sz="2800" dirty="0">
                <a:sym typeface="Shadows Into Light"/>
              </a:rPr>
              <a:t> an even number of </a:t>
            </a:r>
            <a:r>
              <a:rPr lang="en" sz="2800" b="1" dirty="0">
                <a:sym typeface="Shadows Into Light"/>
              </a:rPr>
              <a:t>a</a:t>
            </a:r>
            <a:r>
              <a:rPr lang="en" sz="2800" dirty="0">
                <a:sym typeface="Shadows Into Light"/>
              </a:rPr>
              <a:t>’s. Write a </a:t>
            </a:r>
            <a:r>
              <a:rPr lang="en" sz="2800" u="sng" dirty="0">
                <a:sym typeface="Shadows Into Light"/>
              </a:rPr>
              <a:t>crashing</a:t>
            </a:r>
            <a:r>
              <a:rPr lang="en" sz="2800" dirty="0">
                <a:sym typeface="Shadows Into Light"/>
              </a:rPr>
              <a:t> test case (or </a:t>
            </a:r>
            <a:r>
              <a:rPr lang="en" sz="2800" b="1" dirty="0">
                <a:sym typeface="Shadows Into Light"/>
              </a:rPr>
              <a:t>NONE</a:t>
            </a:r>
            <a:r>
              <a:rPr lang="en" sz="2800" dirty="0">
                <a:sym typeface="Shadows Into Light"/>
              </a:rPr>
              <a:t> if none exists) that is a sub-sequence of input </a:t>
            </a:r>
            <a:r>
              <a:rPr lang="en" sz="2800" b="1" dirty="0" err="1">
                <a:sym typeface="Shadows Into Light"/>
              </a:rPr>
              <a:t>babab</a:t>
            </a:r>
            <a:r>
              <a:rPr lang="en" sz="2800" dirty="0">
                <a:sym typeface="Shadows Into Light"/>
              </a:rPr>
              <a:t> and is:</a:t>
            </a:r>
          </a:p>
        </p:txBody>
      </p:sp>
      <p:sp>
        <p:nvSpPr>
          <p:cNvPr id="519" name="Shape 519"/>
          <p:cNvSpPr/>
          <p:nvPr/>
        </p:nvSpPr>
        <p:spPr>
          <a:xfrm>
            <a:off x="2967556" y="416686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520" name="Shape 520"/>
          <p:cNvSpPr/>
          <p:nvPr/>
        </p:nvSpPr>
        <p:spPr>
          <a:xfrm>
            <a:off x="2967556" y="525702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522" name="Shape 522"/>
          <p:cNvSpPr/>
          <p:nvPr/>
        </p:nvSpPr>
        <p:spPr>
          <a:xfrm>
            <a:off x="6925931" y="418721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523" name="Shape 523"/>
          <p:cNvSpPr/>
          <p:nvPr/>
        </p:nvSpPr>
        <p:spPr>
          <a:xfrm>
            <a:off x="6925931" y="527737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10" name="Shape 521"/>
          <p:cNvSpPr txBox="1"/>
          <p:nvPr/>
        </p:nvSpPr>
        <p:spPr>
          <a:xfrm>
            <a:off x="381001" y="4267293"/>
            <a:ext cx="2598899" cy="1807500"/>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Smallest:</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Local minimum</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but not smallest:</a:t>
            </a:r>
          </a:p>
        </p:txBody>
      </p:sp>
      <p:sp>
        <p:nvSpPr>
          <p:cNvPr id="11" name="Shape 524"/>
          <p:cNvSpPr txBox="1"/>
          <p:nvPr/>
        </p:nvSpPr>
        <p:spPr>
          <a:xfrm>
            <a:off x="4903250" y="4008541"/>
            <a:ext cx="2176800" cy="1939499"/>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1-minimal,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2-minimal,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Minimizing Test Cases</a:t>
            </a:r>
          </a:p>
        </p:txBody>
      </p:sp>
      <p:sp>
        <p:nvSpPr>
          <p:cNvPr id="518" name="Shape 518"/>
          <p:cNvSpPr txBox="1">
            <a:spLocks noGrp="1"/>
          </p:cNvSpPr>
          <p:nvPr>
            <p:ph idx="1"/>
          </p:nvPr>
        </p:nvSpPr>
        <p:spPr>
          <a:prstGeom prst="rect">
            <a:avLst/>
          </a:prstGeom>
        </p:spPr>
        <p:txBody>
          <a:bodyPr vert="horz" lIns="91425" tIns="91425" rIns="91425" bIns="91425" rtlCol="0" anchor="t" anchorCtr="0">
            <a:noAutofit/>
          </a:bodyPr>
          <a:lstStyle/>
          <a:p>
            <a:pPr marL="0" indent="0">
              <a:spcBef>
                <a:spcPts val="0"/>
              </a:spcBef>
              <a:buNone/>
            </a:pPr>
            <a:r>
              <a:rPr lang="en" sz="2800" dirty="0">
                <a:sym typeface="Shadows Into Light"/>
              </a:rPr>
              <a:t>A program takes a string of </a:t>
            </a:r>
            <a:r>
              <a:rPr lang="en" sz="2800" b="1" dirty="0">
                <a:sym typeface="Shadows Into Light"/>
              </a:rPr>
              <a:t>a</a:t>
            </a:r>
            <a:r>
              <a:rPr lang="en" sz="2800" dirty="0">
                <a:sym typeface="Shadows Into Light"/>
              </a:rPr>
              <a:t>’s and </a:t>
            </a:r>
            <a:r>
              <a:rPr lang="en" sz="2800" b="1" dirty="0">
                <a:sym typeface="Shadows Into Light"/>
              </a:rPr>
              <a:t>b</a:t>
            </a:r>
            <a:r>
              <a:rPr lang="en" sz="2800" dirty="0">
                <a:sym typeface="Shadows Into Light"/>
              </a:rPr>
              <a:t>’s as input. It</a:t>
            </a:r>
            <a:r>
              <a:rPr lang="en-US" sz="2800" dirty="0">
                <a:sym typeface="Shadows Into Light"/>
              </a:rPr>
              <a:t> </a:t>
            </a:r>
            <a:r>
              <a:rPr lang="en" sz="2800" dirty="0">
                <a:sym typeface="Shadows Into Light"/>
              </a:rPr>
              <a:t>crashes on inputs with an odd number of b’s </a:t>
            </a:r>
            <a:r>
              <a:rPr lang="en" sz="2800" u="sng" dirty="0">
                <a:sym typeface="Shadows Into Light"/>
              </a:rPr>
              <a:t>AND</a:t>
            </a:r>
            <a:r>
              <a:rPr lang="en" sz="2800" dirty="0">
                <a:sym typeface="Shadows Into Light"/>
              </a:rPr>
              <a:t> an even number of </a:t>
            </a:r>
            <a:r>
              <a:rPr lang="en" sz="2800" b="1" dirty="0">
                <a:sym typeface="Shadows Into Light"/>
              </a:rPr>
              <a:t>a</a:t>
            </a:r>
            <a:r>
              <a:rPr lang="en" sz="2800" dirty="0">
                <a:sym typeface="Shadows Into Light"/>
              </a:rPr>
              <a:t>’s. Write a </a:t>
            </a:r>
            <a:r>
              <a:rPr lang="en" sz="2800" u="sng" dirty="0">
                <a:sym typeface="Shadows Into Light"/>
              </a:rPr>
              <a:t>crashing</a:t>
            </a:r>
            <a:r>
              <a:rPr lang="en" sz="2800" dirty="0">
                <a:sym typeface="Shadows Into Light"/>
              </a:rPr>
              <a:t> test case (or </a:t>
            </a:r>
            <a:r>
              <a:rPr lang="en" sz="2800" b="1" dirty="0">
                <a:sym typeface="Shadows Into Light"/>
              </a:rPr>
              <a:t>NONE</a:t>
            </a:r>
            <a:r>
              <a:rPr lang="en" sz="2800" dirty="0">
                <a:sym typeface="Shadows Into Light"/>
              </a:rPr>
              <a:t> if none exists) that is a sub-sequence of input </a:t>
            </a:r>
            <a:r>
              <a:rPr lang="en" sz="2800" b="1" dirty="0" err="1">
                <a:sym typeface="Shadows Into Light"/>
              </a:rPr>
              <a:t>babab</a:t>
            </a:r>
            <a:r>
              <a:rPr lang="en" sz="2800" dirty="0">
                <a:sym typeface="Shadows Into Light"/>
              </a:rPr>
              <a:t> and is:</a:t>
            </a:r>
          </a:p>
        </p:txBody>
      </p:sp>
      <p:sp>
        <p:nvSpPr>
          <p:cNvPr id="519" name="Shape 519"/>
          <p:cNvSpPr/>
          <p:nvPr/>
        </p:nvSpPr>
        <p:spPr>
          <a:xfrm>
            <a:off x="2967556" y="416686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rPr>
              <a:t>b</a:t>
            </a:r>
            <a:endParaRPr sz="2400" dirty="0">
              <a:latin typeface="+mn-lt"/>
            </a:endParaRPr>
          </a:p>
        </p:txBody>
      </p:sp>
      <p:sp>
        <p:nvSpPr>
          <p:cNvPr id="520" name="Shape 520"/>
          <p:cNvSpPr/>
          <p:nvPr/>
        </p:nvSpPr>
        <p:spPr>
          <a:xfrm>
            <a:off x="2967556" y="525702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dirty="0" smtClean="0">
                <a:latin typeface="+mn-lt"/>
              </a:rPr>
              <a:t>NONE</a:t>
            </a:r>
            <a:endParaRPr sz="2000" dirty="0">
              <a:latin typeface="+mn-lt"/>
            </a:endParaRPr>
          </a:p>
        </p:txBody>
      </p:sp>
      <p:sp>
        <p:nvSpPr>
          <p:cNvPr id="521" name="Shape 521"/>
          <p:cNvSpPr txBox="1"/>
          <p:nvPr/>
        </p:nvSpPr>
        <p:spPr>
          <a:xfrm>
            <a:off x="381001" y="4267293"/>
            <a:ext cx="2598899" cy="1807500"/>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Smallest:</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Local minimum</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but not smallest:</a:t>
            </a:r>
          </a:p>
        </p:txBody>
      </p:sp>
      <p:sp>
        <p:nvSpPr>
          <p:cNvPr id="522" name="Shape 522"/>
          <p:cNvSpPr/>
          <p:nvPr/>
        </p:nvSpPr>
        <p:spPr>
          <a:xfrm>
            <a:off x="6925931" y="418721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err="1" smtClean="0"/>
              <a:t>aab</a:t>
            </a:r>
            <a:r>
              <a:rPr lang="en-US" dirty="0" smtClean="0"/>
              <a:t>, aba, baa, </a:t>
            </a:r>
            <a:r>
              <a:rPr lang="en-US" dirty="0" err="1" smtClean="0"/>
              <a:t>bbb</a:t>
            </a:r>
            <a:endParaRPr dirty="0"/>
          </a:p>
        </p:txBody>
      </p:sp>
      <p:sp>
        <p:nvSpPr>
          <p:cNvPr id="523" name="Shape 523"/>
          <p:cNvSpPr/>
          <p:nvPr/>
        </p:nvSpPr>
        <p:spPr>
          <a:xfrm>
            <a:off x="6925931" y="527737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dirty="0" smtClean="0">
                <a:latin typeface="+mn-lt"/>
              </a:rPr>
              <a:t>NONE</a:t>
            </a:r>
            <a:endParaRPr lang="en-US" sz="2000" dirty="0">
              <a:latin typeface="+mn-lt"/>
            </a:endParaRPr>
          </a:p>
        </p:txBody>
      </p:sp>
      <p:sp>
        <p:nvSpPr>
          <p:cNvPr id="524" name="Shape 524"/>
          <p:cNvSpPr txBox="1"/>
          <p:nvPr/>
        </p:nvSpPr>
        <p:spPr>
          <a:xfrm>
            <a:off x="4903250" y="4008541"/>
            <a:ext cx="2176800" cy="1939499"/>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1-minimal,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2-minimal,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p>
        </p:txBody>
      </p:sp>
    </p:spTree>
    <p:extLst>
      <p:ext uri="{BB962C8B-B14F-4D97-AF65-F5344CB8AC3E}">
        <p14:creationId xmlns:p14="http://schemas.microsoft.com/office/powerpoint/2010/main" val="1734793647"/>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Naive Algorithm</a:t>
            </a:r>
          </a:p>
        </p:txBody>
      </p:sp>
      <p:sp>
        <p:nvSpPr>
          <p:cNvPr id="543" name="Shape 543"/>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a:sym typeface="Shadows Into Light"/>
              </a:rPr>
              <a:t>To find a 1-minimal subset of</a:t>
            </a:r>
            <a:r>
              <a:rPr lang="en" dirty="0">
                <a:sym typeface="Calibri"/>
              </a:rPr>
              <a:t> </a:t>
            </a:r>
            <a:r>
              <a:rPr lang="en" b="1" dirty="0">
                <a:sym typeface="Calibri"/>
              </a:rPr>
              <a:t>c</a:t>
            </a:r>
            <a:r>
              <a:rPr lang="en" dirty="0">
                <a:sym typeface="Calibri"/>
              </a:rPr>
              <a:t> </a:t>
            </a:r>
            <a:r>
              <a:rPr lang="en" dirty="0" smtClean="0">
                <a:sym typeface="Shadows Into Light"/>
              </a:rPr>
              <a:t>:</a:t>
            </a:r>
            <a:endParaRPr lang="en" dirty="0">
              <a:sym typeface="Shadows Into Light"/>
            </a:endParaRPr>
          </a:p>
          <a:p>
            <a:pPr marL="0" indent="0">
              <a:lnSpc>
                <a:spcPct val="115000"/>
              </a:lnSpc>
              <a:spcBef>
                <a:spcPts val="800"/>
              </a:spcBef>
              <a:buNone/>
            </a:pPr>
            <a:r>
              <a:rPr lang="en" dirty="0">
                <a:sym typeface="Shadows Into Light"/>
              </a:rPr>
              <a:t>	</a:t>
            </a:r>
            <a:endParaRPr lang="en-US" dirty="0" smtClean="0">
              <a:sym typeface="Shadows Into Light"/>
            </a:endParaRPr>
          </a:p>
          <a:p>
            <a:pPr marL="0" indent="0">
              <a:lnSpc>
                <a:spcPct val="115000"/>
              </a:lnSpc>
              <a:spcBef>
                <a:spcPts val="800"/>
              </a:spcBef>
              <a:buNone/>
            </a:pPr>
            <a:r>
              <a:rPr lang="en-US" sz="1800" dirty="0">
                <a:latin typeface="Consolas" charset="0"/>
                <a:ea typeface="Consolas" charset="0"/>
                <a:cs typeface="Consolas" charset="0"/>
                <a:sym typeface="Shadows Into Light"/>
              </a:rPr>
              <a:t>	</a:t>
            </a:r>
            <a:r>
              <a:rPr lang="en" sz="1800" dirty="0" smtClean="0">
                <a:latin typeface="Consolas" charset="0"/>
                <a:ea typeface="Consolas" charset="0"/>
                <a:cs typeface="Consolas" charset="0"/>
                <a:sym typeface="Shadows Into Light"/>
              </a:rPr>
              <a:t>if </a:t>
            </a:r>
            <a:r>
              <a:rPr lang="en" sz="1800" dirty="0">
                <a:latin typeface="Consolas" charset="0"/>
                <a:ea typeface="Consolas" charset="0"/>
                <a:cs typeface="Consolas" charset="0"/>
                <a:sym typeface="Shadows Into Light"/>
              </a:rPr>
              <a:t>for all</a:t>
            </a:r>
            <a:r>
              <a:rPr lang="en" sz="1800" dirty="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𝛅</a:t>
            </a:r>
            <a:r>
              <a:rPr lang="en" sz="1800" b="1" baseline="-25000" dirty="0" err="1">
                <a:latin typeface="Consolas" charset="0"/>
                <a:ea typeface="Consolas" charset="0"/>
                <a:cs typeface="Consolas" charset="0"/>
                <a:sym typeface="Calibri"/>
              </a:rPr>
              <a:t>i</a:t>
            </a:r>
            <a:r>
              <a:rPr lang="en" sz="1800" b="1" dirty="0">
                <a:latin typeface="Consolas" charset="0"/>
                <a:ea typeface="Consolas" charset="0"/>
                <a:cs typeface="Consolas" charset="0"/>
                <a:sym typeface="Calibri"/>
              </a:rPr>
              <a:t> ∈ </a:t>
            </a:r>
            <a:r>
              <a:rPr lang="en" sz="1800" b="1" dirty="0" smtClean="0">
                <a:latin typeface="Consolas" charset="0"/>
                <a:ea typeface="Consolas" charset="0"/>
                <a:cs typeface="Consolas" charset="0"/>
                <a:sym typeface="Calibri"/>
              </a:rPr>
              <a:t>c</a:t>
            </a:r>
            <a:r>
              <a:rPr lang="en-US" sz="1800" b="1" dirty="0" smtClean="0">
                <a:latin typeface="Consolas" charset="0"/>
                <a:ea typeface="Consolas" charset="0"/>
                <a:cs typeface="Consolas" charset="0"/>
                <a:sym typeface="Calibri"/>
              </a:rPr>
              <a:t>,</a:t>
            </a:r>
            <a:r>
              <a:rPr lang="en" sz="1800" b="1" dirty="0" smtClean="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test(c - {𝛅</a:t>
            </a:r>
            <a:r>
              <a:rPr lang="en" sz="1800" b="1" baseline="-25000" dirty="0" err="1">
                <a:latin typeface="Consolas" charset="0"/>
                <a:ea typeface="Consolas" charset="0"/>
                <a:cs typeface="Consolas" charset="0"/>
                <a:sym typeface="Calibri"/>
              </a:rPr>
              <a:t>i</a:t>
            </a:r>
            <a:r>
              <a:rPr lang="en" sz="1800" b="1" dirty="0">
                <a:latin typeface="Consolas" charset="0"/>
                <a:ea typeface="Consolas" charset="0"/>
                <a:cs typeface="Consolas" charset="0"/>
                <a:sym typeface="Calibri"/>
              </a:rPr>
              <a:t>}) ≠ F</a:t>
            </a:r>
            <a:r>
              <a:rPr lang="en" sz="1800" dirty="0">
                <a:latin typeface="Consolas" charset="0"/>
                <a:ea typeface="Consolas" charset="0"/>
                <a:cs typeface="Consolas" charset="0"/>
                <a:sym typeface="Calibri"/>
              </a:rPr>
              <a:t>, </a:t>
            </a:r>
            <a:r>
              <a:rPr lang="en" sz="1800" dirty="0">
                <a:latin typeface="Consolas" charset="0"/>
                <a:ea typeface="Consolas" charset="0"/>
                <a:cs typeface="Consolas" charset="0"/>
                <a:sym typeface="Shadows Into Light"/>
              </a:rPr>
              <a:t>then</a:t>
            </a:r>
            <a:r>
              <a:rPr lang="en" sz="1800" dirty="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c</a:t>
            </a:r>
            <a:r>
              <a:rPr lang="en" sz="1800" dirty="0">
                <a:latin typeface="Consolas" charset="0"/>
                <a:ea typeface="Consolas" charset="0"/>
                <a:cs typeface="Consolas" charset="0"/>
                <a:sym typeface="Calibri"/>
              </a:rPr>
              <a:t> </a:t>
            </a:r>
            <a:r>
              <a:rPr lang="en" sz="1800" dirty="0">
                <a:latin typeface="Consolas" charset="0"/>
                <a:ea typeface="Consolas" charset="0"/>
                <a:cs typeface="Consolas" charset="0"/>
                <a:sym typeface="Shadows Into Light"/>
              </a:rPr>
              <a:t>is 1-minimal</a:t>
            </a:r>
            <a:r>
              <a:rPr lang="en" sz="1800" dirty="0">
                <a:latin typeface="Consolas" charset="0"/>
                <a:ea typeface="Consolas" charset="0"/>
                <a:cs typeface="Consolas" charset="0"/>
                <a:sym typeface="Calibri"/>
              </a:rPr>
              <a:t> </a:t>
            </a:r>
          </a:p>
          <a:p>
            <a:pPr marL="0" indent="0">
              <a:lnSpc>
                <a:spcPct val="115000"/>
              </a:lnSpc>
              <a:spcBef>
                <a:spcPts val="800"/>
              </a:spcBef>
              <a:buNone/>
            </a:pPr>
            <a:r>
              <a:rPr lang="en" sz="1800" dirty="0">
                <a:latin typeface="Consolas" charset="0"/>
                <a:ea typeface="Consolas" charset="0"/>
                <a:cs typeface="Consolas" charset="0"/>
                <a:sym typeface="Shadows Into Light"/>
              </a:rPr>
              <a:t>	</a:t>
            </a:r>
            <a:r>
              <a:rPr lang="en" sz="1800" dirty="0" smtClean="0">
                <a:latin typeface="Consolas" charset="0"/>
                <a:ea typeface="Consolas" charset="0"/>
                <a:cs typeface="Consolas" charset="0"/>
                <a:sym typeface="Shadows Into Light"/>
              </a:rPr>
              <a:t>else </a:t>
            </a:r>
            <a:r>
              <a:rPr lang="en" sz="1800" dirty="0" err="1">
                <a:latin typeface="Consolas" charset="0"/>
                <a:ea typeface="Consolas" charset="0"/>
                <a:cs typeface="Consolas" charset="0"/>
                <a:sym typeface="Shadows Into Light"/>
              </a:rPr>
              <a:t>recurse</a:t>
            </a:r>
            <a:r>
              <a:rPr lang="en" sz="1800" dirty="0">
                <a:latin typeface="Consolas" charset="0"/>
                <a:ea typeface="Consolas" charset="0"/>
                <a:cs typeface="Consolas" charset="0"/>
                <a:sym typeface="Shadows Into Light"/>
              </a:rPr>
              <a:t> on</a:t>
            </a:r>
            <a:r>
              <a:rPr lang="en" sz="1800" dirty="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c - {𝛅} </a:t>
            </a:r>
            <a:r>
              <a:rPr lang="en" sz="1800" b="1" dirty="0">
                <a:latin typeface="Consolas" charset="0"/>
                <a:ea typeface="Consolas" charset="0"/>
                <a:cs typeface="Consolas" charset="0"/>
                <a:sym typeface="Shadows Into Light"/>
              </a:rPr>
              <a:t>for some</a:t>
            </a:r>
            <a:r>
              <a:rPr lang="en" sz="1800" b="1" dirty="0">
                <a:latin typeface="Consolas" charset="0"/>
                <a:ea typeface="Consolas" charset="0"/>
                <a:cs typeface="Consolas" charset="0"/>
                <a:sym typeface="Calibri"/>
              </a:rPr>
              <a:t> 𝛅 ∈ c, test(c - {𝛅}) = F</a:t>
            </a: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Running-Time Analysis</a:t>
            </a:r>
          </a:p>
        </p:txBody>
      </p:sp>
      <p:sp>
        <p:nvSpPr>
          <p:cNvPr id="550" name="Shape 550"/>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a:sym typeface="Shadows Into Light"/>
              </a:rPr>
              <a:t>In the worst case,</a:t>
            </a:r>
          </a:p>
          <a:p>
            <a:pPr marL="914378" lvl="1" indent="-406390">
              <a:lnSpc>
                <a:spcPct val="115000"/>
              </a:lnSpc>
              <a:spcBef>
                <a:spcPts val="800"/>
              </a:spcBef>
              <a:buSzPct val="100000"/>
              <a:buFont typeface="Shadows Into Light"/>
            </a:pPr>
            <a:r>
              <a:rPr lang="en" dirty="0">
                <a:sym typeface="Shadows Into Light"/>
              </a:rPr>
              <a:t>We remove one element from the set per iteration</a:t>
            </a:r>
          </a:p>
          <a:p>
            <a:pPr marL="914378" lvl="1" indent="-406390">
              <a:lnSpc>
                <a:spcPct val="115000"/>
              </a:lnSpc>
              <a:spcBef>
                <a:spcPts val="800"/>
              </a:spcBef>
              <a:buSzPct val="100000"/>
              <a:buFont typeface="Shadows Into Light"/>
            </a:pPr>
            <a:r>
              <a:rPr lang="en" dirty="0">
                <a:sym typeface="Shadows Into Light"/>
              </a:rPr>
              <a:t>After trying every other element</a:t>
            </a:r>
          </a:p>
          <a:p>
            <a:pPr marL="457189" indent="0">
              <a:lnSpc>
                <a:spcPct val="115000"/>
              </a:lnSpc>
              <a:spcBef>
                <a:spcPts val="800"/>
              </a:spcBef>
              <a:buNone/>
            </a:pPr>
            <a:endParaRPr dirty="0">
              <a:sym typeface="Shadows Into Light"/>
            </a:endParaRPr>
          </a:p>
          <a:p>
            <a:pPr marL="457189" indent="-431789">
              <a:lnSpc>
                <a:spcPct val="115000"/>
              </a:lnSpc>
              <a:spcBef>
                <a:spcPts val="800"/>
              </a:spcBef>
              <a:buSzPct val="100000"/>
              <a:buFont typeface="Shadows Into Light"/>
            </a:pPr>
            <a:r>
              <a:rPr lang="en" dirty="0">
                <a:sym typeface="Shadows Into Light"/>
              </a:rPr>
              <a:t>Work is potentially </a:t>
            </a:r>
            <a:r>
              <a:rPr lang="en" dirty="0">
                <a:solidFill>
                  <a:srgbClr val="1C51D5"/>
                </a:solidFill>
                <a:sym typeface="Calibri"/>
              </a:rPr>
              <a:t>N + (N-1) + (N-2) + …</a:t>
            </a:r>
          </a:p>
          <a:p>
            <a:pPr marL="0" indent="0">
              <a:lnSpc>
                <a:spcPct val="115000"/>
              </a:lnSpc>
              <a:spcBef>
                <a:spcPts val="800"/>
              </a:spcBef>
              <a:buNone/>
            </a:pPr>
            <a:endParaRPr dirty="0">
              <a:sym typeface="Calibri"/>
            </a:endParaRPr>
          </a:p>
          <a:p>
            <a:pPr marL="457189" indent="-431789">
              <a:lnSpc>
                <a:spcPct val="115000"/>
              </a:lnSpc>
              <a:spcBef>
                <a:spcPts val="800"/>
              </a:spcBef>
              <a:buSzPct val="100000"/>
              <a:buFont typeface="Shadows Into Light"/>
            </a:pPr>
            <a:r>
              <a:rPr lang="en" dirty="0">
                <a:sym typeface="Shadows Into Light"/>
              </a:rPr>
              <a:t>This is</a:t>
            </a:r>
            <a:r>
              <a:rPr lang="en" dirty="0">
                <a:sym typeface="Calibri"/>
              </a:rPr>
              <a:t> </a:t>
            </a:r>
            <a:r>
              <a:rPr lang="en" dirty="0">
                <a:solidFill>
                  <a:srgbClr val="1C51D5"/>
                </a:solidFill>
                <a:sym typeface="Calibri"/>
              </a:rPr>
              <a:t>O(N</a:t>
            </a:r>
            <a:r>
              <a:rPr lang="en" baseline="30000" dirty="0">
                <a:solidFill>
                  <a:srgbClr val="1C51D5"/>
                </a:solidFill>
                <a:sym typeface="Calibri"/>
              </a:rPr>
              <a:t>2</a:t>
            </a:r>
            <a:r>
              <a:rPr lang="en" dirty="0">
                <a:solidFill>
                  <a:srgbClr val="1C51D5"/>
                </a:solidFill>
                <a:sym typeface="Calibri"/>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Work Smarter, Not Harder</a:t>
            </a:r>
          </a:p>
        </p:txBody>
      </p:sp>
      <p:sp>
        <p:nvSpPr>
          <p:cNvPr id="557" name="Shape 557"/>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228594">
              <a:lnSpc>
                <a:spcPct val="115000"/>
              </a:lnSpc>
              <a:spcBef>
                <a:spcPts val="800"/>
              </a:spcBef>
              <a:buFont typeface="Shadows Into Light"/>
            </a:pPr>
            <a:r>
              <a:rPr lang="en" dirty="0">
                <a:sym typeface="Shadows Into Light"/>
              </a:rPr>
              <a:t>We can often do better</a:t>
            </a:r>
          </a:p>
          <a:p>
            <a:pPr marL="457189" indent="-228594">
              <a:lnSpc>
                <a:spcPct val="115000"/>
              </a:lnSpc>
              <a:spcBef>
                <a:spcPts val="800"/>
              </a:spcBef>
              <a:buFont typeface="Shadows Into Light"/>
            </a:pPr>
            <a:endParaRPr lang="en-US" dirty="0" smtClean="0">
              <a:sym typeface="Shadows Into Light"/>
            </a:endParaRPr>
          </a:p>
          <a:p>
            <a:pPr marL="457189" indent="-228594">
              <a:lnSpc>
                <a:spcPct val="115000"/>
              </a:lnSpc>
              <a:spcBef>
                <a:spcPts val="800"/>
              </a:spcBef>
              <a:buFont typeface="Shadows Into Light"/>
            </a:pPr>
            <a:r>
              <a:rPr lang="en" dirty="0" smtClean="0">
                <a:sym typeface="Shadows Into Light"/>
              </a:rPr>
              <a:t>It </a:t>
            </a:r>
            <a:r>
              <a:rPr lang="en" dirty="0">
                <a:sym typeface="Shadows Into Light"/>
              </a:rPr>
              <a:t>is silly to start removing one element at a time</a:t>
            </a:r>
          </a:p>
          <a:p>
            <a:pPr marL="914378" lvl="1" indent="-419090">
              <a:lnSpc>
                <a:spcPct val="115000"/>
              </a:lnSpc>
              <a:spcBef>
                <a:spcPts val="800"/>
              </a:spcBef>
              <a:buSzPct val="100000"/>
              <a:buFont typeface="Shadows Into Light"/>
            </a:pPr>
            <a:r>
              <a:rPr lang="en" sz="2800" dirty="0">
                <a:sym typeface="Shadows Into Light"/>
              </a:rPr>
              <a:t>Try dividing the </a:t>
            </a:r>
            <a:r>
              <a:rPr lang="en" sz="2800" dirty="0">
                <a:solidFill>
                  <a:schemeClr val="accent6"/>
                </a:solidFill>
                <a:sym typeface="Shadows Into Light"/>
              </a:rPr>
              <a:t>change set </a:t>
            </a:r>
            <a:r>
              <a:rPr lang="en" sz="2800" dirty="0">
                <a:sym typeface="Shadows Into Light"/>
              </a:rPr>
              <a:t>in two initially</a:t>
            </a:r>
          </a:p>
          <a:p>
            <a:pPr marL="914378" lvl="1" indent="-419090">
              <a:lnSpc>
                <a:spcPct val="115000"/>
              </a:lnSpc>
              <a:spcBef>
                <a:spcPts val="800"/>
              </a:spcBef>
              <a:buSzPct val="100000"/>
              <a:buFont typeface="Shadows Into Light"/>
            </a:pPr>
            <a:r>
              <a:rPr lang="en" sz="2800" dirty="0">
                <a:sym typeface="Shadows Into Light"/>
              </a:rPr>
              <a:t>Increase the number of subsets if we can’t make progress</a:t>
            </a:r>
          </a:p>
          <a:p>
            <a:pPr marL="914378" lvl="1" indent="-419090">
              <a:lnSpc>
                <a:spcPct val="115000"/>
              </a:lnSpc>
              <a:spcBef>
                <a:spcPts val="800"/>
              </a:spcBef>
              <a:buSzPct val="100000"/>
              <a:buFont typeface="Shadows Into Light"/>
            </a:pPr>
            <a:r>
              <a:rPr lang="en" sz="2800" dirty="0">
                <a:sym typeface="Shadows Into Light"/>
              </a:rPr>
              <a:t>If we get lucky, search will converge quickly</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Minimization Algorithm</a:t>
            </a:r>
          </a:p>
        </p:txBody>
      </p:sp>
      <p:sp>
        <p:nvSpPr>
          <p:cNvPr id="564" name="Shape 564"/>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80990">
              <a:lnSpc>
                <a:spcPct val="115000"/>
              </a:lnSpc>
              <a:spcBef>
                <a:spcPts val="800"/>
              </a:spcBef>
              <a:buSzPct val="100000"/>
              <a:buFont typeface="Shadows Into Light"/>
            </a:pPr>
            <a:r>
              <a:rPr lang="en" sz="2400" dirty="0">
                <a:sym typeface="Shadows Into Light"/>
              </a:rPr>
              <a:t>The delta debugging algorithm finds a 1-minimal test case</a:t>
            </a:r>
          </a:p>
          <a:p>
            <a:pPr marL="457189" indent="-380990">
              <a:lnSpc>
                <a:spcPct val="115000"/>
              </a:lnSpc>
              <a:spcBef>
                <a:spcPts val="800"/>
              </a:spcBef>
              <a:buSzPct val="100000"/>
              <a:buFont typeface="Shadows Into Light"/>
            </a:pPr>
            <a:r>
              <a:rPr lang="en" sz="2400" dirty="0">
                <a:sym typeface="Shadows Into Light"/>
              </a:rPr>
              <a:t>It partitions the set</a:t>
            </a:r>
            <a:r>
              <a:rPr lang="en" sz="2400" dirty="0">
                <a:sym typeface="Calibri"/>
              </a:rPr>
              <a:t> </a:t>
            </a:r>
            <a:r>
              <a:rPr lang="en" sz="2400" b="1" dirty="0" err="1">
                <a:sym typeface="Calibri"/>
              </a:rPr>
              <a:t>c</a:t>
            </a:r>
            <a:r>
              <a:rPr lang="en" sz="2400" b="1" baseline="-25000" dirty="0" err="1">
                <a:sym typeface="Calibri"/>
              </a:rPr>
              <a:t>F</a:t>
            </a:r>
            <a:r>
              <a:rPr lang="en" sz="2400" dirty="0">
                <a:sym typeface="Calibri"/>
              </a:rPr>
              <a:t> </a:t>
            </a:r>
            <a:r>
              <a:rPr lang="en" sz="2400" dirty="0">
                <a:sym typeface="Shadows Into Light"/>
              </a:rPr>
              <a:t>to</a:t>
            </a:r>
            <a:r>
              <a:rPr lang="en" sz="2400" dirty="0">
                <a:sym typeface="Calibri"/>
              </a:rPr>
              <a:t> </a:t>
            </a:r>
            <a:r>
              <a:rPr lang="en" sz="2400" b="1" dirty="0">
                <a:sym typeface="Calibri"/>
              </a:rPr>
              <a:t>Δ</a:t>
            </a:r>
            <a:r>
              <a:rPr lang="en" sz="2400" b="1" baseline="-25000" dirty="0">
                <a:sym typeface="Calibri"/>
              </a:rPr>
              <a:t>1</a:t>
            </a:r>
            <a:r>
              <a:rPr lang="en" sz="2400" b="1" dirty="0">
                <a:sym typeface="Calibri"/>
              </a:rPr>
              <a:t>, Δ</a:t>
            </a:r>
            <a:r>
              <a:rPr lang="en" sz="2400" b="1" baseline="-25000" dirty="0">
                <a:sym typeface="Calibri"/>
              </a:rPr>
              <a:t>2</a:t>
            </a:r>
            <a:r>
              <a:rPr lang="en" sz="2400" b="1" dirty="0">
                <a:sym typeface="Calibri"/>
              </a:rPr>
              <a:t>, …, </a:t>
            </a:r>
            <a:r>
              <a:rPr lang="en" sz="2400" b="1" dirty="0" err="1">
                <a:sym typeface="Calibri"/>
              </a:rPr>
              <a:t>Δ</a:t>
            </a:r>
            <a:r>
              <a:rPr lang="en" sz="2400" b="1" baseline="-25000" dirty="0" err="1">
                <a:sym typeface="Calibri"/>
              </a:rPr>
              <a:t>n</a:t>
            </a:r>
            <a:endParaRPr lang="en" sz="2400" b="1" baseline="-25000" dirty="0">
              <a:sym typeface="Calibri"/>
            </a:endParaRPr>
          </a:p>
          <a:p>
            <a:pPr marL="914378" lvl="1" indent="-355591">
              <a:lnSpc>
                <a:spcPct val="115000"/>
              </a:lnSpc>
              <a:spcBef>
                <a:spcPts val="800"/>
              </a:spcBef>
              <a:buSzPct val="100000"/>
              <a:buFont typeface="Shadows Into Light"/>
            </a:pPr>
            <a:r>
              <a:rPr lang="en" sz="2200" b="1" dirty="0">
                <a:sym typeface="Calibri"/>
              </a:rPr>
              <a:t>Δ</a:t>
            </a:r>
            <a:r>
              <a:rPr lang="en" sz="2200" b="1" baseline="-25000" dirty="0">
                <a:sym typeface="Calibri"/>
              </a:rPr>
              <a:t>1</a:t>
            </a:r>
            <a:r>
              <a:rPr lang="en" sz="2200" b="1" dirty="0">
                <a:sym typeface="Calibri"/>
              </a:rPr>
              <a:t>, Δ</a:t>
            </a:r>
            <a:r>
              <a:rPr lang="en" sz="2200" b="1" baseline="-25000" dirty="0">
                <a:sym typeface="Calibri"/>
              </a:rPr>
              <a:t>2</a:t>
            </a:r>
            <a:r>
              <a:rPr lang="en" sz="2200" b="1" dirty="0">
                <a:sym typeface="Calibri"/>
              </a:rPr>
              <a:t>, …, </a:t>
            </a:r>
            <a:r>
              <a:rPr lang="en" sz="2200" b="1" dirty="0" err="1">
                <a:sym typeface="Calibri"/>
              </a:rPr>
              <a:t>Δ</a:t>
            </a:r>
            <a:r>
              <a:rPr lang="en" sz="2200" b="1" baseline="-25000" dirty="0" err="1">
                <a:sym typeface="Calibri"/>
              </a:rPr>
              <a:t>n</a:t>
            </a:r>
            <a:r>
              <a:rPr lang="en" sz="2200" dirty="0">
                <a:sym typeface="Calibri"/>
              </a:rPr>
              <a:t> </a:t>
            </a:r>
            <a:r>
              <a:rPr lang="en" sz="2200" dirty="0">
                <a:sym typeface="Shadows Into Light"/>
              </a:rPr>
              <a:t>are pairwise disjoint, and </a:t>
            </a:r>
            <a:r>
              <a:rPr lang="en" sz="2200" b="1" dirty="0" err="1">
                <a:sym typeface="Calibri"/>
              </a:rPr>
              <a:t>c</a:t>
            </a:r>
            <a:r>
              <a:rPr lang="en" sz="2200" b="1" baseline="-25000" dirty="0" err="1">
                <a:sym typeface="Calibri"/>
              </a:rPr>
              <a:t>F</a:t>
            </a:r>
            <a:r>
              <a:rPr lang="en" sz="2200" b="1" dirty="0">
                <a:sym typeface="Calibri"/>
              </a:rPr>
              <a:t> = Δ</a:t>
            </a:r>
            <a:r>
              <a:rPr lang="en" sz="2200" b="1" baseline="-25000" dirty="0">
                <a:sym typeface="Calibri"/>
              </a:rPr>
              <a:t>1</a:t>
            </a:r>
            <a:r>
              <a:rPr lang="en" sz="2200" b="1" dirty="0">
                <a:sym typeface="Calibri"/>
              </a:rPr>
              <a:t> ⋃ Δ</a:t>
            </a:r>
            <a:r>
              <a:rPr lang="en" sz="2200" b="1" baseline="-25000" dirty="0">
                <a:sym typeface="Calibri"/>
              </a:rPr>
              <a:t>2</a:t>
            </a:r>
            <a:r>
              <a:rPr lang="en" sz="2200" b="1" dirty="0">
                <a:sym typeface="Calibri"/>
              </a:rPr>
              <a:t> ⋃ … ⋃ </a:t>
            </a:r>
            <a:r>
              <a:rPr lang="en" sz="2200" b="1" dirty="0" err="1">
                <a:sym typeface="Calibri"/>
              </a:rPr>
              <a:t>Δ</a:t>
            </a:r>
            <a:r>
              <a:rPr lang="en" sz="2200" b="1" baseline="-25000" dirty="0" err="1">
                <a:sym typeface="Calibri"/>
              </a:rPr>
              <a:t>n</a:t>
            </a:r>
            <a:endParaRPr lang="en" sz="2200" b="1" baseline="-25000" dirty="0">
              <a:sym typeface="Calibri"/>
            </a:endParaRPr>
          </a:p>
          <a:p>
            <a:pPr marL="457189" indent="-380990">
              <a:lnSpc>
                <a:spcPct val="115000"/>
              </a:lnSpc>
              <a:spcBef>
                <a:spcPts val="800"/>
              </a:spcBef>
              <a:buSzPct val="100000"/>
              <a:buFont typeface="Shadows Into Light"/>
            </a:pPr>
            <a:r>
              <a:rPr lang="en" sz="2400" dirty="0">
                <a:sym typeface="Shadows Into Light"/>
              </a:rPr>
              <a:t>Define the complement of </a:t>
            </a:r>
            <a:r>
              <a:rPr lang="en" sz="2400" b="1" dirty="0" err="1">
                <a:sym typeface="Calibri"/>
              </a:rPr>
              <a:t>Δ</a:t>
            </a:r>
            <a:r>
              <a:rPr lang="en" sz="2400" b="1" baseline="-25000" dirty="0" err="1">
                <a:sym typeface="Calibri"/>
              </a:rPr>
              <a:t>i</a:t>
            </a:r>
            <a:r>
              <a:rPr lang="en" sz="2400" dirty="0">
                <a:sym typeface="Calibri"/>
              </a:rPr>
              <a:t>  </a:t>
            </a:r>
            <a:r>
              <a:rPr lang="en" sz="2400" dirty="0">
                <a:sym typeface="Shadows Into Light"/>
              </a:rPr>
              <a:t>as</a:t>
            </a:r>
            <a:r>
              <a:rPr lang="en" sz="2400" dirty="0">
                <a:sym typeface="Calibri"/>
              </a:rPr>
              <a:t> </a:t>
            </a:r>
            <a:r>
              <a:rPr lang="en" sz="2400" b="1" dirty="0">
                <a:sym typeface="Calibri"/>
              </a:rPr>
              <a:t>∇</a:t>
            </a:r>
            <a:r>
              <a:rPr lang="en" sz="2400" b="1" baseline="-25000" dirty="0" err="1">
                <a:sym typeface="Calibri"/>
              </a:rPr>
              <a:t>i</a:t>
            </a:r>
            <a:r>
              <a:rPr lang="en" sz="2400" b="1" dirty="0">
                <a:sym typeface="Calibri"/>
              </a:rPr>
              <a:t> = </a:t>
            </a:r>
            <a:r>
              <a:rPr lang="en" sz="2400" b="1" dirty="0" err="1">
                <a:sym typeface="Calibri"/>
              </a:rPr>
              <a:t>c</a:t>
            </a:r>
            <a:r>
              <a:rPr lang="en" sz="2400" b="1" baseline="-25000" dirty="0" err="1">
                <a:sym typeface="Calibri"/>
              </a:rPr>
              <a:t>F</a:t>
            </a:r>
            <a:r>
              <a:rPr lang="en" sz="2400" b="1" dirty="0">
                <a:sym typeface="Calibri"/>
              </a:rPr>
              <a:t> - </a:t>
            </a:r>
            <a:r>
              <a:rPr lang="en" sz="2400" b="1" dirty="0" err="1">
                <a:sym typeface="Calibri"/>
              </a:rPr>
              <a:t>Δ</a:t>
            </a:r>
            <a:r>
              <a:rPr lang="en" sz="2400" b="1" baseline="-25000" dirty="0" err="1">
                <a:sym typeface="Calibri"/>
              </a:rPr>
              <a:t>i</a:t>
            </a:r>
            <a:r>
              <a:rPr lang="en" sz="2400" b="1" dirty="0">
                <a:sym typeface="Calibri"/>
              </a:rPr>
              <a:t> </a:t>
            </a:r>
          </a:p>
          <a:p>
            <a:pPr marL="457189" indent="-380990">
              <a:lnSpc>
                <a:spcPct val="115000"/>
              </a:lnSpc>
              <a:spcBef>
                <a:spcPts val="800"/>
              </a:spcBef>
              <a:buSzPct val="100000"/>
              <a:buFont typeface="Shadows Into Light"/>
            </a:pPr>
            <a:r>
              <a:rPr lang="en" sz="2400" dirty="0">
                <a:sym typeface="Shadows Into Light"/>
              </a:rPr>
              <a:t>Start with</a:t>
            </a:r>
            <a:r>
              <a:rPr lang="en" sz="2400" dirty="0">
                <a:sym typeface="Calibri"/>
              </a:rPr>
              <a:t> </a:t>
            </a:r>
            <a:r>
              <a:rPr lang="en" sz="2400" b="1" dirty="0">
                <a:sym typeface="Calibri"/>
              </a:rPr>
              <a:t>n = 2</a:t>
            </a:r>
          </a:p>
          <a:p>
            <a:pPr marL="457189" indent="-380990">
              <a:lnSpc>
                <a:spcPct val="115000"/>
              </a:lnSpc>
              <a:spcBef>
                <a:spcPts val="800"/>
              </a:spcBef>
              <a:buSzPct val="100000"/>
              <a:buFont typeface="Shadows Into Light"/>
            </a:pPr>
            <a:r>
              <a:rPr lang="en" sz="2400" dirty="0">
                <a:sym typeface="Shadows Into Light"/>
              </a:rPr>
              <a:t>Tests each test case defined by each partition and its complement</a:t>
            </a:r>
          </a:p>
          <a:p>
            <a:pPr marL="457189" indent="-380990">
              <a:lnSpc>
                <a:spcPct val="115000"/>
              </a:lnSpc>
              <a:spcBef>
                <a:spcPts val="800"/>
              </a:spcBef>
              <a:buSzPct val="100000"/>
              <a:buFont typeface="Shadows Into Light"/>
            </a:pPr>
            <a:r>
              <a:rPr lang="en" sz="2400" dirty="0">
                <a:sym typeface="Shadows Into Light"/>
              </a:rPr>
              <a:t>Reduces the test case if a smaller failure inducing set is found, otherwise it refines the partition (i.e.</a:t>
            </a:r>
            <a:r>
              <a:rPr lang="en" sz="2400" dirty="0">
                <a:sym typeface="Calibri"/>
              </a:rPr>
              <a:t> </a:t>
            </a:r>
            <a:r>
              <a:rPr lang="en" sz="2400" b="1" dirty="0">
                <a:sym typeface="Calibri"/>
              </a:rPr>
              <a:t>n = n * 2</a:t>
            </a:r>
            <a:r>
              <a:rPr lang="en" sz="2400" dirty="0">
                <a:sym typeface="Shadows Into Light"/>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How do we go from this … </a:t>
            </a:r>
          </a:p>
        </p:txBody>
      </p:sp>
      <p:sp>
        <p:nvSpPr>
          <p:cNvPr id="113" name="Shape 113"/>
          <p:cNvSpPr txBox="1"/>
          <p:nvPr/>
        </p:nvSpPr>
        <p:spPr>
          <a:xfrm>
            <a:off x="457200" y="1809000"/>
            <a:ext cx="8229600" cy="3240000"/>
          </a:xfrm>
          <a:prstGeom prst="rect">
            <a:avLst/>
          </a:prstGeom>
          <a:noFill/>
          <a:ln w="22225" cap="flat" cmpd="sng">
            <a:solidFill>
              <a:schemeClr val="dk1"/>
            </a:solidFill>
            <a:prstDash val="solid"/>
            <a:miter/>
            <a:headEnd type="none" w="med" len="med"/>
            <a:tailEnd type="none" w="med" len="med"/>
          </a:ln>
        </p:spPr>
        <p:txBody>
          <a:bodyPr lIns="91425" tIns="45700" rIns="91425" bIns="45700" anchor="ctr" anchorCtr="0">
            <a:noAutofit/>
          </a:bodyPr>
          <a:lstStyle/>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NAME="op sys"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VALUE="All"&gt;All&lt;OPTION VALUE="Windows 3.1"&gt;Windows 3.1&lt;OPTION VALUE="Windows 95"&gt;Windows 95&lt;OPTION VALUE="Windows 98"&gt;Windows 98&lt;OPTION VALUE="Windows ME"&gt;Windows ME&lt;OPTION VALUE="Windows 2000"&gt;Windows 2000&lt;OPTION VALUE="Windows NT"&gt;Windows NT&lt;OPTION VALUE="Mac System 7"&gt;Mac System 7&lt;OPTION VALUE="Mac System 7.5"&gt;Mac System 7.5&lt;OPTION VALUE="Mac System 7.6.1"&gt;Mac System 7.6.1&lt;OPTION VALUE="Mac System 8.0"&gt;Mac System 8.0&lt;OPTION VALUE="Mac System 8.5"&gt;Mac System 8.5&lt;OPTION VALUE="Mac System 8.6"&gt;Mac System 8.6&lt;OPTION VALUE="Mac System 9.x"&gt;Mac System 9.x&lt;OPTION VALUE="MacOS X"&gt;MacOS X&lt;OPTION VALUE="Linux"&gt;Linux&lt;OPTION VALUE="BSDI"&gt;BSDI&lt;OPTION VALUE="FreeBSD"&gt;FreeBSD&lt;OPTION VALUE="NetBSD"&gt;NetBSD&lt;OPTION VALUE="OpenBSD"&gt;OpenBSD&lt;OPTION VALUE="AIX"&gt;AIX&lt;OPTION VALUE="BeOS"&gt;BeOS&lt;OPTION VALUE="HP-UX"&gt;HP-UX&lt;OPTION VALUE="IRIX"&gt;IRIX&lt;OPTION VALUE="Neutrino"&gt;Neutrino&lt;OPTION VALUE="OpenVMS"&gt;OpenVMS&lt;OPTION VALUE="OS/2"&gt;OS/2&lt;OPTION VALUE="OSF/1"&gt;OSF/1&lt;OPTION VALUE="Solaris"&gt;Solaris&lt;OPTION VALUE="SunOS"&gt;SunOS&lt;OPTION VALUE="other"&gt;other&lt;/SELECT&gt;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NAME="priority"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VALUE="--"&gt;--&lt;OPTION VALUE="P1"&gt;P1&lt;OPTION VALUE="P2"&gt;P2&lt;OPTION VALUE="P3"&gt;P3&lt;OPTION VALUE="P4"&gt;P4&lt;OPTION VALUE="P5"&gt;P5&lt;/SELECT&gt;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NAME="bug severity"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VALUE="blocker"&gt;blocker&lt;OPTION VALUE="critical"&gt;critical&lt;OPTION VALUE="major"&gt;major&lt;OPTION VALUE="normal"&gt;normal&lt;OPTION VALUE="minor"&gt;minor&lt;OPTION VALUE="trivial"&gt;trivial&lt;OPTION VALUE="enhancement"&gt;enhancement&lt;/SELECT&gt;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&lt;/tr&gt;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&lt;/table&gt;</a:t>
            </a:r>
          </a:p>
          <a:p>
            <a:pPr>
              <a:buClr>
                <a:schemeClr val="dk1"/>
              </a:buClr>
            </a:pPr>
            <a:endParaRPr sz="700">
              <a:solidFill>
                <a:schemeClr val="dk1"/>
              </a:solidFill>
              <a:latin typeface="Calibri"/>
              <a:ea typeface="Calibri"/>
              <a:cs typeface="Calibri"/>
              <a:sym typeface="Calibri"/>
            </a:endParaRPr>
          </a:p>
        </p:txBody>
      </p:sp>
      <p:pic>
        <p:nvPicPr>
          <p:cNvPr id="114" name="Shape 114"/>
          <p:cNvPicPr preferRelativeResize="0"/>
          <p:nvPr/>
        </p:nvPicPr>
        <p:blipFill>
          <a:blip r:embed="rId3">
            <a:alphaModFix/>
          </a:blip>
          <a:stretch>
            <a:fillRect/>
          </a:stretch>
        </p:blipFill>
        <p:spPr>
          <a:xfrm>
            <a:off x="6567502" y="5175749"/>
            <a:ext cx="748325" cy="700824"/>
          </a:xfrm>
          <a:prstGeom prst="rect">
            <a:avLst/>
          </a:prstGeom>
          <a:noFill/>
          <a:ln>
            <a:noFill/>
          </a:ln>
        </p:spPr>
      </p:pic>
      <p:sp>
        <p:nvSpPr>
          <p:cNvPr id="115" name="Shape 115"/>
          <p:cNvSpPr txBox="1"/>
          <p:nvPr/>
        </p:nvSpPr>
        <p:spPr>
          <a:xfrm>
            <a:off x="2002200" y="5308652"/>
            <a:ext cx="497100"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File</a:t>
            </a:r>
          </a:p>
        </p:txBody>
      </p:sp>
      <p:sp>
        <p:nvSpPr>
          <p:cNvPr id="116" name="Shape 116"/>
          <p:cNvSpPr txBox="1"/>
          <p:nvPr/>
        </p:nvSpPr>
        <p:spPr>
          <a:xfrm>
            <a:off x="3313977" y="5308652"/>
            <a:ext cx="593699"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Print</a:t>
            </a:r>
          </a:p>
        </p:txBody>
      </p:sp>
      <p:sp>
        <p:nvSpPr>
          <p:cNvPr id="117" name="Shape 117"/>
          <p:cNvSpPr txBox="1"/>
          <p:nvPr/>
        </p:nvSpPr>
        <p:spPr>
          <a:xfrm>
            <a:off x="4618802" y="5308676"/>
            <a:ext cx="1857299" cy="4349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 b="1">
                <a:solidFill>
                  <a:srgbClr val="FF0000"/>
                </a:solidFill>
              </a:rPr>
              <a:t>Segmentation Fault</a:t>
            </a:r>
          </a:p>
        </p:txBody>
      </p:sp>
      <p:cxnSp>
        <p:nvCxnSpPr>
          <p:cNvPr id="118" name="Shape 118"/>
          <p:cNvCxnSpPr/>
          <p:nvPr/>
        </p:nvCxnSpPr>
        <p:spPr>
          <a:xfrm>
            <a:off x="2616689" y="5545100"/>
            <a:ext cx="579899" cy="0"/>
          </a:xfrm>
          <a:prstGeom prst="straightConnector1">
            <a:avLst/>
          </a:prstGeom>
          <a:noFill/>
          <a:ln w="38100" cap="flat" cmpd="sng">
            <a:solidFill>
              <a:srgbClr val="000000"/>
            </a:solidFill>
            <a:prstDash val="solid"/>
            <a:round/>
            <a:headEnd type="none" w="lg" len="lg"/>
            <a:tailEnd type="triangle" w="lg" len="lg"/>
          </a:ln>
        </p:spPr>
      </p:cxnSp>
      <p:cxnSp>
        <p:nvCxnSpPr>
          <p:cNvPr id="119" name="Shape 119"/>
          <p:cNvCxnSpPr/>
          <p:nvPr/>
        </p:nvCxnSpPr>
        <p:spPr>
          <a:xfrm>
            <a:off x="3973289" y="5545100"/>
            <a:ext cx="579899" cy="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Shape 57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Steps of the Minimization Algorithm</a:t>
            </a:r>
          </a:p>
        </p:txBody>
      </p:sp>
      <p:sp>
        <p:nvSpPr>
          <p:cNvPr id="570" name="Shape 570"/>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55591">
              <a:lnSpc>
                <a:spcPct val="115000"/>
              </a:lnSpc>
              <a:spcBef>
                <a:spcPts val="800"/>
              </a:spcBef>
              <a:buSzPct val="100000"/>
              <a:buAutoNum type="arabicPeriod"/>
            </a:pPr>
            <a:r>
              <a:rPr lang="en" sz="2800" dirty="0">
                <a:sym typeface="Shadows Into Light"/>
              </a:rPr>
              <a:t>Start with </a:t>
            </a:r>
            <a:r>
              <a:rPr lang="en" sz="2800" b="1" dirty="0">
                <a:sym typeface="Calibri"/>
              </a:rPr>
              <a:t>n = 2</a:t>
            </a:r>
            <a:r>
              <a:rPr lang="en" sz="2800" dirty="0">
                <a:sym typeface="Calibri"/>
              </a:rPr>
              <a:t> </a:t>
            </a:r>
            <a:r>
              <a:rPr lang="en" sz="2800" dirty="0">
                <a:sym typeface="Shadows Into Light"/>
              </a:rPr>
              <a:t>and </a:t>
            </a:r>
            <a:r>
              <a:rPr lang="en" sz="2800" b="1" dirty="0" err="1">
                <a:sym typeface="Calibri"/>
              </a:rPr>
              <a:t>Δ</a:t>
            </a:r>
            <a:r>
              <a:rPr lang="en" sz="2800" dirty="0">
                <a:sym typeface="Calibri"/>
              </a:rPr>
              <a:t> </a:t>
            </a:r>
            <a:r>
              <a:rPr lang="en" sz="2800" dirty="0">
                <a:sym typeface="Shadows Into Light"/>
              </a:rPr>
              <a:t>as test </a:t>
            </a:r>
            <a:r>
              <a:rPr lang="en" sz="2800" dirty="0" smtClean="0">
                <a:sym typeface="Shadows Into Light"/>
              </a:rPr>
              <a:t>set</a:t>
            </a:r>
            <a:endParaRPr lang="en-US" sz="2800" dirty="0" smtClean="0">
              <a:sym typeface="Shadows Into Light"/>
            </a:endParaRPr>
          </a:p>
          <a:p>
            <a:pPr marL="457189" indent="-355591">
              <a:lnSpc>
                <a:spcPct val="115000"/>
              </a:lnSpc>
              <a:spcBef>
                <a:spcPts val="800"/>
              </a:spcBef>
              <a:buSzPct val="100000"/>
              <a:buAutoNum type="arabicPeriod"/>
            </a:pPr>
            <a:r>
              <a:rPr lang="en" sz="2800" dirty="0" smtClean="0">
                <a:sym typeface="Shadows Into Light"/>
              </a:rPr>
              <a:t>Test </a:t>
            </a:r>
            <a:r>
              <a:rPr lang="en" sz="2800" dirty="0">
                <a:sym typeface="Shadows Into Light"/>
              </a:rPr>
              <a:t>each</a:t>
            </a:r>
            <a:r>
              <a:rPr lang="en" sz="2800" dirty="0">
                <a:sym typeface="Calibri"/>
              </a:rPr>
              <a:t> </a:t>
            </a:r>
            <a:r>
              <a:rPr lang="en" sz="2800" b="1" dirty="0">
                <a:sym typeface="Calibri"/>
              </a:rPr>
              <a:t>Δ</a:t>
            </a:r>
            <a:r>
              <a:rPr lang="en" sz="2800" b="1" baseline="-25000" dirty="0">
                <a:sym typeface="Calibri"/>
              </a:rPr>
              <a:t>1</a:t>
            </a:r>
            <a:r>
              <a:rPr lang="en" sz="2800" b="1" dirty="0">
                <a:sym typeface="Calibri"/>
              </a:rPr>
              <a:t>, Δ</a:t>
            </a:r>
            <a:r>
              <a:rPr lang="en" sz="2800" b="1" baseline="-25000" dirty="0">
                <a:sym typeface="Calibri"/>
              </a:rPr>
              <a:t>2</a:t>
            </a:r>
            <a:r>
              <a:rPr lang="en" sz="2800" b="1" dirty="0">
                <a:sym typeface="Calibri"/>
              </a:rPr>
              <a:t>, …, </a:t>
            </a:r>
            <a:r>
              <a:rPr lang="en" sz="2800" b="1" dirty="0" err="1">
                <a:sym typeface="Calibri"/>
              </a:rPr>
              <a:t>Δ</a:t>
            </a:r>
            <a:r>
              <a:rPr lang="en" sz="2800" b="1" baseline="-25000" dirty="0" err="1">
                <a:sym typeface="Calibri"/>
              </a:rPr>
              <a:t>n</a:t>
            </a:r>
            <a:r>
              <a:rPr lang="en" sz="2800" b="1" dirty="0">
                <a:sym typeface="Calibri"/>
              </a:rPr>
              <a:t> </a:t>
            </a:r>
            <a:r>
              <a:rPr lang="en" sz="2800" dirty="0">
                <a:sym typeface="Shadows Into Light"/>
              </a:rPr>
              <a:t>and </a:t>
            </a:r>
            <a:r>
              <a:rPr lang="en" sz="2800" dirty="0" smtClean="0">
                <a:sym typeface="Shadows Into Light"/>
              </a:rPr>
              <a:t>each</a:t>
            </a:r>
            <a:r>
              <a:rPr lang="en" sz="2800" dirty="0" smtClean="0">
                <a:sym typeface="Calibri"/>
              </a:rPr>
              <a:t> </a:t>
            </a:r>
            <a:r>
              <a:rPr lang="en" sz="2800" b="1" dirty="0" smtClean="0">
                <a:sym typeface="Calibri"/>
              </a:rPr>
              <a:t>∇</a:t>
            </a:r>
            <a:r>
              <a:rPr lang="en" sz="2800" b="1" baseline="-25000" dirty="0" smtClean="0">
                <a:sym typeface="Calibri"/>
              </a:rPr>
              <a:t>1</a:t>
            </a:r>
            <a:r>
              <a:rPr lang="en" sz="2800" b="1" dirty="0">
                <a:sym typeface="Calibri"/>
              </a:rPr>
              <a:t>, ∇</a:t>
            </a:r>
            <a:r>
              <a:rPr lang="en" sz="2800" b="1" baseline="-25000" dirty="0">
                <a:sym typeface="Calibri"/>
              </a:rPr>
              <a:t>2</a:t>
            </a:r>
            <a:r>
              <a:rPr lang="en" sz="2800" b="1" dirty="0">
                <a:sym typeface="Calibri"/>
              </a:rPr>
              <a:t>, …, ∇</a:t>
            </a:r>
            <a:r>
              <a:rPr lang="en" sz="2800" b="1" baseline="-25000" dirty="0">
                <a:sym typeface="Calibri"/>
              </a:rPr>
              <a:t>n</a:t>
            </a:r>
          </a:p>
          <a:p>
            <a:pPr marL="457189" indent="-355591">
              <a:lnSpc>
                <a:spcPct val="115000"/>
              </a:lnSpc>
              <a:spcBef>
                <a:spcPts val="800"/>
              </a:spcBef>
              <a:buSzPct val="100000"/>
              <a:buAutoNum type="arabicPeriod"/>
            </a:pPr>
            <a:r>
              <a:rPr lang="en" sz="2800" dirty="0">
                <a:sym typeface="Shadows Into Light"/>
              </a:rPr>
              <a:t>There are three possible outcomes:</a:t>
            </a:r>
          </a:p>
          <a:p>
            <a:pPr marL="914378" lvl="1" indent="-355591">
              <a:lnSpc>
                <a:spcPct val="115000"/>
              </a:lnSpc>
              <a:spcBef>
                <a:spcPts val="800"/>
              </a:spcBef>
              <a:buSzPct val="100000"/>
              <a:buFont typeface="Shadows Into Light"/>
              <a:buAutoNum type="alphaLcPeriod"/>
            </a:pPr>
            <a:r>
              <a:rPr lang="en" sz="2000" dirty="0">
                <a:sym typeface="Shadows Into Light"/>
              </a:rPr>
              <a:t>Some</a:t>
            </a:r>
            <a:r>
              <a:rPr lang="en" sz="2000" dirty="0">
                <a:sym typeface="Calibri"/>
              </a:rPr>
              <a:t> </a:t>
            </a:r>
            <a:r>
              <a:rPr lang="en" sz="2000" b="1" dirty="0" err="1">
                <a:sym typeface="Calibri"/>
              </a:rPr>
              <a:t>Δ</a:t>
            </a:r>
            <a:r>
              <a:rPr lang="en" sz="2000" b="1" baseline="-25000" dirty="0" err="1">
                <a:sym typeface="Calibri"/>
              </a:rPr>
              <a:t>i</a:t>
            </a:r>
            <a:r>
              <a:rPr lang="en" sz="2000" b="1" dirty="0">
                <a:sym typeface="Calibri"/>
              </a:rPr>
              <a:t> </a:t>
            </a:r>
            <a:r>
              <a:rPr lang="en" sz="2000" dirty="0">
                <a:sym typeface="Calibri"/>
              </a:rPr>
              <a:t> </a:t>
            </a:r>
            <a:r>
              <a:rPr lang="en" sz="2000" dirty="0">
                <a:sym typeface="Shadows Into Light"/>
              </a:rPr>
              <a:t>causes failure:</a:t>
            </a:r>
            <a:br>
              <a:rPr lang="en" sz="2000" dirty="0">
                <a:sym typeface="Shadows Into Light"/>
              </a:rPr>
            </a:br>
            <a:r>
              <a:rPr lang="en" sz="2000" dirty="0">
                <a:sym typeface="Shadows Into Light"/>
              </a:rPr>
              <a:t>Go to step (1) with </a:t>
            </a:r>
            <a:r>
              <a:rPr lang="en" sz="2000" b="1" dirty="0" err="1">
                <a:sym typeface="Calibri"/>
              </a:rPr>
              <a:t>Δ</a:t>
            </a:r>
            <a:r>
              <a:rPr lang="en" sz="2000" b="1" dirty="0">
                <a:sym typeface="Calibri"/>
              </a:rPr>
              <a:t> = </a:t>
            </a:r>
            <a:r>
              <a:rPr lang="en" sz="2000" b="1" dirty="0" err="1">
                <a:sym typeface="Calibri"/>
              </a:rPr>
              <a:t>Δ</a:t>
            </a:r>
            <a:r>
              <a:rPr lang="en" sz="2000" b="1" baseline="-25000" dirty="0" err="1">
                <a:sym typeface="Calibri"/>
              </a:rPr>
              <a:t>i</a:t>
            </a:r>
            <a:r>
              <a:rPr lang="en" sz="2000" dirty="0">
                <a:sym typeface="Calibri"/>
              </a:rPr>
              <a:t> </a:t>
            </a:r>
            <a:r>
              <a:rPr lang="en" sz="2000" dirty="0">
                <a:sym typeface="Shadows Into Light"/>
              </a:rPr>
              <a:t>and</a:t>
            </a:r>
            <a:r>
              <a:rPr lang="en" sz="2000" dirty="0">
                <a:sym typeface="Calibri"/>
              </a:rPr>
              <a:t> </a:t>
            </a:r>
            <a:r>
              <a:rPr lang="en" sz="2000" b="1" dirty="0">
                <a:sym typeface="Calibri"/>
              </a:rPr>
              <a:t>n = 2</a:t>
            </a:r>
          </a:p>
          <a:p>
            <a:pPr marL="914378" lvl="1" indent="-355591">
              <a:lnSpc>
                <a:spcPct val="115000"/>
              </a:lnSpc>
              <a:spcBef>
                <a:spcPts val="800"/>
              </a:spcBef>
              <a:buSzPct val="100000"/>
              <a:buFont typeface="Shadows Into Light"/>
              <a:buAutoNum type="alphaLcPeriod"/>
            </a:pPr>
            <a:r>
              <a:rPr lang="en" sz="2000" dirty="0">
                <a:sym typeface="Shadows Into Light"/>
              </a:rPr>
              <a:t>Some</a:t>
            </a:r>
            <a:r>
              <a:rPr lang="en" sz="2000" dirty="0">
                <a:sym typeface="Calibri"/>
              </a:rPr>
              <a:t> </a:t>
            </a:r>
            <a:r>
              <a:rPr lang="en" sz="2000" b="1" dirty="0">
                <a:sym typeface="Calibri"/>
              </a:rPr>
              <a:t>∇</a:t>
            </a:r>
            <a:r>
              <a:rPr lang="en" sz="2000" b="1" baseline="-25000" dirty="0" err="1">
                <a:sym typeface="Calibri"/>
              </a:rPr>
              <a:t>i</a:t>
            </a:r>
            <a:r>
              <a:rPr lang="en" sz="2000" dirty="0">
                <a:sym typeface="Calibri"/>
              </a:rPr>
              <a:t>  </a:t>
            </a:r>
            <a:r>
              <a:rPr lang="en" sz="2000" dirty="0">
                <a:sym typeface="Shadows Into Light"/>
              </a:rPr>
              <a:t>causes failure:</a:t>
            </a:r>
            <a:br>
              <a:rPr lang="en" sz="2000" dirty="0">
                <a:sym typeface="Shadows Into Light"/>
              </a:rPr>
            </a:br>
            <a:r>
              <a:rPr lang="en" sz="2000" dirty="0">
                <a:sym typeface="Shadows Into Light"/>
              </a:rPr>
              <a:t>Go to step (1) with </a:t>
            </a:r>
            <a:r>
              <a:rPr lang="en" sz="2000" b="1" dirty="0" err="1">
                <a:sym typeface="Calibri"/>
              </a:rPr>
              <a:t>Δ</a:t>
            </a:r>
            <a:r>
              <a:rPr lang="en" sz="2000" b="1" dirty="0">
                <a:sym typeface="Calibri"/>
              </a:rPr>
              <a:t> = ∇</a:t>
            </a:r>
            <a:r>
              <a:rPr lang="en" sz="2000" b="1" baseline="-25000" dirty="0" err="1">
                <a:sym typeface="Calibri"/>
              </a:rPr>
              <a:t>i</a:t>
            </a:r>
            <a:r>
              <a:rPr lang="en" sz="2000" b="1" dirty="0">
                <a:sym typeface="Calibri"/>
              </a:rPr>
              <a:t> </a:t>
            </a:r>
            <a:r>
              <a:rPr lang="en" sz="2000" dirty="0">
                <a:sym typeface="Shadows Into Light"/>
              </a:rPr>
              <a:t>and </a:t>
            </a:r>
            <a:r>
              <a:rPr lang="en" sz="2000" b="1" dirty="0">
                <a:sym typeface="Calibri"/>
              </a:rPr>
              <a:t>n = n - 1</a:t>
            </a:r>
          </a:p>
          <a:p>
            <a:pPr marL="914378" lvl="1" indent="-355591">
              <a:lnSpc>
                <a:spcPct val="115000"/>
              </a:lnSpc>
              <a:spcBef>
                <a:spcPts val="800"/>
              </a:spcBef>
              <a:buSzPct val="100000"/>
              <a:buFont typeface="Shadows Into Light"/>
              <a:buAutoNum type="alphaLcPeriod"/>
            </a:pPr>
            <a:r>
              <a:rPr lang="en" sz="2000" dirty="0">
                <a:sym typeface="Shadows Into Light"/>
              </a:rPr>
              <a:t>No test causes failure:</a:t>
            </a:r>
            <a:br>
              <a:rPr lang="en" sz="2000" dirty="0">
                <a:sym typeface="Shadows Into Light"/>
              </a:rPr>
            </a:br>
            <a:r>
              <a:rPr lang="en" sz="2000" dirty="0">
                <a:sym typeface="Shadows Into Light"/>
              </a:rPr>
              <a:t>If granularity can be refined: Go to step (1) with </a:t>
            </a:r>
            <a:r>
              <a:rPr lang="en" sz="2000" b="1" dirty="0" err="1">
                <a:sym typeface="Calibri"/>
              </a:rPr>
              <a:t>Δ</a:t>
            </a:r>
            <a:r>
              <a:rPr lang="en" sz="2000" b="1" dirty="0">
                <a:sym typeface="Calibri"/>
              </a:rPr>
              <a:t> = </a:t>
            </a:r>
            <a:r>
              <a:rPr lang="en" sz="2000" b="1" dirty="0" err="1">
                <a:sym typeface="Calibri"/>
              </a:rPr>
              <a:t>Δ</a:t>
            </a:r>
            <a:r>
              <a:rPr lang="en" sz="2000" dirty="0">
                <a:sym typeface="Calibri"/>
              </a:rPr>
              <a:t> </a:t>
            </a:r>
            <a:r>
              <a:rPr lang="en" sz="2000" dirty="0">
                <a:sym typeface="Shadows Into Light"/>
              </a:rPr>
              <a:t>and</a:t>
            </a:r>
            <a:r>
              <a:rPr lang="en" sz="2000" dirty="0">
                <a:sym typeface="Calibri"/>
              </a:rPr>
              <a:t> </a:t>
            </a:r>
            <a:r>
              <a:rPr lang="en" sz="2000" b="1" dirty="0">
                <a:sym typeface="Calibri"/>
              </a:rPr>
              <a:t>n = n * 2</a:t>
            </a:r>
          </a:p>
          <a:p>
            <a:pPr marL="457189" indent="457189">
              <a:lnSpc>
                <a:spcPct val="115000"/>
              </a:lnSpc>
              <a:spcBef>
                <a:spcPts val="800"/>
              </a:spcBef>
              <a:buNone/>
            </a:pPr>
            <a:r>
              <a:rPr lang="en" sz="2000" dirty="0">
                <a:sym typeface="Shadows Into Light"/>
              </a:rPr>
              <a:t>Otherwise: Done, found the 1-minimal subset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Asymptotic Analysis</a:t>
            </a:r>
          </a:p>
        </p:txBody>
      </p:sp>
      <p:sp>
        <p:nvSpPr>
          <p:cNvPr id="578" name="Shape 578"/>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dirty="0">
                <a:sym typeface="Shadows Into Light"/>
              </a:rPr>
              <a:t>Worst case is still quadratic</a:t>
            </a:r>
          </a:p>
          <a:p>
            <a:pPr marL="457189" indent="-406390">
              <a:lnSpc>
                <a:spcPct val="115000"/>
              </a:lnSpc>
              <a:spcBef>
                <a:spcPts val="800"/>
              </a:spcBef>
              <a:buSzPct val="100000"/>
              <a:buFont typeface="Shadows Into Light"/>
            </a:pPr>
            <a:r>
              <a:rPr lang="en" dirty="0">
                <a:sym typeface="Shadows Into Light"/>
              </a:rPr>
              <a:t>Subdivide until each set is of size 1</a:t>
            </a:r>
          </a:p>
          <a:p>
            <a:pPr marL="914378" lvl="1" indent="-406390">
              <a:lnSpc>
                <a:spcPct val="115000"/>
              </a:lnSpc>
              <a:spcBef>
                <a:spcPts val="800"/>
              </a:spcBef>
              <a:buSzPct val="100000"/>
              <a:buFont typeface="Shadows Into Light"/>
            </a:pPr>
            <a:r>
              <a:rPr lang="en" dirty="0">
                <a:sym typeface="Shadows Into Light"/>
              </a:rPr>
              <a:t>reduced to the naive algorithm</a:t>
            </a:r>
          </a:p>
          <a:p>
            <a:pPr marL="457189" indent="-406390">
              <a:lnSpc>
                <a:spcPct val="115000"/>
              </a:lnSpc>
              <a:spcBef>
                <a:spcPts val="800"/>
              </a:spcBef>
              <a:buSzPct val="100000"/>
              <a:buFont typeface="Shadows Into Light"/>
            </a:pPr>
            <a:r>
              <a:rPr lang="en" dirty="0">
                <a:sym typeface="Shadows Into Light"/>
              </a:rPr>
              <a:t>Good news:</a:t>
            </a:r>
          </a:p>
          <a:p>
            <a:pPr marL="914378" lvl="1" indent="-406390">
              <a:lnSpc>
                <a:spcPct val="115000"/>
              </a:lnSpc>
              <a:spcBef>
                <a:spcPts val="800"/>
              </a:spcBef>
              <a:buSzPct val="100000"/>
              <a:buFont typeface="Shadows Into Light"/>
            </a:pPr>
            <a:r>
              <a:rPr lang="en" dirty="0">
                <a:sym typeface="Shadows Into Light"/>
              </a:rPr>
              <a:t>For single failure, converges in</a:t>
            </a:r>
            <a:r>
              <a:rPr lang="en" dirty="0">
                <a:sym typeface="Calibri"/>
              </a:rPr>
              <a:t> </a:t>
            </a:r>
            <a:r>
              <a:rPr lang="en" dirty="0">
                <a:solidFill>
                  <a:srgbClr val="1C51D5"/>
                </a:solidFill>
                <a:sym typeface="Calibri"/>
              </a:rPr>
              <a:t>log N</a:t>
            </a:r>
          </a:p>
          <a:p>
            <a:pPr marL="914378" lvl="1" indent="-406390">
              <a:lnSpc>
                <a:spcPct val="115000"/>
              </a:lnSpc>
              <a:spcBef>
                <a:spcPts val="800"/>
              </a:spcBef>
              <a:buSzPct val="100000"/>
              <a:buFont typeface="Shadows Into Light"/>
            </a:pPr>
            <a:r>
              <a:rPr lang="en" dirty="0">
                <a:sym typeface="Shadows Into Light"/>
              </a:rPr>
              <a:t>Binary search again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Minimization Algorithm</a:t>
            </a:r>
          </a:p>
        </p:txBody>
      </p:sp>
      <p:graphicFrame>
        <p:nvGraphicFramePr>
          <p:cNvPr id="585" name="Shape 585"/>
          <p:cNvGraphicFramePr/>
          <p:nvPr>
            <p:extLst>
              <p:ext uri="{D42A27DB-BD31-4B8C-83A1-F6EECF244321}">
                <p14:modId xmlns:p14="http://schemas.microsoft.com/office/powerpoint/2010/main" val="497838915"/>
              </p:ext>
            </p:extLst>
          </p:nvPr>
        </p:nvGraphicFramePr>
        <p:xfrm>
          <a:off x="652350" y="3531704"/>
          <a:ext cx="7839300" cy="2594460"/>
        </p:xfrm>
        <a:graphic>
          <a:graphicData uri="http://schemas.openxmlformats.org/drawingml/2006/table">
            <a:tbl>
              <a:tblPr>
                <a:noFill/>
                <a:tableStyleId>{71168F45-E084-4B7E-9A3D-8EFE921ADF99}</a:tableStyleId>
              </a:tblPr>
              <a:tblGrid>
                <a:gridCol w="1809750"/>
                <a:gridCol w="1809750"/>
                <a:gridCol w="1113925"/>
                <a:gridCol w="3105875"/>
              </a:tblGrid>
              <a:tr h="765780">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Iteration</a:t>
                      </a:r>
                    </a:p>
                  </a:txBody>
                  <a:tcPr marL="91425" marR="91425" marT="91425" marB="91425"/>
                </a:tc>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n</a:t>
                      </a:r>
                    </a:p>
                  </a:txBody>
                  <a:tcPr marL="91425" marR="91425" marT="91425" marB="91425"/>
                </a:tc>
                <a:tc>
                  <a:txBody>
                    <a:bodyPr/>
                    <a:lstStyle/>
                    <a:p>
                      <a:pPr lvl="0" algn="ctr" rtl="0">
                        <a:lnSpc>
                          <a:spcPct val="100000"/>
                        </a:lnSpc>
                        <a:spcBef>
                          <a:spcPts val="0"/>
                        </a:spcBef>
                        <a:buNone/>
                      </a:pPr>
                      <a:r>
                        <a:rPr lang="en" sz="2200" b="1">
                          <a:solidFill>
                            <a:schemeClr val="dk1"/>
                          </a:solidFill>
                          <a:latin typeface="Calibri"/>
                          <a:ea typeface="Calibri"/>
                          <a:cs typeface="Calibri"/>
                          <a:sym typeface="Calibri"/>
                        </a:rPr>
                        <a:t>Δ</a:t>
                      </a:r>
                    </a:p>
                  </a:txBody>
                  <a:tcPr marL="91425" marR="91425" marT="91425" marB="91425"/>
                </a:tc>
                <a:tc>
                  <a:txBody>
                    <a:bodyPr/>
                    <a:lstStyle/>
                    <a:p>
                      <a:pPr lvl="0" algn="ctr" rtl="0">
                        <a:lnSpc>
                          <a:spcPct val="100000"/>
                        </a:lnSpc>
                        <a:spcBef>
                          <a:spcPts val="0"/>
                        </a:spcBef>
                        <a:buNone/>
                      </a:pPr>
                      <a:r>
                        <a:rPr lang="en" sz="2000" b="1">
                          <a:solidFill>
                            <a:schemeClr val="dk1"/>
                          </a:solidFill>
                          <a:latin typeface="Calibri"/>
                          <a:ea typeface="Calibri"/>
                          <a:cs typeface="Calibri"/>
                          <a:sym typeface="Calibri"/>
                        </a:rPr>
                        <a:t>Δ</a:t>
                      </a:r>
                      <a:r>
                        <a:rPr lang="en" sz="2000" b="1" baseline="-25000">
                          <a:solidFill>
                            <a:schemeClr val="dk1"/>
                          </a:solidFill>
                          <a:latin typeface="Calibri"/>
                          <a:ea typeface="Calibri"/>
                          <a:cs typeface="Calibri"/>
                          <a:sym typeface="Calibri"/>
                        </a:rPr>
                        <a:t>1</a:t>
                      </a:r>
                      <a:r>
                        <a:rPr lang="en" sz="2000" b="1">
                          <a:solidFill>
                            <a:schemeClr val="dk1"/>
                          </a:solidFill>
                          <a:latin typeface="Calibri"/>
                          <a:ea typeface="Calibri"/>
                          <a:cs typeface="Calibri"/>
                          <a:sym typeface="Calibri"/>
                        </a:rPr>
                        <a:t>, Δ</a:t>
                      </a:r>
                      <a:r>
                        <a:rPr lang="en" sz="2000" b="1" baseline="-25000">
                          <a:solidFill>
                            <a:schemeClr val="dk1"/>
                          </a:solidFill>
                          <a:latin typeface="Calibri"/>
                          <a:ea typeface="Calibri"/>
                          <a:cs typeface="Calibri"/>
                          <a:sym typeface="Calibri"/>
                        </a:rPr>
                        <a:t>2</a:t>
                      </a:r>
                      <a:r>
                        <a:rPr lang="en" sz="2000" b="1">
                          <a:solidFill>
                            <a:schemeClr val="dk1"/>
                          </a:solidFill>
                          <a:latin typeface="Calibri"/>
                          <a:ea typeface="Calibri"/>
                          <a:cs typeface="Calibri"/>
                          <a:sym typeface="Calibri"/>
                        </a:rPr>
                        <a:t>, …, Δ</a:t>
                      </a:r>
                      <a:r>
                        <a:rPr lang="en" sz="2000" b="1" baseline="-25000">
                          <a:solidFill>
                            <a:schemeClr val="dk1"/>
                          </a:solidFill>
                          <a:latin typeface="Calibri"/>
                          <a:ea typeface="Calibri"/>
                          <a:cs typeface="Calibri"/>
                          <a:sym typeface="Calibri"/>
                        </a:rPr>
                        <a:t>n</a:t>
                      </a:r>
                      <a:r>
                        <a:rPr lang="en" sz="1600" b="1">
                          <a:solidFill>
                            <a:schemeClr val="dk1"/>
                          </a:solidFill>
                          <a:latin typeface="Calibri"/>
                          <a:ea typeface="Calibri"/>
                          <a:cs typeface="Calibri"/>
                          <a:sym typeface="Calibri"/>
                        </a:rPr>
                        <a:t>,</a:t>
                      </a:r>
                      <a:br>
                        <a:rPr lang="en" sz="16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1</a:t>
                      </a:r>
                      <a:r>
                        <a:rPr lang="en" sz="1800" b="1">
                          <a:solidFill>
                            <a:schemeClr val="dk1"/>
                          </a:solidFill>
                          <a:latin typeface="Calibri"/>
                          <a:ea typeface="Calibri"/>
                          <a:cs typeface="Calibri"/>
                          <a:sym typeface="Calibri"/>
                        </a:rPr>
                        <a:t>, ∇</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 …, ∇</a:t>
                      </a:r>
                      <a:r>
                        <a:rPr lang="en" sz="1800" b="1" baseline="-25000">
                          <a:solidFill>
                            <a:schemeClr val="dk1"/>
                          </a:solidFill>
                          <a:latin typeface="Calibri"/>
                          <a:ea typeface="Calibri"/>
                          <a:cs typeface="Calibri"/>
                          <a:sym typeface="Calibri"/>
                        </a:rPr>
                        <a:t>n</a:t>
                      </a:r>
                    </a:p>
                  </a:txBody>
                  <a:tcPr marL="91425" marR="91425" marT="91425" marB="91425"/>
                </a:tc>
              </a:tr>
              <a:tr h="457170">
                <a:tc>
                  <a:txBody>
                    <a:bodyPr/>
                    <a:lstStyle/>
                    <a:p>
                      <a:pPr lvl="0" algn="ctr" rtl="0">
                        <a:spcBef>
                          <a:spcPts val="0"/>
                        </a:spcBef>
                        <a:buNone/>
                      </a:pPr>
                      <a:r>
                        <a:rPr lang="en" sz="1800"/>
                        <a:t>1</a:t>
                      </a:r>
                    </a:p>
                  </a:txBody>
                  <a:tcPr marL="91425" marR="91425" marT="91425" marB="91425"/>
                </a:tc>
                <a:tc>
                  <a:txBody>
                    <a:bodyPr/>
                    <a:lstStyle/>
                    <a:p>
                      <a:pPr lvl="0" algn="ctr" rtl="0">
                        <a:spcBef>
                          <a:spcPts val="0"/>
                        </a:spcBef>
                        <a:buNone/>
                      </a:pPr>
                      <a:endParaRPr sz="1800"/>
                    </a:p>
                  </a:txBody>
                  <a:tcPr marL="91425" marR="91425" marT="91425" marB="91425"/>
                </a:tc>
                <a:tc>
                  <a:txBody>
                    <a:bodyPr/>
                    <a:lstStyle/>
                    <a:p>
                      <a:pPr lvl="0" algn="ctr" rtl="0">
                        <a:spcBef>
                          <a:spcPts val="0"/>
                        </a:spcBef>
                        <a:buNone/>
                      </a:pPr>
                      <a:r>
                        <a:rPr lang="en" sz="1800"/>
                        <a:t>2424</a:t>
                      </a:r>
                    </a:p>
                  </a:txBody>
                  <a:tcPr marL="91425" marR="91425" marT="91425" marB="91425"/>
                </a:tc>
                <a:tc>
                  <a:txBody>
                    <a:bodyPr/>
                    <a:lstStyle/>
                    <a:p>
                      <a:pPr lvl="0" algn="ctr" rtl="0">
                        <a:spcBef>
                          <a:spcPts val="0"/>
                        </a:spcBef>
                        <a:buNone/>
                      </a:pPr>
                      <a:endParaRPr sz="1800"/>
                    </a:p>
                  </a:txBody>
                  <a:tcPr marL="91425" marR="91425" marT="91425" marB="91425"/>
                </a:tc>
              </a:tr>
              <a:tr h="457170">
                <a:tc>
                  <a:txBody>
                    <a:bodyPr/>
                    <a:lstStyle/>
                    <a:p>
                      <a:pPr lvl="0" algn="ctr" rtl="0">
                        <a:spcBef>
                          <a:spcPts val="0"/>
                        </a:spcBef>
                        <a:buNone/>
                      </a:pPr>
                      <a:r>
                        <a:rPr lang="en" sz="1800"/>
                        <a:t>2</a:t>
                      </a:r>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r>
              <a:tr h="457170">
                <a:tc>
                  <a:txBody>
                    <a:bodyPr/>
                    <a:lstStyle/>
                    <a:p>
                      <a:pPr lvl="0" algn="ctr" rtl="0">
                        <a:spcBef>
                          <a:spcPts val="0"/>
                        </a:spcBef>
                        <a:buNone/>
                      </a:pPr>
                      <a:r>
                        <a:rPr lang="en" sz="1800"/>
                        <a:t>3</a:t>
                      </a:r>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r>
              <a:tr h="457170">
                <a:tc>
                  <a:txBody>
                    <a:bodyPr/>
                    <a:lstStyle/>
                    <a:p>
                      <a:pPr lvl="0" algn="ctr" rtl="0">
                        <a:spcBef>
                          <a:spcPts val="0"/>
                        </a:spcBef>
                        <a:buNone/>
                      </a:pPr>
                      <a:r>
                        <a:rPr lang="en" sz="1800"/>
                        <a:t>4</a:t>
                      </a:r>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dirty="0"/>
                    </a:p>
                  </a:txBody>
                  <a:tcPr marL="91425" marR="91425" marT="91425" marB="91425"/>
                </a:tc>
              </a:tr>
            </a:tbl>
          </a:graphicData>
        </a:graphic>
      </p:graphicFrame>
      <p:sp>
        <p:nvSpPr>
          <p:cNvPr id="6" name="Shape 591"/>
          <p:cNvSpPr txBox="1">
            <a:spLocks noGrp="1"/>
          </p:cNvSpPr>
          <p:nvPr>
            <p:ph idx="1"/>
          </p:nvPr>
        </p:nvSpPr>
        <p:spPr>
          <a:xfrm>
            <a:off x="457200" y="1600201"/>
            <a:ext cx="8229600" cy="4525963"/>
          </a:xfrm>
          <a:prstGeom prst="rect">
            <a:avLst/>
          </a:prstGeom>
        </p:spPr>
        <p:txBody>
          <a:bodyPr vert="horz" lIns="91425" tIns="91425" rIns="91425" bIns="91425" rtlCol="0" anchor="t" anchorCtr="0">
            <a:noAutofit/>
          </a:bodyPr>
          <a:lstStyle/>
          <a:p>
            <a:pPr marL="0" indent="0" algn="ctr">
              <a:spcBef>
                <a:spcPts val="0"/>
              </a:spcBef>
              <a:buNone/>
            </a:pPr>
            <a:r>
              <a:rPr lang="en" sz="2800" dirty="0">
                <a:sym typeface="Shadows Into Light"/>
              </a:rPr>
              <a:t>A program crashes when </a:t>
            </a:r>
            <a:r>
              <a:rPr lang="en" sz="2800" dirty="0" smtClean="0">
                <a:sym typeface="Shadows Into Light"/>
              </a:rPr>
              <a:t>it</a:t>
            </a:r>
            <a:r>
              <a:rPr lang="en-US" sz="2800" dirty="0" smtClean="0">
                <a:sym typeface="Shadows Into Light"/>
              </a:rPr>
              <a:t>s</a:t>
            </a:r>
            <a:r>
              <a:rPr lang="en" sz="2800" dirty="0" smtClean="0">
                <a:sym typeface="Shadows Into Light"/>
              </a:rPr>
              <a:t> </a:t>
            </a:r>
            <a:r>
              <a:rPr lang="en" sz="2800" dirty="0">
                <a:sym typeface="Shadows Into Light"/>
              </a:rPr>
              <a:t>input contains 42. </a:t>
            </a:r>
            <a:r>
              <a:rPr lang="en" sz="2800" dirty="0" smtClean="0">
                <a:sym typeface="Shadows Into Light"/>
              </a:rPr>
              <a:t>Fill in</a:t>
            </a:r>
            <a:r>
              <a:rPr lang="en-US" sz="2800" dirty="0" smtClean="0">
                <a:sym typeface="Shadows Into Light"/>
              </a:rPr>
              <a:t/>
            </a:r>
            <a:br>
              <a:rPr lang="en-US" sz="2800" dirty="0" smtClean="0">
                <a:sym typeface="Shadows Into Light"/>
              </a:rPr>
            </a:br>
            <a:r>
              <a:rPr lang="en" sz="2800" dirty="0" smtClean="0">
                <a:sym typeface="Shadows Into Light"/>
              </a:rPr>
              <a:t>the </a:t>
            </a:r>
            <a:r>
              <a:rPr lang="en" sz="2800" dirty="0">
                <a:sym typeface="Shadows Into Light"/>
              </a:rPr>
              <a:t>data in each iteration of the minimization algorithm assuming character granularity.</a:t>
            </a:r>
          </a:p>
          <a:p>
            <a:pPr marL="0" indent="0">
              <a:spcBef>
                <a:spcPts val="0"/>
              </a:spcBef>
              <a:buNone/>
            </a:pPr>
            <a:endParaRPr sz="2800" dirty="0">
              <a:sym typeface="Shadows Into Light"/>
            </a:endParaRPr>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Minimization Algorithm</a:t>
            </a:r>
          </a:p>
        </p:txBody>
      </p:sp>
      <p:sp>
        <p:nvSpPr>
          <p:cNvPr id="591" name="Shape 591"/>
          <p:cNvSpPr txBox="1">
            <a:spLocks noGrp="1"/>
          </p:cNvSpPr>
          <p:nvPr>
            <p:ph idx="1"/>
          </p:nvPr>
        </p:nvSpPr>
        <p:spPr>
          <a:prstGeom prst="rect">
            <a:avLst/>
          </a:prstGeom>
        </p:spPr>
        <p:txBody>
          <a:bodyPr vert="horz" lIns="91425" tIns="91425" rIns="91425" bIns="91425" rtlCol="0" anchor="t" anchorCtr="0">
            <a:noAutofit/>
          </a:bodyPr>
          <a:lstStyle/>
          <a:p>
            <a:pPr marL="0" indent="0" algn="ctr">
              <a:spcBef>
                <a:spcPts val="0"/>
              </a:spcBef>
              <a:buNone/>
            </a:pPr>
            <a:r>
              <a:rPr lang="en" sz="2800" dirty="0">
                <a:sym typeface="Shadows Into Light"/>
              </a:rPr>
              <a:t>A program crashes when </a:t>
            </a:r>
            <a:r>
              <a:rPr lang="en" sz="2800" dirty="0" smtClean="0">
                <a:sym typeface="Shadows Into Light"/>
              </a:rPr>
              <a:t>it</a:t>
            </a:r>
            <a:r>
              <a:rPr lang="en-US" sz="2800" dirty="0" smtClean="0">
                <a:sym typeface="Shadows Into Light"/>
              </a:rPr>
              <a:t>s</a:t>
            </a:r>
            <a:r>
              <a:rPr lang="en" sz="2800" dirty="0" smtClean="0">
                <a:sym typeface="Shadows Into Light"/>
              </a:rPr>
              <a:t> </a:t>
            </a:r>
            <a:r>
              <a:rPr lang="en" sz="2800" dirty="0">
                <a:sym typeface="Shadows Into Light"/>
              </a:rPr>
              <a:t>input contains 42. </a:t>
            </a:r>
            <a:r>
              <a:rPr lang="en" sz="2800" dirty="0" smtClean="0">
                <a:sym typeface="Shadows Into Light"/>
              </a:rPr>
              <a:t>Fill in</a:t>
            </a:r>
            <a:r>
              <a:rPr lang="en-US" sz="2800" dirty="0" smtClean="0">
                <a:sym typeface="Shadows Into Light"/>
              </a:rPr>
              <a:t/>
            </a:r>
            <a:br>
              <a:rPr lang="en-US" sz="2800" dirty="0" smtClean="0">
                <a:sym typeface="Shadows Into Light"/>
              </a:rPr>
            </a:br>
            <a:r>
              <a:rPr lang="en" sz="2800" dirty="0" smtClean="0">
                <a:sym typeface="Shadows Into Light"/>
              </a:rPr>
              <a:t>the </a:t>
            </a:r>
            <a:r>
              <a:rPr lang="en" sz="2800" dirty="0">
                <a:sym typeface="Shadows Into Light"/>
              </a:rPr>
              <a:t>data in each iteration of the minimization algorithm assuming character granularity.</a:t>
            </a:r>
          </a:p>
          <a:p>
            <a:pPr marL="0" indent="0">
              <a:spcBef>
                <a:spcPts val="0"/>
              </a:spcBef>
              <a:buNone/>
            </a:pPr>
            <a:endParaRPr sz="2800" dirty="0">
              <a:sym typeface="Shadows Into Light"/>
            </a:endParaRPr>
          </a:p>
        </p:txBody>
      </p:sp>
      <p:graphicFrame>
        <p:nvGraphicFramePr>
          <p:cNvPr id="592" name="Shape 592"/>
          <p:cNvGraphicFramePr/>
          <p:nvPr>
            <p:extLst>
              <p:ext uri="{D42A27DB-BD31-4B8C-83A1-F6EECF244321}">
                <p14:modId xmlns:p14="http://schemas.microsoft.com/office/powerpoint/2010/main" val="1569152872"/>
              </p:ext>
            </p:extLst>
          </p:nvPr>
        </p:nvGraphicFramePr>
        <p:xfrm>
          <a:off x="652350" y="3531704"/>
          <a:ext cx="7839300" cy="2594460"/>
        </p:xfrm>
        <a:graphic>
          <a:graphicData uri="http://schemas.openxmlformats.org/drawingml/2006/table">
            <a:tbl>
              <a:tblPr>
                <a:noFill/>
                <a:tableStyleId>{71168F45-E084-4B7E-9A3D-8EFE921ADF99}</a:tableStyleId>
              </a:tblPr>
              <a:tblGrid>
                <a:gridCol w="1809750"/>
                <a:gridCol w="1809750"/>
                <a:gridCol w="1113925"/>
                <a:gridCol w="3105875"/>
              </a:tblGrid>
              <a:tr h="765780">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Iteration</a:t>
                      </a:r>
                    </a:p>
                  </a:txBody>
                  <a:tcPr marL="91425" marR="91425" marT="91425" marB="91425"/>
                </a:tc>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n</a:t>
                      </a:r>
                    </a:p>
                  </a:txBody>
                  <a:tcPr marL="91425" marR="91425" marT="91425" marB="91425"/>
                </a:tc>
                <a:tc>
                  <a:txBody>
                    <a:bodyPr/>
                    <a:lstStyle/>
                    <a:p>
                      <a:pPr lvl="0" algn="ctr" rtl="0">
                        <a:lnSpc>
                          <a:spcPct val="100000"/>
                        </a:lnSpc>
                        <a:spcBef>
                          <a:spcPts val="0"/>
                        </a:spcBef>
                        <a:buNone/>
                      </a:pPr>
                      <a:r>
                        <a:rPr lang="en" sz="2200" b="1">
                          <a:solidFill>
                            <a:schemeClr val="dk1"/>
                          </a:solidFill>
                          <a:latin typeface="Calibri"/>
                          <a:ea typeface="Calibri"/>
                          <a:cs typeface="Calibri"/>
                          <a:sym typeface="Calibri"/>
                        </a:rPr>
                        <a:t>Δ</a:t>
                      </a:r>
                    </a:p>
                  </a:txBody>
                  <a:tcPr marL="91425" marR="91425" marT="91425" marB="91425"/>
                </a:tc>
                <a:tc>
                  <a:txBody>
                    <a:bodyPr/>
                    <a:lstStyle/>
                    <a:p>
                      <a:pPr lvl="0" algn="ctr" rtl="0">
                        <a:lnSpc>
                          <a:spcPct val="100000"/>
                        </a:lnSpc>
                        <a:spcBef>
                          <a:spcPts val="0"/>
                        </a:spcBef>
                        <a:buNone/>
                      </a:pPr>
                      <a:r>
                        <a:rPr lang="en" sz="2000" b="1">
                          <a:solidFill>
                            <a:schemeClr val="dk1"/>
                          </a:solidFill>
                          <a:latin typeface="Calibri"/>
                          <a:ea typeface="Calibri"/>
                          <a:cs typeface="Calibri"/>
                          <a:sym typeface="Calibri"/>
                        </a:rPr>
                        <a:t>Δ</a:t>
                      </a:r>
                      <a:r>
                        <a:rPr lang="en" sz="2000" b="1" baseline="-25000">
                          <a:solidFill>
                            <a:schemeClr val="dk1"/>
                          </a:solidFill>
                          <a:latin typeface="Calibri"/>
                          <a:ea typeface="Calibri"/>
                          <a:cs typeface="Calibri"/>
                          <a:sym typeface="Calibri"/>
                        </a:rPr>
                        <a:t>1</a:t>
                      </a:r>
                      <a:r>
                        <a:rPr lang="en" sz="2000" b="1">
                          <a:solidFill>
                            <a:schemeClr val="dk1"/>
                          </a:solidFill>
                          <a:latin typeface="Calibri"/>
                          <a:ea typeface="Calibri"/>
                          <a:cs typeface="Calibri"/>
                          <a:sym typeface="Calibri"/>
                        </a:rPr>
                        <a:t>, Δ</a:t>
                      </a:r>
                      <a:r>
                        <a:rPr lang="en" sz="2000" b="1" baseline="-25000">
                          <a:solidFill>
                            <a:schemeClr val="dk1"/>
                          </a:solidFill>
                          <a:latin typeface="Calibri"/>
                          <a:ea typeface="Calibri"/>
                          <a:cs typeface="Calibri"/>
                          <a:sym typeface="Calibri"/>
                        </a:rPr>
                        <a:t>2</a:t>
                      </a:r>
                      <a:r>
                        <a:rPr lang="en" sz="2000" b="1">
                          <a:solidFill>
                            <a:schemeClr val="dk1"/>
                          </a:solidFill>
                          <a:latin typeface="Calibri"/>
                          <a:ea typeface="Calibri"/>
                          <a:cs typeface="Calibri"/>
                          <a:sym typeface="Calibri"/>
                        </a:rPr>
                        <a:t>, …, Δ</a:t>
                      </a:r>
                      <a:r>
                        <a:rPr lang="en" sz="2000" b="1" baseline="-25000">
                          <a:solidFill>
                            <a:schemeClr val="dk1"/>
                          </a:solidFill>
                          <a:latin typeface="Calibri"/>
                          <a:ea typeface="Calibri"/>
                          <a:cs typeface="Calibri"/>
                          <a:sym typeface="Calibri"/>
                        </a:rPr>
                        <a:t>n</a:t>
                      </a:r>
                      <a:r>
                        <a:rPr lang="en" sz="1600" b="1">
                          <a:solidFill>
                            <a:schemeClr val="dk1"/>
                          </a:solidFill>
                          <a:latin typeface="Calibri"/>
                          <a:ea typeface="Calibri"/>
                          <a:cs typeface="Calibri"/>
                          <a:sym typeface="Calibri"/>
                        </a:rPr>
                        <a:t>,</a:t>
                      </a:r>
                      <a:br>
                        <a:rPr lang="en" sz="16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1</a:t>
                      </a:r>
                      <a:r>
                        <a:rPr lang="en" sz="1800" b="1">
                          <a:solidFill>
                            <a:schemeClr val="dk1"/>
                          </a:solidFill>
                          <a:latin typeface="Calibri"/>
                          <a:ea typeface="Calibri"/>
                          <a:cs typeface="Calibri"/>
                          <a:sym typeface="Calibri"/>
                        </a:rPr>
                        <a:t>, ∇</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 …, ∇</a:t>
                      </a:r>
                      <a:r>
                        <a:rPr lang="en" sz="1800" b="1" baseline="-25000">
                          <a:solidFill>
                            <a:schemeClr val="dk1"/>
                          </a:solidFill>
                          <a:latin typeface="Calibri"/>
                          <a:ea typeface="Calibri"/>
                          <a:cs typeface="Calibri"/>
                          <a:sym typeface="Calibri"/>
                        </a:rPr>
                        <a:t>n</a:t>
                      </a:r>
                    </a:p>
                  </a:txBody>
                  <a:tcPr marL="91425" marR="91425" marT="91425" marB="91425"/>
                </a:tc>
              </a:tr>
              <a:tr h="457170">
                <a:tc>
                  <a:txBody>
                    <a:bodyPr/>
                    <a:lstStyle/>
                    <a:p>
                      <a:pPr lvl="0" algn="ctr" rtl="0">
                        <a:spcBef>
                          <a:spcPts val="0"/>
                        </a:spcBef>
                        <a:buNone/>
                      </a:pPr>
                      <a:r>
                        <a:rPr lang="en" sz="1800"/>
                        <a:t>1</a:t>
                      </a:r>
                    </a:p>
                  </a:txBody>
                  <a:tcPr marL="91425" marR="91425" marT="91425" marB="91425"/>
                </a:tc>
                <a:tc>
                  <a:txBody>
                    <a:bodyPr/>
                    <a:lstStyle/>
                    <a:p>
                      <a:pPr lvl="0" algn="ctr" rtl="0">
                        <a:spcBef>
                          <a:spcPts val="0"/>
                        </a:spcBef>
                        <a:buNone/>
                      </a:pPr>
                      <a:r>
                        <a:rPr lang="en" sz="1800"/>
                        <a:t>2</a:t>
                      </a:r>
                    </a:p>
                  </a:txBody>
                  <a:tcPr marL="91425" marR="91425" marT="91425" marB="91425"/>
                </a:tc>
                <a:tc>
                  <a:txBody>
                    <a:bodyPr/>
                    <a:lstStyle/>
                    <a:p>
                      <a:pPr lvl="0" algn="ctr" rtl="0">
                        <a:spcBef>
                          <a:spcPts val="0"/>
                        </a:spcBef>
                        <a:buNone/>
                      </a:pPr>
                      <a:r>
                        <a:rPr lang="en" sz="1800"/>
                        <a:t>2424</a:t>
                      </a:r>
                    </a:p>
                  </a:txBody>
                  <a:tcPr marL="91425" marR="91425" marT="91425" marB="91425"/>
                </a:tc>
                <a:tc>
                  <a:txBody>
                    <a:bodyPr/>
                    <a:lstStyle/>
                    <a:p>
                      <a:pPr lvl="0" algn="ctr" rtl="0">
                        <a:spcBef>
                          <a:spcPts val="0"/>
                        </a:spcBef>
                        <a:buNone/>
                      </a:pPr>
                      <a:r>
                        <a:rPr lang="en" sz="1800"/>
                        <a:t>24</a:t>
                      </a:r>
                    </a:p>
                  </a:txBody>
                  <a:tcPr marL="91425" marR="91425" marT="91425" marB="91425"/>
                </a:tc>
              </a:tr>
              <a:tr h="457170">
                <a:tc>
                  <a:txBody>
                    <a:bodyPr/>
                    <a:lstStyle/>
                    <a:p>
                      <a:pPr lvl="0" algn="ctr" rtl="0">
                        <a:spcBef>
                          <a:spcPts val="0"/>
                        </a:spcBef>
                        <a:buNone/>
                      </a:pPr>
                      <a:r>
                        <a:rPr lang="en" sz="1800"/>
                        <a:t>2</a:t>
                      </a:r>
                    </a:p>
                  </a:txBody>
                  <a:tcPr marL="91425" marR="91425" marT="91425" marB="91425"/>
                </a:tc>
                <a:tc>
                  <a:txBody>
                    <a:bodyPr/>
                    <a:lstStyle/>
                    <a:p>
                      <a:pPr lvl="0" algn="ctr" rtl="0">
                        <a:spcBef>
                          <a:spcPts val="0"/>
                        </a:spcBef>
                        <a:buNone/>
                      </a:pPr>
                      <a:r>
                        <a:rPr lang="en" sz="1800"/>
                        <a:t>4</a:t>
                      </a:r>
                    </a:p>
                  </a:txBody>
                  <a:tcPr marL="91425" marR="91425" marT="91425" marB="91425"/>
                </a:tc>
                <a:tc>
                  <a:txBody>
                    <a:bodyPr/>
                    <a:lstStyle/>
                    <a:p>
                      <a:pPr lvl="0" algn="ctr" rtl="0">
                        <a:spcBef>
                          <a:spcPts val="0"/>
                        </a:spcBef>
                        <a:buNone/>
                      </a:pPr>
                      <a:r>
                        <a:rPr lang="en" sz="1800"/>
                        <a:t>2424</a:t>
                      </a:r>
                    </a:p>
                  </a:txBody>
                  <a:tcPr marL="91425" marR="91425" marT="91425" marB="91425"/>
                </a:tc>
                <a:tc>
                  <a:txBody>
                    <a:bodyPr/>
                    <a:lstStyle/>
                    <a:p>
                      <a:pPr lvl="0" algn="ctr" rtl="0">
                        <a:spcBef>
                          <a:spcPts val="0"/>
                        </a:spcBef>
                        <a:buNone/>
                      </a:pPr>
                      <a:r>
                        <a:rPr lang="en" sz="1800"/>
                        <a:t>2, 4, 242, 224, 424, 244</a:t>
                      </a:r>
                    </a:p>
                  </a:txBody>
                  <a:tcPr marL="91425" marR="91425" marT="91425" marB="91425"/>
                </a:tc>
              </a:tr>
              <a:tr h="457170">
                <a:tc>
                  <a:txBody>
                    <a:bodyPr/>
                    <a:lstStyle/>
                    <a:p>
                      <a:pPr lvl="0" algn="ctr" rtl="0">
                        <a:spcBef>
                          <a:spcPts val="0"/>
                        </a:spcBef>
                        <a:buNone/>
                      </a:pPr>
                      <a:r>
                        <a:rPr lang="en" sz="1800"/>
                        <a:t>3</a:t>
                      </a:r>
                    </a:p>
                  </a:txBody>
                  <a:tcPr marL="91425" marR="91425" marT="91425" marB="91425"/>
                </a:tc>
                <a:tc>
                  <a:txBody>
                    <a:bodyPr/>
                    <a:lstStyle/>
                    <a:p>
                      <a:pPr lvl="0" algn="ctr" rtl="0">
                        <a:spcBef>
                          <a:spcPts val="0"/>
                        </a:spcBef>
                        <a:buNone/>
                      </a:pPr>
                      <a:r>
                        <a:rPr lang="en" sz="1800">
                          <a:solidFill>
                            <a:schemeClr val="dk1"/>
                          </a:solidFill>
                        </a:rPr>
                        <a:t>3</a:t>
                      </a:r>
                    </a:p>
                  </a:txBody>
                  <a:tcPr marL="91425" marR="91425" marT="91425" marB="91425"/>
                </a:tc>
                <a:tc>
                  <a:txBody>
                    <a:bodyPr/>
                    <a:lstStyle/>
                    <a:p>
                      <a:pPr lvl="0" algn="ctr" rtl="0">
                        <a:spcBef>
                          <a:spcPts val="0"/>
                        </a:spcBef>
                        <a:buNone/>
                      </a:pPr>
                      <a:r>
                        <a:rPr lang="en" sz="1800">
                          <a:solidFill>
                            <a:schemeClr val="dk1"/>
                          </a:solidFill>
                        </a:rPr>
                        <a:t>242</a:t>
                      </a:r>
                    </a:p>
                  </a:txBody>
                  <a:tcPr marL="91425" marR="91425" marT="91425" marB="91425"/>
                </a:tc>
                <a:tc>
                  <a:txBody>
                    <a:bodyPr/>
                    <a:lstStyle/>
                    <a:p>
                      <a:pPr lvl="0" algn="ctr" rtl="0">
                        <a:spcBef>
                          <a:spcPts val="0"/>
                        </a:spcBef>
                        <a:buNone/>
                      </a:pPr>
                      <a:r>
                        <a:rPr lang="en" sz="1800">
                          <a:solidFill>
                            <a:schemeClr val="dk1"/>
                          </a:solidFill>
                        </a:rPr>
                        <a:t>2, 4, 24, 42, 22</a:t>
                      </a:r>
                    </a:p>
                  </a:txBody>
                  <a:tcPr marL="91425" marR="91425" marT="91425" marB="91425"/>
                </a:tc>
              </a:tr>
              <a:tr h="457170">
                <a:tc>
                  <a:txBody>
                    <a:bodyPr/>
                    <a:lstStyle/>
                    <a:p>
                      <a:pPr lvl="0" algn="ctr" rtl="0">
                        <a:spcBef>
                          <a:spcPts val="0"/>
                        </a:spcBef>
                        <a:buNone/>
                      </a:pPr>
                      <a:r>
                        <a:rPr lang="en" sz="1800"/>
                        <a:t>4</a:t>
                      </a:r>
                    </a:p>
                  </a:txBody>
                  <a:tcPr marL="91425" marR="91425" marT="91425" marB="91425"/>
                </a:tc>
                <a:tc>
                  <a:txBody>
                    <a:bodyPr/>
                    <a:lstStyle/>
                    <a:p>
                      <a:pPr lvl="0" algn="ctr" rtl="0">
                        <a:spcBef>
                          <a:spcPts val="0"/>
                        </a:spcBef>
                        <a:buNone/>
                      </a:pPr>
                      <a:r>
                        <a:rPr lang="en" sz="1800">
                          <a:solidFill>
                            <a:schemeClr val="dk1"/>
                          </a:solidFill>
                        </a:rPr>
                        <a:t>2</a:t>
                      </a:r>
                    </a:p>
                  </a:txBody>
                  <a:tcPr marL="91425" marR="91425" marT="91425" marB="91425"/>
                </a:tc>
                <a:tc>
                  <a:txBody>
                    <a:bodyPr/>
                    <a:lstStyle/>
                    <a:p>
                      <a:pPr lvl="0" algn="ctr" rtl="0">
                        <a:spcBef>
                          <a:spcPts val="0"/>
                        </a:spcBef>
                        <a:buNone/>
                      </a:pPr>
                      <a:r>
                        <a:rPr lang="en" sz="1800">
                          <a:solidFill>
                            <a:schemeClr val="dk1"/>
                          </a:solidFill>
                        </a:rPr>
                        <a:t>42</a:t>
                      </a:r>
                    </a:p>
                  </a:txBody>
                  <a:tcPr marL="91425" marR="91425" marT="91425" marB="91425"/>
                </a:tc>
                <a:tc>
                  <a:txBody>
                    <a:bodyPr/>
                    <a:lstStyle/>
                    <a:p>
                      <a:pPr lvl="0" algn="ctr" rtl="0">
                        <a:spcBef>
                          <a:spcPts val="0"/>
                        </a:spcBef>
                        <a:buNone/>
                      </a:pPr>
                      <a:r>
                        <a:rPr lang="en" sz="1800" dirty="0">
                          <a:solidFill>
                            <a:schemeClr val="dk1"/>
                          </a:solidFill>
                        </a:rPr>
                        <a:t>4, 2</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00" name="Shape 600"/>
          <p:cNvSpPr txBox="1">
            <a:spLocks noGrp="1"/>
          </p:cNvSpPr>
          <p:nvPr>
            <p:ph idx="1"/>
          </p:nvPr>
        </p:nvSpPr>
        <p:spPr>
          <a:xfrm>
            <a:off x="3804556" y="1567543"/>
            <a:ext cx="4882243" cy="4558621"/>
          </a:xfrm>
          <a:prstGeom prst="rect">
            <a:avLst/>
          </a:prstGeom>
          <a:noFill/>
          <a:ln>
            <a:noFill/>
          </a:ln>
        </p:spPr>
        <p:txBody>
          <a:bodyPr vert="horz" lIns="91425" tIns="45700" rIns="91425" bIns="45700" rtlCol="0" anchor="t" anchorCtr="0">
            <a:noAutofit/>
          </a:bodyPr>
          <a:lstStyle/>
          <a:p>
            <a:pPr marL="457189" indent="-355591">
              <a:lnSpc>
                <a:spcPct val="115000"/>
              </a:lnSpc>
              <a:spcBef>
                <a:spcPts val="800"/>
              </a:spcBef>
              <a:buClr>
                <a:schemeClr val="dk1"/>
              </a:buClr>
              <a:buSzPct val="100000"/>
              <a:buFont typeface="Shadows Into Light"/>
            </a:pPr>
            <a:r>
              <a:rPr lang="en" sz="2000" dirty="0">
                <a:sym typeface="Shadows Into Light"/>
              </a:rPr>
              <a:t>This program (</a:t>
            </a:r>
            <a:r>
              <a:rPr lang="en" sz="2000" dirty="0" err="1">
                <a:sym typeface="Shadows Into Light"/>
              </a:rPr>
              <a:t>bug.c</a:t>
            </a:r>
            <a:r>
              <a:rPr lang="en" sz="2000" dirty="0">
                <a:sym typeface="Shadows Into Light"/>
              </a:rPr>
              <a:t>) crashes GCC 2.95.2 when optimization is enabled</a:t>
            </a:r>
          </a:p>
          <a:p>
            <a:pPr marL="457189" indent="-355591">
              <a:lnSpc>
                <a:spcPct val="115000"/>
              </a:lnSpc>
              <a:spcBef>
                <a:spcPts val="800"/>
              </a:spcBef>
              <a:buSzPct val="100000"/>
              <a:buFont typeface="Shadows Into Light"/>
            </a:pPr>
            <a:r>
              <a:rPr lang="en" sz="2000" dirty="0">
                <a:sym typeface="Shadows Into Light"/>
              </a:rPr>
              <a:t>Goal: minimize this program to file a bug report</a:t>
            </a:r>
          </a:p>
          <a:p>
            <a:pPr marL="457189" indent="-355591">
              <a:lnSpc>
                <a:spcPct val="115000"/>
              </a:lnSpc>
              <a:spcBef>
                <a:spcPts val="800"/>
              </a:spcBef>
              <a:buSzPct val="100000"/>
              <a:buFont typeface="Shadows Into Light"/>
            </a:pPr>
            <a:r>
              <a:rPr lang="en" sz="2000" dirty="0">
                <a:sym typeface="Shadows Into Light"/>
              </a:rPr>
              <a:t>For GCC, a passing run is the empty input</a:t>
            </a:r>
          </a:p>
          <a:p>
            <a:pPr marL="457189" indent="-355591">
              <a:lnSpc>
                <a:spcPct val="115000"/>
              </a:lnSpc>
              <a:spcBef>
                <a:spcPts val="800"/>
              </a:spcBef>
              <a:buSzPct val="100000"/>
              <a:buFont typeface="Shadows Into Light"/>
            </a:pPr>
            <a:r>
              <a:rPr lang="en" sz="2000" dirty="0">
                <a:sym typeface="Shadows Into Light"/>
              </a:rPr>
              <a:t>For simplicity, model each change as insertion </a:t>
            </a:r>
            <a:r>
              <a:rPr lang="en" sz="2000" dirty="0" smtClean="0">
                <a:sym typeface="Shadows Into Light"/>
              </a:rPr>
              <a:t>of</a:t>
            </a:r>
            <a:r>
              <a:rPr lang="en-US" sz="2000" dirty="0" smtClean="0">
                <a:sym typeface="Shadows Into Light"/>
              </a:rPr>
              <a:t> </a:t>
            </a:r>
            <a:r>
              <a:rPr lang="en" sz="2000" dirty="0" smtClean="0">
                <a:sym typeface="Shadows Into Light"/>
              </a:rPr>
              <a:t>a </a:t>
            </a:r>
            <a:r>
              <a:rPr lang="en" sz="2000" dirty="0">
                <a:sym typeface="Shadows Into Light"/>
              </a:rPr>
              <a:t>single character</a:t>
            </a:r>
          </a:p>
          <a:p>
            <a:pPr marL="914378" lvl="1" indent="-355591">
              <a:lnSpc>
                <a:spcPct val="115000"/>
              </a:lnSpc>
              <a:spcBef>
                <a:spcPts val="800"/>
              </a:spcBef>
              <a:buSzPct val="100000"/>
              <a:buFont typeface="Shadows Into Light"/>
            </a:pPr>
            <a:r>
              <a:rPr lang="en" sz="1800" dirty="0">
                <a:sym typeface="Shadows Into Light"/>
              </a:rPr>
              <a:t>test</a:t>
            </a:r>
            <a:r>
              <a:rPr lang="en" sz="1800" dirty="0">
                <a:sym typeface="Calibri"/>
              </a:rPr>
              <a:t> </a:t>
            </a:r>
            <a:r>
              <a:rPr lang="en" sz="1800" b="1" dirty="0" err="1">
                <a:sym typeface="Calibri"/>
              </a:rPr>
              <a:t>r</a:t>
            </a:r>
            <a:r>
              <a:rPr lang="en" sz="1800" b="1" baseline="-25000" dirty="0" err="1">
                <a:sym typeface="Calibri"/>
              </a:rPr>
              <a:t>P</a:t>
            </a:r>
            <a:r>
              <a:rPr lang="en" sz="1800" dirty="0">
                <a:sym typeface="Calibri"/>
              </a:rPr>
              <a:t> </a:t>
            </a:r>
            <a:r>
              <a:rPr lang="en" sz="1800" dirty="0">
                <a:sym typeface="Shadows Into Light"/>
              </a:rPr>
              <a:t>= running GCC on an empty input</a:t>
            </a:r>
          </a:p>
          <a:p>
            <a:pPr marL="914378" lvl="1" indent="-355591">
              <a:lnSpc>
                <a:spcPct val="115000"/>
              </a:lnSpc>
              <a:spcBef>
                <a:spcPts val="800"/>
              </a:spcBef>
              <a:buSzPct val="100000"/>
              <a:buFont typeface="Shadows Into Light"/>
            </a:pPr>
            <a:r>
              <a:rPr lang="en" sz="1800" dirty="0">
                <a:sym typeface="Shadows Into Light"/>
              </a:rPr>
              <a:t>test </a:t>
            </a:r>
            <a:r>
              <a:rPr lang="en" sz="1800" b="1" dirty="0" err="1" smtClean="0">
                <a:sym typeface="Calibri"/>
              </a:rPr>
              <a:t>r</a:t>
            </a:r>
            <a:r>
              <a:rPr lang="en" sz="1800" b="1" baseline="-25000" dirty="0" err="1" smtClean="0">
                <a:sym typeface="Calibri"/>
              </a:rPr>
              <a:t>F</a:t>
            </a:r>
            <a:r>
              <a:rPr lang="en" sz="1800" dirty="0" smtClean="0">
                <a:sym typeface="Calibri"/>
              </a:rPr>
              <a:t> </a:t>
            </a:r>
            <a:r>
              <a:rPr lang="en" sz="1800" dirty="0">
                <a:sym typeface="Shadows Into Light"/>
              </a:rPr>
              <a:t>= running GCC on </a:t>
            </a:r>
            <a:r>
              <a:rPr lang="en" sz="1800" dirty="0" err="1">
                <a:sym typeface="Shadows Into Light"/>
              </a:rPr>
              <a:t>bug.c</a:t>
            </a:r>
            <a:endParaRPr lang="en" sz="1800" dirty="0">
              <a:sym typeface="Shadows Into Light"/>
            </a:endParaRPr>
          </a:p>
          <a:p>
            <a:pPr marL="914378" lvl="1" indent="-355591">
              <a:lnSpc>
                <a:spcPct val="115000"/>
              </a:lnSpc>
              <a:spcBef>
                <a:spcPts val="800"/>
              </a:spcBef>
              <a:buSzPct val="100000"/>
              <a:buFont typeface="Shadows Into Light"/>
            </a:pPr>
            <a:r>
              <a:rPr lang="en" sz="1800" dirty="0">
                <a:sym typeface="Shadows Into Light"/>
              </a:rPr>
              <a:t>change</a:t>
            </a:r>
            <a:r>
              <a:rPr lang="en" sz="1800" dirty="0">
                <a:sym typeface="Calibri"/>
              </a:rPr>
              <a:t> </a:t>
            </a:r>
            <a:r>
              <a:rPr lang="en" sz="1800" b="1" dirty="0">
                <a:sym typeface="Calibri"/>
              </a:rPr>
              <a:t>𝛅</a:t>
            </a:r>
            <a:r>
              <a:rPr lang="en" sz="1800" b="1" baseline="-25000" dirty="0" err="1">
                <a:sym typeface="Calibri"/>
              </a:rPr>
              <a:t>i</a:t>
            </a:r>
            <a:r>
              <a:rPr lang="en" sz="1800" dirty="0">
                <a:sym typeface="Calibri"/>
              </a:rPr>
              <a:t> = </a:t>
            </a:r>
            <a:r>
              <a:rPr lang="en" sz="1800" dirty="0">
                <a:sym typeface="Shadows Into Light"/>
              </a:rPr>
              <a:t>insert </a:t>
            </a:r>
            <a:r>
              <a:rPr lang="en" sz="1800" dirty="0" err="1">
                <a:sym typeface="Shadows Into Light"/>
              </a:rPr>
              <a:t>ith</a:t>
            </a:r>
            <a:r>
              <a:rPr lang="en" sz="1800" dirty="0">
                <a:sym typeface="Shadows Into Light"/>
              </a:rPr>
              <a:t> character of </a:t>
            </a:r>
            <a:r>
              <a:rPr lang="en" sz="1800" dirty="0" err="1">
                <a:sym typeface="Shadows Into Light"/>
              </a:rPr>
              <a:t>bug.c</a:t>
            </a:r>
            <a:endParaRPr lang="en" sz="1800" dirty="0">
              <a:sym typeface="Shadows Into Light"/>
            </a:endParaRPr>
          </a:p>
        </p:txBody>
      </p:sp>
      <p:sp>
        <p:nvSpPr>
          <p:cNvPr id="599" name="Shape 599"/>
          <p:cNvSpPr txBox="1"/>
          <p:nvPr/>
        </p:nvSpPr>
        <p:spPr>
          <a:xfrm>
            <a:off x="457200" y="1567543"/>
            <a:ext cx="3084404" cy="409935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800" b="1" dirty="0">
                <a:solidFill>
                  <a:schemeClr val="dk1"/>
                </a:solidFill>
                <a:latin typeface="Consolas"/>
                <a:ea typeface="Consolas"/>
                <a:cs typeface="Consolas"/>
                <a:sym typeface="Consolas"/>
              </a:rPr>
              <a:t>#define SIZE 20</a:t>
            </a:r>
          </a:p>
          <a:p>
            <a:r>
              <a:rPr lang="en" sz="800" b="1" dirty="0">
                <a:solidFill>
                  <a:schemeClr val="dk1"/>
                </a:solidFill>
                <a:latin typeface="Consolas"/>
                <a:ea typeface="Consolas"/>
                <a:cs typeface="Consolas"/>
                <a:sym typeface="Consolas"/>
              </a:rPr>
              <a:t>double </a:t>
            </a:r>
            <a:r>
              <a:rPr lang="en" sz="800" b="1" dirty="0" err="1">
                <a:solidFill>
                  <a:schemeClr val="dk1"/>
                </a:solidFill>
                <a:latin typeface="Consolas"/>
                <a:ea typeface="Consolas"/>
                <a:cs typeface="Consolas"/>
                <a:sym typeface="Consolas"/>
              </a:rPr>
              <a:t>mult</a:t>
            </a:r>
            <a:r>
              <a:rPr lang="en" sz="800" b="1" dirty="0">
                <a:solidFill>
                  <a:schemeClr val="dk1"/>
                </a:solidFill>
                <a:latin typeface="Consolas"/>
                <a:ea typeface="Consolas"/>
                <a:cs typeface="Consolas"/>
                <a:sym typeface="Consolas"/>
              </a:rPr>
              <a:t>(double z[],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n) {</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j;</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0;</a:t>
            </a:r>
          </a:p>
          <a:p>
            <a:r>
              <a:rPr lang="en" sz="800" b="1" dirty="0">
                <a:solidFill>
                  <a:schemeClr val="dk1"/>
                </a:solidFill>
                <a:latin typeface="Consolas"/>
                <a:ea typeface="Consolas"/>
                <a:cs typeface="Consolas"/>
                <a:sym typeface="Consolas"/>
              </a:rPr>
              <a:t>   for (j = 0; j &lt; n; </a:t>
            </a:r>
            <a:r>
              <a:rPr lang="en" sz="800" b="1" dirty="0" err="1">
                <a:solidFill>
                  <a:schemeClr val="dk1"/>
                </a:solidFill>
                <a:latin typeface="Consolas"/>
                <a:ea typeface="Consolas"/>
                <a:cs typeface="Consolas"/>
                <a:sym typeface="Consolas"/>
              </a:rPr>
              <a:t>j++</a:t>
            </a:r>
            <a:r>
              <a:rPr lang="en" sz="800" b="1" dirty="0">
                <a:solidFill>
                  <a:schemeClr val="dk1"/>
                </a:solidFill>
                <a:latin typeface="Consolas"/>
                <a:ea typeface="Consolas"/>
                <a:cs typeface="Consolas"/>
                <a:sym typeface="Consolas"/>
              </a:rPr>
              <a:t>) {</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j + 1;</a:t>
            </a:r>
          </a:p>
          <a:p>
            <a:r>
              <a:rPr lang="en" sz="800" b="1" dirty="0">
                <a:solidFill>
                  <a:schemeClr val="dk1"/>
                </a:solidFill>
                <a:latin typeface="Consolas"/>
                <a:ea typeface="Consolas"/>
                <a:cs typeface="Consolas"/>
                <a:sym typeface="Consolas"/>
              </a:rPr>
              <a:t>  	z[</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z[</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(z[0] + 1.0);</a:t>
            </a:r>
          </a:p>
          <a:p>
            <a:r>
              <a:rPr lang="en" sz="800" b="1" dirty="0">
                <a:solidFill>
                  <a:schemeClr val="dk1"/>
                </a:solidFill>
                <a:latin typeface="Consolas"/>
                <a:ea typeface="Consolas"/>
                <a:cs typeface="Consolas"/>
                <a:sym typeface="Consolas"/>
              </a:rPr>
              <a:t>   }</a:t>
            </a:r>
          </a:p>
          <a:p>
            <a:r>
              <a:rPr lang="en" sz="800" b="1" dirty="0">
                <a:solidFill>
                  <a:schemeClr val="dk1"/>
                </a:solidFill>
                <a:latin typeface="Consolas"/>
                <a:ea typeface="Consolas"/>
                <a:cs typeface="Consolas"/>
                <a:sym typeface="Consolas"/>
              </a:rPr>
              <a:t>   return z[n];</a:t>
            </a:r>
          </a:p>
          <a:p>
            <a:r>
              <a:rPr lang="en" sz="800" b="1" dirty="0">
                <a:solidFill>
                  <a:schemeClr val="dk1"/>
                </a:solidFill>
                <a:latin typeface="Consolas"/>
                <a:ea typeface="Consolas"/>
                <a:cs typeface="Consolas"/>
                <a:sym typeface="Consolas"/>
              </a:rPr>
              <a:t>}</a:t>
            </a:r>
          </a:p>
          <a:p>
            <a:r>
              <a:rPr lang="en" sz="800" b="1" dirty="0">
                <a:solidFill>
                  <a:schemeClr val="dk1"/>
                </a:solidFill>
                <a:latin typeface="Consolas"/>
                <a:ea typeface="Consolas"/>
                <a:cs typeface="Consolas"/>
                <a:sym typeface="Consolas"/>
              </a:rPr>
              <a:t>void copy(double to[], double from[],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count) {</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n = (count + 7) / 8;</a:t>
            </a:r>
          </a:p>
          <a:p>
            <a:r>
              <a:rPr lang="en" sz="800" b="1" dirty="0">
                <a:solidFill>
                  <a:schemeClr val="dk1"/>
                </a:solidFill>
                <a:latin typeface="Consolas"/>
                <a:ea typeface="Consolas"/>
                <a:cs typeface="Consolas"/>
                <a:sym typeface="Consolas"/>
              </a:rPr>
              <a:t>    switch (count % 8) do {</a:t>
            </a:r>
          </a:p>
          <a:p>
            <a:r>
              <a:rPr lang="en" sz="800" b="1" dirty="0">
                <a:solidFill>
                  <a:schemeClr val="dk1"/>
                </a:solidFill>
                <a:latin typeface="Consolas"/>
                <a:ea typeface="Consolas"/>
                <a:cs typeface="Consolas"/>
                <a:sym typeface="Consolas"/>
              </a:rPr>
              <a:t>	case 0: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7: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6: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5: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4: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3: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2: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1: *to++ = *from++;</a:t>
            </a:r>
          </a:p>
          <a:p>
            <a:r>
              <a:rPr lang="en" sz="800" b="1" dirty="0">
                <a:solidFill>
                  <a:schemeClr val="dk1"/>
                </a:solidFill>
                <a:latin typeface="Consolas"/>
                <a:ea typeface="Consolas"/>
                <a:cs typeface="Consolas"/>
                <a:sym typeface="Consolas"/>
              </a:rPr>
              <a:t>  } while (--n &gt; 0);</a:t>
            </a:r>
          </a:p>
          <a:p>
            <a:r>
              <a:rPr lang="en" sz="800" b="1" dirty="0">
                <a:solidFill>
                  <a:schemeClr val="dk1"/>
                </a:solidFill>
                <a:latin typeface="Consolas"/>
                <a:ea typeface="Consolas"/>
                <a:cs typeface="Consolas"/>
                <a:sym typeface="Consolas"/>
              </a:rPr>
              <a:t>  return </a:t>
            </a:r>
            <a:r>
              <a:rPr lang="en" sz="800" b="1" dirty="0" err="1">
                <a:solidFill>
                  <a:schemeClr val="dk1"/>
                </a:solidFill>
                <a:latin typeface="Consolas"/>
                <a:ea typeface="Consolas"/>
                <a:cs typeface="Consolas"/>
                <a:sym typeface="Consolas"/>
              </a:rPr>
              <a:t>mult</a:t>
            </a:r>
            <a:r>
              <a:rPr lang="en" sz="800" b="1" dirty="0">
                <a:solidFill>
                  <a:schemeClr val="dk1"/>
                </a:solidFill>
                <a:latin typeface="Consolas"/>
                <a:ea typeface="Consolas"/>
                <a:cs typeface="Consolas"/>
                <a:sym typeface="Consolas"/>
              </a:rPr>
              <a:t>(to, 2);</a:t>
            </a:r>
          </a:p>
          <a:p>
            <a:r>
              <a:rPr lang="en" sz="800" b="1" dirty="0">
                <a:solidFill>
                  <a:schemeClr val="dk1"/>
                </a:solidFill>
                <a:latin typeface="Consolas"/>
                <a:ea typeface="Consolas"/>
                <a:cs typeface="Consolas"/>
                <a:sym typeface="Consolas"/>
              </a:rPr>
              <a:t>}</a:t>
            </a:r>
          </a:p>
          <a:p>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main(</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argc</a:t>
            </a:r>
            <a:r>
              <a:rPr lang="en" sz="800" b="1" dirty="0">
                <a:solidFill>
                  <a:schemeClr val="dk1"/>
                </a:solidFill>
                <a:latin typeface="Consolas"/>
                <a:ea typeface="Consolas"/>
                <a:cs typeface="Consolas"/>
                <a:sym typeface="Consolas"/>
              </a:rPr>
              <a:t>, char *</a:t>
            </a:r>
            <a:r>
              <a:rPr lang="en" sz="800" b="1" dirty="0" err="1">
                <a:solidFill>
                  <a:schemeClr val="dk1"/>
                </a:solidFill>
                <a:latin typeface="Consolas"/>
                <a:ea typeface="Consolas"/>
                <a:cs typeface="Consolas"/>
                <a:sym typeface="Consolas"/>
              </a:rPr>
              <a:t>argv</a:t>
            </a:r>
            <a:r>
              <a:rPr lang="en" sz="800" b="1" dirty="0">
                <a:solidFill>
                  <a:schemeClr val="dk1"/>
                </a:solidFill>
                <a:latin typeface="Consolas"/>
                <a:ea typeface="Consolas"/>
                <a:cs typeface="Consolas"/>
                <a:sym typeface="Consolas"/>
              </a:rPr>
              <a:t>[]) {</a:t>
            </a:r>
          </a:p>
          <a:p>
            <a:r>
              <a:rPr lang="en" sz="800" b="1" dirty="0">
                <a:solidFill>
                  <a:schemeClr val="dk1"/>
                </a:solidFill>
                <a:latin typeface="Consolas"/>
                <a:ea typeface="Consolas"/>
                <a:cs typeface="Consolas"/>
                <a:sym typeface="Consolas"/>
              </a:rPr>
              <a:t>   double x[SIZE], y[SIZE];</a:t>
            </a:r>
          </a:p>
          <a:p>
            <a:r>
              <a:rPr lang="en" sz="800" b="1" dirty="0">
                <a:solidFill>
                  <a:schemeClr val="dk1"/>
                </a:solidFill>
                <a:latin typeface="Consolas"/>
                <a:ea typeface="Consolas"/>
                <a:cs typeface="Consolas"/>
                <a:sym typeface="Consolas"/>
              </a:rPr>
              <a:t>   double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 x;</a:t>
            </a:r>
          </a:p>
          <a:p>
            <a:r>
              <a:rPr lang="en" sz="800" b="1" dirty="0">
                <a:solidFill>
                  <a:schemeClr val="dk1"/>
                </a:solidFill>
                <a:latin typeface="Consolas"/>
                <a:ea typeface="Consolas"/>
                <a:cs typeface="Consolas"/>
                <a:sym typeface="Consolas"/>
              </a:rPr>
              <a:t>   while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&lt; x + SIZE)</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 x) * (SIZE + 1.0);</a:t>
            </a:r>
          </a:p>
          <a:p>
            <a:r>
              <a:rPr lang="en" sz="800" b="1" dirty="0">
                <a:solidFill>
                  <a:schemeClr val="dk1"/>
                </a:solidFill>
                <a:latin typeface="Consolas"/>
                <a:ea typeface="Consolas"/>
                <a:cs typeface="Consolas"/>
                <a:sym typeface="Consolas"/>
              </a:rPr>
              <a:t>   return copy(y, x, SIZE)</a:t>
            </a:r>
          </a:p>
          <a:p>
            <a:r>
              <a:rPr lang="en" sz="800" b="1" dirty="0">
                <a:solidFill>
                  <a:schemeClr val="dk1"/>
                </a:solidFill>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07" name="Shape 607"/>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 sz="2400" dirty="0">
                <a:solidFill>
                  <a:srgbClr val="C93CBA"/>
                </a:solidFill>
                <a:sym typeface="Shadows Into Light"/>
              </a:rPr>
              <a:t>The test procedure:</a:t>
            </a:r>
          </a:p>
          <a:p>
            <a:pPr>
              <a:lnSpc>
                <a:spcPct val="115000"/>
              </a:lnSpc>
              <a:spcBef>
                <a:spcPts val="590"/>
              </a:spcBef>
              <a:buClr>
                <a:schemeClr val="dk1"/>
              </a:buClr>
              <a:buSzPct val="100000"/>
              <a:buFont typeface="Shadows Into Light"/>
              <a:buChar char="•"/>
            </a:pPr>
            <a:r>
              <a:rPr lang="en" sz="2400" dirty="0">
                <a:sym typeface="Shadows Into Light"/>
              </a:rPr>
              <a:t>create the appropriate</a:t>
            </a:r>
            <a:br>
              <a:rPr lang="en" sz="2400" dirty="0">
                <a:sym typeface="Shadows Into Light"/>
              </a:rPr>
            </a:br>
            <a:r>
              <a:rPr lang="en" sz="2400" dirty="0">
                <a:sym typeface="Shadows Into Light"/>
              </a:rPr>
              <a:t>subset of </a:t>
            </a:r>
            <a:r>
              <a:rPr lang="en" sz="2400" dirty="0" err="1">
                <a:sym typeface="Shadows Into Light"/>
              </a:rPr>
              <a:t>bug.c</a:t>
            </a:r>
            <a:endParaRPr lang="en" sz="2400" dirty="0">
              <a:sym typeface="Shadows Into Light"/>
            </a:endParaRPr>
          </a:p>
          <a:p>
            <a:pPr>
              <a:lnSpc>
                <a:spcPct val="115000"/>
              </a:lnSpc>
              <a:spcBef>
                <a:spcPts val="590"/>
              </a:spcBef>
              <a:buClr>
                <a:schemeClr val="dk1"/>
              </a:buClr>
              <a:buSzPct val="100000"/>
              <a:buFont typeface="Shadows Into Light"/>
              <a:buChar char="•"/>
            </a:pPr>
            <a:r>
              <a:rPr lang="en" sz="2400" dirty="0">
                <a:sym typeface="Shadows Into Light"/>
              </a:rPr>
              <a:t>feed it to GCC</a:t>
            </a:r>
          </a:p>
          <a:p>
            <a:pPr>
              <a:lnSpc>
                <a:spcPct val="115000"/>
              </a:lnSpc>
              <a:spcBef>
                <a:spcPts val="590"/>
              </a:spcBef>
              <a:buClr>
                <a:schemeClr val="dk1"/>
              </a:buClr>
              <a:buSzPct val="100000"/>
              <a:buFont typeface="Shadows Into Light"/>
              <a:buChar char="•"/>
            </a:pPr>
            <a:r>
              <a:rPr lang="en" sz="2400" dirty="0">
                <a:sym typeface="Shadows Into Light"/>
              </a:rPr>
              <a:t>return</a:t>
            </a:r>
            <a:r>
              <a:rPr lang="en" sz="2400" dirty="0">
                <a:sym typeface="Calibri"/>
              </a:rPr>
              <a:t> </a:t>
            </a:r>
            <a:r>
              <a:rPr lang="en" sz="2400" b="1" dirty="0">
                <a:sym typeface="Calibri"/>
              </a:rPr>
              <a:t>Failed</a:t>
            </a:r>
            <a:r>
              <a:rPr lang="en" sz="2400" dirty="0">
                <a:sym typeface="Calibri"/>
              </a:rPr>
              <a:t>  </a:t>
            </a:r>
            <a:r>
              <a:rPr lang="en" sz="2400" dirty="0">
                <a:sym typeface="Shadows Into Light"/>
              </a:rPr>
              <a:t>if GCC</a:t>
            </a:r>
            <a:br>
              <a:rPr lang="en" sz="2400" dirty="0">
                <a:sym typeface="Shadows Into Light"/>
              </a:rPr>
            </a:br>
            <a:r>
              <a:rPr lang="en" sz="2400" dirty="0">
                <a:sym typeface="Shadows Into Light"/>
              </a:rPr>
              <a:t>crashes,</a:t>
            </a:r>
            <a:r>
              <a:rPr lang="en" sz="2400" dirty="0">
                <a:sym typeface="Calibri"/>
              </a:rPr>
              <a:t> </a:t>
            </a:r>
            <a:r>
              <a:rPr lang="en" sz="2400" b="1" dirty="0">
                <a:sym typeface="Calibri"/>
              </a:rPr>
              <a:t>Passed </a:t>
            </a:r>
            <a:endParaRPr lang="en-US" sz="2400" b="1" dirty="0" smtClean="0">
              <a:sym typeface="Shadows Into Light"/>
            </a:endParaRPr>
          </a:p>
          <a:p>
            <a:pPr marL="300038" lvl="1" indent="0">
              <a:lnSpc>
                <a:spcPct val="115000"/>
              </a:lnSpc>
              <a:spcBef>
                <a:spcPts val="590"/>
              </a:spcBef>
              <a:buClr>
                <a:schemeClr val="dk1"/>
              </a:buClr>
              <a:buSzPct val="100000"/>
              <a:buNone/>
            </a:pPr>
            <a:r>
              <a:rPr lang="en-US" sz="2400" dirty="0" smtClean="0">
                <a:sym typeface="Shadows Into Light"/>
              </a:rPr>
              <a:t>other</a:t>
            </a:r>
            <a:r>
              <a:rPr lang="en" sz="2400" dirty="0" smtClean="0">
                <a:sym typeface="Shadows Into Light"/>
              </a:rPr>
              <a:t>wise</a:t>
            </a:r>
            <a:endParaRPr lang="en" sz="2400" dirty="0">
              <a:sym typeface="Shadows Into Light"/>
            </a:endParaRPr>
          </a:p>
          <a:p>
            <a:pPr marL="0" indent="0">
              <a:lnSpc>
                <a:spcPct val="115000"/>
              </a:lnSpc>
              <a:spcBef>
                <a:spcPts val="590"/>
              </a:spcBef>
              <a:buNone/>
            </a:pPr>
            <a:endParaRPr sz="2400" dirty="0">
              <a:sym typeface="Shadows Into Light"/>
            </a:endParaRPr>
          </a:p>
        </p:txBody>
      </p:sp>
      <p:pic>
        <p:nvPicPr>
          <p:cNvPr id="608" name="Shape 608"/>
          <p:cNvPicPr preferRelativeResize="0"/>
          <p:nvPr/>
        </p:nvPicPr>
        <p:blipFill>
          <a:blip r:embed="rId3">
            <a:alphaModFix/>
          </a:blip>
          <a:stretch>
            <a:fillRect/>
          </a:stretch>
        </p:blipFill>
        <p:spPr>
          <a:xfrm>
            <a:off x="3925101" y="2645650"/>
            <a:ext cx="4865224" cy="2645100"/>
          </a:xfrm>
          <a:prstGeom prst="rect">
            <a:avLst/>
          </a:prstGeom>
          <a:noFill/>
          <a:ln>
            <a:noFill/>
          </a:ln>
        </p:spPr>
      </p:pic>
      <p:cxnSp>
        <p:nvCxnSpPr>
          <p:cNvPr id="609" name="Shape 609"/>
          <p:cNvCxnSpPr/>
          <p:nvPr/>
        </p:nvCxnSpPr>
        <p:spPr>
          <a:xfrm>
            <a:off x="3855952" y="2827200"/>
            <a:ext cx="545399" cy="248700"/>
          </a:xfrm>
          <a:prstGeom prst="straightConnector1">
            <a:avLst/>
          </a:prstGeom>
          <a:noFill/>
          <a:ln w="28575" cap="flat" cmpd="sng">
            <a:solidFill>
              <a:srgbClr val="FF0000"/>
            </a:solidFill>
            <a:prstDash val="solid"/>
            <a:round/>
            <a:headEnd type="none" w="lg" len="lg"/>
            <a:tailEnd type="triangle" w="lg" len="lg"/>
          </a:ln>
        </p:spPr>
      </p:cxnSp>
      <p:cxnSp>
        <p:nvCxnSpPr>
          <p:cNvPr id="610" name="Shape 610"/>
          <p:cNvCxnSpPr/>
          <p:nvPr/>
        </p:nvCxnSpPr>
        <p:spPr>
          <a:xfrm rot="10800000" flipH="1">
            <a:off x="3866775" y="4212877"/>
            <a:ext cx="497100" cy="20699"/>
          </a:xfrm>
          <a:prstGeom prst="straightConnector1">
            <a:avLst/>
          </a:prstGeom>
          <a:noFill/>
          <a:ln w="28575" cap="flat" cmpd="sng">
            <a:solidFill>
              <a:srgbClr val="FF0000"/>
            </a:solidFill>
            <a:prstDash val="solid"/>
            <a:round/>
            <a:headEnd type="none" w="lg" len="lg"/>
            <a:tailEnd type="triangle" w="lg" len="lg"/>
          </a:ln>
        </p:spPr>
      </p:cxnSp>
      <p:cxnSp>
        <p:nvCxnSpPr>
          <p:cNvPr id="611" name="Shape 611"/>
          <p:cNvCxnSpPr/>
          <p:nvPr/>
        </p:nvCxnSpPr>
        <p:spPr>
          <a:xfrm rot="10800000" flipH="1">
            <a:off x="3935802" y="4316402"/>
            <a:ext cx="545399" cy="469499"/>
          </a:xfrm>
          <a:prstGeom prst="straightConnector1">
            <a:avLst/>
          </a:prstGeom>
          <a:noFill/>
          <a:ln w="28575" cap="flat" cmpd="sng">
            <a:solidFill>
              <a:srgbClr val="FF0000"/>
            </a:solidFill>
            <a:prstDash val="solid"/>
            <a:round/>
            <a:headEnd type="none" w="lg" len="lg"/>
            <a:tailEnd type="triangle" w="lg" len="lg"/>
          </a:ln>
        </p:spPr>
      </p:cxnSp>
      <p:sp>
        <p:nvSpPr>
          <p:cNvPr id="612" name="Shape 612"/>
          <p:cNvSpPr txBox="1"/>
          <p:nvPr/>
        </p:nvSpPr>
        <p:spPr>
          <a:xfrm>
            <a:off x="3421550" y="4033250"/>
            <a:ext cx="586800" cy="505500"/>
          </a:xfrm>
          <a:prstGeom prst="rect">
            <a:avLst/>
          </a:prstGeom>
          <a:noFill/>
          <a:ln>
            <a:noFill/>
          </a:ln>
        </p:spPr>
        <p:txBody>
          <a:bodyPr lIns="91425" tIns="91425" rIns="91425" bIns="91425" anchor="t" anchorCtr="0">
            <a:noAutofit/>
          </a:bodyPr>
          <a:lstStyle/>
          <a:p>
            <a:r>
              <a:rPr lang="en">
                <a:solidFill>
                  <a:srgbClr val="FF0000"/>
                </a:solidFill>
              </a:rPr>
              <a:t>377</a:t>
            </a:r>
          </a:p>
        </p:txBody>
      </p:sp>
      <p:sp>
        <p:nvSpPr>
          <p:cNvPr id="613" name="Shape 613"/>
          <p:cNvSpPr txBox="1"/>
          <p:nvPr/>
        </p:nvSpPr>
        <p:spPr>
          <a:xfrm>
            <a:off x="3585275" y="4701375"/>
            <a:ext cx="586800" cy="505500"/>
          </a:xfrm>
          <a:prstGeom prst="rect">
            <a:avLst/>
          </a:prstGeom>
          <a:noFill/>
          <a:ln>
            <a:noFill/>
          </a:ln>
        </p:spPr>
        <p:txBody>
          <a:bodyPr lIns="91425" tIns="91425" rIns="91425" bIns="91425" anchor="t" anchorCtr="0">
            <a:noAutofit/>
          </a:bodyPr>
          <a:lstStyle/>
          <a:p>
            <a:r>
              <a:rPr lang="en">
                <a:solidFill>
                  <a:srgbClr val="FF0000"/>
                </a:solidFill>
              </a:rPr>
              <a:t>188</a:t>
            </a:r>
          </a:p>
        </p:txBody>
      </p:sp>
      <p:cxnSp>
        <p:nvCxnSpPr>
          <p:cNvPr id="614" name="Shape 614"/>
          <p:cNvCxnSpPr/>
          <p:nvPr/>
        </p:nvCxnSpPr>
        <p:spPr>
          <a:xfrm>
            <a:off x="8255200" y="4178825"/>
            <a:ext cx="9300" cy="681600"/>
          </a:xfrm>
          <a:prstGeom prst="straightConnector1">
            <a:avLst/>
          </a:prstGeom>
          <a:noFill/>
          <a:ln w="28575" cap="flat" cmpd="sng">
            <a:solidFill>
              <a:srgbClr val="FF0000"/>
            </a:solidFill>
            <a:prstDash val="solid"/>
            <a:round/>
            <a:headEnd type="none" w="lg" len="lg"/>
            <a:tailEnd type="triangle" w="lg" len="lg"/>
          </a:ln>
        </p:spPr>
      </p:cxnSp>
      <p:sp>
        <p:nvSpPr>
          <p:cNvPr id="615" name="Shape 615"/>
          <p:cNvSpPr txBox="1"/>
          <p:nvPr/>
        </p:nvSpPr>
        <p:spPr>
          <a:xfrm>
            <a:off x="8026600" y="3715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77</a:t>
            </a:r>
          </a:p>
        </p:txBody>
      </p:sp>
      <p:sp>
        <p:nvSpPr>
          <p:cNvPr id="616" name="Shape 616"/>
          <p:cNvSpPr txBox="1"/>
          <p:nvPr/>
        </p:nvSpPr>
        <p:spPr>
          <a:xfrm>
            <a:off x="3345350" y="2574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755</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23" name="Shape 623"/>
          <p:cNvSpPr txBox="1"/>
          <p:nvPr/>
        </p:nvSpPr>
        <p:spPr>
          <a:xfrm>
            <a:off x="282328" y="2574450"/>
            <a:ext cx="3128999" cy="2477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300" b="1">
                <a:latin typeface="Consolas"/>
                <a:ea typeface="Consolas"/>
                <a:cs typeface="Consolas"/>
                <a:sym typeface="Consolas"/>
              </a:rPr>
              <a:t>double mult(double z[], int n) {</a:t>
            </a:r>
          </a:p>
          <a:p>
            <a:r>
              <a:rPr lang="en" sz="1300" b="1">
                <a:latin typeface="Consolas"/>
                <a:ea typeface="Consolas"/>
                <a:cs typeface="Consolas"/>
                <a:sym typeface="Consolas"/>
              </a:rPr>
              <a:t>   int i, j;</a:t>
            </a:r>
          </a:p>
          <a:p>
            <a:r>
              <a:rPr lang="en" sz="1300" b="1">
                <a:latin typeface="Consolas"/>
                <a:ea typeface="Consolas"/>
                <a:cs typeface="Consolas"/>
                <a:sym typeface="Consolas"/>
              </a:rPr>
              <a:t>   i = 0;</a:t>
            </a:r>
          </a:p>
          <a:p>
            <a:r>
              <a:rPr lang="en" sz="1300" b="1">
                <a:latin typeface="Consolas"/>
                <a:ea typeface="Consolas"/>
                <a:cs typeface="Consolas"/>
                <a:sym typeface="Consolas"/>
              </a:rPr>
              <a:t>   for (j = 0; j &lt; n; j++) {</a:t>
            </a:r>
          </a:p>
          <a:p>
            <a:r>
              <a:rPr lang="en" sz="1300" b="1">
                <a:latin typeface="Consolas"/>
                <a:ea typeface="Consolas"/>
                <a:cs typeface="Consolas"/>
                <a:sym typeface="Consolas"/>
              </a:rPr>
              <a:t>  	i = i + j + 1;</a:t>
            </a:r>
          </a:p>
          <a:p>
            <a:r>
              <a:rPr lang="en" sz="1300" b="1">
                <a:latin typeface="Consolas"/>
                <a:ea typeface="Consolas"/>
                <a:cs typeface="Consolas"/>
                <a:sym typeface="Consolas"/>
              </a:rPr>
              <a:t>  	z[i] = z[i] * (z[0] + 1.0);</a:t>
            </a:r>
          </a:p>
          <a:p>
            <a:r>
              <a:rPr lang="en" sz="1300" b="1">
                <a:latin typeface="Consolas"/>
                <a:ea typeface="Consolas"/>
                <a:cs typeface="Consolas"/>
                <a:sym typeface="Consolas"/>
              </a:rPr>
              <a:t>   }</a:t>
            </a:r>
          </a:p>
          <a:p>
            <a:r>
              <a:rPr lang="en" sz="1300" b="1">
                <a:latin typeface="Consolas"/>
                <a:ea typeface="Consolas"/>
                <a:cs typeface="Consolas"/>
                <a:sym typeface="Consolas"/>
              </a:rPr>
              <a:t>   return z[n];</a:t>
            </a:r>
          </a:p>
          <a:p>
            <a:r>
              <a:rPr lang="en" sz="1300" b="1">
                <a:latin typeface="Consolas"/>
                <a:ea typeface="Consolas"/>
                <a:cs typeface="Consolas"/>
                <a:sym typeface="Consolas"/>
              </a:rPr>
              <a:t>}</a:t>
            </a:r>
          </a:p>
        </p:txBody>
      </p:sp>
      <p:sp>
        <p:nvSpPr>
          <p:cNvPr id="624" name="Shape 624"/>
          <p:cNvSpPr txBox="1"/>
          <p:nvPr/>
        </p:nvSpPr>
        <p:spPr>
          <a:xfrm>
            <a:off x="842850" y="1511307"/>
            <a:ext cx="7458299" cy="5055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590"/>
              </a:spcBef>
            </a:pPr>
            <a:r>
              <a:rPr lang="en" sz="1300" b="1">
                <a:solidFill>
                  <a:schemeClr val="dk1"/>
                </a:solidFill>
                <a:latin typeface="Consolas"/>
                <a:ea typeface="Consolas"/>
                <a:cs typeface="Consolas"/>
                <a:sym typeface="Consolas"/>
              </a:rPr>
              <a:t>t(double z[],int n){int i,j;for(;;){i=i+j+1;z[i]=z[i]*(z[0]+0);}return z[n];}</a:t>
            </a:r>
          </a:p>
        </p:txBody>
      </p:sp>
      <p:pic>
        <p:nvPicPr>
          <p:cNvPr id="625" name="Shape 625"/>
          <p:cNvPicPr preferRelativeResize="0"/>
          <p:nvPr/>
        </p:nvPicPr>
        <p:blipFill>
          <a:blip r:embed="rId3">
            <a:alphaModFix/>
          </a:blip>
          <a:stretch>
            <a:fillRect/>
          </a:stretch>
        </p:blipFill>
        <p:spPr>
          <a:xfrm>
            <a:off x="3925101" y="2645650"/>
            <a:ext cx="4865224" cy="2645100"/>
          </a:xfrm>
          <a:prstGeom prst="rect">
            <a:avLst/>
          </a:prstGeom>
          <a:noFill/>
          <a:ln>
            <a:noFill/>
          </a:ln>
        </p:spPr>
      </p:pic>
      <p:cxnSp>
        <p:nvCxnSpPr>
          <p:cNvPr id="626" name="Shape 626"/>
          <p:cNvCxnSpPr/>
          <p:nvPr/>
        </p:nvCxnSpPr>
        <p:spPr>
          <a:xfrm>
            <a:off x="3855952" y="2827200"/>
            <a:ext cx="545399" cy="248700"/>
          </a:xfrm>
          <a:prstGeom prst="straightConnector1">
            <a:avLst/>
          </a:prstGeom>
          <a:noFill/>
          <a:ln w="28575" cap="flat" cmpd="sng">
            <a:solidFill>
              <a:srgbClr val="FF0000"/>
            </a:solidFill>
            <a:prstDash val="solid"/>
            <a:round/>
            <a:headEnd type="none" w="lg" len="lg"/>
            <a:tailEnd type="triangle" w="lg" len="lg"/>
          </a:ln>
        </p:spPr>
      </p:cxnSp>
      <p:cxnSp>
        <p:nvCxnSpPr>
          <p:cNvPr id="627" name="Shape 627"/>
          <p:cNvCxnSpPr/>
          <p:nvPr/>
        </p:nvCxnSpPr>
        <p:spPr>
          <a:xfrm rot="10800000" flipH="1">
            <a:off x="3866775" y="4212877"/>
            <a:ext cx="497100" cy="20699"/>
          </a:xfrm>
          <a:prstGeom prst="straightConnector1">
            <a:avLst/>
          </a:prstGeom>
          <a:noFill/>
          <a:ln w="28575" cap="flat" cmpd="sng">
            <a:solidFill>
              <a:srgbClr val="FF0000"/>
            </a:solidFill>
            <a:prstDash val="solid"/>
            <a:round/>
            <a:headEnd type="none" w="lg" len="lg"/>
            <a:tailEnd type="triangle" w="lg" len="lg"/>
          </a:ln>
        </p:spPr>
      </p:cxnSp>
      <p:cxnSp>
        <p:nvCxnSpPr>
          <p:cNvPr id="628" name="Shape 628"/>
          <p:cNvCxnSpPr/>
          <p:nvPr/>
        </p:nvCxnSpPr>
        <p:spPr>
          <a:xfrm rot="10800000" flipH="1">
            <a:off x="3935802" y="4316402"/>
            <a:ext cx="545399" cy="469499"/>
          </a:xfrm>
          <a:prstGeom prst="straightConnector1">
            <a:avLst/>
          </a:prstGeom>
          <a:noFill/>
          <a:ln w="28575" cap="flat" cmpd="sng">
            <a:solidFill>
              <a:srgbClr val="FF0000"/>
            </a:solidFill>
            <a:prstDash val="solid"/>
            <a:round/>
            <a:headEnd type="none" w="lg" len="lg"/>
            <a:tailEnd type="triangle" w="lg" len="lg"/>
          </a:ln>
        </p:spPr>
      </p:cxnSp>
      <p:sp>
        <p:nvSpPr>
          <p:cNvPr id="629" name="Shape 629"/>
          <p:cNvSpPr txBox="1"/>
          <p:nvPr/>
        </p:nvSpPr>
        <p:spPr>
          <a:xfrm>
            <a:off x="3421550" y="4033250"/>
            <a:ext cx="586800" cy="505500"/>
          </a:xfrm>
          <a:prstGeom prst="rect">
            <a:avLst/>
          </a:prstGeom>
          <a:noFill/>
          <a:ln>
            <a:noFill/>
          </a:ln>
        </p:spPr>
        <p:txBody>
          <a:bodyPr lIns="91425" tIns="91425" rIns="91425" bIns="91425" anchor="t" anchorCtr="0">
            <a:noAutofit/>
          </a:bodyPr>
          <a:lstStyle/>
          <a:p>
            <a:r>
              <a:rPr lang="en">
                <a:solidFill>
                  <a:srgbClr val="FF0000"/>
                </a:solidFill>
              </a:rPr>
              <a:t>377</a:t>
            </a:r>
          </a:p>
        </p:txBody>
      </p:sp>
      <p:sp>
        <p:nvSpPr>
          <p:cNvPr id="630" name="Shape 630"/>
          <p:cNvSpPr txBox="1"/>
          <p:nvPr/>
        </p:nvSpPr>
        <p:spPr>
          <a:xfrm>
            <a:off x="3585275" y="4701375"/>
            <a:ext cx="586800" cy="505500"/>
          </a:xfrm>
          <a:prstGeom prst="rect">
            <a:avLst/>
          </a:prstGeom>
          <a:noFill/>
          <a:ln>
            <a:noFill/>
          </a:ln>
        </p:spPr>
        <p:txBody>
          <a:bodyPr lIns="91425" tIns="91425" rIns="91425" bIns="91425" anchor="t" anchorCtr="0">
            <a:noAutofit/>
          </a:bodyPr>
          <a:lstStyle/>
          <a:p>
            <a:r>
              <a:rPr lang="en">
                <a:solidFill>
                  <a:srgbClr val="FF0000"/>
                </a:solidFill>
              </a:rPr>
              <a:t>188</a:t>
            </a:r>
          </a:p>
        </p:txBody>
      </p:sp>
      <p:cxnSp>
        <p:nvCxnSpPr>
          <p:cNvPr id="631" name="Shape 631"/>
          <p:cNvCxnSpPr/>
          <p:nvPr/>
        </p:nvCxnSpPr>
        <p:spPr>
          <a:xfrm>
            <a:off x="8255200" y="4178825"/>
            <a:ext cx="9300" cy="681600"/>
          </a:xfrm>
          <a:prstGeom prst="straightConnector1">
            <a:avLst/>
          </a:prstGeom>
          <a:noFill/>
          <a:ln w="28575" cap="flat" cmpd="sng">
            <a:solidFill>
              <a:srgbClr val="FF0000"/>
            </a:solidFill>
            <a:prstDash val="solid"/>
            <a:round/>
            <a:headEnd type="none" w="lg" len="lg"/>
            <a:tailEnd type="triangle" w="lg" len="lg"/>
          </a:ln>
        </p:spPr>
      </p:cxnSp>
      <p:sp>
        <p:nvSpPr>
          <p:cNvPr id="632" name="Shape 632"/>
          <p:cNvSpPr txBox="1"/>
          <p:nvPr/>
        </p:nvSpPr>
        <p:spPr>
          <a:xfrm>
            <a:off x="8026600" y="3715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77</a:t>
            </a:r>
          </a:p>
        </p:txBody>
      </p:sp>
      <p:sp>
        <p:nvSpPr>
          <p:cNvPr id="633" name="Shape 633"/>
          <p:cNvSpPr txBox="1"/>
          <p:nvPr/>
        </p:nvSpPr>
        <p:spPr>
          <a:xfrm>
            <a:off x="3345350" y="2574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755</a:t>
            </a:r>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40" name="Shape 640"/>
          <p:cNvSpPr txBox="1"/>
          <p:nvPr/>
        </p:nvSpPr>
        <p:spPr>
          <a:xfrm>
            <a:off x="842850" y="1505600"/>
            <a:ext cx="7458299" cy="5055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590"/>
              </a:spcBef>
            </a:pPr>
            <a:r>
              <a:rPr lang="en" sz="1300" b="1">
                <a:solidFill>
                  <a:schemeClr val="dk1"/>
                </a:solidFill>
                <a:latin typeface="Consolas"/>
                <a:ea typeface="Consolas"/>
                <a:cs typeface="Consolas"/>
                <a:sym typeface="Consolas"/>
              </a:rPr>
              <a:t>t(double z[],int n){int i,j;for(;;){i=i+j+1;z[i]=z[i]*(z[0]+0);}return z[n];}</a:t>
            </a:r>
          </a:p>
        </p:txBody>
      </p:sp>
      <p:sp>
        <p:nvSpPr>
          <p:cNvPr id="641" name="Shape 641"/>
          <p:cNvSpPr txBox="1"/>
          <p:nvPr/>
        </p:nvSpPr>
        <p:spPr>
          <a:xfrm>
            <a:off x="3394335" y="2569477"/>
            <a:ext cx="5749665" cy="3651709"/>
          </a:xfrm>
          <a:prstGeom prst="rect">
            <a:avLst/>
          </a:prstGeom>
          <a:noFill/>
          <a:ln>
            <a:noFill/>
          </a:ln>
        </p:spPr>
        <p:txBody>
          <a:bodyPr lIns="91425" tIns="91425" rIns="91425" bIns="91425" anchor="t" anchorCtr="0">
            <a:noAutofit/>
          </a:bodyPr>
          <a:lstStyle/>
          <a:p>
            <a:pPr marL="457189" indent="-355591">
              <a:spcBef>
                <a:spcPts val="590"/>
              </a:spcBef>
              <a:buClr>
                <a:schemeClr val="dk1"/>
              </a:buClr>
              <a:buSzPct val="100000"/>
              <a:buFont typeface="Shadows Into Light"/>
              <a:buChar char="•"/>
            </a:pPr>
            <a:r>
              <a:rPr lang="en" sz="2000" dirty="0">
                <a:solidFill>
                  <a:schemeClr val="dk1"/>
                </a:solidFill>
                <a:latin typeface="+mn-lt"/>
                <a:ea typeface="Calibri Regular" charset="0"/>
                <a:cs typeface="Calibri Regular" charset="0"/>
                <a:sym typeface="Shadows Into Light"/>
              </a:rPr>
              <a:t>This test case is 1-minimal</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No single character can be removed while still causing the crash</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Even every superfluous whitespace has been removed</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The function name has shrunk from</a:t>
            </a:r>
            <a:r>
              <a:rPr lang="en" sz="1600" b="1" dirty="0">
                <a:solidFill>
                  <a:schemeClr val="dk1"/>
                </a:solidFill>
                <a:latin typeface="+mn-lt"/>
                <a:ea typeface="Calibri"/>
                <a:cs typeface="Calibri"/>
                <a:sym typeface="Calibri"/>
              </a:rPr>
              <a:t> </a:t>
            </a:r>
            <a:r>
              <a:rPr lang="en" sz="1600" b="1" dirty="0" err="1">
                <a:solidFill>
                  <a:schemeClr val="dk1"/>
                </a:solidFill>
                <a:latin typeface="+mn-lt"/>
                <a:ea typeface="Calibri"/>
                <a:cs typeface="Calibri"/>
                <a:sym typeface="Calibri"/>
              </a:rPr>
              <a:t>mult</a:t>
            </a:r>
            <a:r>
              <a:rPr lang="en" sz="1600" b="1" dirty="0">
                <a:solidFill>
                  <a:schemeClr val="dk1"/>
                </a:solidFill>
                <a:latin typeface="+mn-lt"/>
                <a:ea typeface="Calibri"/>
                <a:cs typeface="Calibri"/>
                <a:sym typeface="Calibri"/>
              </a:rPr>
              <a:t> </a:t>
            </a:r>
            <a:r>
              <a:rPr lang="en" sz="1600" dirty="0">
                <a:solidFill>
                  <a:schemeClr val="dk1"/>
                </a:solidFill>
                <a:latin typeface="+mn-lt"/>
                <a:ea typeface="Calibri Regular" charset="0"/>
                <a:cs typeface="Calibri Regular" charset="0"/>
                <a:sym typeface="Shadows Into Light"/>
              </a:rPr>
              <a:t>to a single</a:t>
            </a:r>
            <a:r>
              <a:rPr lang="en" sz="1600" b="1" dirty="0">
                <a:solidFill>
                  <a:schemeClr val="dk1"/>
                </a:solidFill>
                <a:latin typeface="+mn-lt"/>
                <a:ea typeface="Calibri"/>
                <a:cs typeface="Calibri"/>
                <a:sym typeface="Calibri"/>
              </a:rPr>
              <a:t> t</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Has infinite loop, but GCC still isn’t supposed to crash</a:t>
            </a:r>
            <a:br>
              <a:rPr lang="en" sz="1600" dirty="0">
                <a:solidFill>
                  <a:schemeClr val="dk1"/>
                </a:solidFill>
                <a:latin typeface="+mn-lt"/>
                <a:ea typeface="Calibri Regular" charset="0"/>
                <a:cs typeface="Calibri Regular" charset="0"/>
                <a:sym typeface="Shadows Into Light"/>
              </a:rPr>
            </a:br>
            <a:endParaRPr lang="en" sz="1600" dirty="0">
              <a:solidFill>
                <a:schemeClr val="dk1"/>
              </a:solidFill>
              <a:latin typeface="+mn-lt"/>
              <a:ea typeface="Calibri Regular" charset="0"/>
              <a:cs typeface="Calibri Regular" charset="0"/>
              <a:sym typeface="Shadows Into Light"/>
            </a:endParaRPr>
          </a:p>
          <a:p>
            <a:pPr marL="457189" indent="-355591">
              <a:spcBef>
                <a:spcPts val="590"/>
              </a:spcBef>
              <a:buClr>
                <a:schemeClr val="dk1"/>
              </a:buClr>
              <a:buSzPct val="100000"/>
              <a:buFont typeface="Shadows Into Light"/>
              <a:buChar char="•"/>
            </a:pPr>
            <a:r>
              <a:rPr lang="en" sz="2000" dirty="0">
                <a:solidFill>
                  <a:schemeClr val="dk1"/>
                </a:solidFill>
                <a:latin typeface="+mn-lt"/>
                <a:ea typeface="Calibri Regular" charset="0"/>
                <a:cs typeface="Calibri Regular" charset="0"/>
                <a:sym typeface="Shadows Into Light"/>
              </a:rPr>
              <a:t>So where could the bug be?</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We already know it is related to optimization</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Crash disappears if we remove</a:t>
            </a:r>
            <a:r>
              <a:rPr lang="en" sz="1600" b="1" dirty="0">
                <a:solidFill>
                  <a:schemeClr val="dk1"/>
                </a:solidFill>
                <a:latin typeface="+mn-lt"/>
                <a:ea typeface="Calibri"/>
                <a:cs typeface="Calibri"/>
                <a:sym typeface="Calibri"/>
              </a:rPr>
              <a:t> -O </a:t>
            </a:r>
            <a:r>
              <a:rPr lang="en" sz="1600" dirty="0">
                <a:solidFill>
                  <a:schemeClr val="dk1"/>
                </a:solidFill>
                <a:latin typeface="+mn-lt"/>
                <a:ea typeface="Calibri Regular" charset="0"/>
                <a:cs typeface="Calibri Regular" charset="0"/>
                <a:sym typeface="Shadows Into Light"/>
              </a:rPr>
              <a:t>option to turn off optimization</a:t>
            </a:r>
          </a:p>
        </p:txBody>
      </p:sp>
      <p:sp>
        <p:nvSpPr>
          <p:cNvPr id="642" name="Shape 642"/>
          <p:cNvSpPr txBox="1"/>
          <p:nvPr/>
        </p:nvSpPr>
        <p:spPr>
          <a:xfrm>
            <a:off x="265336" y="2569477"/>
            <a:ext cx="3128999" cy="2477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300" b="1">
                <a:latin typeface="Consolas"/>
                <a:ea typeface="Consolas"/>
                <a:cs typeface="Consolas"/>
                <a:sym typeface="Consolas"/>
              </a:rPr>
              <a:t>double mult(double z[], int n) {</a:t>
            </a:r>
          </a:p>
          <a:p>
            <a:r>
              <a:rPr lang="en" sz="1300" b="1">
                <a:latin typeface="Consolas"/>
                <a:ea typeface="Consolas"/>
                <a:cs typeface="Consolas"/>
                <a:sym typeface="Consolas"/>
              </a:rPr>
              <a:t>   int i, j;</a:t>
            </a:r>
          </a:p>
          <a:p>
            <a:r>
              <a:rPr lang="en" sz="1300" b="1">
                <a:latin typeface="Consolas"/>
                <a:ea typeface="Consolas"/>
                <a:cs typeface="Consolas"/>
                <a:sym typeface="Consolas"/>
              </a:rPr>
              <a:t>   i = 0;</a:t>
            </a:r>
          </a:p>
          <a:p>
            <a:r>
              <a:rPr lang="en" sz="1300" b="1">
                <a:latin typeface="Consolas"/>
                <a:ea typeface="Consolas"/>
                <a:cs typeface="Consolas"/>
                <a:sym typeface="Consolas"/>
              </a:rPr>
              <a:t>   for (j = 0; j &lt; n; j++) {</a:t>
            </a:r>
          </a:p>
          <a:p>
            <a:r>
              <a:rPr lang="en" sz="1300" b="1">
                <a:latin typeface="Consolas"/>
                <a:ea typeface="Consolas"/>
                <a:cs typeface="Consolas"/>
                <a:sym typeface="Consolas"/>
              </a:rPr>
              <a:t>  	i = i + j + 1;</a:t>
            </a:r>
          </a:p>
          <a:p>
            <a:r>
              <a:rPr lang="en" sz="1300" b="1">
                <a:latin typeface="Consolas"/>
                <a:ea typeface="Consolas"/>
                <a:cs typeface="Consolas"/>
                <a:sym typeface="Consolas"/>
              </a:rPr>
              <a:t>  	z[i] = z[i] * (z[0] + 1.0);</a:t>
            </a:r>
          </a:p>
          <a:p>
            <a:r>
              <a:rPr lang="en" sz="1300" b="1">
                <a:latin typeface="Consolas"/>
                <a:ea typeface="Consolas"/>
                <a:cs typeface="Consolas"/>
                <a:sym typeface="Consolas"/>
              </a:rPr>
              <a:t>   }</a:t>
            </a:r>
          </a:p>
          <a:p>
            <a:r>
              <a:rPr lang="en" sz="1300" b="1">
                <a:latin typeface="Consolas"/>
                <a:ea typeface="Consolas"/>
                <a:cs typeface="Consolas"/>
                <a:sym typeface="Consolas"/>
              </a:rPr>
              <a:t>   return z[n];</a:t>
            </a:r>
          </a:p>
          <a:p>
            <a:r>
              <a:rPr lang="en" sz="1300" b="1">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49" name="Shape 649"/>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07967">
              <a:spcBef>
                <a:spcPts val="590"/>
              </a:spcBef>
              <a:buClr>
                <a:schemeClr val="dk1"/>
              </a:buClr>
              <a:buSzPct val="100000"/>
              <a:buFont typeface="Shadows Into Light"/>
              <a:buChar char="•"/>
            </a:pPr>
            <a:r>
              <a:rPr lang="en" sz="2300" dirty="0">
                <a:sym typeface="Shadows Into Light"/>
              </a:rPr>
              <a:t>The GCC documentation lists 31 options to control optimization:</a:t>
            </a: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457189" indent="-380990">
              <a:spcBef>
                <a:spcPts val="590"/>
              </a:spcBef>
              <a:buSzPct val="100000"/>
              <a:buFont typeface="Shadows Into Light"/>
            </a:pPr>
            <a:r>
              <a:rPr lang="en" sz="2400" dirty="0">
                <a:sym typeface="Shadows Into Light"/>
              </a:rPr>
              <a:t>Applying </a:t>
            </a:r>
            <a:r>
              <a:rPr lang="en" sz="2400" dirty="0">
                <a:solidFill>
                  <a:srgbClr val="C93CBA"/>
                </a:solidFill>
                <a:sym typeface="Shadows Into Light"/>
              </a:rPr>
              <a:t>all</a:t>
            </a:r>
            <a:r>
              <a:rPr lang="en" sz="2400" dirty="0">
                <a:sym typeface="Shadows Into Light"/>
              </a:rPr>
              <a:t> of these options causes the crash to disappear</a:t>
            </a:r>
          </a:p>
          <a:p>
            <a:pPr marL="914378" lvl="1" indent="-368291">
              <a:spcBef>
                <a:spcPts val="590"/>
              </a:spcBef>
              <a:buSzPct val="100000"/>
              <a:buFont typeface="Shadows Into Light"/>
            </a:pPr>
            <a:r>
              <a:rPr lang="en" sz="2400" dirty="0">
                <a:sym typeface="Shadows Into Light"/>
              </a:rPr>
              <a:t>Some option(s) </a:t>
            </a:r>
            <a:r>
              <a:rPr lang="en" sz="2400" dirty="0">
                <a:solidFill>
                  <a:srgbClr val="C93CBA"/>
                </a:solidFill>
                <a:sym typeface="Shadows Into Light"/>
              </a:rPr>
              <a:t>prevent</a:t>
            </a:r>
            <a:r>
              <a:rPr lang="en" sz="2400" dirty="0">
                <a:sym typeface="Shadows Into Light"/>
              </a:rPr>
              <a:t> the crash</a:t>
            </a:r>
          </a:p>
          <a:p>
            <a:pPr marL="0" indent="0">
              <a:spcBef>
                <a:spcPts val="590"/>
              </a:spcBef>
              <a:buNone/>
            </a:pPr>
            <a:endParaRPr dirty="0">
              <a:sym typeface="Shadows Into Light"/>
            </a:endParaRPr>
          </a:p>
        </p:txBody>
      </p:sp>
      <p:sp>
        <p:nvSpPr>
          <p:cNvPr id="650" name="Shape 650"/>
          <p:cNvSpPr txBox="1"/>
          <p:nvPr/>
        </p:nvSpPr>
        <p:spPr>
          <a:xfrm>
            <a:off x="2812718" y="2523373"/>
            <a:ext cx="3976800" cy="464099"/>
          </a:xfrm>
          <a:prstGeom prst="rect">
            <a:avLst/>
          </a:prstGeom>
          <a:noFill/>
          <a:ln>
            <a:noFill/>
          </a:ln>
        </p:spPr>
        <p:txBody>
          <a:bodyPr lIns="91425" tIns="91425" rIns="91425" bIns="91425" anchor="t" anchorCtr="0">
            <a:noAutofit/>
          </a:bodyPr>
          <a:lstStyle/>
          <a:p>
            <a:endParaRPr/>
          </a:p>
        </p:txBody>
      </p:sp>
      <p:sp>
        <p:nvSpPr>
          <p:cNvPr id="651" name="Shape 651"/>
          <p:cNvSpPr txBox="1"/>
          <p:nvPr/>
        </p:nvSpPr>
        <p:spPr>
          <a:xfrm>
            <a:off x="457201" y="2100573"/>
            <a:ext cx="8229599" cy="2495177"/>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ffloat</a:t>
            </a:r>
            <a:r>
              <a:rPr lang="en" sz="1200" b="1" i="1" dirty="0">
                <a:solidFill>
                  <a:schemeClr val="dk1"/>
                </a:solidFill>
                <a:latin typeface="Consolas"/>
                <a:ea typeface="Consolas"/>
                <a:cs typeface="Consolas"/>
                <a:sym typeface="Consolas"/>
              </a:rPr>
              <a:t>-store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-default-inline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-defer-pop</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fforce</a:t>
            </a:r>
            <a:r>
              <a:rPr lang="en" sz="1200" b="1" i="1" dirty="0">
                <a:solidFill>
                  <a:schemeClr val="dk1"/>
                </a:solidFill>
                <a:latin typeface="Consolas"/>
                <a:ea typeface="Consolas"/>
                <a:cs typeface="Consolas"/>
                <a:sym typeface="Consolas"/>
              </a:rPr>
              <a:t>-mem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fforce-addr</a:t>
            </a:r>
            <a:r>
              <a:rPr lang="en" sz="1200" b="1" i="1" dirty="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fomit</a:t>
            </a:r>
            <a:r>
              <a:rPr lang="en" sz="1200" b="1" i="1" dirty="0">
                <a:solidFill>
                  <a:schemeClr val="dk1"/>
                </a:solidFill>
                <a:latin typeface="Consolas"/>
                <a:ea typeface="Consolas"/>
                <a:cs typeface="Consolas"/>
                <a:sym typeface="Consolas"/>
              </a:rPr>
              <a:t>-frame-pointer</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-inline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finline</a:t>
            </a:r>
            <a:r>
              <a:rPr lang="en" sz="1200" b="1" i="1" dirty="0">
                <a:solidFill>
                  <a:schemeClr val="dk1"/>
                </a:solidFill>
                <a:latin typeface="Consolas"/>
                <a:ea typeface="Consolas"/>
                <a:cs typeface="Consolas"/>
                <a:sym typeface="Consolas"/>
              </a:rPr>
              <a:t>-functions  	</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fkeep</a:t>
            </a:r>
            <a:r>
              <a:rPr lang="en" sz="1200" b="1" i="1" dirty="0">
                <a:solidFill>
                  <a:schemeClr val="dk1"/>
                </a:solidFill>
                <a:latin typeface="Consolas"/>
                <a:ea typeface="Consolas"/>
                <a:cs typeface="Consolas"/>
                <a:sym typeface="Consolas"/>
              </a:rPr>
              <a:t>-inline-functions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fkeep</a:t>
            </a:r>
            <a:r>
              <a:rPr lang="en" sz="1200" b="1" i="1" dirty="0">
                <a:solidFill>
                  <a:schemeClr val="dk1"/>
                </a:solidFill>
                <a:latin typeface="Consolas"/>
                <a:ea typeface="Consolas"/>
                <a:cs typeface="Consolas"/>
                <a:sym typeface="Consolas"/>
              </a:rPr>
              <a:t>-static-</a:t>
            </a:r>
            <a:r>
              <a:rPr lang="en" sz="1200" b="1" i="1" dirty="0" err="1">
                <a:solidFill>
                  <a:schemeClr val="dk1"/>
                </a:solidFill>
                <a:latin typeface="Consolas"/>
                <a:ea typeface="Consolas"/>
                <a:cs typeface="Consolas"/>
                <a:sym typeface="Consolas"/>
              </a:rPr>
              <a:t>consts</a:t>
            </a:r>
            <a:r>
              <a:rPr lang="en" sz="1200" b="1" i="1" dirty="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-function-</a:t>
            </a:r>
            <a:r>
              <a:rPr lang="en" sz="1200" b="1" i="1" dirty="0" err="1">
                <a:solidFill>
                  <a:schemeClr val="dk1"/>
                </a:solidFill>
                <a:latin typeface="Consolas"/>
                <a:ea typeface="Consolas"/>
                <a:cs typeface="Consolas"/>
                <a:sym typeface="Consolas"/>
              </a:rPr>
              <a:t>cse</a:t>
            </a:r>
            <a:r>
              <a:rPr lang="en" sz="1200" b="1" i="1" dirty="0">
                <a:solidFill>
                  <a:schemeClr val="dk1"/>
                </a:solidFill>
                <a:latin typeface="Consolas"/>
                <a:ea typeface="Consolas"/>
                <a:cs typeface="Consolas"/>
                <a:sym typeface="Consolas"/>
              </a:rPr>
              <a:t>  	</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ffast</a:t>
            </a:r>
            <a:r>
              <a:rPr lang="en" sz="1200" b="1" i="1" dirty="0">
                <a:solidFill>
                  <a:schemeClr val="dk1"/>
                </a:solidFill>
                <a:latin typeface="Consolas"/>
                <a:ea typeface="Consolas"/>
                <a:cs typeface="Consolas"/>
                <a:sym typeface="Consolas"/>
              </a:rPr>
              <a:t>-math</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fstrength</a:t>
            </a:r>
            <a:r>
              <a:rPr lang="en" sz="1200" b="1" i="1" dirty="0">
                <a:solidFill>
                  <a:schemeClr val="dk1"/>
                </a:solidFill>
                <a:latin typeface="Consolas"/>
                <a:ea typeface="Consolas"/>
                <a:cs typeface="Consolas"/>
                <a:sym typeface="Consolas"/>
              </a:rPr>
              <a:t>-reduce 		–</a:t>
            </a:r>
            <a:r>
              <a:rPr lang="en" sz="1200" b="1" i="1" dirty="0" err="1">
                <a:solidFill>
                  <a:schemeClr val="dk1"/>
                </a:solidFill>
                <a:latin typeface="Consolas"/>
                <a:ea typeface="Consolas"/>
                <a:cs typeface="Consolas"/>
                <a:sym typeface="Consolas"/>
              </a:rPr>
              <a:t>fthread</a:t>
            </a:r>
            <a:r>
              <a:rPr lang="en" sz="1200" b="1" i="1" dirty="0">
                <a:solidFill>
                  <a:schemeClr val="dk1"/>
                </a:solidFill>
                <a:latin typeface="Consolas"/>
                <a:ea typeface="Consolas"/>
                <a:cs typeface="Consolas"/>
                <a:sym typeface="Consolas"/>
              </a:rPr>
              <a:t>-jumps  		–</a:t>
            </a:r>
            <a:r>
              <a:rPr lang="en" sz="1200" b="1" i="1" dirty="0" err="1">
                <a:solidFill>
                  <a:schemeClr val="dk1"/>
                </a:solidFill>
                <a:latin typeface="Consolas"/>
                <a:ea typeface="Consolas"/>
                <a:cs typeface="Consolas"/>
                <a:sym typeface="Consolas"/>
              </a:rPr>
              <a:t>fcse</a:t>
            </a:r>
            <a:r>
              <a:rPr lang="en" sz="1200" b="1" i="1" dirty="0">
                <a:solidFill>
                  <a:schemeClr val="dk1"/>
                </a:solidFill>
                <a:latin typeface="Consolas"/>
                <a:ea typeface="Consolas"/>
                <a:cs typeface="Consolas"/>
                <a:sym typeface="Consolas"/>
              </a:rPr>
              <a:t>-follow-jumps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fcse</a:t>
            </a:r>
            <a:r>
              <a:rPr lang="en" sz="1200" b="1" i="1" dirty="0">
                <a:solidFill>
                  <a:schemeClr val="dk1"/>
                </a:solidFill>
                <a:latin typeface="Consolas"/>
                <a:ea typeface="Consolas"/>
                <a:cs typeface="Consolas"/>
                <a:sym typeface="Consolas"/>
              </a:rPr>
              <a:t>-skip-blocks  		–</a:t>
            </a:r>
            <a:r>
              <a:rPr lang="en" sz="1200" b="1" i="1" dirty="0" err="1">
                <a:solidFill>
                  <a:schemeClr val="dk1"/>
                </a:solidFill>
                <a:latin typeface="Consolas"/>
                <a:ea typeface="Consolas"/>
                <a:cs typeface="Consolas"/>
                <a:sym typeface="Consolas"/>
              </a:rPr>
              <a:t>frerun</a:t>
            </a: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cse</a:t>
            </a:r>
            <a:r>
              <a:rPr lang="en" sz="1200" b="1" i="1" dirty="0">
                <a:solidFill>
                  <a:schemeClr val="dk1"/>
                </a:solidFill>
                <a:latin typeface="Consolas"/>
                <a:ea typeface="Consolas"/>
                <a:cs typeface="Consolas"/>
                <a:sym typeface="Consolas"/>
              </a:rPr>
              <a:t>-after-loop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frerun</a:t>
            </a:r>
            <a:r>
              <a:rPr lang="en" sz="1200" b="1" i="1" dirty="0">
                <a:solidFill>
                  <a:schemeClr val="dk1"/>
                </a:solidFill>
                <a:latin typeface="Consolas"/>
                <a:ea typeface="Consolas"/>
                <a:cs typeface="Consolas"/>
                <a:sym typeface="Consolas"/>
              </a:rPr>
              <a:t>-loop-opt</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fgcse</a:t>
            </a:r>
            <a:r>
              <a:rPr lang="en" sz="1200" b="1" i="1" dirty="0">
                <a:solidFill>
                  <a:schemeClr val="dk1"/>
                </a:solidFill>
                <a:latin typeface="Consolas"/>
                <a:ea typeface="Consolas"/>
                <a:cs typeface="Consolas"/>
                <a:sym typeface="Consolas"/>
              </a:rPr>
              <a:t>  			–</a:t>
            </a:r>
            <a:r>
              <a:rPr lang="en" sz="1200" b="1" i="1" dirty="0" err="1">
                <a:solidFill>
                  <a:schemeClr val="dk1"/>
                </a:solidFill>
                <a:latin typeface="Consolas"/>
                <a:ea typeface="Consolas"/>
                <a:cs typeface="Consolas"/>
                <a:sym typeface="Consolas"/>
              </a:rPr>
              <a:t>fexpensive</a:t>
            </a:r>
            <a:r>
              <a:rPr lang="en" sz="1200" b="1" i="1" dirty="0">
                <a:solidFill>
                  <a:schemeClr val="dk1"/>
                </a:solidFill>
                <a:latin typeface="Consolas"/>
                <a:ea typeface="Consolas"/>
                <a:cs typeface="Consolas"/>
                <a:sym typeface="Consolas"/>
              </a:rPr>
              <a:t>-optimizations  </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fschedule-insns</a:t>
            </a:r>
            <a:endParaRPr lang="en" sz="1200" b="1" i="1" dirty="0">
              <a:solidFill>
                <a:schemeClr val="dk1"/>
              </a:solidFill>
              <a:latin typeface="Consolas"/>
              <a:ea typeface="Consolas"/>
              <a:cs typeface="Consolas"/>
              <a:sym typeface="Consolas"/>
            </a:endParaRP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–fschedule-insns2  		–</a:t>
            </a:r>
            <a:r>
              <a:rPr lang="en" sz="1200" b="1" i="1" dirty="0" err="1">
                <a:solidFill>
                  <a:schemeClr val="dk1"/>
                </a:solidFill>
                <a:latin typeface="Consolas"/>
                <a:ea typeface="Consolas"/>
                <a:cs typeface="Consolas"/>
                <a:sym typeface="Consolas"/>
              </a:rPr>
              <a:t>ffunction</a:t>
            </a:r>
            <a:r>
              <a:rPr lang="en" sz="1200" b="1" i="1" dirty="0">
                <a:solidFill>
                  <a:schemeClr val="dk1"/>
                </a:solidFill>
                <a:latin typeface="Consolas"/>
                <a:ea typeface="Consolas"/>
                <a:cs typeface="Consolas"/>
                <a:sym typeface="Consolas"/>
              </a:rPr>
              <a:t>-sections  		–</a:t>
            </a:r>
            <a:r>
              <a:rPr lang="en" sz="1200" b="1" i="1" dirty="0" err="1">
                <a:solidFill>
                  <a:schemeClr val="dk1"/>
                </a:solidFill>
                <a:latin typeface="Consolas"/>
                <a:ea typeface="Consolas"/>
                <a:cs typeface="Consolas"/>
                <a:sym typeface="Consolas"/>
              </a:rPr>
              <a:t>fdata</a:t>
            </a:r>
            <a:r>
              <a:rPr lang="en" sz="1200" b="1" i="1" dirty="0">
                <a:solidFill>
                  <a:schemeClr val="dk1"/>
                </a:solidFill>
                <a:latin typeface="Consolas"/>
                <a:ea typeface="Consolas"/>
                <a:cs typeface="Consolas"/>
                <a:sym typeface="Consolas"/>
              </a:rPr>
              <a:t>-sections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fcaller</a:t>
            </a:r>
            <a:r>
              <a:rPr lang="en" sz="1200" b="1" i="1" dirty="0">
                <a:solidFill>
                  <a:schemeClr val="dk1"/>
                </a:solidFill>
                <a:latin typeface="Consolas"/>
                <a:ea typeface="Consolas"/>
                <a:cs typeface="Consolas"/>
                <a:sym typeface="Consolas"/>
              </a:rPr>
              <a:t>-saves  		–</a:t>
            </a:r>
            <a:r>
              <a:rPr lang="en" sz="1200" b="1" i="1" dirty="0" err="1">
                <a:solidFill>
                  <a:schemeClr val="dk1"/>
                </a:solidFill>
                <a:latin typeface="Consolas"/>
                <a:ea typeface="Consolas"/>
                <a:cs typeface="Consolas"/>
                <a:sym typeface="Consolas"/>
              </a:rPr>
              <a:t>funroll</a:t>
            </a:r>
            <a:r>
              <a:rPr lang="en" sz="1200" b="1" i="1" dirty="0">
                <a:solidFill>
                  <a:schemeClr val="dk1"/>
                </a:solidFill>
                <a:latin typeface="Consolas"/>
                <a:ea typeface="Consolas"/>
                <a:cs typeface="Consolas"/>
                <a:sym typeface="Consolas"/>
              </a:rPr>
              <a:t>-loops  		–</a:t>
            </a:r>
            <a:r>
              <a:rPr lang="en" sz="1200" b="1" i="1" dirty="0" err="1">
                <a:solidFill>
                  <a:schemeClr val="dk1"/>
                </a:solidFill>
                <a:latin typeface="Consolas"/>
                <a:ea typeface="Consolas"/>
                <a:cs typeface="Consolas"/>
                <a:sym typeface="Consolas"/>
              </a:rPr>
              <a:t>funroll</a:t>
            </a:r>
            <a:r>
              <a:rPr lang="en" sz="1200" b="1" i="1" dirty="0">
                <a:solidFill>
                  <a:schemeClr val="dk1"/>
                </a:solidFill>
                <a:latin typeface="Consolas"/>
                <a:ea typeface="Consolas"/>
                <a:cs typeface="Consolas"/>
                <a:sym typeface="Consolas"/>
              </a:rPr>
              <a:t>-all-loops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smtClean="0">
                <a:solidFill>
                  <a:schemeClr val="dk1"/>
                </a:solidFill>
                <a:latin typeface="Consolas"/>
                <a:ea typeface="Consolas"/>
                <a:cs typeface="Consolas"/>
                <a:sym typeface="Consolas"/>
              </a:rPr>
              <a:t>fmove</a:t>
            </a:r>
            <a:r>
              <a:rPr lang="en" sz="1200" b="1" i="1" dirty="0" smtClean="0">
                <a:solidFill>
                  <a:schemeClr val="dk1"/>
                </a:solidFill>
                <a:latin typeface="Consolas"/>
                <a:ea typeface="Consolas"/>
                <a:cs typeface="Consolas"/>
                <a:sym typeface="Consolas"/>
              </a:rPr>
              <a:t>-all-movables</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  </a:t>
            </a:r>
            <a:r>
              <a:rPr lang="en" sz="1200" b="1" i="1" dirty="0">
                <a:solidFill>
                  <a:schemeClr val="dk1"/>
                </a:solidFill>
                <a:latin typeface="Consolas"/>
                <a:ea typeface="Consolas"/>
                <a:cs typeface="Consolas"/>
                <a:sym typeface="Consolas"/>
              </a:rPr>
              <a:t>	–</a:t>
            </a:r>
            <a:r>
              <a:rPr lang="en" sz="1200" b="1" i="1" dirty="0" err="1">
                <a:solidFill>
                  <a:schemeClr val="dk1"/>
                </a:solidFill>
                <a:latin typeface="Consolas"/>
                <a:ea typeface="Consolas"/>
                <a:cs typeface="Consolas"/>
                <a:sym typeface="Consolas"/>
              </a:rPr>
              <a:t>freduce</a:t>
            </a:r>
            <a:r>
              <a:rPr lang="en" sz="1200" b="1" i="1" dirty="0">
                <a:solidFill>
                  <a:schemeClr val="dk1"/>
                </a:solidFill>
                <a:latin typeface="Consolas"/>
                <a:ea typeface="Consolas"/>
                <a:cs typeface="Consolas"/>
                <a:sym typeface="Consolas"/>
              </a:rPr>
              <a:t>-all-</a:t>
            </a:r>
            <a:r>
              <a:rPr lang="en" sz="1200" b="1" i="1" dirty="0" err="1">
                <a:solidFill>
                  <a:schemeClr val="dk1"/>
                </a:solidFill>
                <a:latin typeface="Consolas"/>
                <a:ea typeface="Consolas"/>
                <a:cs typeface="Consolas"/>
                <a:sym typeface="Consolas"/>
              </a:rPr>
              <a:t>givs</a:t>
            </a:r>
            <a:r>
              <a:rPr lang="en" sz="1200" b="1" i="1" dirty="0">
                <a:solidFill>
                  <a:schemeClr val="dk1"/>
                </a:solidFill>
                <a:latin typeface="Consolas"/>
                <a:ea typeface="Consolas"/>
                <a:cs typeface="Consolas"/>
                <a:sym typeface="Consolas"/>
              </a:rPr>
              <a:t>  		–</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-peephole</a:t>
            </a:r>
          </a:p>
          <a:p>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fstrict</a:t>
            </a:r>
            <a:r>
              <a:rPr lang="en" sz="1200" b="1" i="1" dirty="0">
                <a:solidFill>
                  <a:schemeClr val="dk1"/>
                </a:solidFill>
                <a:latin typeface="Consolas"/>
                <a:ea typeface="Consolas"/>
                <a:cs typeface="Consolas"/>
                <a:sym typeface="Consolas"/>
              </a:rPr>
              <a:t>-aliasing</a:t>
            </a:r>
          </a:p>
        </p:txBody>
      </p:sp>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58" name="Shape 658"/>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07967">
              <a:spcBef>
                <a:spcPts val="590"/>
              </a:spcBef>
              <a:buClr>
                <a:schemeClr val="dk1"/>
              </a:buClr>
              <a:buSzPct val="100000"/>
              <a:buFont typeface="Shadows Into Light"/>
              <a:buChar char="•"/>
            </a:pPr>
            <a:r>
              <a:rPr lang="en" sz="2400" dirty="0">
                <a:sym typeface="Shadows Into Light"/>
              </a:rPr>
              <a:t>Use test cases minimization to find the crash-preventing option(s)</a:t>
            </a:r>
          </a:p>
          <a:p>
            <a:pPr lvl="1">
              <a:spcBef>
                <a:spcPts val="590"/>
              </a:spcBef>
              <a:buClr>
                <a:schemeClr val="dk1"/>
              </a:buClr>
              <a:buSzPct val="90000"/>
              <a:buFont typeface="Shadows Into Light"/>
              <a:buChar char="–"/>
            </a:pPr>
            <a:r>
              <a:rPr lang="en" sz="2100" dirty="0">
                <a:sym typeface="Shadows Into Light"/>
              </a:rPr>
              <a:t>test</a:t>
            </a:r>
            <a:r>
              <a:rPr lang="en" sz="2100" dirty="0">
                <a:sym typeface="Calibri"/>
              </a:rPr>
              <a:t> </a:t>
            </a:r>
            <a:r>
              <a:rPr lang="en" sz="2100" b="1" dirty="0" err="1">
                <a:sym typeface="Calibri"/>
              </a:rPr>
              <a:t>r</a:t>
            </a:r>
            <a:r>
              <a:rPr lang="en" sz="2100" b="1" baseline="-25000" dirty="0" err="1">
                <a:sym typeface="Calibri"/>
              </a:rPr>
              <a:t>P</a:t>
            </a:r>
            <a:r>
              <a:rPr lang="en" sz="2100" dirty="0">
                <a:sym typeface="Calibri"/>
              </a:rPr>
              <a:t> </a:t>
            </a:r>
            <a:r>
              <a:rPr lang="en" sz="2100" dirty="0">
                <a:sym typeface="Shadows Into Light"/>
              </a:rPr>
              <a:t>= run GCC with all options</a:t>
            </a:r>
          </a:p>
          <a:p>
            <a:pPr lvl="1">
              <a:spcBef>
                <a:spcPts val="590"/>
              </a:spcBef>
              <a:buClr>
                <a:schemeClr val="dk1"/>
              </a:buClr>
              <a:buSzPct val="100000"/>
              <a:buFont typeface="Shadows Into Light"/>
              <a:buChar char="–"/>
            </a:pPr>
            <a:r>
              <a:rPr lang="en" sz="2100" dirty="0">
                <a:sym typeface="Shadows Into Light"/>
              </a:rPr>
              <a:t>test </a:t>
            </a:r>
            <a:r>
              <a:rPr lang="en" sz="2100" b="1" dirty="0" err="1">
                <a:sym typeface="Calibri"/>
              </a:rPr>
              <a:t>r</a:t>
            </a:r>
            <a:r>
              <a:rPr lang="en" sz="2100" b="1" baseline="-25000" dirty="0" err="1">
                <a:sym typeface="Calibri"/>
              </a:rPr>
              <a:t>F</a:t>
            </a:r>
            <a:r>
              <a:rPr lang="en" sz="2100" dirty="0">
                <a:sym typeface="Calibri"/>
              </a:rPr>
              <a:t> </a:t>
            </a:r>
            <a:r>
              <a:rPr lang="en" sz="2100" dirty="0">
                <a:sym typeface="Shadows Into Light"/>
              </a:rPr>
              <a:t>= run GCC with no option</a:t>
            </a:r>
          </a:p>
          <a:p>
            <a:pPr lvl="1">
              <a:spcBef>
                <a:spcPts val="590"/>
              </a:spcBef>
              <a:buClr>
                <a:schemeClr val="dk1"/>
              </a:buClr>
              <a:buSzPct val="100000"/>
              <a:buFont typeface="Shadows Into Light"/>
              <a:buChar char="–"/>
            </a:pPr>
            <a:r>
              <a:rPr lang="en" sz="2100" dirty="0">
                <a:sym typeface="Shadows Into Light"/>
              </a:rPr>
              <a:t>change</a:t>
            </a:r>
            <a:r>
              <a:rPr lang="en" sz="2100" dirty="0">
                <a:sym typeface="Calibri"/>
              </a:rPr>
              <a:t> 𝛅</a:t>
            </a:r>
            <a:r>
              <a:rPr lang="en" sz="2100" dirty="0" err="1">
                <a:sym typeface="Calibri"/>
              </a:rPr>
              <a:t>i</a:t>
            </a:r>
            <a:r>
              <a:rPr lang="en" sz="2100" dirty="0">
                <a:sym typeface="Calibri"/>
              </a:rPr>
              <a:t> = </a:t>
            </a:r>
            <a:r>
              <a:rPr lang="en" sz="2100" dirty="0">
                <a:sym typeface="Shadows Into Light"/>
              </a:rPr>
              <a:t>remove </a:t>
            </a:r>
            <a:r>
              <a:rPr lang="en" sz="2100" dirty="0" err="1">
                <a:sym typeface="Shadows Into Light"/>
              </a:rPr>
              <a:t>i^th</a:t>
            </a:r>
            <a:r>
              <a:rPr lang="en" sz="2100" dirty="0">
                <a:sym typeface="Shadows Into Light"/>
              </a:rPr>
              <a:t> </a:t>
            </a:r>
            <a:r>
              <a:rPr lang="en" sz="2100" dirty="0" smtClean="0">
                <a:sym typeface="Shadows Into Light"/>
              </a:rPr>
              <a:t>option</a:t>
            </a:r>
            <a:endParaRPr sz="2100" dirty="0">
              <a:sym typeface="Shadows Into Light"/>
            </a:endParaRPr>
          </a:p>
          <a:p>
            <a:pPr>
              <a:spcBef>
                <a:spcPts val="590"/>
              </a:spcBef>
              <a:buClr>
                <a:schemeClr val="dk1"/>
              </a:buClr>
              <a:buSzPct val="100000"/>
              <a:buFont typeface="Shadows Into Light"/>
              <a:buChar char="•"/>
            </a:pPr>
            <a:r>
              <a:rPr lang="en" sz="2400" dirty="0">
                <a:sym typeface="Shadows Into Light"/>
              </a:rPr>
              <a:t>After 7 tests, option</a:t>
            </a:r>
            <a:r>
              <a:rPr lang="en" sz="2400" dirty="0">
                <a:sym typeface="Calibri"/>
              </a:rPr>
              <a:t> </a:t>
            </a:r>
            <a:r>
              <a:rPr lang="en" sz="2400" b="1" dirty="0">
                <a:sym typeface="Calibri"/>
              </a:rPr>
              <a:t>-</a:t>
            </a:r>
            <a:r>
              <a:rPr lang="en" sz="2400" b="1" dirty="0" err="1">
                <a:sym typeface="Calibri"/>
              </a:rPr>
              <a:t>ffast</a:t>
            </a:r>
            <a:r>
              <a:rPr lang="en" sz="2400" b="1" dirty="0">
                <a:sym typeface="Calibri"/>
              </a:rPr>
              <a:t>-math</a:t>
            </a:r>
            <a:r>
              <a:rPr lang="en" sz="2400" dirty="0">
                <a:sym typeface="Calibri"/>
              </a:rPr>
              <a:t> </a:t>
            </a:r>
            <a:r>
              <a:rPr lang="en" sz="2400" dirty="0">
                <a:sym typeface="Shadows Into Light"/>
              </a:rPr>
              <a:t>is found to prevent the crash</a:t>
            </a:r>
          </a:p>
          <a:p>
            <a:pPr lvl="1">
              <a:spcBef>
                <a:spcPts val="590"/>
              </a:spcBef>
              <a:buClr>
                <a:schemeClr val="dk1"/>
              </a:buClr>
              <a:buSzPct val="100000"/>
              <a:buFont typeface="Shadows Into Light"/>
              <a:buChar char="–"/>
            </a:pPr>
            <a:r>
              <a:rPr lang="en" sz="2100" dirty="0">
                <a:sym typeface="Shadows Into Light"/>
              </a:rPr>
              <a:t>Not good candidate for workaround as it may alter program’s semantics</a:t>
            </a:r>
          </a:p>
          <a:p>
            <a:pPr lvl="1">
              <a:spcBef>
                <a:spcPts val="590"/>
              </a:spcBef>
              <a:buClr>
                <a:schemeClr val="dk1"/>
              </a:buClr>
              <a:buSzPct val="100000"/>
              <a:buFont typeface="Shadows Into Light"/>
              <a:buChar char="–"/>
            </a:pPr>
            <a:r>
              <a:rPr lang="en" sz="2100" dirty="0">
                <a:sym typeface="Shadows Into Light"/>
              </a:rPr>
              <a:t>Thus, remove</a:t>
            </a:r>
            <a:r>
              <a:rPr lang="en" sz="2100" dirty="0">
                <a:sym typeface="Calibri"/>
              </a:rPr>
              <a:t> </a:t>
            </a:r>
            <a:r>
              <a:rPr lang="en" sz="2100" b="1" dirty="0">
                <a:sym typeface="Calibri"/>
              </a:rPr>
              <a:t>-</a:t>
            </a:r>
            <a:r>
              <a:rPr lang="en" sz="2100" b="1" dirty="0" err="1">
                <a:sym typeface="Calibri"/>
              </a:rPr>
              <a:t>ffast</a:t>
            </a:r>
            <a:r>
              <a:rPr lang="en" sz="2100" b="1" dirty="0">
                <a:sym typeface="Calibri"/>
              </a:rPr>
              <a:t>-math</a:t>
            </a:r>
            <a:r>
              <a:rPr lang="en" sz="2100" dirty="0">
                <a:sym typeface="Calibri"/>
              </a:rPr>
              <a:t> </a:t>
            </a:r>
            <a:r>
              <a:rPr lang="en" sz="2100" dirty="0">
                <a:sym typeface="Shadows Into Light"/>
              </a:rPr>
              <a:t>from the list of options and repeat</a:t>
            </a:r>
          </a:p>
          <a:p>
            <a:pPr lvl="1">
              <a:spcBef>
                <a:spcPts val="590"/>
              </a:spcBef>
              <a:buClr>
                <a:schemeClr val="dk1"/>
              </a:buClr>
              <a:buSzPct val="100000"/>
              <a:buFont typeface="Shadows Into Light"/>
              <a:buChar char="–"/>
            </a:pPr>
            <a:r>
              <a:rPr lang="en" sz="2100" dirty="0">
                <a:sym typeface="Shadows Into Light"/>
              </a:rPr>
              <a:t>After 7 tests, option</a:t>
            </a:r>
            <a:r>
              <a:rPr lang="en" sz="2100" dirty="0">
                <a:sym typeface="Calibri"/>
              </a:rPr>
              <a:t> </a:t>
            </a:r>
            <a:r>
              <a:rPr lang="en" sz="2100" b="1" dirty="0">
                <a:sym typeface="Calibri"/>
              </a:rPr>
              <a:t>-</a:t>
            </a:r>
            <a:r>
              <a:rPr lang="en" sz="2100" b="1" dirty="0" err="1">
                <a:sym typeface="Calibri"/>
              </a:rPr>
              <a:t>fforce-addr</a:t>
            </a:r>
            <a:r>
              <a:rPr lang="en" sz="2100" dirty="0">
                <a:sym typeface="Calibri"/>
              </a:rPr>
              <a:t> </a:t>
            </a:r>
            <a:r>
              <a:rPr lang="en" sz="2100" dirty="0">
                <a:sym typeface="Shadows Into Light"/>
              </a:rPr>
              <a:t>is also found to prevent the crash</a:t>
            </a:r>
          </a:p>
          <a:p>
            <a:pPr lvl="1">
              <a:spcBef>
                <a:spcPts val="590"/>
              </a:spcBef>
              <a:buClr>
                <a:schemeClr val="dk1"/>
              </a:buClr>
              <a:buSzPct val="100000"/>
              <a:buFont typeface="Shadows Into Light"/>
              <a:buChar char="–"/>
            </a:pPr>
            <a:r>
              <a:rPr lang="en" sz="2100" dirty="0">
                <a:sym typeface="Shadows Into Light"/>
              </a:rPr>
              <a:t>Further tests show that no other option prevents the crash</a:t>
            </a:r>
          </a:p>
          <a:p>
            <a:pPr marL="0" indent="0">
              <a:spcBef>
                <a:spcPts val="590"/>
              </a:spcBef>
              <a:buNone/>
            </a:pPr>
            <a:endParaRPr sz="2000" dirty="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 to this?</a:t>
            </a:r>
          </a:p>
        </p:txBody>
      </p:sp>
      <p:sp>
        <p:nvSpPr>
          <p:cNvPr id="125" name="Shape 125"/>
          <p:cNvSpPr txBox="1"/>
          <p:nvPr/>
        </p:nvSpPr>
        <p:spPr>
          <a:xfrm>
            <a:off x="3962902" y="3196952"/>
            <a:ext cx="1118399" cy="4640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r>
              <a:rPr lang="en" b="1"/>
              <a:t>&lt;SELECT&gt;</a:t>
            </a:r>
          </a:p>
        </p:txBody>
      </p:sp>
      <p:pic>
        <p:nvPicPr>
          <p:cNvPr id="126" name="Shape 126"/>
          <p:cNvPicPr preferRelativeResize="0"/>
          <p:nvPr/>
        </p:nvPicPr>
        <p:blipFill>
          <a:blip r:embed="rId3">
            <a:alphaModFix/>
          </a:blip>
          <a:stretch>
            <a:fillRect/>
          </a:stretch>
        </p:blipFill>
        <p:spPr>
          <a:xfrm>
            <a:off x="6567502" y="5175749"/>
            <a:ext cx="748325" cy="700824"/>
          </a:xfrm>
          <a:prstGeom prst="rect">
            <a:avLst/>
          </a:prstGeom>
          <a:noFill/>
          <a:ln>
            <a:noFill/>
          </a:ln>
        </p:spPr>
      </p:pic>
      <p:sp>
        <p:nvSpPr>
          <p:cNvPr id="127" name="Shape 127"/>
          <p:cNvSpPr txBox="1"/>
          <p:nvPr/>
        </p:nvSpPr>
        <p:spPr>
          <a:xfrm>
            <a:off x="2002200" y="5308652"/>
            <a:ext cx="497100"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File</a:t>
            </a:r>
          </a:p>
        </p:txBody>
      </p:sp>
      <p:sp>
        <p:nvSpPr>
          <p:cNvPr id="128" name="Shape 128"/>
          <p:cNvSpPr txBox="1"/>
          <p:nvPr/>
        </p:nvSpPr>
        <p:spPr>
          <a:xfrm>
            <a:off x="3313977" y="5308652"/>
            <a:ext cx="593699"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Print</a:t>
            </a:r>
          </a:p>
        </p:txBody>
      </p:sp>
      <p:sp>
        <p:nvSpPr>
          <p:cNvPr id="129" name="Shape 129"/>
          <p:cNvSpPr txBox="1"/>
          <p:nvPr/>
        </p:nvSpPr>
        <p:spPr>
          <a:xfrm>
            <a:off x="4618802" y="5308676"/>
            <a:ext cx="1857299" cy="4349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 b="1">
                <a:solidFill>
                  <a:srgbClr val="FF0000"/>
                </a:solidFill>
              </a:rPr>
              <a:t>Segmentation Fault</a:t>
            </a:r>
          </a:p>
        </p:txBody>
      </p:sp>
      <p:cxnSp>
        <p:nvCxnSpPr>
          <p:cNvPr id="130" name="Shape 130"/>
          <p:cNvCxnSpPr/>
          <p:nvPr/>
        </p:nvCxnSpPr>
        <p:spPr>
          <a:xfrm>
            <a:off x="2616689" y="5545100"/>
            <a:ext cx="579899" cy="0"/>
          </a:xfrm>
          <a:prstGeom prst="straightConnector1">
            <a:avLst/>
          </a:prstGeom>
          <a:noFill/>
          <a:ln w="38100" cap="flat" cmpd="sng">
            <a:solidFill>
              <a:srgbClr val="000000"/>
            </a:solidFill>
            <a:prstDash val="solid"/>
            <a:round/>
            <a:headEnd type="none" w="lg" len="lg"/>
            <a:tailEnd type="triangle" w="lg" len="lg"/>
          </a:ln>
        </p:spPr>
      </p:cxnSp>
      <p:cxnSp>
        <p:nvCxnSpPr>
          <p:cNvPr id="131" name="Shape 131"/>
          <p:cNvCxnSpPr/>
          <p:nvPr/>
        </p:nvCxnSpPr>
        <p:spPr>
          <a:xfrm>
            <a:off x="3973289" y="5545100"/>
            <a:ext cx="579899" cy="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Shape 66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65" name="Shape 665"/>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spcBef>
                <a:spcPts val="590"/>
              </a:spcBef>
              <a:buNone/>
            </a:pPr>
            <a:r>
              <a:rPr lang="en" dirty="0">
                <a:sym typeface="Shadows Into Light"/>
              </a:rPr>
              <a:t>This is what we can send to the GCC maintainers:</a:t>
            </a:r>
          </a:p>
          <a:p>
            <a:pPr lvl="1">
              <a:spcBef>
                <a:spcPts val="590"/>
              </a:spcBef>
              <a:buClr>
                <a:schemeClr val="dk1"/>
              </a:buClr>
              <a:buSzPct val="100000"/>
              <a:buFont typeface="Shadows Into Light"/>
              <a:buChar char="–"/>
            </a:pPr>
            <a:r>
              <a:rPr lang="en" dirty="0">
                <a:sym typeface="Shadows Into Light"/>
              </a:rPr>
              <a:t>The minimal test case</a:t>
            </a:r>
          </a:p>
          <a:p>
            <a:pPr lvl="1">
              <a:spcBef>
                <a:spcPts val="590"/>
              </a:spcBef>
              <a:buClr>
                <a:schemeClr val="dk1"/>
              </a:buClr>
              <a:buSzPct val="100000"/>
              <a:buFont typeface="Shadows Into Light"/>
              <a:buChar char="–"/>
            </a:pPr>
            <a:r>
              <a:rPr lang="en" dirty="0">
                <a:sym typeface="Shadows Into Light"/>
              </a:rPr>
              <a:t>“The crash only occurs with optimization”</a:t>
            </a:r>
          </a:p>
          <a:p>
            <a:pPr lvl="1">
              <a:spcBef>
                <a:spcPts val="590"/>
              </a:spcBef>
              <a:buClr>
                <a:schemeClr val="dk1"/>
              </a:buClr>
              <a:buSzPct val="100000"/>
              <a:buFont typeface="Shadows Into Light"/>
              <a:buChar char="–"/>
            </a:pPr>
            <a:r>
              <a:rPr lang="en" dirty="0">
                <a:sym typeface="Shadows Into Light"/>
              </a:rPr>
              <a:t>“</a:t>
            </a:r>
            <a:r>
              <a:rPr lang="en" b="1" dirty="0">
                <a:sym typeface="Calibri"/>
              </a:rPr>
              <a:t>-</a:t>
            </a:r>
            <a:r>
              <a:rPr lang="en" b="1" dirty="0" err="1">
                <a:sym typeface="Calibri"/>
              </a:rPr>
              <a:t>ffast</a:t>
            </a:r>
            <a:r>
              <a:rPr lang="en" b="1" dirty="0">
                <a:sym typeface="Calibri"/>
              </a:rPr>
              <a:t>-math </a:t>
            </a:r>
            <a:r>
              <a:rPr lang="en" dirty="0">
                <a:sym typeface="Shadows Into Light"/>
              </a:rPr>
              <a:t>and</a:t>
            </a:r>
            <a:r>
              <a:rPr lang="en" dirty="0">
                <a:sym typeface="Calibri"/>
              </a:rPr>
              <a:t> </a:t>
            </a:r>
            <a:r>
              <a:rPr lang="en" b="1" dirty="0">
                <a:sym typeface="Calibri"/>
              </a:rPr>
              <a:t>-</a:t>
            </a:r>
            <a:r>
              <a:rPr lang="en" b="1" dirty="0" err="1">
                <a:sym typeface="Calibri"/>
              </a:rPr>
              <a:t>fforce-addr</a:t>
            </a:r>
            <a:r>
              <a:rPr lang="en" b="1" dirty="0">
                <a:sym typeface="Shadows Into Light"/>
              </a:rPr>
              <a:t> </a:t>
            </a:r>
            <a:r>
              <a:rPr lang="en" dirty="0">
                <a:sym typeface="Shadows Into Light"/>
              </a:rPr>
              <a:t>prevent the crash”</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 grpId="0"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2" name="Shape 67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Minimizing Fuzz Input</a:t>
            </a:r>
          </a:p>
        </p:txBody>
      </p:sp>
      <p:sp>
        <p:nvSpPr>
          <p:cNvPr id="671" name="Shape 671"/>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80990">
              <a:spcBef>
                <a:spcPts val="590"/>
              </a:spcBef>
              <a:buSzPct val="100000"/>
              <a:buFont typeface="Shadows Into Light"/>
            </a:pPr>
            <a:r>
              <a:rPr lang="en" sz="2800" dirty="0">
                <a:sym typeface="Shadows Into Light"/>
              </a:rPr>
              <a:t>Random Testing (a.k.a. Fuzzing): feed program with randomly generated input and check if it </a:t>
            </a:r>
            <a:r>
              <a:rPr lang="en" sz="2800" dirty="0" smtClean="0">
                <a:sym typeface="Shadows Into Light"/>
              </a:rPr>
              <a:t>crashes</a:t>
            </a:r>
            <a:endParaRPr sz="2800" dirty="0">
              <a:sym typeface="Shadows Into Light"/>
            </a:endParaRPr>
          </a:p>
          <a:p>
            <a:pPr marL="457189" indent="-380990">
              <a:spcBef>
                <a:spcPts val="590"/>
              </a:spcBef>
              <a:buSzPct val="100000"/>
              <a:buFont typeface="Shadows Into Light"/>
            </a:pPr>
            <a:r>
              <a:rPr lang="en" sz="2800" dirty="0">
                <a:sym typeface="Shadows Into Light"/>
              </a:rPr>
              <a:t>Typically generates large inputs that cause program </a:t>
            </a:r>
            <a:r>
              <a:rPr lang="en" sz="2800" dirty="0" smtClean="0">
                <a:sym typeface="Shadows Into Light"/>
              </a:rPr>
              <a:t>failure</a:t>
            </a:r>
            <a:endParaRPr sz="2800" dirty="0">
              <a:sym typeface="Shadows Into Light"/>
            </a:endParaRPr>
          </a:p>
          <a:p>
            <a:pPr marL="457189" indent="-380990">
              <a:spcBef>
                <a:spcPts val="590"/>
              </a:spcBef>
              <a:buSzPct val="100000"/>
              <a:buFont typeface="Shadows Into Light"/>
            </a:pPr>
            <a:r>
              <a:rPr lang="en" sz="2800" dirty="0">
                <a:sym typeface="Shadows Into Light"/>
              </a:rPr>
              <a:t>Use delta debugging to minimize such </a:t>
            </a:r>
            <a:r>
              <a:rPr lang="en" sz="2800" dirty="0" smtClean="0">
                <a:sym typeface="Shadows Into Light"/>
              </a:rPr>
              <a:t>inputs</a:t>
            </a:r>
            <a:endParaRPr sz="2800" dirty="0">
              <a:sym typeface="Shadows Into Light"/>
            </a:endParaRPr>
          </a:p>
          <a:p>
            <a:pPr marL="457189" indent="-380990">
              <a:spcBef>
                <a:spcPts val="590"/>
              </a:spcBef>
              <a:buSzPct val="100000"/>
              <a:buFont typeface="Shadows Into Light"/>
            </a:pPr>
            <a:r>
              <a:rPr lang="en" sz="2800" dirty="0">
                <a:sym typeface="Shadows Into Light"/>
              </a:rPr>
              <a:t>Successfully applied to subset of UNIX utility programs from Bart Miller’s original fuzzing experiment</a:t>
            </a:r>
          </a:p>
          <a:p>
            <a:pPr marL="914378" lvl="1" indent="-380990">
              <a:spcBef>
                <a:spcPts val="590"/>
              </a:spcBef>
              <a:buSzPct val="100000"/>
              <a:buFont typeface="Shadows Into Light"/>
            </a:pPr>
            <a:r>
              <a:rPr lang="en" sz="2400" dirty="0">
                <a:sym typeface="Shadows Into Light"/>
              </a:rPr>
              <a:t>Example: reduced 10^6 character input crashing </a:t>
            </a:r>
            <a:r>
              <a:rPr lang="en" sz="2400" dirty="0" smtClean="0">
                <a:sym typeface="Shadows Into Light"/>
              </a:rPr>
              <a:t>CRTPLOT</a:t>
            </a:r>
            <a:r>
              <a:rPr lang="en-US" sz="2400" dirty="0" smtClean="0">
                <a:sym typeface="Shadows Into Light"/>
              </a:rPr>
              <a:t> </a:t>
            </a:r>
            <a:r>
              <a:rPr lang="en" sz="2400" dirty="0" smtClean="0">
                <a:sym typeface="Shadows Into Light"/>
              </a:rPr>
              <a:t>to </a:t>
            </a:r>
            <a:r>
              <a:rPr lang="en" sz="2400" dirty="0">
                <a:sym typeface="Shadows Into Light"/>
              </a:rPr>
              <a:t>single character in only 24 tests!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p:nvPr/>
        </p:nvSpPr>
        <p:spPr>
          <a:xfrm>
            <a:off x="6483877"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pic>
        <p:nvPicPr>
          <p:cNvPr id="679" name="Shape 679"/>
          <p:cNvPicPr preferRelativeResize="0"/>
          <p:nvPr/>
        </p:nvPicPr>
        <p:blipFill>
          <a:blip r:embed="rId3">
            <a:alphaModFix/>
          </a:blip>
          <a:stretch>
            <a:fillRect/>
          </a:stretch>
        </p:blipFill>
        <p:spPr>
          <a:xfrm>
            <a:off x="6699775" y="2298375"/>
            <a:ext cx="442800" cy="417850"/>
          </a:xfrm>
          <a:prstGeom prst="rect">
            <a:avLst/>
          </a:prstGeom>
          <a:noFill/>
          <a:ln>
            <a:noFill/>
          </a:ln>
        </p:spPr>
      </p:pic>
      <p:sp>
        <p:nvSpPr>
          <p:cNvPr id="680" name="Shape 68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Another Application</a:t>
            </a:r>
          </a:p>
        </p:txBody>
      </p:sp>
      <p:sp>
        <p:nvSpPr>
          <p:cNvPr id="681" name="Shape 681"/>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spcBef>
                <a:spcPts val="590"/>
              </a:spcBef>
              <a:buSzPct val="100000"/>
              <a:buFont typeface="Shadows Into Light"/>
            </a:pPr>
            <a:endParaRPr lang="en-US" dirty="0" smtClean="0">
              <a:sym typeface="Shadows Into Light"/>
            </a:endParaRPr>
          </a:p>
          <a:p>
            <a:pPr marL="457189" indent="-406390">
              <a:spcBef>
                <a:spcPts val="590"/>
              </a:spcBef>
              <a:buSzPct val="100000"/>
              <a:buFont typeface="Shadows Into Light"/>
            </a:pPr>
            <a:endParaRPr lang="en-US" dirty="0">
              <a:sym typeface="Shadows Into Light"/>
            </a:endParaRPr>
          </a:p>
          <a:p>
            <a:pPr marL="457189" indent="-406390">
              <a:spcBef>
                <a:spcPts val="590"/>
              </a:spcBef>
              <a:buSzPct val="100000"/>
              <a:buFont typeface="Shadows Into Light"/>
            </a:pPr>
            <a:endParaRPr lang="en-US" dirty="0" smtClean="0">
              <a:sym typeface="Shadows Into Light"/>
            </a:endParaRPr>
          </a:p>
          <a:p>
            <a:pPr marL="457189" indent="-406390">
              <a:spcBef>
                <a:spcPts val="590"/>
              </a:spcBef>
              <a:buSzPct val="100000"/>
              <a:buFont typeface="Shadows Into Light"/>
            </a:pPr>
            <a:endParaRPr lang="en-US" dirty="0">
              <a:sym typeface="Shadows Into Light"/>
            </a:endParaRPr>
          </a:p>
          <a:p>
            <a:pPr marL="457189" indent="-406390">
              <a:spcBef>
                <a:spcPts val="590"/>
              </a:spcBef>
              <a:buSzPct val="100000"/>
              <a:buFont typeface="Shadows Into Light"/>
            </a:pPr>
            <a:r>
              <a:rPr lang="en" sz="2400" dirty="0" smtClean="0">
                <a:sym typeface="Shadows Into Light"/>
              </a:rPr>
              <a:t>Yesterday</a:t>
            </a:r>
            <a:r>
              <a:rPr lang="en" sz="2400" dirty="0">
                <a:sym typeface="Shadows Into Light"/>
              </a:rPr>
              <a:t>, my program worked. Today, it does not. Why?</a:t>
            </a:r>
          </a:p>
          <a:p>
            <a:pPr marL="914378" lvl="1" indent="-228594">
              <a:spcBef>
                <a:spcPts val="590"/>
              </a:spcBef>
              <a:buFont typeface="Shadows Into Light"/>
            </a:pPr>
            <a:r>
              <a:rPr lang="en" sz="2400" dirty="0">
                <a:sym typeface="Shadows Into Light"/>
              </a:rPr>
              <a:t>The new release 4.17 of GDB changed 178,000 lines</a:t>
            </a:r>
          </a:p>
          <a:p>
            <a:pPr marL="914378" lvl="1" indent="-228594">
              <a:spcBef>
                <a:spcPts val="590"/>
              </a:spcBef>
              <a:buFont typeface="Shadows Into Light"/>
            </a:pPr>
            <a:r>
              <a:rPr lang="en" sz="2400" dirty="0">
                <a:sym typeface="Shadows Into Light"/>
              </a:rPr>
              <a:t>No longer integrated properly with DDD (a graphical front-end)</a:t>
            </a:r>
          </a:p>
          <a:p>
            <a:pPr marL="914378" lvl="1" indent="-228594">
              <a:spcBef>
                <a:spcPts val="590"/>
              </a:spcBef>
              <a:buFont typeface="Shadows Into Light"/>
            </a:pPr>
            <a:r>
              <a:rPr lang="en" sz="2400" dirty="0">
                <a:sym typeface="Shadows Into Light"/>
              </a:rPr>
              <a:t>How do we isolate the change that caused the failure?</a:t>
            </a:r>
          </a:p>
        </p:txBody>
      </p:sp>
      <p:sp>
        <p:nvSpPr>
          <p:cNvPr id="682" name="Shape 682"/>
          <p:cNvSpPr txBox="1"/>
          <p:nvPr/>
        </p:nvSpPr>
        <p:spPr>
          <a:xfrm>
            <a:off x="1132301" y="2962976"/>
            <a:ext cx="1076999" cy="464099"/>
          </a:xfrm>
          <a:prstGeom prst="rect">
            <a:avLst/>
          </a:prstGeom>
          <a:noFill/>
          <a:ln>
            <a:noFill/>
          </a:ln>
        </p:spPr>
        <p:txBody>
          <a:bodyPr lIns="91425" tIns="91425" rIns="91425" bIns="91425" anchor="t" anchorCtr="0">
            <a:noAutofit/>
          </a:bodyPr>
          <a:lstStyle/>
          <a:p>
            <a:r>
              <a:rPr lang="en">
                <a:latin typeface="Calibri"/>
                <a:ea typeface="Calibri"/>
                <a:cs typeface="Calibri"/>
                <a:sym typeface="Calibri"/>
              </a:rPr>
              <a:t>Yesterday</a:t>
            </a:r>
          </a:p>
        </p:txBody>
      </p:sp>
      <p:sp>
        <p:nvSpPr>
          <p:cNvPr id="683" name="Shape 683"/>
          <p:cNvSpPr txBox="1"/>
          <p:nvPr/>
        </p:nvSpPr>
        <p:spPr>
          <a:xfrm>
            <a:off x="3828237" y="2994977"/>
            <a:ext cx="952800" cy="464099"/>
          </a:xfrm>
          <a:prstGeom prst="rect">
            <a:avLst/>
          </a:prstGeom>
          <a:noFill/>
          <a:ln>
            <a:noFill/>
          </a:ln>
        </p:spPr>
        <p:txBody>
          <a:bodyPr lIns="91425" tIns="91425" rIns="91425" bIns="91425" anchor="t" anchorCtr="0">
            <a:noAutofit/>
          </a:bodyPr>
          <a:lstStyle/>
          <a:p>
            <a:r>
              <a:rPr lang="en" i="1">
                <a:latin typeface="Calibri"/>
                <a:ea typeface="Calibri"/>
                <a:cs typeface="Calibri"/>
                <a:sym typeface="Calibri"/>
              </a:rPr>
              <a:t>n</a:t>
            </a:r>
            <a:r>
              <a:rPr lang="en">
                <a:latin typeface="Calibri"/>
                <a:ea typeface="Calibri"/>
                <a:cs typeface="Calibri"/>
                <a:sym typeface="Calibri"/>
              </a:rPr>
              <a:t> changes</a:t>
            </a:r>
          </a:p>
        </p:txBody>
      </p:sp>
      <p:sp>
        <p:nvSpPr>
          <p:cNvPr id="684" name="Shape 684"/>
          <p:cNvSpPr txBox="1"/>
          <p:nvPr/>
        </p:nvSpPr>
        <p:spPr>
          <a:xfrm>
            <a:off x="6601325" y="2994977"/>
            <a:ext cx="635100" cy="464099"/>
          </a:xfrm>
          <a:prstGeom prst="rect">
            <a:avLst/>
          </a:prstGeom>
          <a:noFill/>
          <a:ln>
            <a:noFill/>
          </a:ln>
        </p:spPr>
        <p:txBody>
          <a:bodyPr lIns="91425" tIns="91425" rIns="91425" bIns="91425" anchor="t" anchorCtr="0">
            <a:noAutofit/>
          </a:bodyPr>
          <a:lstStyle/>
          <a:p>
            <a:r>
              <a:rPr lang="en">
                <a:latin typeface="Calibri"/>
                <a:ea typeface="Calibri"/>
                <a:cs typeface="Calibri"/>
                <a:sym typeface="Calibri"/>
              </a:rPr>
              <a:t>Today</a:t>
            </a:r>
          </a:p>
        </p:txBody>
      </p:sp>
      <p:cxnSp>
        <p:nvCxnSpPr>
          <p:cNvPr id="685" name="Shape 685"/>
          <p:cNvCxnSpPr/>
          <p:nvPr/>
        </p:nvCxnSpPr>
        <p:spPr>
          <a:xfrm>
            <a:off x="2140275" y="2507300"/>
            <a:ext cx="517800" cy="0"/>
          </a:xfrm>
          <a:prstGeom prst="straightConnector1">
            <a:avLst/>
          </a:prstGeom>
          <a:noFill/>
          <a:ln w="9525" cap="flat" cmpd="sng">
            <a:solidFill>
              <a:srgbClr val="000000"/>
            </a:solidFill>
            <a:prstDash val="solid"/>
            <a:round/>
            <a:headEnd type="none" w="lg" len="lg"/>
            <a:tailEnd type="triangle" w="lg" len="lg"/>
          </a:ln>
        </p:spPr>
      </p:cxnSp>
      <p:cxnSp>
        <p:nvCxnSpPr>
          <p:cNvPr id="686" name="Shape 686"/>
          <p:cNvCxnSpPr/>
          <p:nvPr/>
        </p:nvCxnSpPr>
        <p:spPr>
          <a:xfrm>
            <a:off x="3604425" y="2507300"/>
            <a:ext cx="517800" cy="0"/>
          </a:xfrm>
          <a:prstGeom prst="straightConnector1">
            <a:avLst/>
          </a:prstGeom>
          <a:noFill/>
          <a:ln w="9525" cap="flat" cmpd="sng">
            <a:solidFill>
              <a:srgbClr val="000000"/>
            </a:solidFill>
            <a:prstDash val="solid"/>
            <a:round/>
            <a:headEnd type="none" w="lg" len="lg"/>
            <a:tailEnd type="triangle" w="lg" len="lg"/>
          </a:ln>
        </p:spPr>
      </p:cxnSp>
      <p:cxnSp>
        <p:nvCxnSpPr>
          <p:cNvPr id="687" name="Shape 687"/>
          <p:cNvCxnSpPr/>
          <p:nvPr/>
        </p:nvCxnSpPr>
        <p:spPr>
          <a:xfrm>
            <a:off x="4420025" y="2507300"/>
            <a:ext cx="517800" cy="0"/>
          </a:xfrm>
          <a:prstGeom prst="straightConnector1">
            <a:avLst/>
          </a:prstGeom>
          <a:noFill/>
          <a:ln w="9525" cap="flat" cmpd="sng">
            <a:solidFill>
              <a:srgbClr val="000000"/>
            </a:solidFill>
            <a:prstDash val="solid"/>
            <a:round/>
            <a:headEnd type="none" w="lg" len="lg"/>
            <a:tailEnd type="triangle" w="lg" len="lg"/>
          </a:ln>
        </p:spPr>
      </p:cxnSp>
      <p:cxnSp>
        <p:nvCxnSpPr>
          <p:cNvPr id="688" name="Shape 688"/>
          <p:cNvCxnSpPr/>
          <p:nvPr/>
        </p:nvCxnSpPr>
        <p:spPr>
          <a:xfrm>
            <a:off x="5913312" y="2507300"/>
            <a:ext cx="517800" cy="0"/>
          </a:xfrm>
          <a:prstGeom prst="straightConnector1">
            <a:avLst/>
          </a:prstGeom>
          <a:noFill/>
          <a:ln w="9525" cap="flat" cmpd="sng">
            <a:solidFill>
              <a:srgbClr val="000000"/>
            </a:solidFill>
            <a:prstDash val="solid"/>
            <a:round/>
            <a:headEnd type="none" w="lg" len="lg"/>
            <a:tailEnd type="triangle" w="lg" len="lg"/>
          </a:ln>
        </p:spPr>
      </p:cxnSp>
      <p:sp>
        <p:nvSpPr>
          <p:cNvPr id="689" name="Shape 689"/>
          <p:cNvSpPr/>
          <p:nvPr/>
        </p:nvSpPr>
        <p:spPr>
          <a:xfrm>
            <a:off x="1235802"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90" name="Shape 690"/>
          <p:cNvSpPr/>
          <p:nvPr/>
        </p:nvSpPr>
        <p:spPr>
          <a:xfrm>
            <a:off x="2692552"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91" name="Shape 691"/>
          <p:cNvSpPr/>
          <p:nvPr/>
        </p:nvSpPr>
        <p:spPr>
          <a:xfrm>
            <a:off x="4990577"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92" name="Shape 692"/>
          <p:cNvSpPr txBox="1"/>
          <p:nvPr/>
        </p:nvSpPr>
        <p:spPr>
          <a:xfrm>
            <a:off x="4122227" y="2275250"/>
            <a:ext cx="442799" cy="370200"/>
          </a:xfrm>
          <a:prstGeom prst="rect">
            <a:avLst/>
          </a:prstGeom>
          <a:noFill/>
          <a:ln>
            <a:noFill/>
          </a:ln>
        </p:spPr>
        <p:txBody>
          <a:bodyPr lIns="91425" tIns="91425" rIns="91425" bIns="91425" anchor="t" anchorCtr="0">
            <a:noAutofit/>
          </a:bodyPr>
          <a:lstStyle/>
          <a:p>
            <a:r>
              <a:rPr lang="en" b="1"/>
              <a:t>...</a:t>
            </a:r>
          </a:p>
        </p:txBody>
      </p:sp>
      <p:pic>
        <p:nvPicPr>
          <p:cNvPr id="693" name="Shape 693"/>
          <p:cNvPicPr preferRelativeResize="0"/>
          <p:nvPr/>
        </p:nvPicPr>
        <p:blipFill>
          <a:blip r:embed="rId4">
            <a:alphaModFix/>
          </a:blip>
          <a:stretch>
            <a:fillRect/>
          </a:stretch>
        </p:blipFill>
        <p:spPr>
          <a:xfrm>
            <a:off x="1449400" y="2298373"/>
            <a:ext cx="442800" cy="417853"/>
          </a:xfrm>
          <a:prstGeom prst="rect">
            <a:avLst/>
          </a:prstGeom>
          <a:noFill/>
          <a:ln>
            <a:noFill/>
          </a:ln>
        </p:spPr>
      </p:pic>
      <p:cxnSp>
        <p:nvCxnSpPr>
          <p:cNvPr id="694" name="Shape 694"/>
          <p:cNvCxnSpPr>
            <a:stCxn id="683" idx="3"/>
          </p:cNvCxnSpPr>
          <p:nvPr/>
        </p:nvCxnSpPr>
        <p:spPr>
          <a:xfrm rot="10800000" flipH="1">
            <a:off x="4781037" y="2845724"/>
            <a:ext cx="1163400" cy="381300"/>
          </a:xfrm>
          <a:prstGeom prst="straightConnector1">
            <a:avLst/>
          </a:prstGeom>
          <a:noFill/>
          <a:ln w="9525" cap="flat" cmpd="sng">
            <a:solidFill>
              <a:schemeClr val="dk2"/>
            </a:solidFill>
            <a:prstDash val="solid"/>
            <a:round/>
            <a:headEnd type="none" w="lg" len="lg"/>
            <a:tailEnd type="none" w="lg" len="lg"/>
          </a:ln>
        </p:spPr>
      </p:cxnSp>
      <p:cxnSp>
        <p:nvCxnSpPr>
          <p:cNvPr id="695" name="Shape 695"/>
          <p:cNvCxnSpPr>
            <a:stCxn id="683" idx="1"/>
          </p:cNvCxnSpPr>
          <p:nvPr/>
        </p:nvCxnSpPr>
        <p:spPr>
          <a:xfrm rot="10800000">
            <a:off x="2651037" y="2845724"/>
            <a:ext cx="1177200" cy="3813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build="p" bldLvl="2"/>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Delta Debugging</a:t>
            </a:r>
          </a:p>
        </p:txBody>
      </p:sp>
      <p:sp>
        <p:nvSpPr>
          <p:cNvPr id="703" name="Shape 703"/>
          <p:cNvSpPr txBox="1">
            <a:spLocks noGrp="1"/>
          </p:cNvSpPr>
          <p:nvPr>
            <p:ph idx="1"/>
          </p:nvPr>
        </p:nvSpPr>
        <p:spPr>
          <a:xfrm>
            <a:off x="609624" y="1600201"/>
            <a:ext cx="8077175" cy="4539342"/>
          </a:xfrm>
          <a:prstGeom prst="rect">
            <a:avLst/>
          </a:prstGeom>
        </p:spPr>
        <p:txBody>
          <a:bodyPr vert="horz" lIns="91425" tIns="91425" rIns="91425" bIns="91425" rtlCol="0" anchor="t" anchorCtr="0">
            <a:noAutofit/>
          </a:bodyPr>
          <a:lstStyle/>
          <a:p>
            <a:pPr>
              <a:spcBef>
                <a:spcPts val="0"/>
              </a:spcBef>
              <a:buNone/>
            </a:pPr>
            <a:r>
              <a:rPr lang="en" sz="2400" dirty="0">
                <a:sym typeface="Shadows Into Light"/>
              </a:rPr>
              <a:t>Check the statements that are true about delta debugging</a:t>
            </a:r>
            <a:r>
              <a:rPr lang="en" sz="2400" dirty="0" smtClean="0">
                <a:sym typeface="Shadows Into Light"/>
              </a:rPr>
              <a:t>:</a:t>
            </a:r>
            <a:endParaRPr lang="en-US" sz="2400" dirty="0" smtClean="0">
              <a:sym typeface="Shadows Into Light"/>
            </a:endParaRPr>
          </a:p>
          <a:p>
            <a:pPr>
              <a:spcBef>
                <a:spcPts val="0"/>
              </a:spcBef>
              <a:buNone/>
            </a:pPr>
            <a:endParaRPr lang="en" sz="2400" dirty="0">
              <a:sym typeface="Shadows Into Light"/>
            </a:endParaRPr>
          </a:p>
          <a:p>
            <a:pPr>
              <a:spcBef>
                <a:spcPts val="0"/>
              </a:spcBef>
              <a:buNone/>
            </a:pPr>
            <a:r>
              <a:rPr lang="en" sz="2000" dirty="0">
                <a:sym typeface="Shadows Into Light"/>
              </a:rPr>
              <a:t>Is fully automatic</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the smallest failing subset of a failing input in </a:t>
            </a:r>
            <a:r>
              <a:rPr lang="en" sz="2000" dirty="0" smtClean="0">
                <a:sym typeface="Shadows Into Light"/>
              </a:rPr>
              <a:t>polynomial</a:t>
            </a:r>
            <a:r>
              <a:rPr lang="en-US" sz="2000" dirty="0" smtClean="0">
                <a:sym typeface="Shadows Into Light"/>
              </a:rPr>
              <a:t> </a:t>
            </a:r>
            <a:r>
              <a:rPr lang="en" sz="2000" dirty="0" smtClean="0">
                <a:sym typeface="Shadows Into Light"/>
              </a:rPr>
              <a:t>time.</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1-minimal instead of local minimum test case due to performance</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May find a different sized subset of a failing input depending </a:t>
            </a:r>
            <a:r>
              <a:rPr lang="en" sz="2000" dirty="0" smtClean="0">
                <a:sym typeface="Shadows Into Light"/>
              </a:rPr>
              <a:t>upon</a:t>
            </a:r>
            <a:r>
              <a:rPr lang="en-US" sz="2000" dirty="0" smtClean="0">
                <a:sym typeface="Shadows Into Light"/>
              </a:rPr>
              <a:t> </a:t>
            </a:r>
            <a:r>
              <a:rPr lang="en" sz="2000" dirty="0" smtClean="0">
                <a:sym typeface="Shadows Into Light"/>
              </a:rPr>
              <a:t>the</a:t>
            </a:r>
            <a:endParaRPr lang="en-US" sz="2000" dirty="0" smtClean="0">
              <a:sym typeface="Shadows Into Light"/>
            </a:endParaRPr>
          </a:p>
          <a:p>
            <a:pPr>
              <a:spcBef>
                <a:spcPts val="0"/>
              </a:spcBef>
              <a:buNone/>
            </a:pPr>
            <a:r>
              <a:rPr lang="en" sz="2000" dirty="0" smtClean="0">
                <a:sym typeface="Shadows Into Light"/>
              </a:rPr>
              <a:t>order </a:t>
            </a:r>
            <a:r>
              <a:rPr lang="en" sz="2000" dirty="0">
                <a:sym typeface="Shadows Into Light"/>
              </a:rPr>
              <a:t>in which it tests different input partitions.</a:t>
            </a:r>
          </a:p>
          <a:p>
            <a:pPr>
              <a:spcBef>
                <a:spcPts val="0"/>
              </a:spcBef>
              <a:buNone/>
            </a:pPr>
            <a:endParaRPr sz="2000" dirty="0">
              <a:sym typeface="Shadows Into Light"/>
            </a:endParaRPr>
          </a:p>
          <a:p>
            <a:pPr>
              <a:spcBef>
                <a:spcPts val="0"/>
              </a:spcBef>
              <a:buNone/>
            </a:pPr>
            <a:r>
              <a:rPr lang="en" sz="2000" dirty="0">
                <a:sym typeface="Shadows Into Light"/>
              </a:rPr>
              <a:t>Is also effective at reducing non-deterministically failing inputs.</a:t>
            </a:r>
          </a:p>
        </p:txBody>
      </p:sp>
      <p:sp>
        <p:nvSpPr>
          <p:cNvPr id="701" name="Shape 701"/>
          <p:cNvSpPr/>
          <p:nvPr/>
        </p:nvSpPr>
        <p:spPr>
          <a:xfrm>
            <a:off x="411626" y="42989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2" name="Shape 702"/>
          <p:cNvSpPr/>
          <p:nvPr/>
        </p:nvSpPr>
        <p:spPr>
          <a:xfrm>
            <a:off x="411626" y="2470730"/>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4" name="Shape 704"/>
          <p:cNvSpPr/>
          <p:nvPr/>
        </p:nvSpPr>
        <p:spPr>
          <a:xfrm>
            <a:off x="411626" y="30797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5" name="Shape 705"/>
          <p:cNvSpPr/>
          <p:nvPr/>
        </p:nvSpPr>
        <p:spPr>
          <a:xfrm>
            <a:off x="411626" y="3672999"/>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6" name="Shape 706"/>
          <p:cNvSpPr/>
          <p:nvPr/>
        </p:nvSpPr>
        <p:spPr>
          <a:xfrm>
            <a:off x="411626" y="5180185"/>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Delta Debugging</a:t>
            </a:r>
          </a:p>
        </p:txBody>
      </p:sp>
      <p:sp>
        <p:nvSpPr>
          <p:cNvPr id="703" name="Shape 703"/>
          <p:cNvSpPr txBox="1">
            <a:spLocks noGrp="1"/>
          </p:cNvSpPr>
          <p:nvPr>
            <p:ph idx="1"/>
          </p:nvPr>
        </p:nvSpPr>
        <p:spPr>
          <a:xfrm>
            <a:off x="609624" y="1600201"/>
            <a:ext cx="8077175" cy="4539342"/>
          </a:xfrm>
          <a:prstGeom prst="rect">
            <a:avLst/>
          </a:prstGeom>
        </p:spPr>
        <p:txBody>
          <a:bodyPr vert="horz" lIns="91425" tIns="91425" rIns="91425" bIns="91425" rtlCol="0" anchor="t" anchorCtr="0">
            <a:noAutofit/>
          </a:bodyPr>
          <a:lstStyle/>
          <a:p>
            <a:pPr>
              <a:spcBef>
                <a:spcPts val="0"/>
              </a:spcBef>
              <a:buNone/>
            </a:pPr>
            <a:r>
              <a:rPr lang="en" sz="2400" dirty="0">
                <a:sym typeface="Shadows Into Light"/>
              </a:rPr>
              <a:t>Check the statements that are true about delta debugging</a:t>
            </a:r>
            <a:r>
              <a:rPr lang="en" sz="2400" dirty="0" smtClean="0">
                <a:sym typeface="Shadows Into Light"/>
              </a:rPr>
              <a:t>:</a:t>
            </a:r>
            <a:endParaRPr lang="en-US" sz="2400" dirty="0" smtClean="0">
              <a:sym typeface="Shadows Into Light"/>
            </a:endParaRPr>
          </a:p>
          <a:p>
            <a:pPr>
              <a:spcBef>
                <a:spcPts val="0"/>
              </a:spcBef>
              <a:buNone/>
            </a:pPr>
            <a:endParaRPr lang="en" sz="2400" dirty="0">
              <a:sym typeface="Shadows Into Light"/>
            </a:endParaRPr>
          </a:p>
          <a:p>
            <a:pPr>
              <a:spcBef>
                <a:spcPts val="0"/>
              </a:spcBef>
              <a:buNone/>
            </a:pPr>
            <a:r>
              <a:rPr lang="en" sz="2000" dirty="0">
                <a:sym typeface="Shadows Into Light"/>
              </a:rPr>
              <a:t>Is fully automatic</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the smallest failing subset of a failing input in </a:t>
            </a:r>
            <a:r>
              <a:rPr lang="en" sz="2000" dirty="0" smtClean="0">
                <a:sym typeface="Shadows Into Light"/>
              </a:rPr>
              <a:t>polynomial</a:t>
            </a:r>
            <a:r>
              <a:rPr lang="en-US" sz="2000" dirty="0" smtClean="0">
                <a:sym typeface="Shadows Into Light"/>
              </a:rPr>
              <a:t> </a:t>
            </a:r>
            <a:r>
              <a:rPr lang="en" sz="2000" dirty="0" smtClean="0">
                <a:sym typeface="Shadows Into Light"/>
              </a:rPr>
              <a:t>time.</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1-minimal instead of local minimum test case due to performance</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May find a different sized subset of a failing input depending </a:t>
            </a:r>
            <a:r>
              <a:rPr lang="en" sz="2000" dirty="0" smtClean="0">
                <a:sym typeface="Shadows Into Light"/>
              </a:rPr>
              <a:t>upon</a:t>
            </a:r>
            <a:r>
              <a:rPr lang="en-US" sz="2000" dirty="0" smtClean="0">
                <a:sym typeface="Shadows Into Light"/>
              </a:rPr>
              <a:t> </a:t>
            </a:r>
            <a:r>
              <a:rPr lang="en" sz="2000" dirty="0" smtClean="0">
                <a:sym typeface="Shadows Into Light"/>
              </a:rPr>
              <a:t>the </a:t>
            </a:r>
            <a:endParaRPr lang="en-US" sz="2000" dirty="0" smtClean="0">
              <a:sym typeface="Shadows Into Light"/>
            </a:endParaRPr>
          </a:p>
          <a:p>
            <a:pPr>
              <a:spcBef>
                <a:spcPts val="0"/>
              </a:spcBef>
              <a:buNone/>
            </a:pPr>
            <a:r>
              <a:rPr lang="en" sz="2000" dirty="0" smtClean="0">
                <a:sym typeface="Shadows Into Light"/>
              </a:rPr>
              <a:t>order </a:t>
            </a:r>
            <a:r>
              <a:rPr lang="en" sz="2000" dirty="0">
                <a:sym typeface="Shadows Into Light"/>
              </a:rPr>
              <a:t>in which it tests different input partitions.</a:t>
            </a:r>
          </a:p>
          <a:p>
            <a:pPr>
              <a:spcBef>
                <a:spcPts val="0"/>
              </a:spcBef>
              <a:buNone/>
            </a:pPr>
            <a:endParaRPr sz="2000" dirty="0">
              <a:sym typeface="Shadows Into Light"/>
            </a:endParaRPr>
          </a:p>
          <a:p>
            <a:pPr>
              <a:spcBef>
                <a:spcPts val="0"/>
              </a:spcBef>
              <a:buNone/>
            </a:pPr>
            <a:r>
              <a:rPr lang="en" sz="2000" dirty="0">
                <a:sym typeface="Shadows Into Light"/>
              </a:rPr>
              <a:t>Is also effective at reducing non-deterministically failing inputs.</a:t>
            </a:r>
          </a:p>
        </p:txBody>
      </p:sp>
      <p:sp>
        <p:nvSpPr>
          <p:cNvPr id="701" name="Shape 701"/>
          <p:cNvSpPr/>
          <p:nvPr/>
        </p:nvSpPr>
        <p:spPr>
          <a:xfrm>
            <a:off x="411626" y="42989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2" name="Shape 702"/>
          <p:cNvSpPr/>
          <p:nvPr/>
        </p:nvSpPr>
        <p:spPr>
          <a:xfrm>
            <a:off x="411626" y="2470730"/>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4" name="Shape 704"/>
          <p:cNvSpPr/>
          <p:nvPr/>
        </p:nvSpPr>
        <p:spPr>
          <a:xfrm>
            <a:off x="411626" y="30797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5" name="Shape 705"/>
          <p:cNvSpPr/>
          <p:nvPr/>
        </p:nvSpPr>
        <p:spPr>
          <a:xfrm>
            <a:off x="411626" y="3672999"/>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6" name="Shape 706"/>
          <p:cNvSpPr/>
          <p:nvPr/>
        </p:nvSpPr>
        <p:spPr>
          <a:xfrm>
            <a:off x="411626" y="5180185"/>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 name="Shape 716"/>
          <p:cNvSpPr/>
          <p:nvPr/>
        </p:nvSpPr>
        <p:spPr>
          <a:xfrm>
            <a:off x="411626" y="3678432"/>
            <a:ext cx="197999" cy="2184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716"/>
          <p:cNvSpPr/>
          <p:nvPr/>
        </p:nvSpPr>
        <p:spPr>
          <a:xfrm>
            <a:off x="411626" y="4298928"/>
            <a:ext cx="197999" cy="2184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30343948"/>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Shape 72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What Have We Learned?</a:t>
            </a:r>
          </a:p>
        </p:txBody>
      </p:sp>
      <p:sp>
        <p:nvSpPr>
          <p:cNvPr id="723" name="Shape 723"/>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07967">
              <a:lnSpc>
                <a:spcPct val="115000"/>
              </a:lnSpc>
              <a:spcBef>
                <a:spcPts val="590"/>
              </a:spcBef>
              <a:buClr>
                <a:schemeClr val="dk1"/>
              </a:buClr>
              <a:buSzPct val="100000"/>
              <a:buFont typeface="Shadows Into Light"/>
              <a:buChar char="•"/>
            </a:pPr>
            <a:r>
              <a:rPr lang="en" dirty="0">
                <a:sym typeface="Shadows Into Light"/>
              </a:rPr>
              <a:t>Delta Debugging is a technique, not a tool</a:t>
            </a:r>
          </a:p>
          <a:p>
            <a:pPr marL="342892" indent="-307967">
              <a:lnSpc>
                <a:spcPct val="115000"/>
              </a:lnSpc>
              <a:spcBef>
                <a:spcPts val="590"/>
              </a:spcBef>
              <a:buClr>
                <a:schemeClr val="dk1"/>
              </a:buClr>
              <a:buSzPct val="100000"/>
              <a:buFont typeface="Shadows Into Light"/>
              <a:buChar char="•"/>
            </a:pPr>
            <a:endParaRPr lang="en-US" sz="1000" dirty="0" smtClean="0">
              <a:sym typeface="Shadows Into Light"/>
            </a:endParaRPr>
          </a:p>
          <a:p>
            <a:pPr marL="342892" indent="-307967">
              <a:lnSpc>
                <a:spcPct val="115000"/>
              </a:lnSpc>
              <a:spcBef>
                <a:spcPts val="590"/>
              </a:spcBef>
              <a:buClr>
                <a:schemeClr val="dk1"/>
              </a:buClr>
              <a:buSzPct val="100000"/>
              <a:buFont typeface="Shadows Into Light"/>
              <a:buChar char="•"/>
            </a:pPr>
            <a:r>
              <a:rPr lang="en" dirty="0" smtClean="0">
                <a:sym typeface="Shadows Into Light"/>
              </a:rPr>
              <a:t>Bad </a:t>
            </a:r>
            <a:r>
              <a:rPr lang="en" dirty="0">
                <a:sym typeface="Shadows Into Light"/>
              </a:rPr>
              <a:t>news:</a:t>
            </a:r>
          </a:p>
          <a:p>
            <a:pPr lvl="1">
              <a:lnSpc>
                <a:spcPct val="115000"/>
              </a:lnSpc>
              <a:spcBef>
                <a:spcPts val="590"/>
              </a:spcBef>
              <a:buClr>
                <a:schemeClr val="dk1"/>
              </a:buClr>
              <a:buSzPct val="100000"/>
              <a:buFont typeface="Shadows Into Light"/>
              <a:buChar char="–"/>
            </a:pPr>
            <a:r>
              <a:rPr lang="en" dirty="0">
                <a:sym typeface="Shadows Into Light"/>
              </a:rPr>
              <a:t>Probably must be re-implemented for each significant system to exploit knowledge changes</a:t>
            </a:r>
          </a:p>
          <a:p>
            <a:pPr>
              <a:lnSpc>
                <a:spcPct val="115000"/>
              </a:lnSpc>
              <a:spcBef>
                <a:spcPts val="590"/>
              </a:spcBef>
              <a:buClr>
                <a:schemeClr val="dk1"/>
              </a:buClr>
              <a:buSzPct val="100000"/>
              <a:buFont typeface="Shadows Into Light"/>
              <a:buChar char="•"/>
            </a:pPr>
            <a:endParaRPr lang="en-US" sz="1000" dirty="0" smtClean="0">
              <a:sym typeface="Shadows Into Light"/>
            </a:endParaRPr>
          </a:p>
          <a:p>
            <a:pPr>
              <a:lnSpc>
                <a:spcPct val="115000"/>
              </a:lnSpc>
              <a:spcBef>
                <a:spcPts val="590"/>
              </a:spcBef>
              <a:buClr>
                <a:schemeClr val="dk1"/>
              </a:buClr>
              <a:buSzPct val="100000"/>
              <a:buFont typeface="Shadows Into Light"/>
              <a:buChar char="•"/>
            </a:pPr>
            <a:r>
              <a:rPr lang="en" dirty="0" smtClean="0">
                <a:sym typeface="Shadows Into Light"/>
              </a:rPr>
              <a:t>Good </a:t>
            </a:r>
            <a:r>
              <a:rPr lang="en" dirty="0">
                <a:sym typeface="Shadows Into Light"/>
              </a:rPr>
              <a:t>news:</a:t>
            </a:r>
          </a:p>
          <a:p>
            <a:pPr lvl="1">
              <a:lnSpc>
                <a:spcPct val="115000"/>
              </a:lnSpc>
              <a:spcBef>
                <a:spcPts val="590"/>
              </a:spcBef>
              <a:buClr>
                <a:schemeClr val="dk1"/>
              </a:buClr>
              <a:buSzPct val="100000"/>
              <a:buFont typeface="Shadows Into Light"/>
              <a:buChar char="–"/>
            </a:pPr>
            <a:r>
              <a:rPr lang="en" dirty="0">
                <a:sym typeface="Shadows Into Light"/>
              </a:rPr>
              <a:t>Relatively simple algorithm, big payoff</a:t>
            </a:r>
          </a:p>
          <a:p>
            <a:pPr lvl="1">
              <a:lnSpc>
                <a:spcPct val="115000"/>
              </a:lnSpc>
              <a:spcBef>
                <a:spcPts val="590"/>
              </a:spcBef>
              <a:buClr>
                <a:schemeClr val="dk1"/>
              </a:buClr>
              <a:buSzPct val="100000"/>
              <a:buFont typeface="Shadows Into Light"/>
              <a:buChar char="–"/>
            </a:pPr>
            <a:r>
              <a:rPr lang="en" dirty="0">
                <a:sym typeface="Shadows Into Light"/>
              </a:rPr>
              <a:t>It is worth re-implementing</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Your Solution</a:t>
            </a:r>
          </a:p>
        </p:txBody>
      </p:sp>
      <p:sp>
        <p:nvSpPr>
          <p:cNvPr id="137" name="Shape 137"/>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9716">
              <a:lnSpc>
                <a:spcPct val="90000"/>
              </a:lnSpc>
              <a:spcBef>
                <a:spcPts val="0"/>
              </a:spcBef>
              <a:buClr>
                <a:schemeClr val="dk1"/>
              </a:buClr>
              <a:buSzPct val="100000"/>
              <a:buFont typeface="Shadows Into Light"/>
              <a:buChar char="•"/>
            </a:pPr>
            <a:r>
              <a:rPr lang="en" sz="3200" dirty="0">
                <a:sym typeface="Shadows Into Light"/>
              </a:rPr>
              <a:t>How do you solve these </a:t>
            </a:r>
            <a:r>
              <a:rPr lang="en" sz="3200" dirty="0" smtClean="0">
                <a:sym typeface="Shadows Into Light"/>
              </a:rPr>
              <a:t>problems?</a:t>
            </a:r>
            <a:endParaRPr lang="en-US" dirty="0">
              <a:sym typeface="Shadows Into Light"/>
            </a:endParaRPr>
          </a:p>
          <a:p>
            <a:pPr marL="342892" indent="-339716">
              <a:lnSpc>
                <a:spcPct val="90000"/>
              </a:lnSpc>
              <a:spcBef>
                <a:spcPts val="0"/>
              </a:spcBef>
              <a:buClr>
                <a:schemeClr val="dk1"/>
              </a:buClr>
              <a:buSzPct val="100000"/>
              <a:buFont typeface="Shadows Into Light"/>
              <a:buChar char="•"/>
            </a:pPr>
            <a:endParaRPr lang="en-US" sz="3200" dirty="0" smtClean="0">
              <a:solidFill>
                <a:schemeClr val="tx2">
                  <a:lumMod val="60000"/>
                  <a:lumOff val="40000"/>
                </a:schemeClr>
              </a:solidFill>
              <a:sym typeface="Shadows Into Light"/>
            </a:endParaRPr>
          </a:p>
          <a:p>
            <a:pPr marL="342892" indent="-339716">
              <a:lnSpc>
                <a:spcPct val="90000"/>
              </a:lnSpc>
              <a:spcBef>
                <a:spcPts val="0"/>
              </a:spcBef>
              <a:buClr>
                <a:schemeClr val="dk1"/>
              </a:buClr>
              <a:buSzPct val="100000"/>
              <a:buFont typeface="Shadows Into Light"/>
              <a:buChar char="•"/>
            </a:pPr>
            <a:r>
              <a:rPr lang="en" sz="3200" dirty="0" smtClean="0">
                <a:solidFill>
                  <a:schemeClr val="tx2">
                    <a:lumMod val="60000"/>
                    <a:lumOff val="40000"/>
                  </a:schemeClr>
                </a:solidFill>
                <a:sym typeface="Shadows Into Light"/>
              </a:rPr>
              <a:t>Binary Search</a:t>
            </a:r>
            <a:endParaRPr lang="en-US" sz="3200" dirty="0" smtClean="0">
              <a:solidFill>
                <a:schemeClr val="tx2">
                  <a:lumMod val="60000"/>
                  <a:lumOff val="40000"/>
                </a:schemeClr>
              </a:solidFill>
              <a:sym typeface="Shadows Into Light"/>
            </a:endParaRPr>
          </a:p>
          <a:p>
            <a:pPr lvl="1">
              <a:lnSpc>
                <a:spcPct val="90000"/>
              </a:lnSpc>
              <a:spcBef>
                <a:spcPts val="0"/>
              </a:spcBef>
              <a:buClr>
                <a:schemeClr val="dk1"/>
              </a:buClr>
              <a:buSzPct val="116666"/>
              <a:buFont typeface="Shadows Into Light"/>
              <a:buChar char="–"/>
            </a:pPr>
            <a:r>
              <a:rPr lang="en" sz="3000" dirty="0">
                <a:sym typeface="Shadows Into Light"/>
              </a:rPr>
              <a:t>Cut the test-case in half</a:t>
            </a:r>
          </a:p>
          <a:p>
            <a:pPr lvl="1">
              <a:lnSpc>
                <a:spcPct val="90000"/>
              </a:lnSpc>
              <a:spcBef>
                <a:spcPts val="0"/>
              </a:spcBef>
              <a:buClr>
                <a:schemeClr val="dk1"/>
              </a:buClr>
              <a:buSzPct val="116666"/>
              <a:buFont typeface="Shadows Into Light"/>
              <a:buChar char="–"/>
            </a:pPr>
            <a:r>
              <a:rPr lang="en" sz="3000" dirty="0" smtClean="0">
                <a:sym typeface="Shadows Into Light"/>
              </a:rPr>
              <a:t>Iterate</a:t>
            </a:r>
            <a:endParaRPr lang="en-US" dirty="0">
              <a:sym typeface="Shadows Into Light"/>
            </a:endParaRPr>
          </a:p>
          <a:p>
            <a:pPr marL="342892" indent="-339716">
              <a:lnSpc>
                <a:spcPct val="90000"/>
              </a:lnSpc>
              <a:spcBef>
                <a:spcPts val="0"/>
              </a:spcBef>
              <a:buClr>
                <a:schemeClr val="dk1"/>
              </a:buClr>
              <a:buSzPct val="100000"/>
              <a:buFont typeface="Shadows Into Light"/>
              <a:buChar char="•"/>
            </a:pPr>
            <a:endParaRPr lang="en-US" sz="3200" dirty="0" smtClean="0">
              <a:solidFill>
                <a:schemeClr val="tx2">
                  <a:lumMod val="60000"/>
                  <a:lumOff val="40000"/>
                </a:schemeClr>
              </a:solidFill>
              <a:sym typeface="Shadows Into Light"/>
            </a:endParaRPr>
          </a:p>
          <a:p>
            <a:pPr marL="342892" indent="-339716">
              <a:lnSpc>
                <a:spcPct val="90000"/>
              </a:lnSpc>
              <a:spcBef>
                <a:spcPts val="0"/>
              </a:spcBef>
              <a:buClr>
                <a:schemeClr val="dk1"/>
              </a:buClr>
              <a:buSzPct val="100000"/>
              <a:buFont typeface="Shadows Into Light"/>
              <a:buChar char="•"/>
            </a:pPr>
            <a:r>
              <a:rPr lang="en" sz="3200" dirty="0" smtClean="0">
                <a:solidFill>
                  <a:schemeClr val="tx2">
                    <a:lumMod val="60000"/>
                    <a:lumOff val="40000"/>
                  </a:schemeClr>
                </a:solidFill>
                <a:sym typeface="Shadows Into Light"/>
              </a:rPr>
              <a:t>Brilliant idea</a:t>
            </a:r>
            <a:r>
              <a:rPr lang="en" sz="3200" dirty="0" smtClean="0">
                <a:sym typeface="Shadows Into Light"/>
              </a:rPr>
              <a:t>: </a:t>
            </a:r>
            <a:r>
              <a:rPr lang="en" sz="3200" dirty="0" smtClean="0">
                <a:solidFill>
                  <a:schemeClr val="accent6"/>
                </a:solidFill>
                <a:sym typeface="Shadows Into Light"/>
              </a:rPr>
              <a:t>why not automate this?</a:t>
            </a:r>
            <a:endParaRPr lang="en" sz="3200" dirty="0">
              <a:solidFill>
                <a:schemeClr val="accent6"/>
              </a:solidFill>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Binary Search</a:t>
            </a:r>
          </a:p>
        </p:txBody>
      </p:sp>
      <p:sp>
        <p:nvSpPr>
          <p:cNvPr id="145" name="Shape 145"/>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dirty="0">
                <a:sym typeface="Shadows Into Light"/>
              </a:rPr>
              <a:t>Proceed by binary search. Throw away half the input and see if the output is still wrong.</a:t>
            </a:r>
          </a:p>
          <a:p>
            <a:pPr marL="0" indent="0">
              <a:lnSpc>
                <a:spcPct val="90000"/>
              </a:lnSpc>
              <a:spcBef>
                <a:spcPts val="0"/>
              </a:spcBef>
              <a:buNone/>
            </a:pPr>
            <a:endParaRPr dirty="0">
              <a:sym typeface="Shadows Into Light"/>
            </a:endParaRPr>
          </a:p>
          <a:p>
            <a:pPr marL="342892" indent="-314318">
              <a:lnSpc>
                <a:spcPct val="90000"/>
              </a:lnSpc>
              <a:spcBef>
                <a:spcPts val="0"/>
              </a:spcBef>
              <a:buClr>
                <a:schemeClr val="dk1"/>
              </a:buClr>
              <a:buSzPct val="100000"/>
              <a:buFont typeface="Shadows Into Light"/>
              <a:buChar char="•"/>
            </a:pPr>
            <a:r>
              <a:rPr lang="en" dirty="0">
                <a:sym typeface="Shadows Into Light"/>
              </a:rPr>
              <a:t>If not, go back to the previous state and discard the other half of the input.</a:t>
            </a:r>
          </a:p>
        </p:txBody>
      </p:sp>
      <p:pic>
        <p:nvPicPr>
          <p:cNvPr id="144" name="Shape 144"/>
          <p:cNvPicPr preferRelativeResize="0"/>
          <p:nvPr/>
        </p:nvPicPr>
        <p:blipFill>
          <a:blip r:embed="rId3">
            <a:alphaModFix/>
          </a:blip>
          <a:stretch>
            <a:fillRect/>
          </a:stretch>
        </p:blipFill>
        <p:spPr>
          <a:xfrm>
            <a:off x="1138239" y="4234926"/>
            <a:ext cx="6867525" cy="771525"/>
          </a:xfrm>
          <a:prstGeom prst="rect">
            <a:avLst/>
          </a:prstGeom>
          <a:noFill/>
          <a:ln>
            <a:noFill/>
          </a:ln>
        </p:spPr>
      </p:pic>
      <p:sp>
        <p:nvSpPr>
          <p:cNvPr id="146" name="Shape 146"/>
          <p:cNvSpPr txBox="1"/>
          <p:nvPr/>
        </p:nvSpPr>
        <p:spPr>
          <a:xfrm>
            <a:off x="4006050" y="5158877"/>
            <a:ext cx="2371800" cy="464099"/>
          </a:xfrm>
          <a:prstGeom prst="rect">
            <a:avLst/>
          </a:prstGeom>
          <a:noFill/>
          <a:ln>
            <a:noFill/>
          </a:ln>
        </p:spPr>
        <p:txBody>
          <a:bodyPr lIns="91425" tIns="91425" rIns="91425" bIns="91425" anchor="t" anchorCtr="0">
            <a:noAutofit/>
          </a:bodyPr>
          <a:lstStyle/>
          <a:p>
            <a:r>
              <a:rPr lang="en" sz="2600" dirty="0">
                <a:solidFill>
                  <a:srgbClr val="9900FF"/>
                </a:solidFill>
                <a:latin typeface="Calibri Regular" charset="0"/>
                <a:ea typeface="Calibri Regular" charset="0"/>
                <a:cs typeface="Calibri Regular" charset="0"/>
                <a:sym typeface="Shadows Into Light"/>
              </a:rPr>
              <a:t>Original input</a:t>
            </a:r>
          </a:p>
        </p:txBody>
      </p:sp>
      <p:cxnSp>
        <p:nvCxnSpPr>
          <p:cNvPr id="147" name="Shape 147"/>
          <p:cNvCxnSpPr>
            <a:stCxn id="146" idx="1"/>
          </p:cNvCxnSpPr>
          <p:nvPr/>
        </p:nvCxnSpPr>
        <p:spPr>
          <a:xfrm rot="10800000">
            <a:off x="2557650" y="4677224"/>
            <a:ext cx="1448400" cy="7137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p:bldP spid="1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56" name="Shape 156"/>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54" name="Shape 154"/>
          <p:cNvPicPr preferRelativeResize="0"/>
          <p:nvPr/>
        </p:nvPicPr>
        <p:blipFill>
          <a:blip r:embed="rId3">
            <a:alphaModFix/>
          </a:blip>
          <a:stretch>
            <a:fillRect/>
          </a:stretch>
        </p:blipFill>
        <p:spPr>
          <a:xfrm>
            <a:off x="1138226" y="4234926"/>
            <a:ext cx="6867525" cy="771525"/>
          </a:xfrm>
          <a:prstGeom prst="rect">
            <a:avLst/>
          </a:prstGeom>
          <a:noFill/>
          <a:ln>
            <a:noFill/>
          </a:ln>
        </p:spPr>
      </p:pic>
      <p:pic>
        <p:nvPicPr>
          <p:cNvPr id="155" name="Shape 155"/>
          <p:cNvPicPr preferRelativeResize="0"/>
          <p:nvPr/>
        </p:nvPicPr>
        <p:blipFill>
          <a:blip r:embed="rId4">
            <a:alphaModFix/>
          </a:blip>
          <a:stretch>
            <a:fillRect/>
          </a:stretch>
        </p:blipFill>
        <p:spPr>
          <a:xfrm>
            <a:off x="8140375" y="4296837"/>
            <a:ext cx="666750" cy="647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NEW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THEME" id="{BF59F219-E5A0-244D-B0D5-13F3E00E0B60}" vid="{271F1E8C-5450-4D4D-9211-6E3F581BAA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NEWTHEME</Template>
  <TotalTime>528</TotalTime>
  <Words>9686</Words>
  <Application>Microsoft Office PowerPoint</Application>
  <PresentationFormat>On-screen Show (4:3)</PresentationFormat>
  <Paragraphs>946</Paragraphs>
  <Slides>65</Slides>
  <Notes>65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65</vt:i4>
      </vt:variant>
    </vt:vector>
  </HeadingPairs>
  <TitlesOfParts>
    <vt:vector size="73" baseType="lpstr">
      <vt:lpstr>Calibri Regular</vt:lpstr>
      <vt:lpstr>Shadows Into Light</vt:lpstr>
      <vt:lpstr>Arial</vt:lpstr>
      <vt:lpstr>Calibri</vt:lpstr>
      <vt:lpstr>Cambria</vt:lpstr>
      <vt:lpstr>Consolas</vt:lpstr>
      <vt:lpstr>NEWTHEME</vt:lpstr>
      <vt:lpstr>Office Theme</vt:lpstr>
      <vt:lpstr>Delta Debugging</vt:lpstr>
      <vt:lpstr>Simplification</vt:lpstr>
      <vt:lpstr>Why Simplify? </vt:lpstr>
      <vt:lpstr>Real-World Scenario</vt:lpstr>
      <vt:lpstr>How do we go from this … </vt:lpstr>
      <vt:lpstr>… to this?</vt:lpstr>
      <vt:lpstr>Your Solution</vt:lpstr>
      <vt:lpstr>Binary Search</vt:lpstr>
      <vt:lpstr>Binary Search</vt:lpstr>
      <vt:lpstr>Binary Search</vt:lpstr>
      <vt:lpstr>Binary Search</vt:lpstr>
      <vt:lpstr>Binary Search</vt:lpstr>
      <vt:lpstr>Binary Search</vt:lpstr>
      <vt:lpstr>Binary Search</vt:lpstr>
      <vt:lpstr>Binary Search</vt:lpstr>
      <vt:lpstr>Binary Search</vt:lpstr>
      <vt:lpstr>Complex Input</vt:lpstr>
      <vt:lpstr>Simplified Input</vt:lpstr>
      <vt:lpstr>Binary Search</vt:lpstr>
      <vt:lpstr>Binary Search</vt:lpstr>
      <vt:lpstr>Binary Search</vt:lpstr>
      <vt:lpstr>Binary Search</vt:lpstr>
      <vt:lpstr>Two Conflicting Solutions</vt:lpstr>
      <vt:lpstr>QUIZ: Impact of Input Granularity</vt:lpstr>
      <vt:lpstr>QUIZ: Impact of Input Granularity</vt:lpstr>
      <vt:lpstr>General Delta-Debugging Algorithm</vt:lpstr>
      <vt:lpstr>Example: Delta Debugging</vt:lpstr>
      <vt:lpstr>Example: Delta Debugging</vt:lpstr>
      <vt:lpstr>Example: Delta Debugging</vt:lpstr>
      <vt:lpstr>Example: Delta Debugging</vt:lpstr>
      <vt:lpstr>Example: Delta Debugging</vt:lpstr>
      <vt:lpstr>Continuing Delta Debugging</vt:lpstr>
      <vt:lpstr>Inputs and Failures</vt:lpstr>
      <vt:lpstr>Example: Delta Debugging</vt:lpstr>
      <vt:lpstr>Changes</vt:lpstr>
      <vt:lpstr>Changes</vt:lpstr>
      <vt:lpstr>Decomposing Changes</vt:lpstr>
      <vt:lpstr>Decomposing Changes</vt:lpstr>
      <vt:lpstr>Summary</vt:lpstr>
      <vt:lpstr>Testing Test Cases</vt:lpstr>
      <vt:lpstr>Minimizing Test Cases</vt:lpstr>
      <vt:lpstr>Search for 1-minimal Input</vt:lpstr>
      <vt:lpstr>Minimizing Test Cases</vt:lpstr>
      <vt:lpstr>QUIZ: Minimizing Test Cases</vt:lpstr>
      <vt:lpstr>QUIZ: Minimizing Test Cases</vt:lpstr>
      <vt:lpstr>Naive Algorithm</vt:lpstr>
      <vt:lpstr>Running-Time Analysis</vt:lpstr>
      <vt:lpstr>Work Smarter, Not Harder</vt:lpstr>
      <vt:lpstr>Minimization Algorithm</vt:lpstr>
      <vt:lpstr>Steps of the Minimization Algorithm</vt:lpstr>
      <vt:lpstr>Asymptotic Analysis</vt:lpstr>
      <vt:lpstr>QUIZ: Minimization Algorithm</vt:lpstr>
      <vt:lpstr>QUIZ: Minimization Algorithm</vt:lpstr>
      <vt:lpstr>Case Study: GNU C Compiler</vt:lpstr>
      <vt:lpstr>Case Study: GNU C Compiler</vt:lpstr>
      <vt:lpstr>Case Study: GNU C Compiler</vt:lpstr>
      <vt:lpstr>Case Study: GNU C Compiler</vt:lpstr>
      <vt:lpstr>Case Study: GNU C Compiler</vt:lpstr>
      <vt:lpstr>Case Study: GNU C Compiler</vt:lpstr>
      <vt:lpstr>Case Study: GNU C Compiler</vt:lpstr>
      <vt:lpstr>Case Study: Minimizing Fuzz Input</vt:lpstr>
      <vt:lpstr>Another Application</vt:lpstr>
      <vt:lpstr>QUIZ: Delta Debugging</vt:lpstr>
      <vt:lpstr>QUIZ: Delta Debugging</vt:lpstr>
      <vt:lpstr>What Have We Learned?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 Debugging</dc:title>
  <dc:creator>Le, Wei [COM S]</dc:creator>
  <cp:lastModifiedBy>Le, Wei [COM S]</cp:lastModifiedBy>
  <cp:revision>90</cp:revision>
  <cp:lastPrinted>2016-12-30T06:17:21Z</cp:lastPrinted>
  <dcterms:modified xsi:type="dcterms:W3CDTF">2019-02-27T23:46:15Z</dcterms:modified>
</cp:coreProperties>
</file>