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Lst>
  <p:sldSz cy="5143500" cx="9144000"/>
  <p:notesSz cx="6858000" cy="9144000"/>
  <p:embeddedFontLst>
    <p:embeddedFont>
      <p:font typeface="Old Standard TT"/>
      <p:regular r:id="rId45"/>
      <p:bold r:id="rId46"/>
      <p: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slide" Target="slides/slide40.xml"/><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46" Type="http://schemas.openxmlformats.org/officeDocument/2006/relationships/font" Target="fonts/OldStandardTT-bold.fntdata"/><Relationship Id="rId23" Type="http://schemas.openxmlformats.org/officeDocument/2006/relationships/slide" Target="slides/slide19.xml"/><Relationship Id="rId45" Type="http://schemas.openxmlformats.org/officeDocument/2006/relationships/font" Target="fonts/OldStandardTT-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47" Type="http://schemas.openxmlformats.org/officeDocument/2006/relationships/font" Target="fonts/OldStandardTT-italic.fntdata"/><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4b2a25363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4b2a25363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4b2a25363f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4b2a25363f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4b2a25363f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4b2a25363f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4b2a25363f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4b2a25363f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4b2a25363f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4b2a25363f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4b2a25363f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4b2a25363f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4b2a25363f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4b2a25363f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4b2a25363f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4b2a25363f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4b2a25363f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4b2a25363f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4b2a25363f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4b2a25363f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4eb0b9913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4eb0b9913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4eb0b99137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4eb0b99137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4b2a25363f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4b2a25363f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4b2a25363f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4b2a25363f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4b2a25363f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4b2a25363f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4b2a25363f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4b2a25363f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4b2a25363f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4b2a25363f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35f07fef2d0d2a9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35f07fef2d0d2a9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4b2a25363f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4b2a25363f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4b2a25363f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4b2a25363f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4b2a25363f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4b2a25363f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4eb0b99137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4eb0b99137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4b2a25363f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4b2a25363f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4b2a25363f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4b2a25363f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35f07fef2d0d2a9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35f07fef2d0d2a9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4b2a25363f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4b2a25363f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4b2a25363f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4b2a25363f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4b2a25363f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4b2a25363f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4b2a25363f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4b2a25363f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4b2a25363f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4b2a25363f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4b2a25363f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4b2a25363f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g4b2a25363f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4b2a25363f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4eb0b99137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4eb0b99137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4b2a25363f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4b2a25363f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4eb0b99137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4eb0b99137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4b2a25363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4b2a25363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4b2a25363f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4b2a25363f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4b2a25363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4b2a25363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4b2a25363f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4b2a25363f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2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image" Target="../media/image1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 Id="rId3" Type="http://schemas.openxmlformats.org/officeDocument/2006/relationships/image" Target="../media/image2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1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image" Target="../media/image16.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Bugs within Modern Web Applications</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survey of the modern bug-fixing process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Bug</a:t>
            </a:r>
            <a:endParaRPr/>
          </a:p>
        </p:txBody>
      </p:sp>
      <p:sp>
        <p:nvSpPr>
          <p:cNvPr id="130" name="Google Shape;130;p22"/>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There was no recursive reference checking in the cells’ render functions. Upon entering the render function with a recursive cell state, the recursive failure was initiated. The call graph shows a possible loop, and there is no check to ensure it doesn’t loop infinitely.</a:t>
            </a:r>
            <a:endParaRPr/>
          </a:p>
        </p:txBody>
      </p:sp>
      <p:sp>
        <p:nvSpPr>
          <p:cNvPr id="131" name="Google Shape;131;p22"/>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Allowed</a:t>
            </a:r>
            <a:endParaRPr u="sng"/>
          </a:p>
          <a:p>
            <a:pPr indent="-317500" lvl="0" marL="457200" rtl="0" algn="l">
              <a:spcBef>
                <a:spcPts val="1600"/>
              </a:spcBef>
              <a:spcAft>
                <a:spcPts val="0"/>
              </a:spcAft>
              <a:buSzPts val="1400"/>
              <a:buChar char="●"/>
            </a:pPr>
            <a:r>
              <a:rPr lang="en"/>
              <a:t>A -&gt; B -&gt; C</a:t>
            </a:r>
            <a:endParaRPr/>
          </a:p>
          <a:p>
            <a:pPr indent="-317500" lvl="0" marL="457200" rtl="0" algn="l">
              <a:spcBef>
                <a:spcPts val="0"/>
              </a:spcBef>
              <a:spcAft>
                <a:spcPts val="0"/>
              </a:spcAft>
              <a:buSzPts val="1400"/>
              <a:buChar char="●"/>
            </a:pPr>
            <a:r>
              <a:rPr lang="en"/>
              <a:t>A -&gt; B -&gt; C &amp;&amp; A -&gt; C</a:t>
            </a:r>
            <a:endParaRPr/>
          </a:p>
          <a:p>
            <a:pPr indent="-317500" lvl="0" marL="457200" rtl="0" algn="l">
              <a:spcBef>
                <a:spcPts val="0"/>
              </a:spcBef>
              <a:spcAft>
                <a:spcPts val="0"/>
              </a:spcAft>
              <a:buSzPts val="1400"/>
              <a:buChar char="●"/>
            </a:pPr>
            <a:r>
              <a:rPr lang="en"/>
              <a:t>A -&gt; B (Twice)</a:t>
            </a:r>
            <a:endParaRPr/>
          </a:p>
          <a:p>
            <a:pPr indent="0" lvl="0" marL="0" rtl="0" algn="l">
              <a:spcBef>
                <a:spcPts val="1600"/>
              </a:spcBef>
              <a:spcAft>
                <a:spcPts val="0"/>
              </a:spcAft>
              <a:buNone/>
            </a:pPr>
            <a:r>
              <a:rPr lang="en" u="sng"/>
              <a:t>Not Allowed</a:t>
            </a:r>
            <a:endParaRPr/>
          </a:p>
          <a:p>
            <a:pPr indent="-317500" lvl="0" marL="457200" rtl="0" algn="l">
              <a:spcBef>
                <a:spcPts val="1600"/>
              </a:spcBef>
              <a:spcAft>
                <a:spcPts val="0"/>
              </a:spcAft>
              <a:buSzPts val="1400"/>
              <a:buChar char="●"/>
            </a:pPr>
            <a:r>
              <a:rPr lang="en"/>
              <a:t>A -&gt; B -&gt; A</a:t>
            </a:r>
            <a:endParaRPr/>
          </a:p>
          <a:p>
            <a:pPr indent="-317500" lvl="0" marL="457200" rtl="0" algn="l">
              <a:spcBef>
                <a:spcPts val="0"/>
              </a:spcBef>
              <a:spcAft>
                <a:spcPts val="0"/>
              </a:spcAft>
              <a:buSzPts val="1400"/>
              <a:buChar char="●"/>
            </a:pPr>
            <a:r>
              <a:rPr lang="en"/>
              <a:t>A -&gt; A</a:t>
            </a:r>
            <a:endParaRPr/>
          </a:p>
          <a:p>
            <a:pPr indent="-317500" lvl="0" marL="457200" rtl="0" algn="l">
              <a:spcBef>
                <a:spcPts val="0"/>
              </a:spcBef>
              <a:spcAft>
                <a:spcPts val="0"/>
              </a:spcAft>
              <a:buSzPts val="1400"/>
              <a:buChar char="●"/>
            </a:pPr>
            <a:r>
              <a:rPr lang="en"/>
              <a:t>A -&gt; B -&gt; B</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Fix</a:t>
            </a:r>
            <a:endParaRPr/>
          </a:p>
        </p:txBody>
      </p:sp>
      <p:pic>
        <p:nvPicPr>
          <p:cNvPr id="137" name="Google Shape;137;p23"/>
          <p:cNvPicPr preferRelativeResize="0"/>
          <p:nvPr/>
        </p:nvPicPr>
        <p:blipFill>
          <a:blip r:embed="rId3">
            <a:alphaModFix/>
          </a:blip>
          <a:stretch>
            <a:fillRect/>
          </a:stretch>
        </p:blipFill>
        <p:spPr>
          <a:xfrm>
            <a:off x="2525900" y="1058225"/>
            <a:ext cx="4092199" cy="3780475"/>
          </a:xfrm>
          <a:prstGeom prst="rect">
            <a:avLst/>
          </a:prstGeom>
          <a:noFill/>
          <a:ln cap="flat" cmpd="sng" w="19050">
            <a:solidFill>
              <a:srgbClr val="000000"/>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New </a:t>
            </a:r>
            <a:r>
              <a:rPr lang="en"/>
              <a:t>Call Graph</a:t>
            </a:r>
            <a:endParaRPr/>
          </a:p>
        </p:txBody>
      </p:sp>
      <p:sp>
        <p:nvSpPr>
          <p:cNvPr id="143" name="Google Shape;143;p24"/>
          <p:cNvSpPr/>
          <p:nvPr/>
        </p:nvSpPr>
        <p:spPr>
          <a:xfrm>
            <a:off x="674775" y="2827225"/>
            <a:ext cx="2262000" cy="6132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Render Cell (CB)</a:t>
            </a:r>
            <a:endParaRPr>
              <a:solidFill>
                <a:srgbClr val="FFFFFF"/>
              </a:solidFill>
            </a:endParaRPr>
          </a:p>
        </p:txBody>
      </p:sp>
      <p:sp>
        <p:nvSpPr>
          <p:cNvPr id="144" name="Google Shape;144;p24"/>
          <p:cNvSpPr/>
          <p:nvPr/>
        </p:nvSpPr>
        <p:spPr>
          <a:xfrm>
            <a:off x="4411200" y="1224625"/>
            <a:ext cx="249600" cy="2451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4"/>
          <p:cNvSpPr/>
          <p:nvPr/>
        </p:nvSpPr>
        <p:spPr>
          <a:xfrm>
            <a:off x="4794125" y="1224625"/>
            <a:ext cx="249600" cy="2451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4"/>
          <p:cNvSpPr/>
          <p:nvPr/>
        </p:nvSpPr>
        <p:spPr>
          <a:xfrm>
            <a:off x="4028275" y="1224625"/>
            <a:ext cx="249600" cy="2451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4"/>
          <p:cNvSpPr/>
          <p:nvPr/>
        </p:nvSpPr>
        <p:spPr>
          <a:xfrm>
            <a:off x="3405000" y="2827225"/>
            <a:ext cx="2262000" cy="6132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Evaluate Suffix Exp</a:t>
            </a:r>
            <a:endParaRPr>
              <a:solidFill>
                <a:srgbClr val="FFFFFF"/>
              </a:solidFill>
            </a:endParaRPr>
          </a:p>
        </p:txBody>
      </p:sp>
      <p:sp>
        <p:nvSpPr>
          <p:cNvPr id="148" name="Google Shape;148;p24"/>
          <p:cNvSpPr/>
          <p:nvPr/>
        </p:nvSpPr>
        <p:spPr>
          <a:xfrm>
            <a:off x="6473800" y="2827225"/>
            <a:ext cx="2262000" cy="6132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Evaluate Sub Expression</a:t>
            </a:r>
            <a:endParaRPr>
              <a:solidFill>
                <a:srgbClr val="FFFFFF"/>
              </a:solidFill>
            </a:endParaRPr>
          </a:p>
        </p:txBody>
      </p:sp>
      <p:cxnSp>
        <p:nvCxnSpPr>
          <p:cNvPr id="149" name="Google Shape;149;p24"/>
          <p:cNvCxnSpPr>
            <a:endCxn id="147" idx="2"/>
          </p:cNvCxnSpPr>
          <p:nvPr/>
        </p:nvCxnSpPr>
        <p:spPr>
          <a:xfrm>
            <a:off x="2936700" y="3133825"/>
            <a:ext cx="468300" cy="0"/>
          </a:xfrm>
          <a:prstGeom prst="straightConnector1">
            <a:avLst/>
          </a:prstGeom>
          <a:noFill/>
          <a:ln cap="flat" cmpd="sng" w="9525">
            <a:solidFill>
              <a:srgbClr val="000000"/>
            </a:solidFill>
            <a:prstDash val="solid"/>
            <a:round/>
            <a:headEnd len="med" w="med" type="stealth"/>
            <a:tailEnd len="med" w="med" type="stealth"/>
          </a:ln>
        </p:spPr>
      </p:cxnSp>
      <p:cxnSp>
        <p:nvCxnSpPr>
          <p:cNvPr id="150" name="Google Shape;150;p24"/>
          <p:cNvCxnSpPr>
            <a:endCxn id="148" idx="2"/>
          </p:cNvCxnSpPr>
          <p:nvPr/>
        </p:nvCxnSpPr>
        <p:spPr>
          <a:xfrm>
            <a:off x="5667100" y="3133825"/>
            <a:ext cx="806700" cy="0"/>
          </a:xfrm>
          <a:prstGeom prst="straightConnector1">
            <a:avLst/>
          </a:prstGeom>
          <a:noFill/>
          <a:ln cap="flat" cmpd="sng" w="9525">
            <a:solidFill>
              <a:srgbClr val="000000"/>
            </a:solidFill>
            <a:prstDash val="solid"/>
            <a:round/>
            <a:headEnd len="med" w="med" type="stealth"/>
            <a:tailEnd len="med" w="med" type="stealth"/>
          </a:ln>
        </p:spPr>
      </p:cxnSp>
      <p:sp>
        <p:nvSpPr>
          <p:cNvPr id="151" name="Google Shape;151;p24"/>
          <p:cNvSpPr/>
          <p:nvPr/>
        </p:nvSpPr>
        <p:spPr>
          <a:xfrm>
            <a:off x="4411200" y="4496275"/>
            <a:ext cx="249600" cy="2451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4"/>
          <p:cNvSpPr/>
          <p:nvPr/>
        </p:nvSpPr>
        <p:spPr>
          <a:xfrm>
            <a:off x="4794125" y="4496275"/>
            <a:ext cx="249600" cy="2451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4"/>
          <p:cNvSpPr/>
          <p:nvPr/>
        </p:nvSpPr>
        <p:spPr>
          <a:xfrm>
            <a:off x="4028275" y="4496275"/>
            <a:ext cx="249600" cy="2451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4" name="Google Shape;154;p24"/>
          <p:cNvCxnSpPr>
            <a:stCxn id="143" idx="4"/>
            <a:endCxn id="153" idx="2"/>
          </p:cNvCxnSpPr>
          <p:nvPr/>
        </p:nvCxnSpPr>
        <p:spPr>
          <a:xfrm flipH="1" rot="-5400000">
            <a:off x="2327775" y="2918425"/>
            <a:ext cx="1178400" cy="2222400"/>
          </a:xfrm>
          <a:prstGeom prst="curvedConnector2">
            <a:avLst/>
          </a:prstGeom>
          <a:noFill/>
          <a:ln cap="flat" cmpd="sng" w="9525">
            <a:solidFill>
              <a:srgbClr val="000000"/>
            </a:solidFill>
            <a:prstDash val="solid"/>
            <a:round/>
            <a:headEnd len="med" w="med" type="none"/>
            <a:tailEnd len="med" w="med" type="stealth"/>
          </a:ln>
        </p:spPr>
      </p:cxnSp>
      <p:cxnSp>
        <p:nvCxnSpPr>
          <p:cNvPr id="155" name="Google Shape;155;p24"/>
          <p:cNvCxnSpPr>
            <a:stCxn id="148" idx="0"/>
            <a:endCxn id="143" idx="7"/>
          </p:cNvCxnSpPr>
          <p:nvPr/>
        </p:nvCxnSpPr>
        <p:spPr>
          <a:xfrm rot="5400000">
            <a:off x="5060350" y="372475"/>
            <a:ext cx="89700" cy="4999200"/>
          </a:xfrm>
          <a:prstGeom prst="curvedConnector3">
            <a:avLst>
              <a:gd fmla="val -1216416" name="adj1"/>
            </a:avLst>
          </a:prstGeom>
          <a:noFill/>
          <a:ln cap="flat" cmpd="sng" w="9525">
            <a:solidFill>
              <a:srgbClr val="000000"/>
            </a:solidFill>
            <a:prstDash val="solid"/>
            <a:round/>
            <a:headEnd len="med" w="med" type="stealth"/>
            <a:tailEnd len="med" w="med" type="stealth"/>
          </a:ln>
        </p:spPr>
      </p:cxnSp>
      <p:sp>
        <p:nvSpPr>
          <p:cNvPr id="156" name="Google Shape;156;p24"/>
          <p:cNvSpPr/>
          <p:nvPr/>
        </p:nvSpPr>
        <p:spPr>
          <a:xfrm>
            <a:off x="675075" y="1828450"/>
            <a:ext cx="2262000" cy="7098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DFS for Recursive References</a:t>
            </a:r>
            <a:endParaRPr>
              <a:solidFill>
                <a:srgbClr val="FFFFFF"/>
              </a:solidFill>
            </a:endParaRPr>
          </a:p>
        </p:txBody>
      </p:sp>
      <p:cxnSp>
        <p:nvCxnSpPr>
          <p:cNvPr id="157" name="Google Shape;157;p24"/>
          <p:cNvCxnSpPr>
            <a:stCxn id="146" idx="2"/>
            <a:endCxn id="156" idx="0"/>
          </p:cNvCxnSpPr>
          <p:nvPr/>
        </p:nvCxnSpPr>
        <p:spPr>
          <a:xfrm flipH="1">
            <a:off x="1806175" y="1347175"/>
            <a:ext cx="2222100" cy="481200"/>
          </a:xfrm>
          <a:prstGeom prst="curvedConnector2">
            <a:avLst/>
          </a:prstGeom>
          <a:noFill/>
          <a:ln cap="flat" cmpd="sng" w="9525">
            <a:solidFill>
              <a:srgbClr val="000000"/>
            </a:solidFill>
            <a:prstDash val="solid"/>
            <a:round/>
            <a:headEnd len="med" w="med" type="none"/>
            <a:tailEnd len="med" w="med" type="stealth"/>
          </a:ln>
        </p:spPr>
      </p:cxnSp>
      <p:cxnSp>
        <p:nvCxnSpPr>
          <p:cNvPr id="158" name="Google Shape;158;p24"/>
          <p:cNvCxnSpPr>
            <a:stCxn id="156" idx="4"/>
            <a:endCxn id="143" idx="0"/>
          </p:cNvCxnSpPr>
          <p:nvPr/>
        </p:nvCxnSpPr>
        <p:spPr>
          <a:xfrm flipH="1" rot="-5400000">
            <a:off x="1661925" y="2682400"/>
            <a:ext cx="288900" cy="600"/>
          </a:xfrm>
          <a:prstGeom prst="curvedConnector3">
            <a:avLst>
              <a:gd fmla="val 50013" name="adj1"/>
            </a:avLst>
          </a:prstGeom>
          <a:noFill/>
          <a:ln cap="flat" cmpd="sng" w="9525">
            <a:solidFill>
              <a:srgbClr val="000000"/>
            </a:solidFill>
            <a:prstDash val="solid"/>
            <a:round/>
            <a:headEnd len="med" w="med" type="none"/>
            <a:tailEnd len="med" w="med" type="stealth"/>
          </a:ln>
        </p:spPr>
      </p:cxnSp>
      <p:sp>
        <p:nvSpPr>
          <p:cNvPr id="159" name="Google Shape;159;p24"/>
          <p:cNvSpPr/>
          <p:nvPr/>
        </p:nvSpPr>
        <p:spPr>
          <a:xfrm>
            <a:off x="251979" y="2189950"/>
            <a:ext cx="3753325" cy="2442075"/>
          </a:xfrm>
          <a:custGeom>
            <a:rect b="b" l="l" r="r" t="t"/>
            <a:pathLst>
              <a:path extrusionOk="0" h="97683" w="150133">
                <a:moveTo>
                  <a:pt x="16719" y="0"/>
                </a:moveTo>
                <a:cubicBezTo>
                  <a:pt x="15326" y="13639"/>
                  <a:pt x="-13873" y="65555"/>
                  <a:pt x="8363" y="81835"/>
                </a:cubicBezTo>
                <a:cubicBezTo>
                  <a:pt x="30599" y="98116"/>
                  <a:pt x="126505" y="95042"/>
                  <a:pt x="150133" y="97683"/>
                </a:cubicBezTo>
              </a:path>
            </a:pathLst>
          </a:custGeom>
          <a:noFill/>
          <a:ln cap="flat" cmpd="sng" w="9525">
            <a:solidFill>
              <a:srgbClr val="000000"/>
            </a:solidFill>
            <a:prstDash val="solid"/>
            <a:round/>
            <a:headEnd len="med" w="med" type="none"/>
            <a:tailEnd len="med" w="med" type="stealth"/>
          </a:ln>
        </p:spPr>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5"/>
          <p:cNvSpPr txBox="1"/>
          <p:nvPr>
            <p:ph type="title"/>
          </p:nvPr>
        </p:nvSpPr>
        <p:spPr>
          <a:xfrm>
            <a:off x="311700" y="1039650"/>
            <a:ext cx="8520600" cy="210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2400"/>
              <a:t>Off by One</a:t>
            </a:r>
            <a:endParaRPr sz="12400"/>
          </a:p>
        </p:txBody>
      </p:sp>
      <p:sp>
        <p:nvSpPr>
          <p:cNvPr id="165" name="Google Shape;165;p25"/>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A Bug Fix by a Different Person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Failure </a:t>
            </a:r>
            <a:r>
              <a:rPr lang="en"/>
              <a:t>(With Reproduction Steps)</a:t>
            </a:r>
            <a:endParaRPr/>
          </a:p>
        </p:txBody>
      </p:sp>
      <p:sp>
        <p:nvSpPr>
          <p:cNvPr id="171" name="Google Shape;171;p26"/>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application doesn’t let users easily enter information into the first row of cells.</a:t>
            </a:r>
            <a:endParaRPr/>
          </a:p>
        </p:txBody>
      </p:sp>
      <p:pic>
        <p:nvPicPr>
          <p:cNvPr id="172" name="Google Shape;172;p26"/>
          <p:cNvPicPr preferRelativeResize="0"/>
          <p:nvPr/>
        </p:nvPicPr>
        <p:blipFill>
          <a:blip r:embed="rId3">
            <a:alphaModFix/>
          </a:blip>
          <a:stretch>
            <a:fillRect/>
          </a:stretch>
        </p:blipFill>
        <p:spPr>
          <a:xfrm>
            <a:off x="866775" y="1835113"/>
            <a:ext cx="7410450" cy="2733675"/>
          </a:xfrm>
          <a:prstGeom prst="rect">
            <a:avLst/>
          </a:prstGeom>
          <a:noFill/>
          <a:ln cap="flat" cmpd="sng" w="19050">
            <a:solidFill>
              <a:srgbClr val="000000"/>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 the Bug</a:t>
            </a:r>
            <a:endParaRPr/>
          </a:p>
        </p:txBody>
      </p:sp>
      <p:sp>
        <p:nvSpPr>
          <p:cNvPr id="178" name="Google Shape;178;p27"/>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The development build </a:t>
            </a:r>
            <a:r>
              <a:rPr lang="en"/>
              <a:t>produced</a:t>
            </a:r>
            <a:r>
              <a:rPr lang="en"/>
              <a:t> the below stacktrace</a:t>
            </a:r>
            <a:endParaRPr/>
          </a:p>
          <a:p>
            <a:pPr indent="-317500" lvl="0" marL="457200" rtl="0" algn="l">
              <a:spcBef>
                <a:spcPts val="0"/>
              </a:spcBef>
              <a:spcAft>
                <a:spcPts val="0"/>
              </a:spcAft>
              <a:buSzPts val="1400"/>
              <a:buChar char="●"/>
            </a:pPr>
            <a:r>
              <a:rPr lang="en"/>
              <a:t>Going to the editorSet() function reveals that selector.indexes should have already been set</a:t>
            </a:r>
            <a:endParaRPr/>
          </a:p>
          <a:p>
            <a:pPr indent="-317500" lvl="0" marL="457200" rtl="0" algn="l">
              <a:spcBef>
                <a:spcPts val="0"/>
              </a:spcBef>
              <a:spcAft>
                <a:spcPts val="0"/>
              </a:spcAft>
              <a:buSzPts val="1400"/>
              <a:buChar char="●"/>
            </a:pPr>
            <a:r>
              <a:rPr lang="en"/>
              <a:t>So, a developer must find the setting of selector.indexes</a:t>
            </a:r>
            <a:endParaRPr/>
          </a:p>
        </p:txBody>
      </p:sp>
      <p:pic>
        <p:nvPicPr>
          <p:cNvPr id="179" name="Google Shape;179;p27"/>
          <p:cNvPicPr preferRelativeResize="0"/>
          <p:nvPr/>
        </p:nvPicPr>
        <p:blipFill>
          <a:blip r:embed="rId3">
            <a:alphaModFix/>
          </a:blip>
          <a:stretch>
            <a:fillRect/>
          </a:stretch>
        </p:blipFill>
        <p:spPr>
          <a:xfrm>
            <a:off x="323850" y="3968925"/>
            <a:ext cx="8496300" cy="600075"/>
          </a:xfrm>
          <a:prstGeom prst="rect">
            <a:avLst/>
          </a:prstGeom>
          <a:noFill/>
          <a:ln cap="flat" cmpd="sng" w="19050">
            <a:solidFill>
              <a:srgbClr val="000000"/>
            </a:solidFill>
            <a:prstDash val="solid"/>
            <a:round/>
            <a:headEnd len="sm" w="sm" type="none"/>
            <a:tailEnd len="sm" w="sm" type="none"/>
          </a:ln>
        </p:spPr>
      </p:pic>
      <p:pic>
        <p:nvPicPr>
          <p:cNvPr id="180" name="Google Shape;180;p27"/>
          <p:cNvPicPr preferRelativeResize="0"/>
          <p:nvPr/>
        </p:nvPicPr>
        <p:blipFill>
          <a:blip r:embed="rId4">
            <a:alphaModFix/>
          </a:blip>
          <a:stretch>
            <a:fillRect/>
          </a:stretch>
        </p:blipFill>
        <p:spPr>
          <a:xfrm>
            <a:off x="4832400" y="1171675"/>
            <a:ext cx="3999900" cy="247012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 the Bug</a:t>
            </a:r>
            <a:endParaRPr/>
          </a:p>
        </p:txBody>
      </p:sp>
      <p:sp>
        <p:nvSpPr>
          <p:cNvPr id="186" name="Google Shape;186;p28"/>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The only place indexes are set are within the set function</a:t>
            </a:r>
            <a:endParaRPr/>
          </a:p>
          <a:p>
            <a:pPr indent="-317500" lvl="0" marL="457200" rtl="0" algn="l">
              <a:spcBef>
                <a:spcPts val="0"/>
              </a:spcBef>
              <a:spcAft>
                <a:spcPts val="0"/>
              </a:spcAft>
              <a:buSzPts val="1400"/>
              <a:buChar char="●"/>
            </a:pPr>
            <a:r>
              <a:rPr lang="en"/>
              <a:t>So, we look for invocations of this function</a:t>
            </a:r>
            <a:endParaRPr/>
          </a:p>
          <a:p>
            <a:pPr indent="-317500" lvl="0" marL="457200" rtl="0" algn="l">
              <a:spcBef>
                <a:spcPts val="0"/>
              </a:spcBef>
              <a:spcAft>
                <a:spcPts val="0"/>
              </a:spcAft>
              <a:buSzPts val="1400"/>
              <a:buChar char="●"/>
            </a:pPr>
            <a:r>
              <a:rPr lang="en"/>
              <a:t>By logging entries into this function, we can see that this function is often called initially with ri and ci of 0.</a:t>
            </a:r>
            <a:endParaRPr/>
          </a:p>
          <a:p>
            <a:pPr indent="-317500" lvl="0" marL="457200" rtl="0" algn="l">
              <a:spcBef>
                <a:spcPts val="0"/>
              </a:spcBef>
              <a:spcAft>
                <a:spcPts val="0"/>
              </a:spcAft>
              <a:buSzPts val="1400"/>
              <a:buChar char="●"/>
            </a:pPr>
            <a:r>
              <a:rPr lang="en"/>
              <a:t>(A lazy approach to data analysis)</a:t>
            </a:r>
            <a:endParaRPr/>
          </a:p>
          <a:p>
            <a:pPr indent="-317500" lvl="0" marL="457200" rtl="0" algn="l">
              <a:spcBef>
                <a:spcPts val="0"/>
              </a:spcBef>
              <a:spcAft>
                <a:spcPts val="0"/>
              </a:spcAft>
              <a:buSzPts val="1400"/>
              <a:buChar char="●"/>
            </a:pPr>
            <a:r>
              <a:rPr lang="en"/>
              <a:t>This leads a developer to guess that line 261 holds an off by one error</a:t>
            </a:r>
            <a:endParaRPr/>
          </a:p>
        </p:txBody>
      </p:sp>
      <p:pic>
        <p:nvPicPr>
          <p:cNvPr id="187" name="Google Shape;187;p28"/>
          <p:cNvPicPr preferRelativeResize="0"/>
          <p:nvPr/>
        </p:nvPicPr>
        <p:blipFill>
          <a:blip r:embed="rId3">
            <a:alphaModFix/>
          </a:blip>
          <a:stretch>
            <a:fillRect/>
          </a:stretch>
        </p:blipFill>
        <p:spPr>
          <a:xfrm>
            <a:off x="4311600" y="1437563"/>
            <a:ext cx="4527600" cy="22683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Bug</a:t>
            </a:r>
            <a:endParaRPr/>
          </a:p>
        </p:txBody>
      </p:sp>
      <p:sp>
        <p:nvSpPr>
          <p:cNvPr id="193" name="Google Shape;193;p29"/>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Line 261 of the selector class (Which holds callbacks to cell functions) had an off by one error. So, during initialization of the application, the selector’s first row and columns of callbacks weren’t initialized. Therefore, when a user tried to access method within these cells, they got a null error.</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Call Graph (CallBack Setting Cond.)</a:t>
            </a:r>
            <a:endParaRPr/>
          </a:p>
        </p:txBody>
      </p:sp>
      <p:sp>
        <p:nvSpPr>
          <p:cNvPr id="199" name="Google Shape;199;p30"/>
          <p:cNvSpPr/>
          <p:nvPr/>
        </p:nvSpPr>
        <p:spPr>
          <a:xfrm>
            <a:off x="674700" y="2827225"/>
            <a:ext cx="2262000" cy="6132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Set Callback Function</a:t>
            </a:r>
            <a:endParaRPr>
              <a:solidFill>
                <a:srgbClr val="FFFFFF"/>
              </a:solidFill>
            </a:endParaRPr>
          </a:p>
        </p:txBody>
      </p:sp>
      <p:sp>
        <p:nvSpPr>
          <p:cNvPr id="200" name="Google Shape;200;p30"/>
          <p:cNvSpPr/>
          <p:nvPr/>
        </p:nvSpPr>
        <p:spPr>
          <a:xfrm>
            <a:off x="1342375" y="1239025"/>
            <a:ext cx="249600" cy="2451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0"/>
          <p:cNvSpPr/>
          <p:nvPr/>
        </p:nvSpPr>
        <p:spPr>
          <a:xfrm>
            <a:off x="1725300" y="1239025"/>
            <a:ext cx="249600" cy="2451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0"/>
          <p:cNvSpPr/>
          <p:nvPr/>
        </p:nvSpPr>
        <p:spPr>
          <a:xfrm>
            <a:off x="959450" y="1239025"/>
            <a:ext cx="249600" cy="2451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0"/>
          <p:cNvSpPr/>
          <p:nvPr/>
        </p:nvSpPr>
        <p:spPr>
          <a:xfrm>
            <a:off x="3405000" y="2827225"/>
            <a:ext cx="2262000" cy="6132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Set the callback</a:t>
            </a:r>
            <a:endParaRPr>
              <a:solidFill>
                <a:srgbClr val="FFFFFF"/>
              </a:solidFill>
            </a:endParaRPr>
          </a:p>
        </p:txBody>
      </p:sp>
      <p:sp>
        <p:nvSpPr>
          <p:cNvPr id="204" name="Google Shape;204;p30"/>
          <p:cNvSpPr/>
          <p:nvPr/>
        </p:nvSpPr>
        <p:spPr>
          <a:xfrm>
            <a:off x="6473800" y="2827225"/>
            <a:ext cx="2262000" cy="6132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Set other info</a:t>
            </a:r>
            <a:endParaRPr>
              <a:solidFill>
                <a:srgbClr val="FFFFFF"/>
              </a:solidFill>
            </a:endParaRPr>
          </a:p>
        </p:txBody>
      </p:sp>
      <p:cxnSp>
        <p:nvCxnSpPr>
          <p:cNvPr id="205" name="Google Shape;205;p30"/>
          <p:cNvCxnSpPr>
            <a:stCxn id="199" idx="0"/>
            <a:endCxn id="202" idx="2"/>
          </p:cNvCxnSpPr>
          <p:nvPr/>
        </p:nvCxnSpPr>
        <p:spPr>
          <a:xfrm flipH="1" rot="5400000">
            <a:off x="649800" y="1671325"/>
            <a:ext cx="1465500" cy="846300"/>
          </a:xfrm>
          <a:prstGeom prst="curvedConnector4">
            <a:avLst>
              <a:gd fmla="val 45815" name="adj1"/>
              <a:gd fmla="val 128131" name="adj2"/>
            </a:avLst>
          </a:prstGeom>
          <a:noFill/>
          <a:ln cap="flat" cmpd="sng" w="9525">
            <a:solidFill>
              <a:srgbClr val="000000"/>
            </a:solidFill>
            <a:prstDash val="solid"/>
            <a:round/>
            <a:headEnd len="med" w="med" type="stealth"/>
            <a:tailEnd len="med" w="med" type="none"/>
          </a:ln>
        </p:spPr>
      </p:cxnSp>
      <p:cxnSp>
        <p:nvCxnSpPr>
          <p:cNvPr id="206" name="Google Shape;206;p30"/>
          <p:cNvCxnSpPr>
            <a:endCxn id="203" idx="2"/>
          </p:cNvCxnSpPr>
          <p:nvPr/>
        </p:nvCxnSpPr>
        <p:spPr>
          <a:xfrm>
            <a:off x="2936700" y="3133825"/>
            <a:ext cx="468300" cy="0"/>
          </a:xfrm>
          <a:prstGeom prst="straightConnector1">
            <a:avLst/>
          </a:prstGeom>
          <a:noFill/>
          <a:ln cap="flat" cmpd="sng" w="9525">
            <a:solidFill>
              <a:srgbClr val="000000"/>
            </a:solidFill>
            <a:prstDash val="solid"/>
            <a:round/>
            <a:headEnd len="med" w="med" type="none"/>
            <a:tailEnd len="med" w="med" type="triangle"/>
          </a:ln>
        </p:spPr>
      </p:cxnSp>
      <p:cxnSp>
        <p:nvCxnSpPr>
          <p:cNvPr id="207" name="Google Shape;207;p30"/>
          <p:cNvCxnSpPr>
            <a:endCxn id="204" idx="2"/>
          </p:cNvCxnSpPr>
          <p:nvPr/>
        </p:nvCxnSpPr>
        <p:spPr>
          <a:xfrm>
            <a:off x="5667100" y="3133825"/>
            <a:ext cx="806700" cy="0"/>
          </a:xfrm>
          <a:prstGeom prst="straightConnector1">
            <a:avLst/>
          </a:prstGeom>
          <a:noFill/>
          <a:ln cap="flat" cmpd="sng" w="9525">
            <a:solidFill>
              <a:srgbClr val="000000"/>
            </a:solidFill>
            <a:prstDash val="solid"/>
            <a:round/>
            <a:headEnd len="med" w="med" type="none"/>
            <a:tailEnd len="med" w="med" type="triangle"/>
          </a:ln>
        </p:spPr>
      </p:cxnSp>
      <p:sp>
        <p:nvSpPr>
          <p:cNvPr id="208" name="Google Shape;208;p30"/>
          <p:cNvSpPr/>
          <p:nvPr/>
        </p:nvSpPr>
        <p:spPr>
          <a:xfrm>
            <a:off x="4411200" y="4496275"/>
            <a:ext cx="249600" cy="2451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0"/>
          <p:cNvSpPr/>
          <p:nvPr/>
        </p:nvSpPr>
        <p:spPr>
          <a:xfrm>
            <a:off x="4794125" y="4496275"/>
            <a:ext cx="249600" cy="2451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0"/>
          <p:cNvSpPr/>
          <p:nvPr/>
        </p:nvSpPr>
        <p:spPr>
          <a:xfrm>
            <a:off x="4028275" y="4496275"/>
            <a:ext cx="249600" cy="2451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1" name="Google Shape;211;p30"/>
          <p:cNvCxnSpPr>
            <a:stCxn id="199" idx="7"/>
            <a:endCxn id="204" idx="1"/>
          </p:cNvCxnSpPr>
          <p:nvPr/>
        </p:nvCxnSpPr>
        <p:spPr>
          <a:xfrm flipH="1" rot="-5400000">
            <a:off x="4704988" y="817476"/>
            <a:ext cx="600" cy="4199700"/>
          </a:xfrm>
          <a:prstGeom prst="curvedConnector3">
            <a:avLst>
              <a:gd fmla="val -190816843" name="adj1"/>
            </a:avLst>
          </a:prstGeom>
          <a:noFill/>
          <a:ln cap="flat" cmpd="sng" w="9525">
            <a:solidFill>
              <a:srgbClr val="000000"/>
            </a:solidFill>
            <a:prstDash val="solid"/>
            <a:round/>
            <a:headEnd len="med" w="med" type="none"/>
            <a:tailEnd len="med" w="med" type="stealth"/>
          </a:ln>
        </p:spPr>
      </p:cxnSp>
      <p:cxnSp>
        <p:nvCxnSpPr>
          <p:cNvPr id="212" name="Google Shape;212;p30"/>
          <p:cNvCxnSpPr>
            <a:stCxn id="204" idx="4"/>
            <a:endCxn id="209" idx="6"/>
          </p:cNvCxnSpPr>
          <p:nvPr/>
        </p:nvCxnSpPr>
        <p:spPr>
          <a:xfrm rot="5400000">
            <a:off x="5735050" y="2749075"/>
            <a:ext cx="1178400" cy="2561100"/>
          </a:xfrm>
          <a:prstGeom prst="curvedConnector2">
            <a:avLst/>
          </a:prstGeom>
          <a:noFill/>
          <a:ln cap="flat" cmpd="sng" w="9525">
            <a:solidFill>
              <a:srgbClr val="000000"/>
            </a:solidFill>
            <a:prstDash val="solid"/>
            <a:round/>
            <a:headEnd len="med" w="med" type="none"/>
            <a:tailEnd len="med" w="med" type="stealth"/>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1"/>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Fix</a:t>
            </a:r>
            <a:endParaRPr/>
          </a:p>
        </p:txBody>
      </p:sp>
      <p:pic>
        <p:nvPicPr>
          <p:cNvPr id="218" name="Google Shape;218;p31"/>
          <p:cNvPicPr preferRelativeResize="0"/>
          <p:nvPr/>
        </p:nvPicPr>
        <p:blipFill>
          <a:blip r:embed="rId3">
            <a:alphaModFix/>
          </a:blip>
          <a:stretch>
            <a:fillRect/>
          </a:stretch>
        </p:blipFill>
        <p:spPr>
          <a:xfrm>
            <a:off x="152400" y="1804900"/>
            <a:ext cx="8839199" cy="1533701"/>
          </a:xfrm>
          <a:prstGeom prst="rect">
            <a:avLst/>
          </a:prstGeom>
          <a:noFill/>
          <a:ln cap="flat" cmpd="sng" w="19050">
            <a:solidFill>
              <a:srgbClr val="000000"/>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Javascript - Modern Web Development</a:t>
            </a:r>
            <a:endParaRPr/>
          </a:p>
        </p:txBody>
      </p:sp>
      <p:sp>
        <p:nvSpPr>
          <p:cNvPr id="66" name="Google Shape;66;p1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Functional</a:t>
            </a:r>
            <a:endParaRPr/>
          </a:p>
          <a:p>
            <a:pPr indent="-342900" lvl="0" marL="457200" rtl="0" algn="l">
              <a:spcBef>
                <a:spcPts val="0"/>
              </a:spcBef>
              <a:spcAft>
                <a:spcPts val="0"/>
              </a:spcAft>
              <a:buSzPts val="1800"/>
              <a:buChar char="●"/>
            </a:pPr>
            <a:r>
              <a:rPr lang="en"/>
              <a:t>Synchronous</a:t>
            </a:r>
            <a:endParaRPr/>
          </a:p>
          <a:p>
            <a:pPr indent="-342900" lvl="0" marL="457200" rtl="0" algn="l">
              <a:spcBef>
                <a:spcPts val="0"/>
              </a:spcBef>
              <a:spcAft>
                <a:spcPts val="0"/>
              </a:spcAft>
              <a:buSzPts val="1800"/>
              <a:buChar char="●"/>
            </a:pPr>
            <a:r>
              <a:rPr lang="en"/>
              <a:t>Weakly Typed</a:t>
            </a:r>
            <a:endParaRPr/>
          </a:p>
          <a:p>
            <a:pPr indent="-342900" lvl="0" marL="457200" rtl="0" algn="l">
              <a:spcBef>
                <a:spcPts val="0"/>
              </a:spcBef>
              <a:spcAft>
                <a:spcPts val="0"/>
              </a:spcAft>
              <a:buSzPts val="1800"/>
              <a:buChar char="●"/>
            </a:pPr>
            <a:r>
              <a:rPr lang="en"/>
              <a:t>WALA can generate CFGs for basic </a:t>
            </a:r>
            <a:r>
              <a:rPr lang="en"/>
              <a:t>Javascript (Not very powerful yet)</a:t>
            </a:r>
            <a:endParaRPr/>
          </a:p>
          <a:p>
            <a:pPr indent="-342900" lvl="0" marL="457200" rtl="0" algn="l">
              <a:spcBef>
                <a:spcPts val="0"/>
              </a:spcBef>
              <a:spcAft>
                <a:spcPts val="0"/>
              </a:spcAft>
              <a:buSzPts val="1800"/>
              <a:buChar char="●"/>
            </a:pPr>
            <a:r>
              <a:rPr lang="en"/>
              <a:t>Difficulties in </a:t>
            </a:r>
            <a:r>
              <a:rPr lang="en"/>
              <a:t>JavaScript data analysis discussed later</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32"/>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Nuclear - A Study of Outside Sources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3"/>
          <p:cNvSpPr txBox="1"/>
          <p:nvPr>
            <p:ph type="title"/>
          </p:nvPr>
        </p:nvSpPr>
        <p:spPr>
          <a:xfrm>
            <a:off x="311700" y="1039650"/>
            <a:ext cx="8520600" cy="2106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1600"/>
              <a:t>The API</a:t>
            </a:r>
            <a:endParaRPr sz="11600"/>
          </a:p>
        </p:txBody>
      </p:sp>
      <p:sp>
        <p:nvSpPr>
          <p:cNvPr id="229" name="Google Shape;229;p33"/>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The case of the missing music</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Failure (With Reproduction Steps)</a:t>
            </a:r>
            <a:endParaRPr/>
          </a:p>
        </p:txBody>
      </p:sp>
      <p:pic>
        <p:nvPicPr>
          <p:cNvPr id="235" name="Google Shape;235;p34"/>
          <p:cNvPicPr preferRelativeResize="0"/>
          <p:nvPr/>
        </p:nvPicPr>
        <p:blipFill>
          <a:blip r:embed="rId3">
            <a:alphaModFix/>
          </a:blip>
          <a:stretch>
            <a:fillRect/>
          </a:stretch>
        </p:blipFill>
        <p:spPr>
          <a:xfrm>
            <a:off x="1281113" y="1681163"/>
            <a:ext cx="6581775" cy="1781175"/>
          </a:xfrm>
          <a:prstGeom prst="rect">
            <a:avLst/>
          </a:prstGeom>
          <a:noFill/>
          <a:ln cap="flat" cmpd="sng" w="19050">
            <a:solidFill>
              <a:srgbClr val="000000"/>
            </a:solidFill>
            <a:prstDash val="solid"/>
            <a:round/>
            <a:headEnd len="sm" w="sm" type="none"/>
            <a:tailEnd len="sm" w="sm" type="none"/>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3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Developer Comment</a:t>
            </a:r>
            <a:endParaRPr/>
          </a:p>
        </p:txBody>
      </p:sp>
      <p:pic>
        <p:nvPicPr>
          <p:cNvPr id="241" name="Google Shape;241;p35"/>
          <p:cNvPicPr preferRelativeResize="0"/>
          <p:nvPr/>
        </p:nvPicPr>
        <p:blipFill>
          <a:blip r:embed="rId3">
            <a:alphaModFix/>
          </a:blip>
          <a:stretch>
            <a:fillRect/>
          </a:stretch>
        </p:blipFill>
        <p:spPr>
          <a:xfrm>
            <a:off x="1290638" y="1058225"/>
            <a:ext cx="6562725" cy="3686175"/>
          </a:xfrm>
          <a:prstGeom prst="rect">
            <a:avLst/>
          </a:prstGeom>
          <a:noFill/>
          <a:ln cap="flat" cmpd="sng" w="19050">
            <a:solidFill>
              <a:srgbClr val="000000"/>
            </a:solidFill>
            <a:prstDash val="solid"/>
            <a:round/>
            <a:headEnd len="sm" w="sm" type="none"/>
            <a:tailEnd len="sm" w="sm" type="none"/>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Discogs?</a:t>
            </a:r>
            <a:endParaRPr/>
          </a:p>
        </p:txBody>
      </p:sp>
      <p:pic>
        <p:nvPicPr>
          <p:cNvPr id="247" name="Google Shape;247;p36"/>
          <p:cNvPicPr preferRelativeResize="0"/>
          <p:nvPr/>
        </p:nvPicPr>
        <p:blipFill>
          <a:blip r:embed="rId3">
            <a:alphaModFix/>
          </a:blip>
          <a:stretch>
            <a:fillRect/>
          </a:stretch>
        </p:blipFill>
        <p:spPr>
          <a:xfrm>
            <a:off x="1163375" y="1058225"/>
            <a:ext cx="6817249" cy="3780474"/>
          </a:xfrm>
          <a:prstGeom prst="rect">
            <a:avLst/>
          </a:prstGeom>
          <a:noFill/>
          <a:ln cap="flat" cmpd="sng" w="19050">
            <a:solidFill>
              <a:srgbClr val="000000"/>
            </a:solidFill>
            <a:prstDash val="solid"/>
            <a:round/>
            <a:headEnd len="sm" w="sm" type="none"/>
            <a:tailEnd len="sm" w="sm" type="none"/>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3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Interesting Implications</a:t>
            </a:r>
            <a:endParaRPr/>
          </a:p>
        </p:txBody>
      </p:sp>
      <p:sp>
        <p:nvSpPr>
          <p:cNvPr id="253" name="Google Shape;253;p37"/>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Many Javascript applications draw data from a number of sources in order to provide users with an experiences that are both:</a:t>
            </a:r>
            <a:endParaRPr/>
          </a:p>
          <a:p>
            <a:pPr indent="-342900" lvl="0" marL="457200" rtl="0" algn="l">
              <a:spcBef>
                <a:spcPts val="1600"/>
              </a:spcBef>
              <a:spcAft>
                <a:spcPts val="0"/>
              </a:spcAft>
              <a:buSzPts val="1800"/>
              <a:buChar char="●"/>
            </a:pPr>
            <a:r>
              <a:rPr lang="en"/>
              <a:t>More Stable Overall</a:t>
            </a:r>
            <a:endParaRPr/>
          </a:p>
          <a:p>
            <a:pPr indent="-342900" lvl="0" marL="457200" rtl="0" algn="l">
              <a:spcBef>
                <a:spcPts val="0"/>
              </a:spcBef>
              <a:spcAft>
                <a:spcPts val="0"/>
              </a:spcAft>
              <a:buSzPts val="1800"/>
              <a:buChar char="●"/>
            </a:pPr>
            <a:r>
              <a:rPr lang="en"/>
              <a:t>Quick to Build</a:t>
            </a:r>
            <a:endParaRPr/>
          </a:p>
          <a:p>
            <a:pPr indent="0" lvl="0" marL="0" rtl="0" algn="l">
              <a:spcBef>
                <a:spcPts val="1600"/>
              </a:spcBef>
              <a:spcAft>
                <a:spcPts val="1600"/>
              </a:spcAft>
              <a:buNone/>
            </a:pPr>
            <a:r>
              <a:rPr lang="en"/>
              <a:t>The shape of this data is relatively unknown prior to entering the system. This can change remotely. It’s up to developers to ensure that their updates (and others’ updates to their data) don’t break functionality. This makes certain types of data flow analysis slightly more difficult.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3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Fix</a:t>
            </a:r>
            <a:endParaRPr/>
          </a:p>
        </p:txBody>
      </p:sp>
      <p:pic>
        <p:nvPicPr>
          <p:cNvPr id="259" name="Google Shape;259;p38"/>
          <p:cNvPicPr preferRelativeResize="0"/>
          <p:nvPr/>
        </p:nvPicPr>
        <p:blipFill rotWithShape="1">
          <a:blip r:embed="rId3">
            <a:alphaModFix/>
          </a:blip>
          <a:srcRect b="6817" l="3369" r="2255" t="20734"/>
          <a:stretch/>
        </p:blipFill>
        <p:spPr>
          <a:xfrm>
            <a:off x="1625334" y="1058222"/>
            <a:ext cx="5768627" cy="3321001"/>
          </a:xfrm>
          <a:prstGeom prst="rect">
            <a:avLst/>
          </a:prstGeom>
          <a:noFill/>
          <a:ln cap="flat" cmpd="sng" w="19050">
            <a:solidFill>
              <a:srgbClr val="000000"/>
            </a:solidFill>
            <a:prstDash val="solid"/>
            <a:round/>
            <a:headEnd len="sm" w="sm" type="none"/>
            <a:tailEnd len="sm" w="sm" type="none"/>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39"/>
          <p:cNvSpPr txBox="1"/>
          <p:nvPr>
            <p:ph type="title"/>
          </p:nvPr>
        </p:nvSpPr>
        <p:spPr>
          <a:xfrm>
            <a:off x="311700" y="1039650"/>
            <a:ext cx="8520600" cy="210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0800"/>
              <a:t>The Browser</a:t>
            </a:r>
            <a:endParaRPr sz="10800"/>
          </a:p>
        </p:txBody>
      </p:sp>
      <p:sp>
        <p:nvSpPr>
          <p:cNvPr id="265" name="Google Shape;265;p39"/>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The case of the missing UI</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4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Failure (With Reproduction Steps)</a:t>
            </a:r>
            <a:endParaRPr/>
          </a:p>
        </p:txBody>
      </p:sp>
      <p:pic>
        <p:nvPicPr>
          <p:cNvPr id="271" name="Google Shape;271;p40"/>
          <p:cNvPicPr preferRelativeResize="0"/>
          <p:nvPr/>
        </p:nvPicPr>
        <p:blipFill>
          <a:blip r:embed="rId3">
            <a:alphaModFix/>
          </a:blip>
          <a:stretch>
            <a:fillRect/>
          </a:stretch>
        </p:blipFill>
        <p:spPr>
          <a:xfrm>
            <a:off x="1295400" y="1852613"/>
            <a:ext cx="6553200" cy="1438275"/>
          </a:xfrm>
          <a:prstGeom prst="rect">
            <a:avLst/>
          </a:prstGeom>
          <a:noFill/>
          <a:ln cap="flat" cmpd="sng" w="19050">
            <a:solidFill>
              <a:srgbClr val="000000"/>
            </a:solidFill>
            <a:prstDash val="solid"/>
            <a:round/>
            <a:headEnd len="sm" w="sm" type="none"/>
            <a:tailEnd len="sm" w="sm" type="none"/>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41"/>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Developer </a:t>
            </a:r>
            <a:r>
              <a:rPr lang="en"/>
              <a:t>Comment</a:t>
            </a:r>
            <a:endParaRPr/>
          </a:p>
        </p:txBody>
      </p:sp>
      <p:pic>
        <p:nvPicPr>
          <p:cNvPr id="277" name="Google Shape;277;p41"/>
          <p:cNvPicPr preferRelativeResize="0"/>
          <p:nvPr/>
        </p:nvPicPr>
        <p:blipFill>
          <a:blip r:embed="rId3">
            <a:alphaModFix/>
          </a:blip>
          <a:stretch>
            <a:fillRect/>
          </a:stretch>
        </p:blipFill>
        <p:spPr>
          <a:xfrm>
            <a:off x="1190625" y="1058225"/>
            <a:ext cx="6762750" cy="3571875"/>
          </a:xfrm>
          <a:prstGeom prst="rect">
            <a:avLst/>
          </a:prstGeom>
          <a:noFill/>
          <a:ln cap="flat" cmpd="sng" w="19050">
            <a:solidFill>
              <a:srgbClr val="000000"/>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X-Spreadsheets</a:t>
            </a:r>
            <a:endParaRPr/>
          </a:p>
        </p:txBody>
      </p:sp>
      <p:sp>
        <p:nvSpPr>
          <p:cNvPr id="72" name="Google Shape;72;p1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Open source spreadsheet editor</a:t>
            </a:r>
            <a:endParaRPr/>
          </a:p>
          <a:p>
            <a:pPr indent="-317500" lvl="0" marL="457200" rtl="0" algn="l">
              <a:spcBef>
                <a:spcPts val="0"/>
              </a:spcBef>
              <a:spcAft>
                <a:spcPts val="0"/>
              </a:spcAft>
              <a:buSzPts val="1400"/>
              <a:buChar char="●"/>
            </a:pPr>
            <a:r>
              <a:rPr lang="en"/>
              <a:t>Can be easily added to javascript projects</a:t>
            </a:r>
            <a:endParaRPr/>
          </a:p>
          <a:p>
            <a:pPr indent="-317500" lvl="0" marL="457200" rtl="0" algn="l">
              <a:spcBef>
                <a:spcPts val="0"/>
              </a:spcBef>
              <a:spcAft>
                <a:spcPts val="0"/>
              </a:spcAft>
              <a:buSzPts val="1400"/>
              <a:buChar char="●"/>
            </a:pPr>
            <a:r>
              <a:rPr lang="en"/>
              <a:t>Recently released (September 2018)</a:t>
            </a:r>
            <a:endParaRPr/>
          </a:p>
          <a:p>
            <a:pPr indent="-317500" lvl="0" marL="457200" rtl="0" algn="l">
              <a:spcBef>
                <a:spcPts val="0"/>
              </a:spcBef>
              <a:spcAft>
                <a:spcPts val="0"/>
              </a:spcAft>
              <a:buSzPts val="1400"/>
              <a:buChar char="●"/>
            </a:pPr>
            <a:r>
              <a:rPr lang="en"/>
              <a:t>Many easily </a:t>
            </a:r>
            <a:r>
              <a:rPr lang="en"/>
              <a:t>reproducible</a:t>
            </a:r>
            <a:r>
              <a:rPr lang="en"/>
              <a:t> bugs</a:t>
            </a:r>
            <a:endParaRPr/>
          </a:p>
          <a:p>
            <a:pPr indent="-317500" lvl="0" marL="457200" rtl="0" algn="l">
              <a:spcBef>
                <a:spcPts val="0"/>
              </a:spcBef>
              <a:spcAft>
                <a:spcPts val="0"/>
              </a:spcAft>
              <a:buSzPts val="1400"/>
              <a:buChar char="●"/>
            </a:pPr>
            <a:r>
              <a:rPr lang="en"/>
              <a:t>Many bugs and desired functionalities remain to be addressed</a:t>
            </a:r>
            <a:endParaRPr/>
          </a:p>
        </p:txBody>
      </p:sp>
      <p:pic>
        <p:nvPicPr>
          <p:cNvPr id="73" name="Google Shape;73;p15"/>
          <p:cNvPicPr preferRelativeResize="0"/>
          <p:nvPr/>
        </p:nvPicPr>
        <p:blipFill rotWithShape="1">
          <a:blip r:embed="rId3">
            <a:alphaModFix/>
          </a:blip>
          <a:srcRect b="5678" l="0" r="47970" t="0"/>
          <a:stretch/>
        </p:blipFill>
        <p:spPr>
          <a:xfrm>
            <a:off x="4832400" y="1171675"/>
            <a:ext cx="3999899" cy="3397200"/>
          </a:xfrm>
          <a:prstGeom prst="rect">
            <a:avLst/>
          </a:prstGeom>
          <a:noFill/>
          <a:ln cap="flat" cmpd="sng" w="19050">
            <a:solidFill>
              <a:srgbClr val="000000"/>
            </a:solidFill>
            <a:prstDash val="solid"/>
            <a:round/>
            <a:headEnd len="sm" w="sm" type="none"/>
            <a:tailEnd len="sm" w="sm" type="none"/>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42"/>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EncodeURI? (From Mozilla)</a:t>
            </a:r>
            <a:endParaRPr/>
          </a:p>
        </p:txBody>
      </p:sp>
      <p:pic>
        <p:nvPicPr>
          <p:cNvPr id="283" name="Google Shape;283;p42"/>
          <p:cNvPicPr preferRelativeResize="0"/>
          <p:nvPr/>
        </p:nvPicPr>
        <p:blipFill>
          <a:blip r:embed="rId3">
            <a:alphaModFix/>
          </a:blip>
          <a:stretch>
            <a:fillRect/>
          </a:stretch>
        </p:blipFill>
        <p:spPr>
          <a:xfrm>
            <a:off x="1352550" y="2033588"/>
            <a:ext cx="6438900" cy="1076325"/>
          </a:xfrm>
          <a:prstGeom prst="rect">
            <a:avLst/>
          </a:prstGeom>
          <a:noFill/>
          <a:ln cap="flat" cmpd="sng" w="19050">
            <a:solidFill>
              <a:srgbClr val="000000"/>
            </a:solidFill>
            <a:prstDash val="solid"/>
            <a:round/>
            <a:headEnd len="sm" w="sm" type="none"/>
            <a:tailEnd len="sm" w="sm" type="none"/>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43"/>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EncodeURI</a:t>
            </a:r>
            <a:endParaRPr/>
          </a:p>
        </p:txBody>
      </p:sp>
      <p:sp>
        <p:nvSpPr>
          <p:cNvPr id="289" name="Google Shape;289;p43"/>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EncodeURI is not native to javascript, but is included as a helper functions in all major browsers. However, as time goes on, browsers will change. This makes automated more difficult as well (at this level). Good automated testing would require a consideration of multiple platforms, as opposed to a classic static analysis of a single codebase.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4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Fix</a:t>
            </a:r>
            <a:endParaRPr/>
          </a:p>
        </p:txBody>
      </p:sp>
      <p:pic>
        <p:nvPicPr>
          <p:cNvPr id="295" name="Google Shape;295;p44"/>
          <p:cNvPicPr preferRelativeResize="0"/>
          <p:nvPr/>
        </p:nvPicPr>
        <p:blipFill rotWithShape="1">
          <a:blip r:embed="rId3">
            <a:alphaModFix/>
          </a:blip>
          <a:srcRect b="24875" l="14051" r="33183" t="55759"/>
          <a:stretch/>
        </p:blipFill>
        <p:spPr>
          <a:xfrm>
            <a:off x="1095488" y="1614862"/>
            <a:ext cx="6953027" cy="1913775"/>
          </a:xfrm>
          <a:prstGeom prst="rect">
            <a:avLst/>
          </a:prstGeom>
          <a:noFill/>
          <a:ln cap="flat" cmpd="sng" w="19050">
            <a:solidFill>
              <a:srgbClr val="000000"/>
            </a:solidFill>
            <a:prstDash val="solid"/>
            <a:round/>
            <a:headEnd len="sm" w="sm" type="none"/>
            <a:tailEnd len="sm" w="sm" type="none"/>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45"/>
          <p:cNvSpPr txBox="1"/>
          <p:nvPr>
            <p:ph type="title"/>
          </p:nvPr>
        </p:nvSpPr>
        <p:spPr>
          <a:xfrm>
            <a:off x="311700" y="1039650"/>
            <a:ext cx="8520600" cy="210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2600"/>
              <a:t>NPM</a:t>
            </a:r>
            <a:endParaRPr sz="12600"/>
          </a:p>
        </p:txBody>
      </p:sp>
      <p:sp>
        <p:nvSpPr>
          <p:cNvPr id="301" name="Google Shape;301;p45"/>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The case of the missing application</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4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Failure</a:t>
            </a:r>
            <a:endParaRPr/>
          </a:p>
        </p:txBody>
      </p:sp>
      <p:pic>
        <p:nvPicPr>
          <p:cNvPr id="307" name="Google Shape;307;p46"/>
          <p:cNvPicPr preferRelativeResize="0"/>
          <p:nvPr/>
        </p:nvPicPr>
        <p:blipFill rotWithShape="1">
          <a:blip r:embed="rId3">
            <a:alphaModFix/>
          </a:blip>
          <a:srcRect b="14725" l="3019" r="24051" t="43689"/>
          <a:stretch/>
        </p:blipFill>
        <p:spPr>
          <a:xfrm>
            <a:off x="887198" y="1058225"/>
            <a:ext cx="7369600" cy="3151377"/>
          </a:xfrm>
          <a:prstGeom prst="rect">
            <a:avLst/>
          </a:prstGeom>
          <a:noFill/>
          <a:ln cap="flat" cmpd="sng" w="19050">
            <a:solidFill>
              <a:srgbClr val="000000"/>
            </a:solidFill>
            <a:prstDash val="solid"/>
            <a:round/>
            <a:headEnd len="sm" w="sm" type="none"/>
            <a:tailEnd len="sm" w="sm" type="none"/>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4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Developer Comment</a:t>
            </a:r>
            <a:endParaRPr/>
          </a:p>
        </p:txBody>
      </p:sp>
      <p:pic>
        <p:nvPicPr>
          <p:cNvPr id="313" name="Google Shape;313;p47"/>
          <p:cNvPicPr preferRelativeResize="0"/>
          <p:nvPr/>
        </p:nvPicPr>
        <p:blipFill rotWithShape="1">
          <a:blip r:embed="rId3">
            <a:alphaModFix/>
          </a:blip>
          <a:srcRect b="32029" l="8005" r="10467" t="54654"/>
          <a:stretch/>
        </p:blipFill>
        <p:spPr>
          <a:xfrm>
            <a:off x="1098813" y="2146275"/>
            <a:ext cx="6946376" cy="850952"/>
          </a:xfrm>
          <a:prstGeom prst="rect">
            <a:avLst/>
          </a:prstGeom>
          <a:noFill/>
          <a:ln cap="flat" cmpd="sng" w="19050">
            <a:solidFill>
              <a:srgbClr val="000000"/>
            </a:solidFill>
            <a:prstDash val="solid"/>
            <a:round/>
            <a:headEnd len="sm" w="sm" type="none"/>
            <a:tailEnd len="sm" w="sm" type="none"/>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4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Electron-Builder?</a:t>
            </a:r>
            <a:endParaRPr/>
          </a:p>
        </p:txBody>
      </p:sp>
      <p:pic>
        <p:nvPicPr>
          <p:cNvPr id="319" name="Google Shape;319;p48"/>
          <p:cNvPicPr preferRelativeResize="0"/>
          <p:nvPr/>
        </p:nvPicPr>
        <p:blipFill rotWithShape="1">
          <a:blip r:embed="rId3">
            <a:alphaModFix/>
          </a:blip>
          <a:srcRect b="0" l="0" r="0" t="20609"/>
          <a:stretch/>
        </p:blipFill>
        <p:spPr>
          <a:xfrm>
            <a:off x="2051688" y="1071175"/>
            <a:ext cx="5040625" cy="3001148"/>
          </a:xfrm>
          <a:prstGeom prst="rect">
            <a:avLst/>
          </a:prstGeom>
          <a:noFill/>
          <a:ln cap="flat" cmpd="sng" w="19050">
            <a:solidFill>
              <a:srgbClr val="000000"/>
            </a:solidFill>
            <a:prstDash val="solid"/>
            <a:round/>
            <a:headEnd len="sm" w="sm" type="none"/>
            <a:tailEnd len="sm" w="sm" type="none"/>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4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Relevant Points</a:t>
            </a:r>
            <a:endParaRPr/>
          </a:p>
        </p:txBody>
      </p:sp>
      <p:sp>
        <p:nvSpPr>
          <p:cNvPr id="325" name="Google Shape;325;p49"/>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project is an example of a typical JS project.</a:t>
            </a:r>
            <a:endParaRPr/>
          </a:p>
          <a:p>
            <a:pPr indent="-317500" lvl="0" marL="457200" rtl="0" algn="l">
              <a:spcBef>
                <a:spcPts val="1600"/>
              </a:spcBef>
              <a:spcAft>
                <a:spcPts val="0"/>
              </a:spcAft>
              <a:buSzPts val="1400"/>
              <a:buChar char="●"/>
            </a:pPr>
            <a:r>
              <a:rPr lang="en"/>
              <a:t>The project has a huge amount of </a:t>
            </a:r>
            <a:r>
              <a:rPr lang="en"/>
              <a:t>dependencies</a:t>
            </a:r>
            <a:endParaRPr/>
          </a:p>
          <a:p>
            <a:pPr indent="-317500" lvl="0" marL="457200" rtl="0" algn="l">
              <a:spcBef>
                <a:spcPts val="0"/>
              </a:spcBef>
              <a:spcAft>
                <a:spcPts val="0"/>
              </a:spcAft>
              <a:buSzPts val="1400"/>
              <a:buChar char="●"/>
            </a:pPr>
            <a:r>
              <a:rPr lang="en"/>
              <a:t>These </a:t>
            </a:r>
            <a:r>
              <a:rPr lang="en"/>
              <a:t>dependencies</a:t>
            </a:r>
            <a:r>
              <a:rPr lang="en"/>
              <a:t> themselves have many </a:t>
            </a:r>
            <a:r>
              <a:rPr lang="en"/>
              <a:t>dependencies</a:t>
            </a:r>
            <a:endParaRPr/>
          </a:p>
          <a:p>
            <a:pPr indent="-317500" lvl="0" marL="457200" rtl="0" algn="l">
              <a:spcBef>
                <a:spcPts val="0"/>
              </a:spcBef>
              <a:spcAft>
                <a:spcPts val="0"/>
              </a:spcAft>
              <a:buSzPts val="1400"/>
              <a:buChar char="●"/>
            </a:pPr>
            <a:r>
              <a:rPr lang="en"/>
              <a:t>Etc.</a:t>
            </a:r>
            <a:endParaRPr/>
          </a:p>
        </p:txBody>
      </p:sp>
      <p:pic>
        <p:nvPicPr>
          <p:cNvPr id="326" name="Google Shape;326;p49"/>
          <p:cNvPicPr preferRelativeResize="0"/>
          <p:nvPr/>
        </p:nvPicPr>
        <p:blipFill>
          <a:blip r:embed="rId3">
            <a:alphaModFix/>
          </a:blip>
          <a:stretch>
            <a:fillRect/>
          </a:stretch>
        </p:blipFill>
        <p:spPr>
          <a:xfrm>
            <a:off x="5916838" y="445025"/>
            <a:ext cx="1831013" cy="4123850"/>
          </a:xfrm>
          <a:prstGeom prst="rect">
            <a:avLst/>
          </a:prstGeom>
          <a:noFill/>
          <a:ln cap="flat" cmpd="sng" w="19050">
            <a:solidFill>
              <a:srgbClr val="000000"/>
            </a:solidFill>
            <a:prstDash val="solid"/>
            <a:round/>
            <a:headEnd len="sm" w="sm" type="none"/>
            <a:tailEnd len="sm" w="sm" type="none"/>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5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Dependency</a:t>
            </a:r>
            <a:r>
              <a:rPr lang="en"/>
              <a:t> Overload</a:t>
            </a:r>
            <a:endParaRPr/>
          </a:p>
        </p:txBody>
      </p:sp>
      <p:sp>
        <p:nvSpPr>
          <p:cNvPr id="332" name="Google Shape;332;p50"/>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Total dependencies: ~ 962</a:t>
            </a:r>
            <a:endParaRPr/>
          </a:p>
          <a:p>
            <a:pPr indent="-317500" lvl="0" marL="457200" rtl="0" algn="l">
              <a:spcBef>
                <a:spcPts val="0"/>
              </a:spcBef>
              <a:spcAft>
                <a:spcPts val="0"/>
              </a:spcAft>
              <a:buSzPts val="1400"/>
              <a:buChar char="●"/>
            </a:pPr>
            <a:r>
              <a:rPr lang="en"/>
              <a:t>Total Size: ~ 304 MB</a:t>
            </a:r>
            <a:endParaRPr/>
          </a:p>
          <a:p>
            <a:pPr indent="-317500" lvl="0" marL="457200" rtl="0" algn="l">
              <a:spcBef>
                <a:spcPts val="0"/>
              </a:spcBef>
              <a:spcAft>
                <a:spcPts val="0"/>
              </a:spcAft>
              <a:buSzPts val="1400"/>
              <a:buChar char="●"/>
            </a:pPr>
            <a:r>
              <a:rPr lang="en"/>
              <a:t>Actual code written: &lt; 1MB</a:t>
            </a:r>
            <a:endParaRPr/>
          </a:p>
          <a:p>
            <a:pPr indent="-317500" lvl="0" marL="457200" rtl="0" algn="l">
              <a:spcBef>
                <a:spcPts val="0"/>
              </a:spcBef>
              <a:spcAft>
                <a:spcPts val="0"/>
              </a:spcAft>
              <a:buSzPts val="1400"/>
              <a:buChar char="●"/>
            </a:pPr>
            <a:r>
              <a:rPr lang="en"/>
              <a:t>Increases difficulty of automatic detection</a:t>
            </a:r>
            <a:endParaRPr/>
          </a:p>
          <a:p>
            <a:pPr indent="-317500" lvl="0" marL="457200" rtl="0" algn="l">
              <a:spcBef>
                <a:spcPts val="0"/>
              </a:spcBef>
              <a:spcAft>
                <a:spcPts val="0"/>
              </a:spcAft>
              <a:buSzPts val="1400"/>
              <a:buChar char="●"/>
            </a:pPr>
            <a:r>
              <a:rPr lang="en"/>
              <a:t>(Or perhaps simplifies if treated properly)</a:t>
            </a:r>
            <a:endParaRPr/>
          </a:p>
          <a:p>
            <a:pPr indent="-317500" lvl="0" marL="457200" rtl="0" algn="l">
              <a:spcBef>
                <a:spcPts val="0"/>
              </a:spcBef>
              <a:spcAft>
                <a:spcPts val="0"/>
              </a:spcAft>
              <a:buSzPts val="1400"/>
              <a:buChar char="●"/>
            </a:pPr>
            <a:r>
              <a:rPr lang="en"/>
              <a:t>Improvements to dependency management systems play a role in this</a:t>
            </a:r>
            <a:endParaRPr/>
          </a:p>
          <a:p>
            <a:pPr indent="0" lvl="0" marL="0" rtl="0" algn="l">
              <a:spcBef>
                <a:spcPts val="1600"/>
              </a:spcBef>
              <a:spcAft>
                <a:spcPts val="1600"/>
              </a:spcAft>
              <a:buNone/>
            </a:pPr>
            <a:r>
              <a:t/>
            </a:r>
            <a:endParaRPr/>
          </a:p>
        </p:txBody>
      </p:sp>
      <p:sp>
        <p:nvSpPr>
          <p:cNvPr id="333" name="Google Shape;333;p50"/>
          <p:cNvSpPr txBox="1"/>
          <p:nvPr>
            <p:ph idx="2" type="body"/>
          </p:nvPr>
        </p:nvSpPr>
        <p:spPr>
          <a:xfrm>
            <a:off x="4832400" y="3862100"/>
            <a:ext cx="3999900" cy="706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i="1" lang="en" sz="1000"/>
              <a:t>"The hope is that the progress in hardware will cure all software ills. However, a critical observer may observe that software manages to outgrow hardware in size and sluggishness."</a:t>
            </a:r>
            <a:endParaRPr i="1" sz="1000"/>
          </a:p>
          <a:p>
            <a:pPr indent="0" lvl="0" marL="0" rtl="0" algn="ctr">
              <a:spcBef>
                <a:spcPts val="1600"/>
              </a:spcBef>
              <a:spcAft>
                <a:spcPts val="1600"/>
              </a:spcAft>
              <a:buNone/>
            </a:pPr>
            <a:r>
              <a:rPr i="1" lang="en" sz="1000"/>
              <a:t>~Niklaus Wirth</a:t>
            </a:r>
            <a:endParaRPr i="1" sz="1000"/>
          </a:p>
        </p:txBody>
      </p:sp>
      <p:pic>
        <p:nvPicPr>
          <p:cNvPr id="334" name="Google Shape;334;p50"/>
          <p:cNvPicPr preferRelativeResize="0"/>
          <p:nvPr/>
        </p:nvPicPr>
        <p:blipFill>
          <a:blip r:embed="rId3">
            <a:alphaModFix/>
          </a:blip>
          <a:stretch>
            <a:fillRect/>
          </a:stretch>
        </p:blipFill>
        <p:spPr>
          <a:xfrm>
            <a:off x="4832400" y="1201300"/>
            <a:ext cx="3999900" cy="2660803"/>
          </a:xfrm>
          <a:prstGeom prst="rect">
            <a:avLst/>
          </a:prstGeom>
          <a:noFill/>
          <a:ln cap="flat" cmpd="sng" w="19050">
            <a:solidFill>
              <a:srgbClr val="000000"/>
            </a:solidFill>
            <a:prstDash val="solid"/>
            <a:round/>
            <a:headEnd len="sm" w="sm" type="none"/>
            <a:tailEnd len="sm" w="sm" type="none"/>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51"/>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Hurdles I See</a:t>
            </a:r>
            <a:endParaRPr/>
          </a:p>
        </p:txBody>
      </p:sp>
      <p:sp>
        <p:nvSpPr>
          <p:cNvPr id="340" name="Google Shape;340;p51"/>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Static Analysis </a:t>
            </a:r>
            <a:r>
              <a:rPr lang="en"/>
              <a:t>Incorporating</a:t>
            </a:r>
            <a:r>
              <a:rPr lang="en"/>
              <a:t> D</a:t>
            </a:r>
            <a:r>
              <a:rPr lang="en"/>
              <a:t>ependent</a:t>
            </a:r>
            <a:r>
              <a:rPr lang="en"/>
              <a:t> Code</a:t>
            </a:r>
            <a:endParaRPr/>
          </a:p>
          <a:p>
            <a:pPr indent="-342900" lvl="0" marL="457200" rtl="0" algn="l">
              <a:spcBef>
                <a:spcPts val="0"/>
              </a:spcBef>
              <a:spcAft>
                <a:spcPts val="0"/>
              </a:spcAft>
              <a:buSzPts val="1800"/>
              <a:buChar char="●"/>
            </a:pPr>
            <a:r>
              <a:rPr lang="en"/>
              <a:t>Static Analysis Given Outside Sources With Data Variability</a:t>
            </a:r>
            <a:endParaRPr/>
          </a:p>
          <a:p>
            <a:pPr indent="-342900" lvl="0" marL="457200" rtl="0" algn="l">
              <a:spcBef>
                <a:spcPts val="0"/>
              </a:spcBef>
              <a:spcAft>
                <a:spcPts val="0"/>
              </a:spcAft>
              <a:buSzPts val="1800"/>
              <a:buChar char="●"/>
            </a:pPr>
            <a:r>
              <a:rPr lang="en"/>
              <a:t>Variable Pseudo-Native Functionality in Javascript</a:t>
            </a:r>
            <a:endParaRPr/>
          </a:p>
          <a:p>
            <a:pPr indent="-317500" lvl="1" marL="914400" rtl="0" algn="l">
              <a:spcBef>
                <a:spcPts val="0"/>
              </a:spcBef>
              <a:spcAft>
                <a:spcPts val="0"/>
              </a:spcAft>
              <a:buSzPts val="1400"/>
              <a:buChar char="○"/>
            </a:pPr>
            <a:r>
              <a:rPr lang="en"/>
              <a:t>Many modern solutions exists to patch missing functionality, but analysis tools would need to evolve along with them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Nuclear</a:t>
            </a:r>
            <a:endParaRPr/>
          </a:p>
        </p:txBody>
      </p:sp>
      <p:sp>
        <p:nvSpPr>
          <p:cNvPr id="79" name="Google Shape;79;p16"/>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Open source music streaming app</a:t>
            </a:r>
            <a:endParaRPr/>
          </a:p>
          <a:p>
            <a:pPr indent="-317500" lvl="0" marL="457200" rtl="0" algn="l">
              <a:spcBef>
                <a:spcPts val="0"/>
              </a:spcBef>
              <a:spcAft>
                <a:spcPts val="0"/>
              </a:spcAft>
              <a:buSzPts val="1400"/>
              <a:buChar char="●"/>
            </a:pPr>
            <a:r>
              <a:rPr lang="en"/>
              <a:t>Searches for free music sources</a:t>
            </a:r>
            <a:endParaRPr/>
          </a:p>
          <a:p>
            <a:pPr indent="-317500" lvl="0" marL="457200" rtl="0" algn="l">
              <a:spcBef>
                <a:spcPts val="0"/>
              </a:spcBef>
              <a:spcAft>
                <a:spcPts val="0"/>
              </a:spcAft>
              <a:buSzPts val="1400"/>
              <a:buChar char="●"/>
            </a:pPr>
            <a:r>
              <a:rPr lang="en"/>
              <a:t>Written for Electron</a:t>
            </a:r>
            <a:endParaRPr/>
          </a:p>
          <a:p>
            <a:pPr indent="-317500" lvl="0" marL="457200" rtl="0" algn="l">
              <a:spcBef>
                <a:spcPts val="0"/>
              </a:spcBef>
              <a:spcAft>
                <a:spcPts val="0"/>
              </a:spcAft>
              <a:buSzPts val="1400"/>
              <a:buChar char="●"/>
            </a:pPr>
            <a:r>
              <a:rPr lang="en"/>
              <a:t>Alpha build released over a year ago</a:t>
            </a:r>
            <a:endParaRPr/>
          </a:p>
          <a:p>
            <a:pPr indent="-317500" lvl="0" marL="457200" rtl="0" algn="l">
              <a:spcBef>
                <a:spcPts val="0"/>
              </a:spcBef>
              <a:spcAft>
                <a:spcPts val="0"/>
              </a:spcAft>
              <a:buSzPts val="1400"/>
              <a:buChar char="●"/>
            </a:pPr>
            <a:r>
              <a:rPr lang="en"/>
              <a:t>Easily reproducible bugs currently present</a:t>
            </a:r>
            <a:endParaRPr/>
          </a:p>
          <a:p>
            <a:pPr indent="-317500" lvl="0" marL="457200" rtl="0" algn="l">
              <a:spcBef>
                <a:spcPts val="0"/>
              </a:spcBef>
              <a:spcAft>
                <a:spcPts val="0"/>
              </a:spcAft>
              <a:buSzPts val="1400"/>
              <a:buChar char="●"/>
            </a:pPr>
            <a:r>
              <a:rPr lang="en"/>
              <a:t>Many desired functionalities being coded</a:t>
            </a:r>
            <a:endParaRPr/>
          </a:p>
        </p:txBody>
      </p:sp>
      <p:pic>
        <p:nvPicPr>
          <p:cNvPr id="80" name="Google Shape;80;p16"/>
          <p:cNvPicPr preferRelativeResize="0"/>
          <p:nvPr/>
        </p:nvPicPr>
        <p:blipFill rotWithShape="1">
          <a:blip r:embed="rId3">
            <a:alphaModFix/>
          </a:blip>
          <a:srcRect b="29263" l="0" r="46495" t="0"/>
          <a:stretch/>
        </p:blipFill>
        <p:spPr>
          <a:xfrm>
            <a:off x="4832400" y="1171675"/>
            <a:ext cx="3999900" cy="3397201"/>
          </a:xfrm>
          <a:prstGeom prst="rect">
            <a:avLst/>
          </a:prstGeom>
          <a:noFill/>
          <a:ln cap="flat" cmpd="sng" w="19050">
            <a:solidFill>
              <a:srgbClr val="000000"/>
            </a:solidFill>
            <a:prstDash val="solid"/>
            <a:round/>
            <a:headEnd len="sm" w="sm" type="none"/>
            <a:tailEnd len="sm" w="sm" type="none"/>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52"/>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Sources</a:t>
            </a:r>
            <a:endParaRPr/>
          </a:p>
        </p:txBody>
      </p:sp>
      <p:sp>
        <p:nvSpPr>
          <p:cNvPr id="346" name="Google Shape;346;p52"/>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“EncodeURI().” </a:t>
            </a:r>
            <a:r>
              <a:rPr i="1" lang="en" sz="1600"/>
              <a:t>MDN Web Docs</a:t>
            </a:r>
            <a:r>
              <a:rPr lang="en" sz="1600"/>
              <a:t>, 29 Oct. 2018, developer.mozilla.org/en-US/docs/Web/JavaScript/Reference/Global_Objects/encodeURI.</a:t>
            </a:r>
            <a:endParaRPr sz="1600"/>
          </a:p>
          <a:p>
            <a:pPr indent="-330200" lvl="0" marL="457200" rtl="0" algn="l">
              <a:spcBef>
                <a:spcPts val="0"/>
              </a:spcBef>
              <a:spcAft>
                <a:spcPts val="0"/>
              </a:spcAft>
              <a:buSzPts val="1600"/>
              <a:buChar char="●"/>
            </a:pPr>
            <a:r>
              <a:rPr lang="en" sz="1600"/>
              <a:t>Myliang. “Myliang/x-Spreadsheet.” </a:t>
            </a:r>
            <a:r>
              <a:rPr i="1" lang="en" sz="1600"/>
              <a:t>GitHub</a:t>
            </a:r>
            <a:r>
              <a:rPr lang="en" sz="1600"/>
              <a:t>, 3 Feb. 2019, github.com/myliang/x-spreadsheet.</a:t>
            </a:r>
            <a:endParaRPr sz="1600"/>
          </a:p>
          <a:p>
            <a:pPr indent="-330200" lvl="0" marL="457200" rtl="0" algn="l">
              <a:spcBef>
                <a:spcPts val="0"/>
              </a:spcBef>
              <a:spcAft>
                <a:spcPts val="0"/>
              </a:spcAft>
              <a:buSzPts val="1600"/>
              <a:buChar char="●"/>
            </a:pPr>
            <a:r>
              <a:rPr lang="en" sz="1600"/>
              <a:t>Nukeop. “Nukeop/Nuclear.” </a:t>
            </a:r>
            <a:r>
              <a:rPr i="1" lang="en" sz="1600"/>
              <a:t>GitHub</a:t>
            </a:r>
            <a:r>
              <a:rPr lang="en" sz="1600"/>
              <a:t>, 1 Feb. 2019, github.com/nukeop/nuclear/.</a:t>
            </a:r>
            <a:endParaRPr sz="1600"/>
          </a:p>
          <a:p>
            <a:pPr indent="-330200" lvl="0" marL="457200" rtl="0" algn="l">
              <a:spcBef>
                <a:spcPts val="0"/>
              </a:spcBef>
              <a:spcAft>
                <a:spcPts val="0"/>
              </a:spcAft>
              <a:buSzPts val="1600"/>
              <a:buChar char="●"/>
            </a:pPr>
            <a:r>
              <a:rPr lang="en" sz="1600"/>
              <a:t>Reiser, Martin. </a:t>
            </a:r>
            <a:r>
              <a:rPr i="1" lang="en" sz="1600"/>
              <a:t>The Oberon System: User Guide and Programmer's Manual</a:t>
            </a:r>
            <a:r>
              <a:rPr lang="en" sz="1600"/>
              <a:t>. ACM Press, 1994.</a:t>
            </a:r>
            <a:endParaRPr sz="1600"/>
          </a:p>
          <a:p>
            <a:pPr indent="-330200" lvl="0" marL="457200" rtl="0" algn="l">
              <a:spcBef>
                <a:spcPts val="0"/>
              </a:spcBef>
              <a:spcAft>
                <a:spcPts val="0"/>
              </a:spcAft>
              <a:buSzPts val="1600"/>
              <a:buChar char="●"/>
            </a:pPr>
            <a:r>
              <a:rPr lang="en" sz="1600"/>
              <a:t>Madsen, Magnus, et al. “Practical Static Analysis of JavaScript Applications in the Presence of Frameworks and Libraries.” </a:t>
            </a:r>
            <a:r>
              <a:rPr i="1" lang="en" sz="1600"/>
              <a:t>Proceedings of the 2013 9th Joint Meeting on Foundations of Software Engineering - ESEC/FSE 2013</a:t>
            </a:r>
            <a:r>
              <a:rPr lang="en" sz="1600"/>
              <a:t>, 2013, doi:10.1145/2491411.2491417.</a:t>
            </a:r>
            <a:endParaRPr sz="1600">
              <a:solidFill>
                <a:srgbClr val="333333"/>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7"/>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X-Spreadsheets - A Study of Classic JS Debugging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1039650"/>
            <a:ext cx="8520600" cy="210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Recursion</a:t>
            </a:r>
            <a:endParaRPr/>
          </a:p>
        </p:txBody>
      </p:sp>
      <p:sp>
        <p:nvSpPr>
          <p:cNvPr id="91" name="Google Shape;91;p18"/>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A Bug Fix by Levi Clark</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Failure</a:t>
            </a:r>
            <a:endParaRPr/>
          </a:p>
        </p:txBody>
      </p:sp>
      <p:sp>
        <p:nvSpPr>
          <p:cNvPr id="97" name="Google Shape;97;p19"/>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application crashes when users enter recursive references into cells.</a:t>
            </a:r>
            <a:endParaRPr/>
          </a:p>
        </p:txBody>
      </p:sp>
      <p:pic>
        <p:nvPicPr>
          <p:cNvPr id="98" name="Google Shape;98;p19"/>
          <p:cNvPicPr preferRelativeResize="0"/>
          <p:nvPr/>
        </p:nvPicPr>
        <p:blipFill>
          <a:blip r:embed="rId3">
            <a:alphaModFix/>
          </a:blip>
          <a:stretch>
            <a:fillRect/>
          </a:stretch>
        </p:blipFill>
        <p:spPr>
          <a:xfrm>
            <a:off x="1276350" y="2446325"/>
            <a:ext cx="6591300" cy="847725"/>
          </a:xfrm>
          <a:prstGeom prst="rect">
            <a:avLst/>
          </a:prstGeom>
          <a:noFill/>
          <a:ln cap="flat" cmpd="sng" w="19050">
            <a:solidFill>
              <a:srgbClr val="000000"/>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Finding the Bug</a:t>
            </a:r>
            <a:endParaRPr/>
          </a:p>
        </p:txBody>
      </p:sp>
      <p:sp>
        <p:nvSpPr>
          <p:cNvPr id="104" name="Google Shape;104;p20"/>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console was reporting continuous recursive calls to four functions:</a:t>
            </a:r>
            <a:endParaRPr/>
          </a:p>
          <a:p>
            <a:pPr indent="-304800" lvl="0" marL="457200" rtl="0" algn="l">
              <a:spcBef>
                <a:spcPts val="1600"/>
              </a:spcBef>
              <a:spcAft>
                <a:spcPts val="0"/>
              </a:spcAft>
              <a:buSzPts val="1200"/>
              <a:buChar char="●"/>
            </a:pPr>
            <a:r>
              <a:rPr lang="en"/>
              <a:t>infixExprToSuffixExpr</a:t>
            </a:r>
            <a:endParaRPr/>
          </a:p>
          <a:p>
            <a:pPr indent="-304800" lvl="0" marL="457200" rtl="0" algn="l">
              <a:spcBef>
                <a:spcPts val="0"/>
              </a:spcBef>
              <a:spcAft>
                <a:spcPts val="0"/>
              </a:spcAft>
              <a:buSzPts val="1200"/>
              <a:buChar char="●"/>
            </a:pPr>
            <a:r>
              <a:rPr lang="en"/>
              <a:t>cellRender</a:t>
            </a:r>
            <a:endParaRPr/>
          </a:p>
          <a:p>
            <a:pPr indent="-304800" lvl="0" marL="457200" rtl="0" algn="l">
              <a:spcBef>
                <a:spcPts val="0"/>
              </a:spcBef>
              <a:spcAft>
                <a:spcPts val="0"/>
              </a:spcAft>
              <a:buSzPts val="1200"/>
              <a:buChar char="●"/>
            </a:pPr>
            <a:r>
              <a:rPr lang="en"/>
              <a:t>c</a:t>
            </a:r>
            <a:r>
              <a:rPr lang="en"/>
              <a:t>b</a:t>
            </a:r>
            <a:endParaRPr/>
          </a:p>
          <a:p>
            <a:pPr indent="-304800" lvl="0" marL="457200" rtl="0" algn="l">
              <a:spcBef>
                <a:spcPts val="0"/>
              </a:spcBef>
              <a:spcAft>
                <a:spcPts val="0"/>
              </a:spcAft>
              <a:buSzPts val="1200"/>
              <a:buChar char="●"/>
            </a:pPr>
            <a:r>
              <a:rPr lang="en"/>
              <a:t>evalSubExpr</a:t>
            </a:r>
            <a:endParaRPr/>
          </a:p>
          <a:p>
            <a:pPr indent="0" lvl="0" marL="0" rtl="0" algn="l">
              <a:spcBef>
                <a:spcPts val="1600"/>
              </a:spcBef>
              <a:spcAft>
                <a:spcPts val="1600"/>
              </a:spcAft>
              <a:buNone/>
            </a:pPr>
            <a:r>
              <a:rPr lang="en"/>
              <a:t>So, I first had to find these functions and evaluate their usage.</a:t>
            </a:r>
            <a:endParaRPr/>
          </a:p>
        </p:txBody>
      </p:sp>
      <p:pic>
        <p:nvPicPr>
          <p:cNvPr id="105" name="Google Shape;105;p20"/>
          <p:cNvPicPr preferRelativeResize="0"/>
          <p:nvPr/>
        </p:nvPicPr>
        <p:blipFill>
          <a:blip r:embed="rId3">
            <a:alphaModFix/>
          </a:blip>
          <a:stretch>
            <a:fillRect/>
          </a:stretch>
        </p:blipFill>
        <p:spPr>
          <a:xfrm>
            <a:off x="5177596" y="604199"/>
            <a:ext cx="2156328" cy="3935100"/>
          </a:xfrm>
          <a:prstGeom prst="rect">
            <a:avLst/>
          </a:prstGeom>
          <a:noFill/>
          <a:ln cap="flat" cmpd="sng" w="19050">
            <a:solidFill>
              <a:srgbClr val="000000"/>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Call Graph (Render Cell Dominates)</a:t>
            </a:r>
            <a:endParaRPr/>
          </a:p>
        </p:txBody>
      </p:sp>
      <p:sp>
        <p:nvSpPr>
          <p:cNvPr id="111" name="Google Shape;111;p21"/>
          <p:cNvSpPr/>
          <p:nvPr/>
        </p:nvSpPr>
        <p:spPr>
          <a:xfrm>
            <a:off x="674775" y="2827225"/>
            <a:ext cx="2262000" cy="6132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Render Cell (CB)</a:t>
            </a:r>
            <a:endParaRPr>
              <a:solidFill>
                <a:srgbClr val="FFFFFF"/>
              </a:solidFill>
            </a:endParaRPr>
          </a:p>
        </p:txBody>
      </p:sp>
      <p:sp>
        <p:nvSpPr>
          <p:cNvPr id="112" name="Google Shape;112;p21"/>
          <p:cNvSpPr/>
          <p:nvPr/>
        </p:nvSpPr>
        <p:spPr>
          <a:xfrm>
            <a:off x="4411200" y="1224625"/>
            <a:ext cx="249600" cy="2451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1"/>
          <p:cNvSpPr/>
          <p:nvPr/>
        </p:nvSpPr>
        <p:spPr>
          <a:xfrm>
            <a:off x="4794125" y="1224625"/>
            <a:ext cx="249600" cy="2451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1"/>
          <p:cNvSpPr/>
          <p:nvPr/>
        </p:nvSpPr>
        <p:spPr>
          <a:xfrm>
            <a:off x="4028275" y="1224625"/>
            <a:ext cx="249600" cy="2451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1"/>
          <p:cNvSpPr/>
          <p:nvPr/>
        </p:nvSpPr>
        <p:spPr>
          <a:xfrm>
            <a:off x="3405000" y="2827225"/>
            <a:ext cx="2262000" cy="6132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Evaluate Suffix Exp</a:t>
            </a:r>
            <a:endParaRPr>
              <a:solidFill>
                <a:srgbClr val="FFFFFF"/>
              </a:solidFill>
            </a:endParaRPr>
          </a:p>
        </p:txBody>
      </p:sp>
      <p:sp>
        <p:nvSpPr>
          <p:cNvPr id="116" name="Google Shape;116;p21"/>
          <p:cNvSpPr/>
          <p:nvPr/>
        </p:nvSpPr>
        <p:spPr>
          <a:xfrm>
            <a:off x="6473800" y="2827225"/>
            <a:ext cx="2262000" cy="6132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Evaluate Sub Expression</a:t>
            </a:r>
            <a:endParaRPr>
              <a:solidFill>
                <a:srgbClr val="FFFFFF"/>
              </a:solidFill>
            </a:endParaRPr>
          </a:p>
        </p:txBody>
      </p:sp>
      <p:cxnSp>
        <p:nvCxnSpPr>
          <p:cNvPr id="117" name="Google Shape;117;p21"/>
          <p:cNvCxnSpPr>
            <a:stCxn id="111" idx="1"/>
            <a:endCxn id="114" idx="2"/>
          </p:cNvCxnSpPr>
          <p:nvPr/>
        </p:nvCxnSpPr>
        <p:spPr>
          <a:xfrm rot="-5400000">
            <a:off x="1732187" y="620976"/>
            <a:ext cx="1569900" cy="3022200"/>
          </a:xfrm>
          <a:prstGeom prst="curvedConnector2">
            <a:avLst/>
          </a:prstGeom>
          <a:noFill/>
          <a:ln cap="flat" cmpd="sng" w="9525">
            <a:solidFill>
              <a:srgbClr val="000000"/>
            </a:solidFill>
            <a:prstDash val="solid"/>
            <a:round/>
            <a:headEnd len="med" w="med" type="stealth"/>
            <a:tailEnd len="med" w="med" type="none"/>
          </a:ln>
        </p:spPr>
      </p:cxnSp>
      <p:cxnSp>
        <p:nvCxnSpPr>
          <p:cNvPr id="118" name="Google Shape;118;p21"/>
          <p:cNvCxnSpPr>
            <a:endCxn id="115" idx="2"/>
          </p:cNvCxnSpPr>
          <p:nvPr/>
        </p:nvCxnSpPr>
        <p:spPr>
          <a:xfrm>
            <a:off x="2936700" y="3133825"/>
            <a:ext cx="468300" cy="0"/>
          </a:xfrm>
          <a:prstGeom prst="straightConnector1">
            <a:avLst/>
          </a:prstGeom>
          <a:noFill/>
          <a:ln cap="flat" cmpd="sng" w="9525">
            <a:solidFill>
              <a:srgbClr val="000000"/>
            </a:solidFill>
            <a:prstDash val="solid"/>
            <a:round/>
            <a:headEnd len="med" w="med" type="none"/>
            <a:tailEnd len="med" w="med" type="stealth"/>
          </a:ln>
        </p:spPr>
      </p:cxnSp>
      <p:cxnSp>
        <p:nvCxnSpPr>
          <p:cNvPr id="119" name="Google Shape;119;p21"/>
          <p:cNvCxnSpPr>
            <a:endCxn id="116" idx="2"/>
          </p:cNvCxnSpPr>
          <p:nvPr/>
        </p:nvCxnSpPr>
        <p:spPr>
          <a:xfrm>
            <a:off x="5667100" y="3133825"/>
            <a:ext cx="806700" cy="0"/>
          </a:xfrm>
          <a:prstGeom prst="straightConnector1">
            <a:avLst/>
          </a:prstGeom>
          <a:noFill/>
          <a:ln cap="flat" cmpd="sng" w="9525">
            <a:solidFill>
              <a:srgbClr val="000000"/>
            </a:solidFill>
            <a:prstDash val="solid"/>
            <a:round/>
            <a:headEnd len="med" w="med" type="none"/>
            <a:tailEnd len="med" w="med" type="stealth"/>
          </a:ln>
        </p:spPr>
      </p:cxnSp>
      <p:sp>
        <p:nvSpPr>
          <p:cNvPr id="120" name="Google Shape;120;p21"/>
          <p:cNvSpPr/>
          <p:nvPr/>
        </p:nvSpPr>
        <p:spPr>
          <a:xfrm>
            <a:off x="4411200" y="4496275"/>
            <a:ext cx="249600" cy="2451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1"/>
          <p:cNvSpPr/>
          <p:nvPr/>
        </p:nvSpPr>
        <p:spPr>
          <a:xfrm>
            <a:off x="4794125" y="4496275"/>
            <a:ext cx="249600" cy="2451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1"/>
          <p:cNvSpPr/>
          <p:nvPr/>
        </p:nvSpPr>
        <p:spPr>
          <a:xfrm>
            <a:off x="4028275" y="4496275"/>
            <a:ext cx="249600" cy="2451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3" name="Google Shape;123;p21"/>
          <p:cNvCxnSpPr>
            <a:stCxn id="111" idx="4"/>
            <a:endCxn id="122" idx="2"/>
          </p:cNvCxnSpPr>
          <p:nvPr/>
        </p:nvCxnSpPr>
        <p:spPr>
          <a:xfrm flipH="1" rot="-5400000">
            <a:off x="2327775" y="2918425"/>
            <a:ext cx="1178400" cy="2222400"/>
          </a:xfrm>
          <a:prstGeom prst="curvedConnector2">
            <a:avLst/>
          </a:prstGeom>
          <a:noFill/>
          <a:ln cap="flat" cmpd="sng" w="9525">
            <a:solidFill>
              <a:srgbClr val="000000"/>
            </a:solidFill>
            <a:prstDash val="solid"/>
            <a:round/>
            <a:headEnd len="med" w="med" type="none"/>
            <a:tailEnd len="med" w="med" type="stealth"/>
          </a:ln>
        </p:spPr>
      </p:cxnSp>
      <p:cxnSp>
        <p:nvCxnSpPr>
          <p:cNvPr id="124" name="Google Shape;124;p21"/>
          <p:cNvCxnSpPr>
            <a:stCxn id="116" idx="0"/>
            <a:endCxn id="111" idx="0"/>
          </p:cNvCxnSpPr>
          <p:nvPr/>
        </p:nvCxnSpPr>
        <p:spPr>
          <a:xfrm rot="5400000">
            <a:off x="4705000" y="-71975"/>
            <a:ext cx="600" cy="5799000"/>
          </a:xfrm>
          <a:prstGeom prst="curvedConnector3">
            <a:avLst>
              <a:gd fmla="val -177050000" name="adj1"/>
            </a:avLst>
          </a:prstGeom>
          <a:noFill/>
          <a:ln cap="flat" cmpd="sng" w="9525">
            <a:solidFill>
              <a:srgbClr val="000000"/>
            </a:solidFill>
            <a:prstDash val="solid"/>
            <a:round/>
            <a:headEnd len="med" w="med" type="none"/>
            <a:tailEnd len="med" w="med" type="stealth"/>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