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PT Sans Narrow" panose="020B0604020202020204" charset="0"/>
      <p:regular r:id="rId24"/>
      <p:bold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Open San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0" y="11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53451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546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aa6cbeba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aa6cbeba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REPT first divides them into subsequences, then merges them into a single conceptual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sequence based on the inferred orders.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For two subsequences whose order cannot be inferred, REPT arbitrarily inserts one before the other in the newly constructed sequence.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281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aa6cbeba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2aa6cbeba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31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aa6cbeba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2aa6cbeba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113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2aa6cbeba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2aa6cbeba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835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aa6cbeba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2aa6cbeba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Because the Whyline </a:t>
            </a:r>
            <a:r>
              <a:rPr lang="en" b="1"/>
              <a:t>extracts all of the knowledge about a program from the program itself,</a:t>
            </a:r>
            <a:r>
              <a:rPr lang="en"/>
              <a:t> any </a:t>
            </a:r>
            <a:r>
              <a:rPr lang="en" b="1"/>
              <a:t>limitation on the knowledge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encoded in a program</a:t>
            </a:r>
            <a:r>
              <a:rPr lang="en" b="1"/>
              <a:t> limits the Whyline’s utility.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389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aa6cbeba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aa6cbeba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189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2aa6cbeba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2aa6cbeba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49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aa6cbeba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aa6cbeba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136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2aa6cbeba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2aa6cbeba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tetris paper provided Tarantula as the state-of-the-art debugger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859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2aa6cbeba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2aa6cbeba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they may frequently apply small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edits to the source code when they develop code, but apply less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 or larger edits while repairing defects.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09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aa6cbeba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aa6cbeba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499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2aa6cbeba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2aa6cbeba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 observed that a common cause of frustration during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debugging is the inability to distinguish irrelevant state-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ments from relevant ones.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Hence quit debugger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2256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2aa6cbeba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2aa6cbeba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447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aa6cbeba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aa6cbeba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by microsoft …..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slide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used a windows machine, and have successfully crashed an application on it, you would usually encounter this dialog box, asking for your permission to submit the error to WER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33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2aa6cbeba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2aa6cbeba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first bucketing heuristics run on </a:t>
            </a:r>
            <a:r>
              <a:rPr lang="en" b="1"/>
              <a:t>the client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goal - produce a unique bucket label based purely on local information that is likely to align with other reports caused by the same bug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heuristics for </a:t>
            </a:r>
            <a:r>
              <a:rPr lang="en" b="1"/>
              <a:t>server-side</a:t>
            </a:r>
            <a:r>
              <a:rPr lang="en"/>
              <a:t> bucketing attempt to classify error reports to maximize programmer effectiveness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Like analyzing memory dump, to find which thread context or stack frame is responsible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start with little data and ask for more if needed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73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2aa6cbeba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2aa6cbeba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static analysis or model checking used to find errors early in development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is where REPT comes to play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72694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aa6cbeba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aa6cbeba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Records system (collect data about system state) and helps in replaying the failure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Uses memory dump instead of online dump to reduce performance overhead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Need not care about different programmimg languages, need not care about availability of full source code or dependencies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Symbolic is great in helping to recover data values, but For long execution traces constraints gathered may grow to be too large to solve in limited time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084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aa6cbeb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aa6cbeb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REPT is to</a:t>
            </a:r>
            <a:r>
              <a:rPr lang="en" b="1"/>
              <a:t> keep using the memory values that are possibly valid</a:t>
            </a:r>
            <a:r>
              <a:rPr lang="en"/>
              <a:t> to infer other values, and to </a:t>
            </a:r>
            <a:r>
              <a:rPr lang="en" b="1"/>
              <a:t>correct the values later</a:t>
            </a:r>
            <a:r>
              <a:rPr lang="en"/>
              <a:t> if the values turn out to be invalid </a:t>
            </a:r>
            <a:r>
              <a:rPr lang="en" b="1"/>
              <a:t>based on conflicts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016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aa6cbeba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2aa6cbeba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43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2aa6cbeba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2aa6cbeba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tracks how a data value is inferred in either forward or backward directions while a data flow graph tracks the program’s data flow in just one direction.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c.gatech.edu/home/orso/papers/parnin.orso.ISSTA11.pdf" TargetMode="External"/><Relationship Id="rId3" Type="http://schemas.openxmlformats.org/officeDocument/2006/relationships/hyperlink" Target="https://scholar.google.com/scholar?cluster=17306929921851492081&amp;hl=en&amp;as_sdt=0,16&amp;sciodt=0,16" TargetMode="External"/><Relationship Id="rId7" Type="http://schemas.openxmlformats.org/officeDocument/2006/relationships/hyperlink" Target="https://dl.acm.org/citation.cfm?id=318017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cs.cmu.edu/~afsoona/papers/msr18.pdf" TargetMode="External"/><Relationship Id="rId5" Type="http://schemas.openxmlformats.org/officeDocument/2006/relationships/hyperlink" Target="https://dl.acm.org/citation.cfm?id=985712" TargetMode="External"/><Relationship Id="rId4" Type="http://schemas.openxmlformats.org/officeDocument/2006/relationships/hyperlink" Target="https://www.usenix.org/conference/osdi18/presentation/weido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3650" y="118368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with Debuggers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3150" y="2312950"/>
            <a:ext cx="4877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practical aspect of the theory we learnt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Oyendrila Dobe - 513X survey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last challenge...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concurrency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timing information logged by hardware per instruction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the concept that memory writes are the only operations whose orders may affect data recovery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Divides into subsequences            merges into single conceptual instruction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3305050" y="3218075"/>
            <a:ext cx="557700" cy="12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WHYLINE - reinvented debugging using ‘WHY”s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(ICSE’ 08- Distinguished paper)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11700" y="1834375"/>
            <a:ext cx="8520600" cy="29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JAVA, based on ALICE WHYLINE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Slicing tools require a choice of variable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Querying tools require a person to write an executable expression about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/>
              <a:t>If the developer chooses code irrelevant to the bug, irrelevant answers are produced - </a:t>
            </a:r>
            <a:r>
              <a:rPr lang="en"/>
              <a:t>Garbage In Garbage OUT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Whyline allows developers to choose a why did or why didn’t question about program output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scenario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a simple painting application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was that the RGB color sliders did not create the right colors.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After program halts, Whyline loads the whole trace…..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500" y="152400"/>
            <a:ext cx="66301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limitations, but definitely an Innovation...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trace-based, cannot span for more than a few minutes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Tracing makes it a ‘very’ heavy tool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demands grows as the trace grows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program knowledge is encrypted, questions will be encrypted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04650" y="1044075"/>
            <a:ext cx="8520600" cy="3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do look good on toy examples.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 far do these debuggers actually help developers?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Are Automated Debugging Techniques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Actually Helping Programmers? (ISSTA’ 11, MSR’ 18, ICSE’ 18)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229075" y="2416825"/>
            <a:ext cx="8520600" cy="21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Hypothesis 1</a:t>
            </a:r>
            <a:r>
              <a:rPr lang="en"/>
              <a:t> - Programmers who debug with the assistance of automated debugging tools will locate bugs faster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Hypothesis 2</a:t>
            </a:r>
            <a:r>
              <a:rPr lang="en"/>
              <a:t> - The effectiveness of an automated tool increases with the level of diculty of the debugging task.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Hypothesis 3</a:t>
            </a:r>
            <a:r>
              <a:rPr lang="en"/>
              <a:t> - The effectiveness of debugging when using a ranking based automated tool is affected by the rank of the faulty statement.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 posed...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developers navigate a list of statements ranked by suspiciousness?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perfect bug understanding exist?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challenges involved in using automated debugging tools?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effective are debugging tools in reducing time and effort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do developers start using debuggers and how does their editing change while using a debugger?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are developers actually aware of debugger features?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survey cases have been used…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another paper did a case study using Visual Studio’s debugging features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3"/>
            <a:ext cx="3925825" cy="20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675" y="1776450"/>
            <a:ext cx="3882325" cy="9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the surveys summed up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Debugging time is equal or greater when debugger is used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‘Experts’ are faster with debugger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Developers hardly use IDE-provided debugger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awareness is lacking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classes are debugged more than larger classes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developers are still more comfortable with ‘printf’ debugging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plan to present...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Large scale uses of debugging	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Windows Error Reporting (WER) - an </a:t>
            </a:r>
            <a:r>
              <a:rPr lang="en" dirty="0" smtClean="0"/>
              <a:t>introduction (SOSP 2009)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REPT: Reverse Debugging of Failures in Deployed Software - used to better utilize </a:t>
            </a:r>
            <a:r>
              <a:rPr lang="en" dirty="0" smtClean="0"/>
              <a:t>WER (OSDI 2018)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WHYLINE - a start of a art debugger that uses ‘Why’s to find </a:t>
            </a:r>
            <a:r>
              <a:rPr lang="en" dirty="0" smtClean="0"/>
              <a:t>faults (CHI 2004)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smtClean="0"/>
              <a:t>Delta debugging 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How useful are modern debugging tools to developer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smtClean="0"/>
              <a:t>A Study on the Use of IDE Features for Debugging (MSR 2018)</a:t>
            </a:r>
            <a:endParaRPr dirty="0" smtClean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smtClean="0"/>
              <a:t>On the Dichotomy of Debugging Behavior Among Programmers (2018)</a:t>
            </a:r>
            <a:endParaRPr dirty="0" smtClean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smtClean="0"/>
              <a:t>Are Automated Debugging Techniques Actually Helping Programmers? </a:t>
            </a:r>
            <a:r>
              <a:rPr lang="en" smtClean="0"/>
              <a:t>(ISSTA 2011</a:t>
            </a:r>
            <a:r>
              <a:rPr lang="en" dirty="0" smtClean="0"/>
              <a:t>)</a:t>
            </a:r>
            <a:endParaRPr dirty="0" smtClean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they want… 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core features easier to use while preserving all existing functionality. (Although more advanced features are seldom used)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Back-in-time debugging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search algorithm along with existing ranking algorithm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Programmers do not really follow linearity as suggested by ranking algorithms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952500" lvl="0" indent="-342900" algn="l" rtl="0">
              <a:lnSpc>
                <a:spcPct val="109615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300" u="sng" dirty="0">
                <a:solidFill>
                  <a:srgbClr val="66009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Debugging in the (very) large: ten years of implementation and experience</a:t>
            </a:r>
            <a:endParaRPr dirty="0"/>
          </a:p>
          <a:p>
            <a:pPr marL="457200" marR="952500" lvl="0" indent="-311150" algn="l" rtl="0">
              <a:lnSpc>
                <a:spcPct val="109615"/>
              </a:lnSpc>
              <a:spcBef>
                <a:spcPts val="0"/>
              </a:spcBef>
              <a:spcAft>
                <a:spcPts val="0"/>
              </a:spcAft>
              <a:buClr>
                <a:srgbClr val="660099"/>
              </a:buClr>
              <a:buSzPts val="1300"/>
              <a:buFont typeface="Arial"/>
              <a:buChar char="●"/>
            </a:pPr>
            <a:r>
              <a:rPr lang="en" sz="1300" u="sng" dirty="0">
                <a:solidFill>
                  <a:srgbClr val="66009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{</a:t>
            </a:r>
            <a:r>
              <a:rPr lang="en" sz="1300" b="1" u="sng" dirty="0">
                <a:solidFill>
                  <a:srgbClr val="66009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REPT</a:t>
            </a:r>
            <a:r>
              <a:rPr lang="en" sz="1300" u="sng" dirty="0">
                <a:solidFill>
                  <a:srgbClr val="66009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}: Reverse Debugging of Failures in Deployed Software</a:t>
            </a:r>
            <a:endParaRPr sz="1300" u="sng" dirty="0">
              <a:solidFill>
                <a:srgbClr val="660099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457200" marR="952500" lvl="0" indent="-342900" algn="l" rtl="0">
              <a:lnSpc>
                <a:spcPct val="109615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300" u="sng" dirty="0">
                <a:solidFill>
                  <a:srgbClr val="660099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Designing the </a:t>
            </a:r>
            <a:r>
              <a:rPr lang="en" sz="1300" b="1" u="sng" dirty="0">
                <a:solidFill>
                  <a:srgbClr val="660099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whyline</a:t>
            </a:r>
            <a:r>
              <a:rPr lang="en" sz="1300" u="sng" dirty="0">
                <a:solidFill>
                  <a:srgbClr val="660099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: a debugging interface for asking questions about program behavior</a:t>
            </a:r>
            <a:endParaRPr sz="1300" u="sng" dirty="0">
              <a:solidFill>
                <a:srgbClr val="660099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marL="457200" lvl="0" indent="-31115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60099"/>
              </a:buClr>
              <a:buSzPts val="1300"/>
              <a:buFont typeface="Arial"/>
              <a:buChar char="●"/>
            </a:pPr>
            <a:r>
              <a:rPr lang="en" sz="1350" u="sng" dirty="0">
                <a:solidFill>
                  <a:srgbClr val="6600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A Study on the Use of IDE Features for Debugging - Carnegie Mellon ...</a:t>
            </a:r>
            <a:endParaRPr sz="1350" u="sng" dirty="0">
              <a:solidFill>
                <a:srgbClr val="6600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  <a:hlinkClick r:id="rId6"/>
            </a:endParaRPr>
          </a:p>
          <a:p>
            <a:pPr marL="457200" lvl="0" indent="-31115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60099"/>
              </a:buClr>
              <a:buSzPts val="1300"/>
              <a:buFont typeface="Arial"/>
              <a:buChar char="●"/>
            </a:pPr>
            <a:r>
              <a:rPr lang="en" sz="1350" u="sng" dirty="0">
                <a:solidFill>
                  <a:srgbClr val="6600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On the dichotomy of debugging behavior among programmers</a:t>
            </a:r>
            <a:endParaRPr sz="1350" u="sng" dirty="0">
              <a:solidFill>
                <a:srgbClr val="6600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  <a:hlinkClick r:id="rId7"/>
            </a:endParaRPr>
          </a:p>
          <a:p>
            <a:pPr marL="457200" lvl="0" indent="-31115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60099"/>
              </a:buClr>
              <a:buSzPts val="1300"/>
              <a:buFont typeface="Arial"/>
              <a:buChar char="●"/>
            </a:pPr>
            <a:r>
              <a:rPr lang="en" sz="1350" u="sng" dirty="0">
                <a:solidFill>
                  <a:srgbClr val="6600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8"/>
              </a:rPr>
              <a:t>Are Automated Debugging Techniques Actually Helping Programmers?</a:t>
            </a:r>
            <a:endParaRPr sz="1350" u="sng" dirty="0">
              <a:solidFill>
                <a:srgbClr val="6600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6844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Windows Error Reporting (WER) (SOSP’ 09)?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WER is a distributed system that automates the processing of error reports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basically does the following: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automatically generates error reports for applications and operating systems,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reports them to Microsoft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automatically diagnose them 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375" y="2732747"/>
            <a:ext cx="3944050" cy="18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how it works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Aggregates error reports likely originating from the same bug into a collection called a </a:t>
            </a:r>
            <a:r>
              <a:rPr lang="en" i="1">
                <a:solidFill>
                  <a:srgbClr val="000000"/>
                </a:solidFill>
              </a:rPr>
              <a:t>bucket</a:t>
            </a:r>
            <a:endParaRPr i="1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i="1">
                <a:solidFill>
                  <a:srgbClr val="000000"/>
                </a:solidFill>
              </a:rPr>
              <a:t>one bug per bucket and finally, one bucket per bug </a:t>
            </a:r>
            <a:endParaRPr sz="1800" i="1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i="1">
                <a:solidFill>
                  <a:srgbClr val="000000"/>
                </a:solidFill>
              </a:rPr>
              <a:t>Client-side labelling</a:t>
            </a:r>
            <a:endParaRPr sz="1800" i="1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i="1">
                <a:solidFill>
                  <a:srgbClr val="000000"/>
                </a:solidFill>
              </a:rPr>
              <a:t>Server-side classification</a:t>
            </a:r>
            <a:endParaRPr sz="1800" i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Does a progressive data collection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Preserves user privacy by asking for consent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Provides solution if error has known solution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Does a statistics-based debugging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job Microsoft! But….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WER helps, but does not replace other methods for improving software quality.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WER helps to us </a:t>
            </a:r>
            <a:r>
              <a:rPr lang="en" b="1"/>
              <a:t>rank all bugs</a:t>
            </a:r>
            <a:r>
              <a:rPr lang="en"/>
              <a:t> and to </a:t>
            </a:r>
            <a:r>
              <a:rPr lang="en" b="1"/>
              <a:t>find bugs not exposed</a:t>
            </a:r>
            <a:r>
              <a:rPr lang="en"/>
              <a:t> through other techniques.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Execution logs help, but high performance overhead for always-on tracing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Challenging for developers to debug using limited memory dump information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Need practical algorithm to recreate failure!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REPT: Reverse Debugging of Failures in Deployed Software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(OSDI ’18)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555225"/>
            <a:ext cx="8520600" cy="30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called time-travel debugging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Kind of a record-replay system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Design choices: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memory dump instead of online dump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on binary level instead of source code level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concrete execution instead of symbolic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how they overcome them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irreversible instructions (e.g., xor rax rax)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 forward and reverse analysis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25" y="2268875"/>
            <a:ext cx="7877175" cy="16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continued...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53025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memory writes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error correction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Also….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50" y="2077750"/>
            <a:ext cx="8765149" cy="15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Uses a data interference graph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825" y="1824927"/>
            <a:ext cx="4342850" cy="26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1236</Words>
  <Application>Microsoft Office PowerPoint</Application>
  <PresentationFormat>On-screen Show (16:9)</PresentationFormat>
  <Paragraphs>168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PT Sans Narrow</vt:lpstr>
      <vt:lpstr>Roboto</vt:lpstr>
      <vt:lpstr>Open Sans</vt:lpstr>
      <vt:lpstr>Tropic</vt:lpstr>
      <vt:lpstr>Debugging with Debuggers</vt:lpstr>
      <vt:lpstr>What I plan to present...</vt:lpstr>
      <vt:lpstr>What is Windows Error Reporting (WER) (SOSP’ 09)? </vt:lpstr>
      <vt:lpstr>Overview of how it works</vt:lpstr>
      <vt:lpstr>Great job Microsoft! But…. </vt:lpstr>
      <vt:lpstr>REPT: Reverse Debugging of Failures in Deployed Software (OSDI ’18)  </vt:lpstr>
      <vt:lpstr>Challenges and how they overcome them</vt:lpstr>
      <vt:lpstr>Challenges continued...</vt:lpstr>
      <vt:lpstr>PowerPoint Presentation</vt:lpstr>
      <vt:lpstr>One last challenge...</vt:lpstr>
      <vt:lpstr>WHYLINE - reinvented debugging using ‘WHY”s (ICSE’ 08- Distinguished paper)</vt:lpstr>
      <vt:lpstr>Example scenario</vt:lpstr>
      <vt:lpstr>PowerPoint Presentation</vt:lpstr>
      <vt:lpstr>Has limitations, but definitely an Innovation...</vt:lpstr>
      <vt:lpstr>These do look good on toy examples.  But how far do these debuggers actually help developers?   </vt:lpstr>
      <vt:lpstr>Are Automated Debugging Techniques Actually Helping Programmers? (ISSTA’ 11, MSR’ 18, ICSE’ 18) </vt:lpstr>
      <vt:lpstr>Research questions posed...</vt:lpstr>
      <vt:lpstr>Different survey cases have been used…</vt:lpstr>
      <vt:lpstr>Results of the surveys summed up</vt:lpstr>
      <vt:lpstr>Improvements they want…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with Debuggers</dc:title>
  <cp:lastModifiedBy>Le, Wei [COM S]</cp:lastModifiedBy>
  <cp:revision>7</cp:revision>
  <dcterms:modified xsi:type="dcterms:W3CDTF">2019-08-05T21:34:32Z</dcterms:modified>
</cp:coreProperties>
</file>