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82" r:id="rId3"/>
    <p:sldId id="284" r:id="rId4"/>
    <p:sldId id="286" r:id="rId5"/>
    <p:sldId id="283" r:id="rId6"/>
    <p:sldId id="287" r:id="rId7"/>
    <p:sldId id="288" r:id="rId8"/>
    <p:sldId id="285" r:id="rId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94949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7B98-15EA-4799-B8D4-54959F709FA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AB19C-B184-4A8C-9277-C6E4CC434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6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55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3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6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3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DDA2E-B262-417C-9E46-5FA36DD422AD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E3ED12-6519-4CE5-86C0-E27FF480F5C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074" y="930947"/>
            <a:ext cx="924098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Курсовой проект по дисциплине </a:t>
            </a:r>
            <a:endParaRPr lang="en-US" sz="2800" dirty="0" smtClean="0">
              <a:solidFill>
                <a:srgbClr val="595959"/>
              </a:solidFill>
              <a:latin typeface="Montserrat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“</a:t>
            </a:r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Программирование на </a:t>
            </a:r>
            <a:r>
              <a:rPr lang="ru-RU" sz="2800" dirty="0" err="1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” </a:t>
            </a:r>
          </a:p>
          <a:p>
            <a:pPr algn="ctr"/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Подключение к БД 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Oracle</a:t>
            </a:r>
            <a:r>
              <a:rPr lang="ru-RU" sz="2800" dirty="0" smtClean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из </a:t>
            </a:r>
            <a:r>
              <a:rPr lang="ru-RU" sz="2800" dirty="0" err="1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 и запись данных </a:t>
            </a:r>
            <a:endParaRPr lang="en-US" sz="2800" dirty="0" smtClean="0">
              <a:solidFill>
                <a:srgbClr val="595959"/>
              </a:solidFill>
              <a:latin typeface="Montserrat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в </a:t>
            </a:r>
            <a:r>
              <a:rPr lang="ru-RU" sz="2800" dirty="0">
                <a:solidFill>
                  <a:srgbClr val="595959"/>
                </a:solidFill>
                <a:latin typeface="Montserrat"/>
                <a:cs typeface="Times New Roman" panose="02020603050405020304" pitchFamily="18" charset="0"/>
              </a:rPr>
              <a:t>БД из CSV файла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76455" y="4588455"/>
            <a:ext cx="4953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595959"/>
                </a:solidFill>
                <a:latin typeface="Montserrat"/>
              </a:rPr>
              <a:t>Руководитель:</a:t>
            </a:r>
            <a:endParaRPr lang="ru-RU" dirty="0">
              <a:solidFill>
                <a:srgbClr val="595959"/>
              </a:solidFill>
            </a:endParaRPr>
          </a:p>
          <a:p>
            <a:pPr indent="457200"/>
            <a:r>
              <a:rPr lang="ru-RU" dirty="0" err="1">
                <a:solidFill>
                  <a:srgbClr val="595959"/>
                </a:solidFill>
                <a:latin typeface="Montserrat"/>
              </a:rPr>
              <a:t>Поповкин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Александр Викторович</a:t>
            </a:r>
            <a:endParaRPr lang="ru-RU" dirty="0">
              <a:solidFill>
                <a:srgbClr val="595959"/>
              </a:solidFill>
            </a:endParaRPr>
          </a:p>
          <a:p>
            <a:r>
              <a:rPr lang="ru-RU" dirty="0" smtClean="0">
                <a:solidFill>
                  <a:srgbClr val="595959"/>
                </a:solidFill>
                <a:latin typeface="Montserrat"/>
              </a:rPr>
              <a:t>Выполнил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: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 </a:t>
            </a:r>
            <a:endParaRPr lang="en-US" dirty="0" smtClean="0">
              <a:solidFill>
                <a:srgbClr val="595959"/>
              </a:solidFill>
              <a:latin typeface="Montserrat"/>
            </a:endParaRPr>
          </a:p>
          <a:p>
            <a:r>
              <a:rPr lang="en-US" dirty="0" smtClean="0">
                <a:solidFill>
                  <a:srgbClr val="595959"/>
                </a:solidFill>
                <a:latin typeface="Montserrat"/>
              </a:rPr>
              <a:t>      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студент 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группы Т12О-101М:</a:t>
            </a:r>
            <a:endParaRPr lang="ru-RU" dirty="0">
              <a:solidFill>
                <a:srgbClr val="595959"/>
              </a:solidFill>
            </a:endParaRPr>
          </a:p>
          <a:p>
            <a:pPr indent="457200"/>
            <a:r>
              <a:rPr lang="ru-RU" dirty="0" smtClean="0">
                <a:solidFill>
                  <a:srgbClr val="595959"/>
                </a:solidFill>
                <a:latin typeface="Montserrat"/>
              </a:rPr>
              <a:t>Сафронова Мария</a:t>
            </a:r>
            <a:endParaRPr lang="ru-RU" dirty="0">
              <a:solidFill>
                <a:srgbClr val="595959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/>
            </a:r>
            <a:br>
              <a:rPr lang="ru-RU" dirty="0">
                <a:solidFill>
                  <a:srgbClr val="595959"/>
                </a:solidFill>
              </a:rPr>
            </a:br>
            <a:endParaRPr lang="ru-RU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412" r="1976" b="1857"/>
          <a:stretch/>
        </p:blipFill>
        <p:spPr>
          <a:xfrm>
            <a:off x="4803576" y="1392337"/>
            <a:ext cx="4738256" cy="422563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85678" y="1796996"/>
            <a:ext cx="4332685" cy="3693319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95959"/>
                </a:solidFill>
                <a:latin typeface="Montserrat"/>
              </a:rPr>
              <a:t>Обогащение данных 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– процесс насыщения данных новой информацией, которая позволяет сделать их более ценными, значимыми и информативными с точки зрения решения той или иной аналитической задачи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.</a:t>
            </a:r>
            <a:endParaRPr lang="en-US" dirty="0" smtClean="0">
              <a:solidFill>
                <a:srgbClr val="595959"/>
              </a:solidFill>
              <a:latin typeface="Montserrat"/>
            </a:endParaRPr>
          </a:p>
          <a:p>
            <a:r>
              <a:rPr lang="ru-RU" dirty="0">
                <a:solidFill>
                  <a:srgbClr val="595959"/>
                </a:solidFill>
                <a:latin typeface="Montserrat"/>
              </a:rPr>
              <a:t/>
            </a:r>
            <a:br>
              <a:rPr lang="ru-RU" dirty="0">
                <a:solidFill>
                  <a:srgbClr val="595959"/>
                </a:solidFill>
                <a:latin typeface="Montserrat"/>
              </a:rPr>
            </a:br>
            <a:r>
              <a:rPr lang="ru-RU" dirty="0">
                <a:solidFill>
                  <a:srgbClr val="595959"/>
                </a:solidFill>
                <a:latin typeface="Montserrat"/>
              </a:rPr>
              <a:t>Задачи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:</a:t>
            </a:r>
            <a:endParaRPr lang="en-US" dirty="0" smtClean="0">
              <a:solidFill>
                <a:srgbClr val="595959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Интеграция 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данных из множества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источников</a:t>
            </a:r>
            <a:endParaRPr lang="en-US" dirty="0" smtClean="0">
              <a:solidFill>
                <a:srgbClr val="595959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Выявление 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связей между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объектами</a:t>
            </a:r>
            <a:endParaRPr lang="ru-RU" dirty="0">
              <a:solidFill>
                <a:srgbClr val="595959"/>
              </a:solidFill>
              <a:latin typeface="Montserra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7171" y="516993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595959"/>
                </a:solidFill>
                <a:latin typeface="Montserrat"/>
              </a:rPr>
              <a:t>Введение</a:t>
            </a:r>
            <a:endParaRPr lang="ru-RU" sz="28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55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447721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Постановка задачи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82504" y="2299767"/>
            <a:ext cx="8155960" cy="1661993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- Подключиться к 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</a:rPr>
              <a:t>Oracle </a:t>
            </a:r>
            <a:r>
              <a:rPr lang="en-US" sz="2800" dirty="0" err="1" smtClean="0">
                <a:solidFill>
                  <a:srgbClr val="595959"/>
                </a:solidFill>
                <a:latin typeface="Montserrat"/>
              </a:rPr>
              <a:t>db</a:t>
            </a:r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 с помощью 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</a:rPr>
              <a:t>wallet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п</a:t>
            </a:r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рочитать данные из 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</a:rPr>
              <a:t>csv </a:t>
            </a:r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файла</a:t>
            </a:r>
            <a:r>
              <a:rPr lang="en-US" sz="2800" dirty="0" smtClean="0">
                <a:solidFill>
                  <a:srgbClr val="595959"/>
                </a:solidFill>
                <a:latin typeface="Montserra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solidFill>
                  <a:srgbClr val="595959"/>
                </a:solidFill>
                <a:latin typeface="Montserrat"/>
              </a:rPr>
              <a:t>импортировать полученные данные в БД.</a:t>
            </a:r>
            <a:endParaRPr lang="ru-RU" sz="2800" dirty="0" smtClean="0">
              <a:solidFill>
                <a:srgbClr val="595959"/>
              </a:solidFill>
              <a:latin typeface="Montserrat"/>
            </a:endParaRPr>
          </a:p>
          <a:p>
            <a:r>
              <a:rPr lang="en-US" dirty="0" smtClean="0">
                <a:solidFill>
                  <a:srgbClr val="595959"/>
                </a:solidFill>
                <a:latin typeface="Montserrat"/>
              </a:rPr>
              <a:t> </a:t>
            </a:r>
            <a:endParaRPr lang="ru-RU" dirty="0">
              <a:solidFill>
                <a:srgbClr val="595959"/>
              </a:solidFill>
              <a:latin typeface="Montserra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rgbClr val="7C7C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solidFill>
                <a:srgbClr val="7C7C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447721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Бизнес логика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65616" y="1668662"/>
            <a:ext cx="8035636" cy="2339102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95959"/>
                </a:solidFill>
                <a:latin typeface="Montserrat"/>
              </a:rPr>
              <a:t>-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Считывается список наименований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организаций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в файле формата </a:t>
            </a:r>
            <a:r>
              <a:rPr lang="en-US" dirty="0" err="1" smtClean="0">
                <a:solidFill>
                  <a:srgbClr val="595959"/>
                </a:solidFill>
                <a:latin typeface="Montserrat"/>
              </a:rPr>
              <a:t>xlsx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;</a:t>
            </a:r>
            <a:endParaRPr lang="ru-RU" dirty="0" smtClean="0">
              <a:solidFill>
                <a:srgbClr val="595959"/>
              </a:solidFill>
              <a:latin typeface="Montserrat"/>
            </a:endParaRPr>
          </a:p>
          <a:p>
            <a:endParaRPr lang="ru-RU" dirty="0">
              <a:solidFill>
                <a:srgbClr val="595959"/>
              </a:solidFill>
              <a:latin typeface="Montserrat"/>
            </a:endParaRPr>
          </a:p>
          <a:p>
            <a:r>
              <a:rPr lang="ru-RU" dirty="0" smtClean="0">
                <a:solidFill>
                  <a:srgbClr val="595959"/>
                </a:solidFill>
                <a:latin typeface="Montserrat"/>
              </a:rPr>
              <a:t>- С сайта ФНС считывается реестр организаций в формате 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csv;</a:t>
            </a:r>
            <a:endParaRPr lang="ru-RU" dirty="0" smtClean="0">
              <a:solidFill>
                <a:srgbClr val="595959"/>
              </a:solidFill>
              <a:latin typeface="Montserrat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Проверяется наличие сведений об организациях из списка в реестре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;</a:t>
            </a:r>
            <a:endParaRPr lang="ru-RU" dirty="0" smtClean="0">
              <a:solidFill>
                <a:srgbClr val="595959"/>
              </a:solidFill>
              <a:latin typeface="Montserrat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В случае совпадения</a:t>
            </a:r>
            <a:r>
              <a:rPr lang="ru-RU" dirty="0">
                <a:solidFill>
                  <a:srgbClr val="595959"/>
                </a:solidFill>
                <a:latin typeface="Montserrat"/>
              </a:rPr>
              <a:t>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по наименованию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,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полученные данные импортируются в БД.</a:t>
            </a:r>
            <a:endParaRPr lang="ru-RU" dirty="0" smtClean="0">
              <a:solidFill>
                <a:srgbClr val="595959"/>
              </a:solidFill>
              <a:latin typeface="Montserrat"/>
            </a:endParaRPr>
          </a:p>
          <a:p>
            <a:r>
              <a:rPr lang="en-US" dirty="0" smtClean="0">
                <a:solidFill>
                  <a:srgbClr val="595959"/>
                </a:solidFill>
                <a:latin typeface="Montserrat"/>
              </a:rPr>
              <a:t> </a:t>
            </a:r>
            <a:endParaRPr lang="ru-RU" dirty="0">
              <a:solidFill>
                <a:srgbClr val="595959"/>
              </a:solidFill>
              <a:latin typeface="Montserra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65616" y="4272741"/>
            <a:ext cx="7720932" cy="1431161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Для выполнения проекта используется реестр операторов электронного документооборота. 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595959"/>
                </a:solidFill>
                <a:latin typeface="Montserrat"/>
              </a:rPr>
              <a:t>Извлекаемые данные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:</a:t>
            </a:r>
            <a:endParaRPr lang="ru-RU" dirty="0" smtClean="0">
              <a:solidFill>
                <a:srgbClr val="595959"/>
              </a:solidFill>
              <a:latin typeface="Montserrat"/>
            </a:endParaRPr>
          </a:p>
          <a:p>
            <a:r>
              <a:rPr lang="ru-RU" dirty="0">
                <a:solidFill>
                  <a:srgbClr val="595959"/>
                </a:solidFill>
                <a:latin typeface="Montserrat"/>
              </a:rPr>
              <a:t>н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аименование организации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,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 адрес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,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ИНН</a:t>
            </a:r>
            <a:r>
              <a:rPr lang="en-US" dirty="0" smtClean="0">
                <a:solidFill>
                  <a:srgbClr val="595959"/>
                </a:solidFill>
                <a:latin typeface="Montserrat"/>
              </a:rPr>
              <a:t>, </a:t>
            </a:r>
            <a:r>
              <a:rPr lang="ru-RU" dirty="0" smtClean="0">
                <a:solidFill>
                  <a:srgbClr val="595959"/>
                </a:solidFill>
                <a:latin typeface="Montserrat"/>
              </a:rPr>
              <a:t>сайт.</a:t>
            </a:r>
            <a:endParaRPr lang="ru-RU" dirty="0">
              <a:solidFill>
                <a:srgbClr val="595959"/>
              </a:solidFill>
              <a:latin typeface="Montserra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rgbClr val="7C7C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16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489284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Инструменты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lh6.googleusercontent.com/FCsUHQG3Dlz0g2Yx-k4K-Ar2Od6nfqvLOA4c4u7CW4Hj5fggkLtPB6lL_NcAT0wcSTGPyHVIdkJJ8GdUaxpzvW178Xvvj1Nhdnu1oKsV0XW7fK-d6Nsojnru_atHMrx4kbQNjMBiyY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77" y="1937898"/>
            <a:ext cx="2909459" cy="10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OLy7wm9JEltlo4gTNy653wMdCKD8tPShWfaT9k7thZu14iUEmrYph0p60n2_bC0mXBInjqGiAX1ZvyuHF1z_g2VlPea18Et9pkrDJ1ct21qhgX8HBS6iBbUFOjnWDEuwTLywOOGcuI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33393" r="12293" b="32720"/>
          <a:stretch/>
        </p:blipFill>
        <p:spPr bwMode="auto">
          <a:xfrm>
            <a:off x="5195454" y="1865164"/>
            <a:ext cx="3810818" cy="11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solidFill>
                <a:srgbClr val="7C7C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27" y="3340943"/>
            <a:ext cx="4026097" cy="15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447721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Выполнение приложения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rgbClr val="7C7C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solidFill>
                <a:srgbClr val="7C7C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4" y="1042452"/>
            <a:ext cx="8030100" cy="50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392303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Хранимые данные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138464" y="124574"/>
            <a:ext cx="600891" cy="587828"/>
          </a:xfrm>
          <a:prstGeom prst="rect">
            <a:avLst/>
          </a:prstGeom>
          <a:ln>
            <a:solidFill>
              <a:srgbClr val="7C7C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solidFill>
                <a:srgbClr val="7C7C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0023"/>
          <a:stretch/>
        </p:blipFill>
        <p:spPr>
          <a:xfrm>
            <a:off x="567415" y="963835"/>
            <a:ext cx="887149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171" y="433866"/>
            <a:ext cx="701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595959"/>
                </a:solidFill>
                <a:latin typeface="Montserrat"/>
              </a:rPr>
              <a:t>Перспективы развития</a:t>
            </a:r>
            <a:endParaRPr lang="ru-RU" sz="2400" dirty="0">
              <a:solidFill>
                <a:srgbClr val="595959"/>
              </a:solidFill>
              <a:latin typeface="Montserra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58" y="1168157"/>
            <a:ext cx="8035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182597" y="2304172"/>
            <a:ext cx="7241958" cy="1938992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solidFill>
                  <a:srgbClr val="595959"/>
                </a:solidFill>
                <a:latin typeface="Montserrat"/>
              </a:rPr>
              <a:t>Получение данных о компаниях из множества различных источников</a:t>
            </a:r>
          </a:p>
          <a:p>
            <a:pPr>
              <a:spcAft>
                <a:spcPts val="1200"/>
              </a:spcAft>
            </a:pPr>
            <a:r>
              <a:rPr lang="ru-RU" sz="2000" dirty="0" smtClean="0">
                <a:solidFill>
                  <a:srgbClr val="595959"/>
                </a:solidFill>
                <a:latin typeface="Montserrat"/>
              </a:rPr>
              <a:t>Получение большего количества данных</a:t>
            </a:r>
          </a:p>
          <a:p>
            <a:r>
              <a:rPr lang="ru-RU" sz="2000" dirty="0" smtClean="0">
                <a:solidFill>
                  <a:srgbClr val="595959"/>
                </a:solidFill>
                <a:latin typeface="Montserrat"/>
              </a:rPr>
              <a:t>Создание графического интерфейса для удобства работы с приложением</a:t>
            </a:r>
            <a:endParaRPr lang="ru-RU" sz="2000" dirty="0">
              <a:solidFill>
                <a:srgbClr val="595959"/>
              </a:solidFill>
              <a:latin typeface="Montserra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38464" y="124575"/>
            <a:ext cx="600891" cy="587828"/>
          </a:xfrm>
          <a:prstGeom prst="rect">
            <a:avLst/>
          </a:prstGeom>
          <a:ln>
            <a:solidFill>
              <a:srgbClr val="7C7C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7C7C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dirty="0">
              <a:solidFill>
                <a:srgbClr val="7C7C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26219</TotalTime>
  <Words>178</Words>
  <Application>Microsoft Office PowerPoint</Application>
  <PresentationFormat>Лист A4 (210x297 мм)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буренина</dc:creator>
  <cp:lastModifiedBy>User</cp:lastModifiedBy>
  <cp:revision>77</cp:revision>
  <dcterms:created xsi:type="dcterms:W3CDTF">2018-06-10T09:48:28Z</dcterms:created>
  <dcterms:modified xsi:type="dcterms:W3CDTF">2020-12-26T10:06:44Z</dcterms:modified>
</cp:coreProperties>
</file>