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2"/>
  </p:notesMasterIdLst>
  <p:sldIdLst>
    <p:sldId id="256" r:id="rId2"/>
    <p:sldId id="259" r:id="rId3"/>
    <p:sldId id="304" r:id="rId4"/>
    <p:sldId id="305" r:id="rId5"/>
    <p:sldId id="306" r:id="rId6"/>
    <p:sldId id="307" r:id="rId7"/>
    <p:sldId id="309" r:id="rId8"/>
    <p:sldId id="310" r:id="rId9"/>
    <p:sldId id="311" r:id="rId10"/>
    <p:sldId id="312" r:id="rId11"/>
    <p:sldId id="313" r:id="rId12"/>
    <p:sldId id="257" r:id="rId13"/>
    <p:sldId id="261" r:id="rId14"/>
    <p:sldId id="262" r:id="rId15"/>
    <p:sldId id="264" r:id="rId16"/>
    <p:sldId id="265" r:id="rId17"/>
    <p:sldId id="269" r:id="rId18"/>
    <p:sldId id="270" r:id="rId19"/>
    <p:sldId id="281" r:id="rId20"/>
    <p:sldId id="271" r:id="rId21"/>
    <p:sldId id="272" r:id="rId22"/>
    <p:sldId id="273" r:id="rId23"/>
    <p:sldId id="274" r:id="rId24"/>
    <p:sldId id="275" r:id="rId25"/>
    <p:sldId id="276" r:id="rId26"/>
    <p:sldId id="277" r:id="rId27"/>
    <p:sldId id="279" r:id="rId28"/>
    <p:sldId id="282" r:id="rId29"/>
    <p:sldId id="285" r:id="rId30"/>
    <p:sldId id="283" r:id="rId31"/>
    <p:sldId id="284" r:id="rId32"/>
    <p:sldId id="286" r:id="rId33"/>
    <p:sldId id="280"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3"/>
    <p:restoredTop sz="94662"/>
  </p:normalViewPr>
  <p:slideViewPr>
    <p:cSldViewPr snapToGrid="0" snapToObjects="1">
      <p:cViewPr varScale="1">
        <p:scale>
          <a:sx n="92" d="100"/>
          <a:sy n="92" d="100"/>
        </p:scale>
        <p:origin x="1308" y="48"/>
      </p:cViewPr>
      <p:guideLst>
        <p:guide orient="horz" pos="2183"/>
        <p:guide pos="290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32.xml"/><Relationship Id="rId1" Type="http://schemas.microsoft.com/office/2011/relationships/chartStyle" Target="style32.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chemeClr val="accent1"/>
              </a:solidFill>
              <a:round/>
            </a:ln>
            <a:effectLst/>
          </c:spPr>
          <c:marker>
            <c:symbol val="none"/>
          </c:marker>
          <c:cat>
            <c:strRef>
              <c:f>Sheet1!$A$2:$A$6</c:f>
              <c:strCache>
                <c:ptCount val="5"/>
                <c:pt idx="0">
                  <c:v>分類 1</c:v>
                </c:pt>
                <c:pt idx="1">
                  <c:v>分類 2</c:v>
                </c:pt>
                <c:pt idx="2">
                  <c:v>分類 3</c:v>
                </c:pt>
                <c:pt idx="3">
                  <c:v>分類 4</c:v>
                </c:pt>
                <c:pt idx="4">
                  <c:v>分類 5</c:v>
                </c:pt>
              </c:strCache>
            </c:strRef>
          </c:cat>
          <c:val>
            <c:numRef>
              <c:f>Sheet1!$B$2:$B$6</c:f>
              <c:numCache>
                <c:formatCode>General</c:formatCode>
                <c:ptCount val="5"/>
                <c:pt idx="0">
                  <c:v>10</c:v>
                </c:pt>
                <c:pt idx="1">
                  <c:v>30</c:v>
                </c:pt>
                <c:pt idx="2">
                  <c:v>35</c:v>
                </c:pt>
                <c:pt idx="3">
                  <c:v>21</c:v>
                </c:pt>
                <c:pt idx="4">
                  <c:v>15</c:v>
                </c:pt>
              </c:numCache>
            </c:numRef>
          </c:val>
          <c:smooth val="0"/>
          <c:extLst>
            <c:ext xmlns:c16="http://schemas.microsoft.com/office/drawing/2014/chart" uri="{C3380CC4-5D6E-409C-BE32-E72D297353CC}">
              <c16:uniqueId val="{00000000-9A86-4060-833F-E8C2465E7F5D}"/>
            </c:ext>
          </c:extLst>
        </c:ser>
        <c:dLbls>
          <c:showLegendKey val="0"/>
          <c:showVal val="0"/>
          <c:showCatName val="0"/>
          <c:showSerName val="0"/>
          <c:showPercent val="0"/>
          <c:showBubbleSize val="0"/>
        </c:dLbls>
        <c:smooth val="0"/>
        <c:axId val="305743872"/>
        <c:axId val="509700520"/>
      </c:lineChart>
      <c:catAx>
        <c:axId val="305743872"/>
        <c:scaling>
          <c:orientation val="minMax"/>
        </c:scaling>
        <c:delete val="0"/>
        <c:axPos val="b"/>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509700520"/>
        <c:crosses val="autoZero"/>
        <c:auto val="1"/>
        <c:lblAlgn val="ctr"/>
        <c:lblOffset val="100"/>
        <c:noMultiLvlLbl val="0"/>
      </c:catAx>
      <c:valAx>
        <c:axId val="509700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crossAx val="305743872"/>
        <c:crosses val="autoZero"/>
        <c:crossBetween val="between"/>
        <c:majorUnit val="10"/>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19050" cap="rnd">
              <a:solidFill>
                <a:srgbClr val="00B0F0"/>
              </a:solidFill>
              <a:round/>
            </a:ln>
            <a:effectLst/>
          </c:spPr>
          <c:marker>
            <c:symbol val="diamond"/>
            <c:size val="8"/>
            <c:spPr>
              <a:solidFill>
                <a:schemeClr val="accent1"/>
              </a:solidFill>
              <a:ln w="9525">
                <a:solidFill>
                  <a:schemeClr val="accent1"/>
                </a:solidFill>
              </a:ln>
              <a:effectLst/>
            </c:spPr>
          </c:marker>
          <c:cat>
            <c:strRef>
              <c:f>Sheet1!$A$2:$A$6</c:f>
              <c:strCache>
                <c:ptCount val="4"/>
                <c:pt idx="0">
                  <c:v>分類 1</c:v>
                </c:pt>
                <c:pt idx="1">
                  <c:v>分類 2</c:v>
                </c:pt>
                <c:pt idx="2">
                  <c:v>分類 3</c:v>
                </c:pt>
                <c:pt idx="3">
                  <c:v>分類 4</c:v>
                </c:pt>
              </c:strCache>
            </c:strRef>
          </c:cat>
          <c:val>
            <c:numRef>
              <c:f>Sheet1!$B$2:$B$6</c:f>
              <c:numCache>
                <c:formatCode>General</c:formatCode>
                <c:ptCount val="5"/>
                <c:pt idx="0">
                  <c:v>25</c:v>
                </c:pt>
                <c:pt idx="1">
                  <c:v>15</c:v>
                </c:pt>
                <c:pt idx="2">
                  <c:v>40</c:v>
                </c:pt>
                <c:pt idx="3">
                  <c:v>8</c:v>
                </c:pt>
                <c:pt idx="4">
                  <c:v>30</c:v>
                </c:pt>
              </c:numCache>
            </c:numRef>
          </c:val>
          <c:smooth val="0"/>
          <c:extLst>
            <c:ext xmlns:c16="http://schemas.microsoft.com/office/drawing/2014/chart" uri="{C3380CC4-5D6E-409C-BE32-E72D297353CC}">
              <c16:uniqueId val="{00000000-F0F6-41B8-9C65-7F0CDDA4B1F1}"/>
            </c:ext>
          </c:extLst>
        </c:ser>
        <c:dLbls>
          <c:showLegendKey val="0"/>
          <c:showVal val="0"/>
          <c:showCatName val="0"/>
          <c:showSerName val="0"/>
          <c:showPercent val="0"/>
          <c:showBubbleSize val="0"/>
        </c:dLbls>
        <c:marker val="1"/>
        <c:smooth val="0"/>
        <c:axId val="398493752"/>
        <c:axId val="398494080"/>
      </c:lineChart>
      <c:catAx>
        <c:axId val="398493752"/>
        <c:scaling>
          <c:orientation val="minMax"/>
        </c:scaling>
        <c:delete val="1"/>
        <c:axPos val="b"/>
        <c:numFmt formatCode="General" sourceLinked="1"/>
        <c:majorTickMark val="none"/>
        <c:minorTickMark val="none"/>
        <c:tickLblPos val="nextTo"/>
        <c:crossAx val="398494080"/>
        <c:crosses val="autoZero"/>
        <c:auto val="1"/>
        <c:lblAlgn val="ctr"/>
        <c:lblOffset val="100"/>
        <c:noMultiLvlLbl val="0"/>
      </c:catAx>
      <c:valAx>
        <c:axId val="398494080"/>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398493752"/>
        <c:crosses val="autoZero"/>
        <c:crossBetween val="between"/>
        <c:majorUnit val="10"/>
      </c:valAx>
      <c:spPr>
        <a:noFill/>
        <a:ln w="25400">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19050" cap="rnd">
              <a:solidFill>
                <a:srgbClr val="CCCC00"/>
              </a:solidFill>
              <a:round/>
            </a:ln>
            <a:effectLst/>
          </c:spPr>
          <c:marker>
            <c:symbol val="diamond"/>
            <c:size val="8"/>
            <c:spPr>
              <a:solidFill>
                <a:srgbClr val="CCCC00"/>
              </a:solidFill>
              <a:ln w="9525">
                <a:solidFill>
                  <a:srgbClr val="CCCC00"/>
                </a:solidFill>
              </a:ln>
              <a:effectLst/>
            </c:spPr>
          </c:marker>
          <c:cat>
            <c:strRef>
              <c:f>Sheet1!$A$2:$A$6</c:f>
              <c:strCache>
                <c:ptCount val="4"/>
                <c:pt idx="0">
                  <c:v>分類 1</c:v>
                </c:pt>
                <c:pt idx="1">
                  <c:v>分類 2</c:v>
                </c:pt>
                <c:pt idx="2">
                  <c:v>分類 3</c:v>
                </c:pt>
                <c:pt idx="3">
                  <c:v>分類 4</c:v>
                </c:pt>
              </c:strCache>
            </c:strRef>
          </c:cat>
          <c:val>
            <c:numRef>
              <c:f>Sheet1!$B$2:$B$6</c:f>
              <c:numCache>
                <c:formatCode>General</c:formatCode>
                <c:ptCount val="5"/>
                <c:pt idx="0">
                  <c:v>40</c:v>
                </c:pt>
                <c:pt idx="1">
                  <c:v>22</c:v>
                </c:pt>
                <c:pt idx="2">
                  <c:v>10</c:v>
                </c:pt>
                <c:pt idx="3">
                  <c:v>35</c:v>
                </c:pt>
                <c:pt idx="4">
                  <c:v>30</c:v>
                </c:pt>
              </c:numCache>
            </c:numRef>
          </c:val>
          <c:smooth val="0"/>
          <c:extLst>
            <c:ext xmlns:c16="http://schemas.microsoft.com/office/drawing/2014/chart" uri="{C3380CC4-5D6E-409C-BE32-E72D297353CC}">
              <c16:uniqueId val="{00000000-0F69-4ED0-B809-BA4880393E1D}"/>
            </c:ext>
          </c:extLst>
        </c:ser>
        <c:dLbls>
          <c:showLegendKey val="0"/>
          <c:showVal val="0"/>
          <c:showCatName val="0"/>
          <c:showSerName val="0"/>
          <c:showPercent val="0"/>
          <c:showBubbleSize val="0"/>
        </c:dLbls>
        <c:marker val="1"/>
        <c:smooth val="0"/>
        <c:axId val="398493752"/>
        <c:axId val="398494080"/>
      </c:lineChart>
      <c:catAx>
        <c:axId val="398493752"/>
        <c:scaling>
          <c:orientation val="minMax"/>
        </c:scaling>
        <c:delete val="1"/>
        <c:axPos val="b"/>
        <c:numFmt formatCode="General" sourceLinked="1"/>
        <c:majorTickMark val="none"/>
        <c:minorTickMark val="none"/>
        <c:tickLblPos val="nextTo"/>
        <c:crossAx val="398494080"/>
        <c:crosses val="autoZero"/>
        <c:auto val="1"/>
        <c:lblAlgn val="ctr"/>
        <c:lblOffset val="100"/>
        <c:noMultiLvlLbl val="0"/>
      </c:catAx>
      <c:valAx>
        <c:axId val="398494080"/>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398493752"/>
        <c:crosses val="autoZero"/>
        <c:crossBetween val="between"/>
        <c:majorUnit val="10"/>
      </c:valAx>
      <c:spPr>
        <a:noFill/>
        <a:ln w="25400">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19050" cap="rnd">
              <a:solidFill>
                <a:srgbClr val="FF0000"/>
              </a:solidFill>
              <a:round/>
            </a:ln>
            <a:effectLst/>
          </c:spPr>
          <c:marker>
            <c:symbol val="diamond"/>
            <c:size val="8"/>
            <c:spPr>
              <a:solidFill>
                <a:srgbClr val="FF0000"/>
              </a:solidFill>
              <a:ln w="9525">
                <a:solidFill>
                  <a:srgbClr val="FF0000"/>
                </a:solidFill>
              </a:ln>
              <a:effectLst/>
            </c:spPr>
          </c:marker>
          <c:cat>
            <c:strRef>
              <c:f>Sheet1!$A$2:$A$6</c:f>
              <c:strCache>
                <c:ptCount val="4"/>
                <c:pt idx="0">
                  <c:v>分類 1</c:v>
                </c:pt>
                <c:pt idx="1">
                  <c:v>分類 2</c:v>
                </c:pt>
                <c:pt idx="2">
                  <c:v>分類 3</c:v>
                </c:pt>
                <c:pt idx="3">
                  <c:v>分類 4</c:v>
                </c:pt>
              </c:strCache>
            </c:strRef>
          </c:cat>
          <c:val>
            <c:numRef>
              <c:f>Sheet1!$B$2:$B$6</c:f>
              <c:numCache>
                <c:formatCode>General</c:formatCode>
                <c:ptCount val="5"/>
                <c:pt idx="0">
                  <c:v>20</c:v>
                </c:pt>
                <c:pt idx="1">
                  <c:v>15</c:v>
                </c:pt>
                <c:pt idx="2">
                  <c:v>35</c:v>
                </c:pt>
                <c:pt idx="3">
                  <c:v>8</c:v>
                </c:pt>
                <c:pt idx="4">
                  <c:v>30</c:v>
                </c:pt>
              </c:numCache>
            </c:numRef>
          </c:val>
          <c:smooth val="0"/>
          <c:extLst>
            <c:ext xmlns:c16="http://schemas.microsoft.com/office/drawing/2014/chart" uri="{C3380CC4-5D6E-409C-BE32-E72D297353CC}">
              <c16:uniqueId val="{00000000-686B-496E-9592-C0747EF0FC24}"/>
            </c:ext>
          </c:extLst>
        </c:ser>
        <c:dLbls>
          <c:showLegendKey val="0"/>
          <c:showVal val="0"/>
          <c:showCatName val="0"/>
          <c:showSerName val="0"/>
          <c:showPercent val="0"/>
          <c:showBubbleSize val="0"/>
        </c:dLbls>
        <c:marker val="1"/>
        <c:smooth val="0"/>
        <c:axId val="398493752"/>
        <c:axId val="398494080"/>
      </c:lineChart>
      <c:catAx>
        <c:axId val="398493752"/>
        <c:scaling>
          <c:orientation val="minMax"/>
        </c:scaling>
        <c:delete val="1"/>
        <c:axPos val="b"/>
        <c:numFmt formatCode="General" sourceLinked="1"/>
        <c:majorTickMark val="none"/>
        <c:minorTickMark val="none"/>
        <c:tickLblPos val="nextTo"/>
        <c:crossAx val="398494080"/>
        <c:crosses val="autoZero"/>
        <c:auto val="1"/>
        <c:lblAlgn val="ctr"/>
        <c:lblOffset val="100"/>
        <c:noMultiLvlLbl val="0"/>
      </c:catAx>
      <c:valAx>
        <c:axId val="398494080"/>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398493752"/>
        <c:crosses val="autoZero"/>
        <c:crossBetween val="between"/>
        <c:majorUnit val="10"/>
      </c:valAx>
      <c:spPr>
        <a:noFill/>
        <a:ln w="25400">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19050" cap="rnd">
              <a:solidFill>
                <a:srgbClr val="7030A0"/>
              </a:solidFill>
              <a:round/>
            </a:ln>
            <a:effectLst/>
          </c:spPr>
          <c:marker>
            <c:symbol val="diamond"/>
            <c:size val="8"/>
            <c:spPr>
              <a:solidFill>
                <a:srgbClr val="7030A0"/>
              </a:solidFill>
              <a:ln w="9525">
                <a:solidFill>
                  <a:srgbClr val="7030A0"/>
                </a:solidFill>
              </a:ln>
              <a:effectLst/>
            </c:spPr>
          </c:marker>
          <c:cat>
            <c:strRef>
              <c:f>Sheet1!$A$2:$A$6</c:f>
              <c:strCache>
                <c:ptCount val="4"/>
                <c:pt idx="0">
                  <c:v>分類 1</c:v>
                </c:pt>
                <c:pt idx="1">
                  <c:v>分類 2</c:v>
                </c:pt>
                <c:pt idx="2">
                  <c:v>分類 3</c:v>
                </c:pt>
                <c:pt idx="3">
                  <c:v>分類 4</c:v>
                </c:pt>
              </c:strCache>
            </c:strRef>
          </c:cat>
          <c:val>
            <c:numRef>
              <c:f>Sheet1!$B$2:$B$6</c:f>
              <c:numCache>
                <c:formatCode>General</c:formatCode>
                <c:ptCount val="5"/>
                <c:pt idx="0">
                  <c:v>20</c:v>
                </c:pt>
                <c:pt idx="1">
                  <c:v>15</c:v>
                </c:pt>
                <c:pt idx="2">
                  <c:v>40</c:v>
                </c:pt>
                <c:pt idx="3">
                  <c:v>10</c:v>
                </c:pt>
                <c:pt idx="4">
                  <c:v>30</c:v>
                </c:pt>
              </c:numCache>
            </c:numRef>
          </c:val>
          <c:smooth val="0"/>
          <c:extLst>
            <c:ext xmlns:c16="http://schemas.microsoft.com/office/drawing/2014/chart" uri="{C3380CC4-5D6E-409C-BE32-E72D297353CC}">
              <c16:uniqueId val="{00000000-E161-4B46-8542-87C89C4DB24C}"/>
            </c:ext>
          </c:extLst>
        </c:ser>
        <c:dLbls>
          <c:showLegendKey val="0"/>
          <c:showVal val="0"/>
          <c:showCatName val="0"/>
          <c:showSerName val="0"/>
          <c:showPercent val="0"/>
          <c:showBubbleSize val="0"/>
        </c:dLbls>
        <c:marker val="1"/>
        <c:smooth val="0"/>
        <c:axId val="398493752"/>
        <c:axId val="398494080"/>
      </c:lineChart>
      <c:catAx>
        <c:axId val="398493752"/>
        <c:scaling>
          <c:orientation val="minMax"/>
        </c:scaling>
        <c:delete val="1"/>
        <c:axPos val="b"/>
        <c:numFmt formatCode="General" sourceLinked="1"/>
        <c:majorTickMark val="none"/>
        <c:minorTickMark val="none"/>
        <c:tickLblPos val="nextTo"/>
        <c:crossAx val="398494080"/>
        <c:crosses val="autoZero"/>
        <c:auto val="1"/>
        <c:lblAlgn val="ctr"/>
        <c:lblOffset val="100"/>
        <c:noMultiLvlLbl val="0"/>
      </c:catAx>
      <c:valAx>
        <c:axId val="398494080"/>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398493752"/>
        <c:crosses val="autoZero"/>
        <c:crossBetween val="between"/>
        <c:majorUnit val="10"/>
      </c:valAx>
      <c:spPr>
        <a:noFill/>
        <a:ln w="25400">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19050" cap="rnd">
              <a:solidFill>
                <a:srgbClr val="00B050"/>
              </a:solidFill>
              <a:round/>
            </a:ln>
            <a:effectLst/>
          </c:spPr>
          <c:marker>
            <c:symbol val="diamond"/>
            <c:size val="8"/>
            <c:spPr>
              <a:solidFill>
                <a:srgbClr val="00B050"/>
              </a:solidFill>
              <a:ln w="9525">
                <a:solidFill>
                  <a:srgbClr val="00B050"/>
                </a:solidFill>
              </a:ln>
              <a:effectLst/>
            </c:spPr>
          </c:marker>
          <c:cat>
            <c:strRef>
              <c:f>Sheet1!$A$2:$A$6</c:f>
              <c:strCache>
                <c:ptCount val="4"/>
                <c:pt idx="0">
                  <c:v>分類 1</c:v>
                </c:pt>
                <c:pt idx="1">
                  <c:v>分類 2</c:v>
                </c:pt>
                <c:pt idx="2">
                  <c:v>分類 3</c:v>
                </c:pt>
                <c:pt idx="3">
                  <c:v>分類 4</c:v>
                </c:pt>
              </c:strCache>
            </c:strRef>
          </c:cat>
          <c:val>
            <c:numRef>
              <c:f>Sheet1!$B$2:$B$6</c:f>
              <c:numCache>
                <c:formatCode>General</c:formatCode>
                <c:ptCount val="5"/>
                <c:pt idx="0">
                  <c:v>15</c:v>
                </c:pt>
                <c:pt idx="1">
                  <c:v>20</c:v>
                </c:pt>
                <c:pt idx="2">
                  <c:v>8</c:v>
                </c:pt>
                <c:pt idx="3">
                  <c:v>40</c:v>
                </c:pt>
                <c:pt idx="4">
                  <c:v>30</c:v>
                </c:pt>
              </c:numCache>
            </c:numRef>
          </c:val>
          <c:smooth val="0"/>
          <c:extLst>
            <c:ext xmlns:c16="http://schemas.microsoft.com/office/drawing/2014/chart" uri="{C3380CC4-5D6E-409C-BE32-E72D297353CC}">
              <c16:uniqueId val="{00000000-EB1C-4F71-BE62-33DB7F5D439A}"/>
            </c:ext>
          </c:extLst>
        </c:ser>
        <c:dLbls>
          <c:showLegendKey val="0"/>
          <c:showVal val="0"/>
          <c:showCatName val="0"/>
          <c:showSerName val="0"/>
          <c:showPercent val="0"/>
          <c:showBubbleSize val="0"/>
        </c:dLbls>
        <c:marker val="1"/>
        <c:smooth val="0"/>
        <c:axId val="398493752"/>
        <c:axId val="398494080"/>
      </c:lineChart>
      <c:catAx>
        <c:axId val="398493752"/>
        <c:scaling>
          <c:orientation val="minMax"/>
        </c:scaling>
        <c:delete val="1"/>
        <c:axPos val="b"/>
        <c:numFmt formatCode="General" sourceLinked="1"/>
        <c:majorTickMark val="none"/>
        <c:minorTickMark val="none"/>
        <c:tickLblPos val="nextTo"/>
        <c:crossAx val="398494080"/>
        <c:crosses val="autoZero"/>
        <c:auto val="1"/>
        <c:lblAlgn val="ctr"/>
        <c:lblOffset val="100"/>
        <c:noMultiLvlLbl val="0"/>
      </c:catAx>
      <c:valAx>
        <c:axId val="398494080"/>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398493752"/>
        <c:crosses val="autoZero"/>
        <c:crossBetween val="between"/>
        <c:majorUnit val="10"/>
      </c:valAx>
      <c:spPr>
        <a:noFill/>
        <a:ln w="25400">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19050" cap="rnd">
              <a:solidFill>
                <a:srgbClr val="FF0000"/>
              </a:solidFill>
              <a:round/>
            </a:ln>
            <a:effectLst/>
          </c:spPr>
          <c:marker>
            <c:symbol val="diamond"/>
            <c:size val="8"/>
            <c:spPr>
              <a:solidFill>
                <a:srgbClr val="FF0000"/>
              </a:solidFill>
              <a:ln w="9525">
                <a:solidFill>
                  <a:srgbClr val="FF0000"/>
                </a:solidFill>
              </a:ln>
              <a:effectLst/>
            </c:spPr>
          </c:marker>
          <c:cat>
            <c:strRef>
              <c:f>Sheet1!$A$2:$A$6</c:f>
              <c:strCache>
                <c:ptCount val="4"/>
                <c:pt idx="0">
                  <c:v>分類 1</c:v>
                </c:pt>
                <c:pt idx="1">
                  <c:v>分類 2</c:v>
                </c:pt>
                <c:pt idx="2">
                  <c:v>分類 3</c:v>
                </c:pt>
                <c:pt idx="3">
                  <c:v>分類 4</c:v>
                </c:pt>
              </c:strCache>
            </c:strRef>
          </c:cat>
          <c:val>
            <c:numRef>
              <c:f>Sheet1!$B$2:$B$6</c:f>
              <c:numCache>
                <c:formatCode>General</c:formatCode>
                <c:ptCount val="5"/>
                <c:pt idx="0">
                  <c:v>20</c:v>
                </c:pt>
                <c:pt idx="1">
                  <c:v>15</c:v>
                </c:pt>
                <c:pt idx="2">
                  <c:v>35</c:v>
                </c:pt>
                <c:pt idx="3">
                  <c:v>8</c:v>
                </c:pt>
                <c:pt idx="4">
                  <c:v>30</c:v>
                </c:pt>
              </c:numCache>
            </c:numRef>
          </c:val>
          <c:smooth val="0"/>
          <c:extLst>
            <c:ext xmlns:c16="http://schemas.microsoft.com/office/drawing/2014/chart" uri="{C3380CC4-5D6E-409C-BE32-E72D297353CC}">
              <c16:uniqueId val="{00000000-1D7B-48BD-BA28-AA0EC9966D00}"/>
            </c:ext>
          </c:extLst>
        </c:ser>
        <c:dLbls>
          <c:showLegendKey val="0"/>
          <c:showVal val="0"/>
          <c:showCatName val="0"/>
          <c:showSerName val="0"/>
          <c:showPercent val="0"/>
          <c:showBubbleSize val="0"/>
        </c:dLbls>
        <c:marker val="1"/>
        <c:smooth val="0"/>
        <c:axId val="398493752"/>
        <c:axId val="398494080"/>
      </c:lineChart>
      <c:catAx>
        <c:axId val="398493752"/>
        <c:scaling>
          <c:orientation val="minMax"/>
        </c:scaling>
        <c:delete val="1"/>
        <c:axPos val="b"/>
        <c:numFmt formatCode="General" sourceLinked="1"/>
        <c:majorTickMark val="none"/>
        <c:minorTickMark val="none"/>
        <c:tickLblPos val="nextTo"/>
        <c:crossAx val="398494080"/>
        <c:crosses val="autoZero"/>
        <c:auto val="1"/>
        <c:lblAlgn val="ctr"/>
        <c:lblOffset val="100"/>
        <c:noMultiLvlLbl val="0"/>
      </c:catAx>
      <c:valAx>
        <c:axId val="398494080"/>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398493752"/>
        <c:crosses val="autoZero"/>
        <c:crossBetween val="between"/>
        <c:majorUnit val="10"/>
      </c:valAx>
      <c:spPr>
        <a:noFill/>
        <a:ln w="25400">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19050" cap="rnd">
              <a:solidFill>
                <a:srgbClr val="7030A0"/>
              </a:solidFill>
              <a:round/>
            </a:ln>
            <a:effectLst/>
          </c:spPr>
          <c:marker>
            <c:symbol val="diamond"/>
            <c:size val="8"/>
            <c:spPr>
              <a:solidFill>
                <a:srgbClr val="7030A0"/>
              </a:solidFill>
              <a:ln w="9525">
                <a:solidFill>
                  <a:srgbClr val="7030A0"/>
                </a:solidFill>
              </a:ln>
              <a:effectLst/>
            </c:spPr>
          </c:marker>
          <c:cat>
            <c:strRef>
              <c:f>Sheet1!$A$2:$A$6</c:f>
              <c:strCache>
                <c:ptCount val="4"/>
                <c:pt idx="0">
                  <c:v>分類 1</c:v>
                </c:pt>
                <c:pt idx="1">
                  <c:v>分類 2</c:v>
                </c:pt>
                <c:pt idx="2">
                  <c:v>分類 3</c:v>
                </c:pt>
                <c:pt idx="3">
                  <c:v>分類 4</c:v>
                </c:pt>
              </c:strCache>
            </c:strRef>
          </c:cat>
          <c:val>
            <c:numRef>
              <c:f>Sheet1!$B$2:$B$6</c:f>
              <c:numCache>
                <c:formatCode>General</c:formatCode>
                <c:ptCount val="5"/>
                <c:pt idx="0">
                  <c:v>20</c:v>
                </c:pt>
                <c:pt idx="1">
                  <c:v>15</c:v>
                </c:pt>
                <c:pt idx="2">
                  <c:v>40</c:v>
                </c:pt>
                <c:pt idx="3">
                  <c:v>10</c:v>
                </c:pt>
                <c:pt idx="4">
                  <c:v>30</c:v>
                </c:pt>
              </c:numCache>
            </c:numRef>
          </c:val>
          <c:smooth val="0"/>
          <c:extLst>
            <c:ext xmlns:c16="http://schemas.microsoft.com/office/drawing/2014/chart" uri="{C3380CC4-5D6E-409C-BE32-E72D297353CC}">
              <c16:uniqueId val="{00000000-333C-4A2E-929C-3EE6A874D57C}"/>
            </c:ext>
          </c:extLst>
        </c:ser>
        <c:dLbls>
          <c:showLegendKey val="0"/>
          <c:showVal val="0"/>
          <c:showCatName val="0"/>
          <c:showSerName val="0"/>
          <c:showPercent val="0"/>
          <c:showBubbleSize val="0"/>
        </c:dLbls>
        <c:marker val="1"/>
        <c:smooth val="0"/>
        <c:axId val="398493752"/>
        <c:axId val="398494080"/>
      </c:lineChart>
      <c:catAx>
        <c:axId val="398493752"/>
        <c:scaling>
          <c:orientation val="minMax"/>
        </c:scaling>
        <c:delete val="1"/>
        <c:axPos val="b"/>
        <c:numFmt formatCode="General" sourceLinked="1"/>
        <c:majorTickMark val="none"/>
        <c:minorTickMark val="none"/>
        <c:tickLblPos val="nextTo"/>
        <c:crossAx val="398494080"/>
        <c:crosses val="autoZero"/>
        <c:auto val="1"/>
        <c:lblAlgn val="ctr"/>
        <c:lblOffset val="100"/>
        <c:noMultiLvlLbl val="0"/>
      </c:catAx>
      <c:valAx>
        <c:axId val="398494080"/>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398493752"/>
        <c:crosses val="autoZero"/>
        <c:crossBetween val="between"/>
        <c:majorUnit val="10"/>
      </c:valAx>
      <c:spPr>
        <a:noFill/>
        <a:ln w="25400">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chemeClr val="accent1"/>
              </a:solidFill>
              <a:round/>
            </a:ln>
            <a:effectLst/>
          </c:spPr>
          <c:marker>
            <c:symbol val="none"/>
          </c:marker>
          <c:cat>
            <c:strRef>
              <c:f>Sheet1!$A$2:$A$6</c:f>
              <c:strCache>
                <c:ptCount val="5"/>
                <c:pt idx="0">
                  <c:v>分類 1</c:v>
                </c:pt>
                <c:pt idx="1">
                  <c:v>分類 2</c:v>
                </c:pt>
                <c:pt idx="2">
                  <c:v>分類 3</c:v>
                </c:pt>
                <c:pt idx="3">
                  <c:v>分類 4</c:v>
                </c:pt>
                <c:pt idx="4">
                  <c:v>分類 5</c:v>
                </c:pt>
              </c:strCache>
            </c:strRef>
          </c:cat>
          <c:val>
            <c:numRef>
              <c:f>Sheet1!$B$2:$B$6</c:f>
              <c:numCache>
                <c:formatCode>General</c:formatCode>
                <c:ptCount val="5"/>
                <c:pt idx="0">
                  <c:v>10</c:v>
                </c:pt>
                <c:pt idx="1">
                  <c:v>30</c:v>
                </c:pt>
                <c:pt idx="2">
                  <c:v>35</c:v>
                </c:pt>
                <c:pt idx="3">
                  <c:v>21</c:v>
                </c:pt>
                <c:pt idx="4">
                  <c:v>15</c:v>
                </c:pt>
              </c:numCache>
            </c:numRef>
          </c:val>
          <c:smooth val="0"/>
          <c:extLst>
            <c:ext xmlns:c16="http://schemas.microsoft.com/office/drawing/2014/chart" uri="{C3380CC4-5D6E-409C-BE32-E72D297353CC}">
              <c16:uniqueId val="{00000000-9A86-4060-833F-E8C2465E7F5D}"/>
            </c:ext>
          </c:extLst>
        </c:ser>
        <c:dLbls>
          <c:showLegendKey val="0"/>
          <c:showVal val="0"/>
          <c:showCatName val="0"/>
          <c:showSerName val="0"/>
          <c:showPercent val="0"/>
          <c:showBubbleSize val="0"/>
        </c:dLbls>
        <c:smooth val="0"/>
        <c:axId val="305743872"/>
        <c:axId val="509700520"/>
      </c:lineChart>
      <c:catAx>
        <c:axId val="305743872"/>
        <c:scaling>
          <c:orientation val="minMax"/>
        </c:scaling>
        <c:delete val="0"/>
        <c:axPos val="b"/>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509700520"/>
        <c:crosses val="autoZero"/>
        <c:auto val="1"/>
        <c:lblAlgn val="ctr"/>
        <c:lblOffset val="100"/>
        <c:noMultiLvlLbl val="0"/>
      </c:catAx>
      <c:valAx>
        <c:axId val="509700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crossAx val="305743872"/>
        <c:crosses val="autoZero"/>
        <c:crossBetween val="between"/>
        <c:majorUnit val="10"/>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chemeClr val="accent2"/>
              </a:solidFill>
              <a:round/>
            </a:ln>
            <a:effectLst/>
          </c:spPr>
          <c:marker>
            <c:symbol val="diamond"/>
            <c:size val="12"/>
            <c:spPr>
              <a:solidFill>
                <a:schemeClr val="accent2"/>
              </a:solidFill>
              <a:ln w="9525">
                <a:solidFill>
                  <a:schemeClr val="accent2"/>
                </a:solidFill>
              </a:ln>
              <a:effectLst/>
            </c:spPr>
          </c:marker>
          <c:cat>
            <c:strRef>
              <c:f>Sheet1!$A$2:$A$10</c:f>
              <c:strCache>
                <c:ptCount val="9"/>
                <c:pt idx="0">
                  <c:v>分類 1</c:v>
                </c:pt>
                <c:pt idx="1">
                  <c:v>分類 2</c:v>
                </c:pt>
                <c:pt idx="2">
                  <c:v>分類 3</c:v>
                </c:pt>
                <c:pt idx="3">
                  <c:v>分類 4</c:v>
                </c:pt>
                <c:pt idx="4">
                  <c:v>分類 5</c:v>
                </c:pt>
                <c:pt idx="5">
                  <c:v>分類 6</c:v>
                </c:pt>
                <c:pt idx="6">
                  <c:v>分類 7</c:v>
                </c:pt>
                <c:pt idx="7">
                  <c:v>分類 8</c:v>
                </c:pt>
                <c:pt idx="8">
                  <c:v>分類 9</c:v>
                </c:pt>
              </c:strCache>
            </c:strRef>
          </c:cat>
          <c:val>
            <c:numRef>
              <c:f>Sheet1!$B$2:$B$10</c:f>
              <c:numCache>
                <c:formatCode>General</c:formatCode>
                <c:ptCount val="9"/>
                <c:pt idx="0">
                  <c:v>20</c:v>
                </c:pt>
                <c:pt idx="1">
                  <c:v>8</c:v>
                </c:pt>
                <c:pt idx="2">
                  <c:v>35</c:v>
                </c:pt>
                <c:pt idx="3">
                  <c:v>40</c:v>
                </c:pt>
                <c:pt idx="4">
                  <c:v>20</c:v>
                </c:pt>
                <c:pt idx="5">
                  <c:v>15</c:v>
                </c:pt>
                <c:pt idx="6">
                  <c:v>45</c:v>
                </c:pt>
                <c:pt idx="7">
                  <c:v>37</c:v>
                </c:pt>
                <c:pt idx="8">
                  <c:v>30</c:v>
                </c:pt>
              </c:numCache>
            </c:numRef>
          </c:val>
          <c:smooth val="0"/>
          <c:extLst>
            <c:ext xmlns:c16="http://schemas.microsoft.com/office/drawing/2014/chart" uri="{C3380CC4-5D6E-409C-BE32-E72D297353CC}">
              <c16:uniqueId val="{00000000-3770-4D1E-AD73-21076B294F18}"/>
            </c:ext>
          </c:extLst>
        </c:ser>
        <c:dLbls>
          <c:showLegendKey val="0"/>
          <c:showVal val="0"/>
          <c:showCatName val="0"/>
          <c:showSerName val="0"/>
          <c:showPercent val="0"/>
          <c:showBubbleSize val="0"/>
        </c:dLbls>
        <c:marker val="1"/>
        <c:smooth val="0"/>
        <c:axId val="398493752"/>
        <c:axId val="398494080"/>
      </c:lineChart>
      <c:catAx>
        <c:axId val="398493752"/>
        <c:scaling>
          <c:orientation val="minMax"/>
        </c:scaling>
        <c:delete val="1"/>
        <c:axPos val="b"/>
        <c:numFmt formatCode="General" sourceLinked="1"/>
        <c:majorTickMark val="none"/>
        <c:minorTickMark val="none"/>
        <c:tickLblPos val="nextTo"/>
        <c:crossAx val="398494080"/>
        <c:crosses val="autoZero"/>
        <c:auto val="1"/>
        <c:lblAlgn val="ctr"/>
        <c:lblOffset val="100"/>
        <c:noMultiLvlLbl val="0"/>
      </c:catAx>
      <c:valAx>
        <c:axId val="398494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crossAx val="398493752"/>
        <c:crosses val="autoZero"/>
        <c:crossBetween val="between"/>
        <c:majorUnit val="10"/>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chemeClr val="accent1"/>
              </a:solidFill>
              <a:round/>
            </a:ln>
            <a:effectLst/>
          </c:spPr>
          <c:marker>
            <c:symbol val="none"/>
          </c:marker>
          <c:cat>
            <c:strRef>
              <c:f>Sheet1!$A$2:$A$6</c:f>
              <c:strCache>
                <c:ptCount val="5"/>
                <c:pt idx="0">
                  <c:v>分類 1</c:v>
                </c:pt>
                <c:pt idx="1">
                  <c:v>分類 2</c:v>
                </c:pt>
                <c:pt idx="2">
                  <c:v>分類 3</c:v>
                </c:pt>
                <c:pt idx="3">
                  <c:v>分類 4</c:v>
                </c:pt>
                <c:pt idx="4">
                  <c:v>分類 5</c:v>
                </c:pt>
              </c:strCache>
            </c:strRef>
          </c:cat>
          <c:val>
            <c:numRef>
              <c:f>Sheet1!$B$2:$B$6</c:f>
              <c:numCache>
                <c:formatCode>General</c:formatCode>
                <c:ptCount val="5"/>
                <c:pt idx="0">
                  <c:v>10</c:v>
                </c:pt>
                <c:pt idx="1">
                  <c:v>30</c:v>
                </c:pt>
                <c:pt idx="2">
                  <c:v>35</c:v>
                </c:pt>
                <c:pt idx="3">
                  <c:v>21</c:v>
                </c:pt>
                <c:pt idx="4">
                  <c:v>15</c:v>
                </c:pt>
              </c:numCache>
            </c:numRef>
          </c:val>
          <c:smooth val="0"/>
          <c:extLst>
            <c:ext xmlns:c16="http://schemas.microsoft.com/office/drawing/2014/chart" uri="{C3380CC4-5D6E-409C-BE32-E72D297353CC}">
              <c16:uniqueId val="{00000000-9A86-4060-833F-E8C2465E7F5D}"/>
            </c:ext>
          </c:extLst>
        </c:ser>
        <c:dLbls>
          <c:showLegendKey val="0"/>
          <c:showVal val="0"/>
          <c:showCatName val="0"/>
          <c:showSerName val="0"/>
          <c:showPercent val="0"/>
          <c:showBubbleSize val="0"/>
        </c:dLbls>
        <c:smooth val="0"/>
        <c:axId val="305743872"/>
        <c:axId val="509700520"/>
      </c:lineChart>
      <c:catAx>
        <c:axId val="305743872"/>
        <c:scaling>
          <c:orientation val="minMax"/>
        </c:scaling>
        <c:delete val="0"/>
        <c:axPos val="b"/>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509700520"/>
        <c:crosses val="autoZero"/>
        <c:auto val="1"/>
        <c:lblAlgn val="ctr"/>
        <c:lblOffset val="100"/>
        <c:noMultiLvlLbl val="0"/>
      </c:catAx>
      <c:valAx>
        <c:axId val="509700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crossAx val="305743872"/>
        <c:crosses val="autoZero"/>
        <c:crossBetween val="between"/>
        <c:majorUnit val="10"/>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chemeClr val="accent2"/>
              </a:solidFill>
              <a:round/>
            </a:ln>
            <a:effectLst/>
          </c:spPr>
          <c:marker>
            <c:symbol val="diamond"/>
            <c:size val="12"/>
            <c:spPr>
              <a:solidFill>
                <a:schemeClr val="accent2"/>
              </a:solidFill>
              <a:ln w="9525">
                <a:solidFill>
                  <a:schemeClr val="accent2"/>
                </a:solidFill>
              </a:ln>
              <a:effectLst/>
            </c:spPr>
          </c:marker>
          <c:cat>
            <c:strRef>
              <c:f>Sheet1!$A$2:$A$10</c:f>
              <c:strCache>
                <c:ptCount val="9"/>
                <c:pt idx="0">
                  <c:v>分類 1</c:v>
                </c:pt>
                <c:pt idx="1">
                  <c:v>分類 2</c:v>
                </c:pt>
                <c:pt idx="2">
                  <c:v>分類 3</c:v>
                </c:pt>
                <c:pt idx="3">
                  <c:v>分類 4</c:v>
                </c:pt>
                <c:pt idx="4">
                  <c:v>分類 5</c:v>
                </c:pt>
                <c:pt idx="5">
                  <c:v>分類 6</c:v>
                </c:pt>
                <c:pt idx="6">
                  <c:v>分類 7</c:v>
                </c:pt>
                <c:pt idx="7">
                  <c:v>分類 8</c:v>
                </c:pt>
                <c:pt idx="8">
                  <c:v>分類 9</c:v>
                </c:pt>
              </c:strCache>
            </c:strRef>
          </c:cat>
          <c:val>
            <c:numRef>
              <c:f>Sheet1!$B$2:$B$10</c:f>
              <c:numCache>
                <c:formatCode>General</c:formatCode>
                <c:ptCount val="9"/>
                <c:pt idx="0">
                  <c:v>20</c:v>
                </c:pt>
                <c:pt idx="1">
                  <c:v>8</c:v>
                </c:pt>
                <c:pt idx="2">
                  <c:v>35</c:v>
                </c:pt>
                <c:pt idx="3">
                  <c:v>40</c:v>
                </c:pt>
                <c:pt idx="4">
                  <c:v>20</c:v>
                </c:pt>
                <c:pt idx="5">
                  <c:v>15</c:v>
                </c:pt>
                <c:pt idx="6">
                  <c:v>45</c:v>
                </c:pt>
                <c:pt idx="7">
                  <c:v>37</c:v>
                </c:pt>
                <c:pt idx="8">
                  <c:v>30</c:v>
                </c:pt>
              </c:numCache>
            </c:numRef>
          </c:val>
          <c:smooth val="0"/>
          <c:extLst>
            <c:ext xmlns:c16="http://schemas.microsoft.com/office/drawing/2014/chart" uri="{C3380CC4-5D6E-409C-BE32-E72D297353CC}">
              <c16:uniqueId val="{00000000-3770-4D1E-AD73-21076B294F18}"/>
            </c:ext>
          </c:extLst>
        </c:ser>
        <c:dLbls>
          <c:showLegendKey val="0"/>
          <c:showVal val="0"/>
          <c:showCatName val="0"/>
          <c:showSerName val="0"/>
          <c:showPercent val="0"/>
          <c:showBubbleSize val="0"/>
        </c:dLbls>
        <c:marker val="1"/>
        <c:smooth val="0"/>
        <c:axId val="398493752"/>
        <c:axId val="398494080"/>
      </c:lineChart>
      <c:catAx>
        <c:axId val="398493752"/>
        <c:scaling>
          <c:orientation val="minMax"/>
        </c:scaling>
        <c:delete val="1"/>
        <c:axPos val="b"/>
        <c:numFmt formatCode="General" sourceLinked="1"/>
        <c:majorTickMark val="none"/>
        <c:minorTickMark val="none"/>
        <c:tickLblPos val="nextTo"/>
        <c:crossAx val="398494080"/>
        <c:crosses val="autoZero"/>
        <c:auto val="1"/>
        <c:lblAlgn val="ctr"/>
        <c:lblOffset val="100"/>
        <c:noMultiLvlLbl val="0"/>
      </c:catAx>
      <c:valAx>
        <c:axId val="398494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crossAx val="398493752"/>
        <c:crosses val="autoZero"/>
        <c:crossBetween val="between"/>
        <c:majorUnit val="10"/>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chemeClr val="accent2"/>
              </a:solidFill>
              <a:round/>
            </a:ln>
            <a:effectLst/>
          </c:spPr>
          <c:marker>
            <c:symbol val="diamond"/>
            <c:size val="12"/>
            <c:spPr>
              <a:solidFill>
                <a:schemeClr val="accent2"/>
              </a:solidFill>
              <a:ln w="9525">
                <a:solidFill>
                  <a:schemeClr val="accent2"/>
                </a:solidFill>
              </a:ln>
              <a:effectLst/>
            </c:spPr>
          </c:marker>
          <c:cat>
            <c:strRef>
              <c:f>Sheet1!$A$2:$A$10</c:f>
              <c:strCache>
                <c:ptCount val="9"/>
                <c:pt idx="0">
                  <c:v>分類 1</c:v>
                </c:pt>
                <c:pt idx="1">
                  <c:v>分類 2</c:v>
                </c:pt>
                <c:pt idx="2">
                  <c:v>分類 3</c:v>
                </c:pt>
                <c:pt idx="3">
                  <c:v>分類 4</c:v>
                </c:pt>
                <c:pt idx="4">
                  <c:v>分類 5</c:v>
                </c:pt>
                <c:pt idx="5">
                  <c:v>分類 6</c:v>
                </c:pt>
                <c:pt idx="6">
                  <c:v>分類 7</c:v>
                </c:pt>
                <c:pt idx="7">
                  <c:v>分類 8</c:v>
                </c:pt>
                <c:pt idx="8">
                  <c:v>分類 9</c:v>
                </c:pt>
              </c:strCache>
            </c:strRef>
          </c:cat>
          <c:val>
            <c:numRef>
              <c:f>Sheet1!$B$2:$B$10</c:f>
              <c:numCache>
                <c:formatCode>General</c:formatCode>
                <c:ptCount val="9"/>
                <c:pt idx="0">
                  <c:v>20</c:v>
                </c:pt>
                <c:pt idx="1">
                  <c:v>8</c:v>
                </c:pt>
                <c:pt idx="2">
                  <c:v>35</c:v>
                </c:pt>
                <c:pt idx="3">
                  <c:v>40</c:v>
                </c:pt>
                <c:pt idx="4">
                  <c:v>20</c:v>
                </c:pt>
                <c:pt idx="5">
                  <c:v>15</c:v>
                </c:pt>
                <c:pt idx="6">
                  <c:v>45</c:v>
                </c:pt>
                <c:pt idx="7">
                  <c:v>37</c:v>
                </c:pt>
                <c:pt idx="8">
                  <c:v>30</c:v>
                </c:pt>
              </c:numCache>
            </c:numRef>
          </c:val>
          <c:smooth val="0"/>
          <c:extLst>
            <c:ext xmlns:c16="http://schemas.microsoft.com/office/drawing/2014/chart" uri="{C3380CC4-5D6E-409C-BE32-E72D297353CC}">
              <c16:uniqueId val="{00000000-B19F-488F-9E42-6EF2554424AD}"/>
            </c:ext>
          </c:extLst>
        </c:ser>
        <c:dLbls>
          <c:showLegendKey val="0"/>
          <c:showVal val="0"/>
          <c:showCatName val="0"/>
          <c:showSerName val="0"/>
          <c:showPercent val="0"/>
          <c:showBubbleSize val="0"/>
        </c:dLbls>
        <c:marker val="1"/>
        <c:smooth val="0"/>
        <c:axId val="398493752"/>
        <c:axId val="398494080"/>
      </c:lineChart>
      <c:catAx>
        <c:axId val="398493752"/>
        <c:scaling>
          <c:orientation val="minMax"/>
        </c:scaling>
        <c:delete val="1"/>
        <c:axPos val="b"/>
        <c:numFmt formatCode="General" sourceLinked="1"/>
        <c:majorTickMark val="none"/>
        <c:minorTickMark val="none"/>
        <c:tickLblPos val="nextTo"/>
        <c:crossAx val="398494080"/>
        <c:crosses val="autoZero"/>
        <c:auto val="1"/>
        <c:lblAlgn val="ctr"/>
        <c:lblOffset val="100"/>
        <c:noMultiLvlLbl val="0"/>
      </c:catAx>
      <c:valAx>
        <c:axId val="398494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crossAx val="398493752"/>
        <c:crosses val="autoZero"/>
        <c:crossBetween val="between"/>
        <c:majorUnit val="10"/>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chemeClr val="accent2"/>
              </a:solidFill>
              <a:round/>
            </a:ln>
            <a:effectLst/>
          </c:spPr>
          <c:marker>
            <c:symbol val="diamond"/>
            <c:size val="12"/>
            <c:spPr>
              <a:solidFill>
                <a:schemeClr val="accent2"/>
              </a:solidFill>
              <a:ln w="9525">
                <a:solidFill>
                  <a:schemeClr val="accent2"/>
                </a:solidFill>
              </a:ln>
              <a:effectLst/>
            </c:spPr>
          </c:marker>
          <c:cat>
            <c:strRef>
              <c:f>Sheet1!$A$2:$A$10</c:f>
              <c:strCache>
                <c:ptCount val="9"/>
                <c:pt idx="0">
                  <c:v>分類 1</c:v>
                </c:pt>
                <c:pt idx="1">
                  <c:v>分類 2</c:v>
                </c:pt>
                <c:pt idx="2">
                  <c:v>分類 3</c:v>
                </c:pt>
                <c:pt idx="3">
                  <c:v>分類 4</c:v>
                </c:pt>
                <c:pt idx="4">
                  <c:v>分類 5</c:v>
                </c:pt>
                <c:pt idx="5">
                  <c:v>分類 6</c:v>
                </c:pt>
                <c:pt idx="6">
                  <c:v>分類 7</c:v>
                </c:pt>
                <c:pt idx="7">
                  <c:v>分類 8</c:v>
                </c:pt>
                <c:pt idx="8">
                  <c:v>分類 9</c:v>
                </c:pt>
              </c:strCache>
            </c:strRef>
          </c:cat>
          <c:val>
            <c:numRef>
              <c:f>Sheet1!$B$2:$B$10</c:f>
              <c:numCache>
                <c:formatCode>General</c:formatCode>
                <c:ptCount val="9"/>
                <c:pt idx="0">
                  <c:v>20</c:v>
                </c:pt>
                <c:pt idx="1">
                  <c:v>8</c:v>
                </c:pt>
                <c:pt idx="2">
                  <c:v>35</c:v>
                </c:pt>
                <c:pt idx="3">
                  <c:v>40</c:v>
                </c:pt>
                <c:pt idx="4">
                  <c:v>20</c:v>
                </c:pt>
                <c:pt idx="5">
                  <c:v>15</c:v>
                </c:pt>
                <c:pt idx="6">
                  <c:v>45</c:v>
                </c:pt>
                <c:pt idx="7">
                  <c:v>37</c:v>
                </c:pt>
                <c:pt idx="8">
                  <c:v>30</c:v>
                </c:pt>
              </c:numCache>
            </c:numRef>
          </c:val>
          <c:smooth val="0"/>
          <c:extLst>
            <c:ext xmlns:c16="http://schemas.microsoft.com/office/drawing/2014/chart" uri="{C3380CC4-5D6E-409C-BE32-E72D297353CC}">
              <c16:uniqueId val="{00000000-225E-42AE-921C-81829DF5305D}"/>
            </c:ext>
          </c:extLst>
        </c:ser>
        <c:dLbls>
          <c:showLegendKey val="0"/>
          <c:showVal val="0"/>
          <c:showCatName val="0"/>
          <c:showSerName val="0"/>
          <c:showPercent val="0"/>
          <c:showBubbleSize val="0"/>
        </c:dLbls>
        <c:marker val="1"/>
        <c:smooth val="0"/>
        <c:axId val="398493752"/>
        <c:axId val="398494080"/>
      </c:lineChart>
      <c:catAx>
        <c:axId val="398493752"/>
        <c:scaling>
          <c:orientation val="minMax"/>
        </c:scaling>
        <c:delete val="1"/>
        <c:axPos val="b"/>
        <c:numFmt formatCode="General" sourceLinked="1"/>
        <c:majorTickMark val="none"/>
        <c:minorTickMark val="none"/>
        <c:tickLblPos val="nextTo"/>
        <c:crossAx val="398494080"/>
        <c:crosses val="autoZero"/>
        <c:auto val="1"/>
        <c:lblAlgn val="ctr"/>
        <c:lblOffset val="100"/>
        <c:noMultiLvlLbl val="0"/>
      </c:catAx>
      <c:valAx>
        <c:axId val="398494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crossAx val="398493752"/>
        <c:crosses val="autoZero"/>
        <c:crossBetween val="between"/>
        <c:majorUnit val="10"/>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chemeClr val="accent1"/>
              </a:solidFill>
              <a:round/>
            </a:ln>
            <a:effectLst/>
          </c:spPr>
          <c:marker>
            <c:symbol val="none"/>
          </c:marker>
          <c:cat>
            <c:strRef>
              <c:f>Sheet1!$A$2:$A$6</c:f>
              <c:strCache>
                <c:ptCount val="5"/>
                <c:pt idx="0">
                  <c:v>分類 1</c:v>
                </c:pt>
                <c:pt idx="1">
                  <c:v>分類 2</c:v>
                </c:pt>
                <c:pt idx="2">
                  <c:v>分類 3</c:v>
                </c:pt>
                <c:pt idx="3">
                  <c:v>分類 4</c:v>
                </c:pt>
                <c:pt idx="4">
                  <c:v>分類 5</c:v>
                </c:pt>
              </c:strCache>
            </c:strRef>
          </c:cat>
          <c:val>
            <c:numRef>
              <c:f>Sheet1!$B$2:$B$6</c:f>
              <c:numCache>
                <c:formatCode>General</c:formatCode>
                <c:ptCount val="5"/>
                <c:pt idx="0">
                  <c:v>10</c:v>
                </c:pt>
                <c:pt idx="1">
                  <c:v>30</c:v>
                </c:pt>
                <c:pt idx="2">
                  <c:v>35</c:v>
                </c:pt>
                <c:pt idx="3">
                  <c:v>21</c:v>
                </c:pt>
                <c:pt idx="4">
                  <c:v>15</c:v>
                </c:pt>
              </c:numCache>
            </c:numRef>
          </c:val>
          <c:smooth val="0"/>
          <c:extLst>
            <c:ext xmlns:c16="http://schemas.microsoft.com/office/drawing/2014/chart" uri="{C3380CC4-5D6E-409C-BE32-E72D297353CC}">
              <c16:uniqueId val="{00000000-9A86-4060-833F-E8C2465E7F5D}"/>
            </c:ext>
          </c:extLst>
        </c:ser>
        <c:dLbls>
          <c:showLegendKey val="0"/>
          <c:showVal val="0"/>
          <c:showCatName val="0"/>
          <c:showSerName val="0"/>
          <c:showPercent val="0"/>
          <c:showBubbleSize val="0"/>
        </c:dLbls>
        <c:smooth val="0"/>
        <c:axId val="305743872"/>
        <c:axId val="509700520"/>
      </c:lineChart>
      <c:catAx>
        <c:axId val="305743872"/>
        <c:scaling>
          <c:orientation val="minMax"/>
        </c:scaling>
        <c:delete val="0"/>
        <c:axPos val="b"/>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509700520"/>
        <c:crosses val="autoZero"/>
        <c:auto val="1"/>
        <c:lblAlgn val="ctr"/>
        <c:lblOffset val="100"/>
        <c:noMultiLvlLbl val="0"/>
      </c:catAx>
      <c:valAx>
        <c:axId val="509700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crossAx val="305743872"/>
        <c:crosses val="autoZero"/>
        <c:crossBetween val="between"/>
        <c:majorUnit val="10"/>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chemeClr val="accent2"/>
              </a:solidFill>
              <a:round/>
            </a:ln>
            <a:effectLst/>
          </c:spPr>
          <c:marker>
            <c:symbol val="diamond"/>
            <c:size val="12"/>
            <c:spPr>
              <a:solidFill>
                <a:schemeClr val="accent2"/>
              </a:solidFill>
              <a:ln w="9525">
                <a:solidFill>
                  <a:schemeClr val="accent2"/>
                </a:solidFill>
              </a:ln>
              <a:effectLst/>
            </c:spPr>
          </c:marker>
          <c:cat>
            <c:strRef>
              <c:f>Sheet1!$A$2:$A$10</c:f>
              <c:strCache>
                <c:ptCount val="9"/>
                <c:pt idx="0">
                  <c:v>分類 1</c:v>
                </c:pt>
                <c:pt idx="1">
                  <c:v>分類 2</c:v>
                </c:pt>
                <c:pt idx="2">
                  <c:v>分類 3</c:v>
                </c:pt>
                <c:pt idx="3">
                  <c:v>分類 4</c:v>
                </c:pt>
                <c:pt idx="4">
                  <c:v>分類 5</c:v>
                </c:pt>
                <c:pt idx="5">
                  <c:v>分類 6</c:v>
                </c:pt>
                <c:pt idx="6">
                  <c:v>分類 7</c:v>
                </c:pt>
                <c:pt idx="7">
                  <c:v>分類 8</c:v>
                </c:pt>
                <c:pt idx="8">
                  <c:v>分類 9</c:v>
                </c:pt>
              </c:strCache>
            </c:strRef>
          </c:cat>
          <c:val>
            <c:numRef>
              <c:f>Sheet1!$B$2:$B$10</c:f>
              <c:numCache>
                <c:formatCode>General</c:formatCode>
                <c:ptCount val="9"/>
                <c:pt idx="0">
                  <c:v>20</c:v>
                </c:pt>
                <c:pt idx="1">
                  <c:v>8</c:v>
                </c:pt>
                <c:pt idx="2">
                  <c:v>35</c:v>
                </c:pt>
                <c:pt idx="3">
                  <c:v>40</c:v>
                </c:pt>
                <c:pt idx="4">
                  <c:v>20</c:v>
                </c:pt>
                <c:pt idx="5">
                  <c:v>15</c:v>
                </c:pt>
                <c:pt idx="6">
                  <c:v>45</c:v>
                </c:pt>
                <c:pt idx="7">
                  <c:v>37</c:v>
                </c:pt>
                <c:pt idx="8">
                  <c:v>30</c:v>
                </c:pt>
              </c:numCache>
            </c:numRef>
          </c:val>
          <c:smooth val="0"/>
          <c:extLst>
            <c:ext xmlns:c16="http://schemas.microsoft.com/office/drawing/2014/chart" uri="{C3380CC4-5D6E-409C-BE32-E72D297353CC}">
              <c16:uniqueId val="{00000000-7B9A-4150-B42F-CE33D177DC1E}"/>
            </c:ext>
          </c:extLst>
        </c:ser>
        <c:dLbls>
          <c:showLegendKey val="0"/>
          <c:showVal val="0"/>
          <c:showCatName val="0"/>
          <c:showSerName val="0"/>
          <c:showPercent val="0"/>
          <c:showBubbleSize val="0"/>
        </c:dLbls>
        <c:marker val="1"/>
        <c:smooth val="0"/>
        <c:axId val="398493752"/>
        <c:axId val="398494080"/>
      </c:lineChart>
      <c:catAx>
        <c:axId val="398493752"/>
        <c:scaling>
          <c:orientation val="minMax"/>
        </c:scaling>
        <c:delete val="1"/>
        <c:axPos val="b"/>
        <c:numFmt formatCode="General" sourceLinked="1"/>
        <c:majorTickMark val="none"/>
        <c:minorTickMark val="none"/>
        <c:tickLblPos val="nextTo"/>
        <c:crossAx val="398494080"/>
        <c:crosses val="autoZero"/>
        <c:auto val="1"/>
        <c:lblAlgn val="ctr"/>
        <c:lblOffset val="100"/>
        <c:noMultiLvlLbl val="0"/>
      </c:catAx>
      <c:valAx>
        <c:axId val="398494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crossAx val="398493752"/>
        <c:crosses val="autoZero"/>
        <c:crossBetween val="between"/>
        <c:majorUnit val="10"/>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chemeClr val="accent1"/>
              </a:solidFill>
              <a:round/>
            </a:ln>
            <a:effectLst/>
          </c:spPr>
          <c:marker>
            <c:symbol val="none"/>
          </c:marker>
          <c:cat>
            <c:strRef>
              <c:f>Sheet1!$A$2:$A$6</c:f>
              <c:strCache>
                <c:ptCount val="5"/>
                <c:pt idx="0">
                  <c:v>分類 1</c:v>
                </c:pt>
                <c:pt idx="1">
                  <c:v>分類 2</c:v>
                </c:pt>
                <c:pt idx="2">
                  <c:v>分類 3</c:v>
                </c:pt>
                <c:pt idx="3">
                  <c:v>分類 4</c:v>
                </c:pt>
                <c:pt idx="4">
                  <c:v>分類 5</c:v>
                </c:pt>
              </c:strCache>
            </c:strRef>
          </c:cat>
          <c:val>
            <c:numRef>
              <c:f>Sheet1!$B$2:$B$6</c:f>
              <c:numCache>
                <c:formatCode>General</c:formatCode>
                <c:ptCount val="5"/>
                <c:pt idx="0">
                  <c:v>10</c:v>
                </c:pt>
                <c:pt idx="1">
                  <c:v>30</c:v>
                </c:pt>
                <c:pt idx="2">
                  <c:v>35</c:v>
                </c:pt>
                <c:pt idx="3">
                  <c:v>21</c:v>
                </c:pt>
                <c:pt idx="4">
                  <c:v>15</c:v>
                </c:pt>
              </c:numCache>
            </c:numRef>
          </c:val>
          <c:smooth val="0"/>
          <c:extLst>
            <c:ext xmlns:c16="http://schemas.microsoft.com/office/drawing/2014/chart" uri="{C3380CC4-5D6E-409C-BE32-E72D297353CC}">
              <c16:uniqueId val="{00000000-9A86-4060-833F-E8C2465E7F5D}"/>
            </c:ext>
          </c:extLst>
        </c:ser>
        <c:dLbls>
          <c:showLegendKey val="0"/>
          <c:showVal val="0"/>
          <c:showCatName val="0"/>
          <c:showSerName val="0"/>
          <c:showPercent val="0"/>
          <c:showBubbleSize val="0"/>
        </c:dLbls>
        <c:smooth val="0"/>
        <c:axId val="305743872"/>
        <c:axId val="509700520"/>
      </c:lineChart>
      <c:catAx>
        <c:axId val="305743872"/>
        <c:scaling>
          <c:orientation val="minMax"/>
        </c:scaling>
        <c:delete val="0"/>
        <c:axPos val="b"/>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509700520"/>
        <c:crosses val="autoZero"/>
        <c:auto val="1"/>
        <c:lblAlgn val="ctr"/>
        <c:lblOffset val="100"/>
        <c:noMultiLvlLbl val="0"/>
      </c:catAx>
      <c:valAx>
        <c:axId val="509700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crossAx val="305743872"/>
        <c:crosses val="autoZero"/>
        <c:crossBetween val="between"/>
        <c:majorUnit val="10"/>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chemeClr val="accent2"/>
              </a:solidFill>
              <a:round/>
            </a:ln>
            <a:effectLst/>
          </c:spPr>
          <c:marker>
            <c:symbol val="diamond"/>
            <c:size val="12"/>
            <c:spPr>
              <a:solidFill>
                <a:schemeClr val="accent2"/>
              </a:solidFill>
              <a:ln w="9525">
                <a:solidFill>
                  <a:schemeClr val="accent2"/>
                </a:solidFill>
              </a:ln>
              <a:effectLst/>
            </c:spPr>
          </c:marker>
          <c:cat>
            <c:strRef>
              <c:f>Sheet1!$A$2:$A$10</c:f>
              <c:strCache>
                <c:ptCount val="9"/>
                <c:pt idx="0">
                  <c:v>分類 1</c:v>
                </c:pt>
                <c:pt idx="1">
                  <c:v>分類 2</c:v>
                </c:pt>
                <c:pt idx="2">
                  <c:v>分類 3</c:v>
                </c:pt>
                <c:pt idx="3">
                  <c:v>分類 4</c:v>
                </c:pt>
                <c:pt idx="4">
                  <c:v>分類 5</c:v>
                </c:pt>
                <c:pt idx="5">
                  <c:v>分類 6</c:v>
                </c:pt>
                <c:pt idx="6">
                  <c:v>分類 7</c:v>
                </c:pt>
                <c:pt idx="7">
                  <c:v>分類 8</c:v>
                </c:pt>
                <c:pt idx="8">
                  <c:v>分類 9</c:v>
                </c:pt>
              </c:strCache>
            </c:strRef>
          </c:cat>
          <c:val>
            <c:numRef>
              <c:f>Sheet1!$B$2:$B$10</c:f>
              <c:numCache>
                <c:formatCode>General</c:formatCode>
                <c:ptCount val="9"/>
                <c:pt idx="0">
                  <c:v>20</c:v>
                </c:pt>
                <c:pt idx="1">
                  <c:v>8</c:v>
                </c:pt>
                <c:pt idx="2">
                  <c:v>35</c:v>
                </c:pt>
                <c:pt idx="3">
                  <c:v>40</c:v>
                </c:pt>
                <c:pt idx="4">
                  <c:v>20</c:v>
                </c:pt>
                <c:pt idx="5">
                  <c:v>15</c:v>
                </c:pt>
                <c:pt idx="6">
                  <c:v>45</c:v>
                </c:pt>
                <c:pt idx="7">
                  <c:v>37</c:v>
                </c:pt>
                <c:pt idx="8">
                  <c:v>30</c:v>
                </c:pt>
              </c:numCache>
            </c:numRef>
          </c:val>
          <c:smooth val="0"/>
          <c:extLst>
            <c:ext xmlns:c16="http://schemas.microsoft.com/office/drawing/2014/chart" uri="{C3380CC4-5D6E-409C-BE32-E72D297353CC}">
              <c16:uniqueId val="{00000000-F633-4E97-AF71-1547C405B242}"/>
            </c:ext>
          </c:extLst>
        </c:ser>
        <c:dLbls>
          <c:showLegendKey val="0"/>
          <c:showVal val="0"/>
          <c:showCatName val="0"/>
          <c:showSerName val="0"/>
          <c:showPercent val="0"/>
          <c:showBubbleSize val="0"/>
        </c:dLbls>
        <c:marker val="1"/>
        <c:smooth val="0"/>
        <c:axId val="398493752"/>
        <c:axId val="398494080"/>
      </c:lineChart>
      <c:catAx>
        <c:axId val="398493752"/>
        <c:scaling>
          <c:orientation val="minMax"/>
        </c:scaling>
        <c:delete val="1"/>
        <c:axPos val="b"/>
        <c:numFmt formatCode="General" sourceLinked="1"/>
        <c:majorTickMark val="none"/>
        <c:minorTickMark val="none"/>
        <c:tickLblPos val="nextTo"/>
        <c:crossAx val="398494080"/>
        <c:crosses val="autoZero"/>
        <c:auto val="1"/>
        <c:lblAlgn val="ctr"/>
        <c:lblOffset val="100"/>
        <c:noMultiLvlLbl val="0"/>
      </c:catAx>
      <c:valAx>
        <c:axId val="398494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crossAx val="398493752"/>
        <c:crosses val="autoZero"/>
        <c:crossBetween val="between"/>
        <c:majorUnit val="10"/>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chemeClr val="accent1"/>
              </a:solidFill>
              <a:round/>
            </a:ln>
            <a:effectLst/>
          </c:spPr>
          <c:marker>
            <c:symbol val="none"/>
          </c:marker>
          <c:cat>
            <c:strRef>
              <c:f>Sheet1!$A$2:$A$6</c:f>
              <c:strCache>
                <c:ptCount val="5"/>
                <c:pt idx="0">
                  <c:v>分類 1</c:v>
                </c:pt>
                <c:pt idx="1">
                  <c:v>分類 2</c:v>
                </c:pt>
                <c:pt idx="2">
                  <c:v>分類 3</c:v>
                </c:pt>
                <c:pt idx="3">
                  <c:v>分類 4</c:v>
                </c:pt>
                <c:pt idx="4">
                  <c:v>分類 5</c:v>
                </c:pt>
              </c:strCache>
            </c:strRef>
          </c:cat>
          <c:val>
            <c:numRef>
              <c:f>Sheet1!$B$2:$B$6</c:f>
              <c:numCache>
                <c:formatCode>General</c:formatCode>
                <c:ptCount val="5"/>
                <c:pt idx="0">
                  <c:v>10</c:v>
                </c:pt>
                <c:pt idx="1">
                  <c:v>30</c:v>
                </c:pt>
                <c:pt idx="2">
                  <c:v>35</c:v>
                </c:pt>
                <c:pt idx="3">
                  <c:v>21</c:v>
                </c:pt>
                <c:pt idx="4">
                  <c:v>15</c:v>
                </c:pt>
              </c:numCache>
            </c:numRef>
          </c:val>
          <c:smooth val="0"/>
          <c:extLst>
            <c:ext xmlns:c16="http://schemas.microsoft.com/office/drawing/2014/chart" uri="{C3380CC4-5D6E-409C-BE32-E72D297353CC}">
              <c16:uniqueId val="{00000000-9A86-4060-833F-E8C2465E7F5D}"/>
            </c:ext>
          </c:extLst>
        </c:ser>
        <c:dLbls>
          <c:showLegendKey val="0"/>
          <c:showVal val="0"/>
          <c:showCatName val="0"/>
          <c:showSerName val="0"/>
          <c:showPercent val="0"/>
          <c:showBubbleSize val="0"/>
        </c:dLbls>
        <c:smooth val="0"/>
        <c:axId val="305743872"/>
        <c:axId val="509700520"/>
      </c:lineChart>
      <c:catAx>
        <c:axId val="305743872"/>
        <c:scaling>
          <c:orientation val="minMax"/>
        </c:scaling>
        <c:delete val="0"/>
        <c:axPos val="b"/>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509700520"/>
        <c:crosses val="autoZero"/>
        <c:auto val="1"/>
        <c:lblAlgn val="ctr"/>
        <c:lblOffset val="100"/>
        <c:noMultiLvlLbl val="0"/>
      </c:catAx>
      <c:valAx>
        <c:axId val="509700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crossAx val="305743872"/>
        <c:crosses val="autoZero"/>
        <c:crossBetween val="between"/>
        <c:majorUnit val="10"/>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chemeClr val="accent2"/>
              </a:solidFill>
              <a:round/>
            </a:ln>
            <a:effectLst/>
          </c:spPr>
          <c:marker>
            <c:symbol val="diamond"/>
            <c:size val="12"/>
            <c:spPr>
              <a:solidFill>
                <a:schemeClr val="accent2"/>
              </a:solidFill>
              <a:ln w="9525">
                <a:solidFill>
                  <a:schemeClr val="accent2"/>
                </a:solidFill>
              </a:ln>
              <a:effectLst/>
            </c:spPr>
          </c:marker>
          <c:cat>
            <c:strRef>
              <c:f>Sheet1!$A$2:$A$10</c:f>
              <c:strCache>
                <c:ptCount val="9"/>
                <c:pt idx="0">
                  <c:v>分類 1</c:v>
                </c:pt>
                <c:pt idx="1">
                  <c:v>分類 2</c:v>
                </c:pt>
                <c:pt idx="2">
                  <c:v>分類 3</c:v>
                </c:pt>
                <c:pt idx="3">
                  <c:v>分類 4</c:v>
                </c:pt>
                <c:pt idx="4">
                  <c:v>分類 5</c:v>
                </c:pt>
                <c:pt idx="5">
                  <c:v>分類 6</c:v>
                </c:pt>
                <c:pt idx="6">
                  <c:v>分類 7</c:v>
                </c:pt>
                <c:pt idx="7">
                  <c:v>分類 8</c:v>
                </c:pt>
                <c:pt idx="8">
                  <c:v>分類 9</c:v>
                </c:pt>
              </c:strCache>
            </c:strRef>
          </c:cat>
          <c:val>
            <c:numRef>
              <c:f>Sheet1!$B$2:$B$10</c:f>
              <c:numCache>
                <c:formatCode>General</c:formatCode>
                <c:ptCount val="9"/>
                <c:pt idx="0">
                  <c:v>20</c:v>
                </c:pt>
                <c:pt idx="1">
                  <c:v>8</c:v>
                </c:pt>
                <c:pt idx="2">
                  <c:v>35</c:v>
                </c:pt>
                <c:pt idx="3">
                  <c:v>40</c:v>
                </c:pt>
                <c:pt idx="4">
                  <c:v>20</c:v>
                </c:pt>
                <c:pt idx="5">
                  <c:v>15</c:v>
                </c:pt>
                <c:pt idx="6">
                  <c:v>45</c:v>
                </c:pt>
                <c:pt idx="7">
                  <c:v>37</c:v>
                </c:pt>
                <c:pt idx="8">
                  <c:v>30</c:v>
                </c:pt>
              </c:numCache>
            </c:numRef>
          </c:val>
          <c:smooth val="0"/>
          <c:extLst>
            <c:ext xmlns:c16="http://schemas.microsoft.com/office/drawing/2014/chart" uri="{C3380CC4-5D6E-409C-BE32-E72D297353CC}">
              <c16:uniqueId val="{00000000-C16B-4EB0-8A15-26B0EE14DB79}"/>
            </c:ext>
          </c:extLst>
        </c:ser>
        <c:dLbls>
          <c:showLegendKey val="0"/>
          <c:showVal val="0"/>
          <c:showCatName val="0"/>
          <c:showSerName val="0"/>
          <c:showPercent val="0"/>
          <c:showBubbleSize val="0"/>
        </c:dLbls>
        <c:marker val="1"/>
        <c:smooth val="0"/>
        <c:axId val="398493752"/>
        <c:axId val="398494080"/>
      </c:lineChart>
      <c:catAx>
        <c:axId val="398493752"/>
        <c:scaling>
          <c:orientation val="minMax"/>
        </c:scaling>
        <c:delete val="1"/>
        <c:axPos val="b"/>
        <c:numFmt formatCode="General" sourceLinked="1"/>
        <c:majorTickMark val="none"/>
        <c:minorTickMark val="none"/>
        <c:tickLblPos val="nextTo"/>
        <c:crossAx val="398494080"/>
        <c:crosses val="autoZero"/>
        <c:auto val="1"/>
        <c:lblAlgn val="ctr"/>
        <c:lblOffset val="100"/>
        <c:noMultiLvlLbl val="0"/>
      </c:catAx>
      <c:valAx>
        <c:axId val="398494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crossAx val="398493752"/>
        <c:crosses val="autoZero"/>
        <c:crossBetween val="between"/>
        <c:majorUnit val="10"/>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chemeClr val="accent1"/>
              </a:solidFill>
              <a:round/>
            </a:ln>
            <a:effectLst/>
          </c:spPr>
          <c:marker>
            <c:symbol val="none"/>
          </c:marker>
          <c:cat>
            <c:strRef>
              <c:f>Sheet1!$A$2:$A$6</c:f>
              <c:strCache>
                <c:ptCount val="5"/>
                <c:pt idx="0">
                  <c:v>分類 1</c:v>
                </c:pt>
                <c:pt idx="1">
                  <c:v>分類 2</c:v>
                </c:pt>
                <c:pt idx="2">
                  <c:v>分類 3</c:v>
                </c:pt>
                <c:pt idx="3">
                  <c:v>分類 4</c:v>
                </c:pt>
                <c:pt idx="4">
                  <c:v>分類 5</c:v>
                </c:pt>
              </c:strCache>
            </c:strRef>
          </c:cat>
          <c:val>
            <c:numRef>
              <c:f>Sheet1!$B$2:$B$6</c:f>
              <c:numCache>
                <c:formatCode>General</c:formatCode>
                <c:ptCount val="5"/>
                <c:pt idx="0">
                  <c:v>10</c:v>
                </c:pt>
                <c:pt idx="1">
                  <c:v>30</c:v>
                </c:pt>
                <c:pt idx="2">
                  <c:v>35</c:v>
                </c:pt>
                <c:pt idx="3">
                  <c:v>21</c:v>
                </c:pt>
                <c:pt idx="4">
                  <c:v>15</c:v>
                </c:pt>
              </c:numCache>
            </c:numRef>
          </c:val>
          <c:smooth val="0"/>
          <c:extLst>
            <c:ext xmlns:c16="http://schemas.microsoft.com/office/drawing/2014/chart" uri="{C3380CC4-5D6E-409C-BE32-E72D297353CC}">
              <c16:uniqueId val="{00000000-9A86-4060-833F-E8C2465E7F5D}"/>
            </c:ext>
          </c:extLst>
        </c:ser>
        <c:dLbls>
          <c:showLegendKey val="0"/>
          <c:showVal val="0"/>
          <c:showCatName val="0"/>
          <c:showSerName val="0"/>
          <c:showPercent val="0"/>
          <c:showBubbleSize val="0"/>
        </c:dLbls>
        <c:smooth val="0"/>
        <c:axId val="305743872"/>
        <c:axId val="509700520"/>
      </c:lineChart>
      <c:catAx>
        <c:axId val="305743872"/>
        <c:scaling>
          <c:orientation val="minMax"/>
        </c:scaling>
        <c:delete val="0"/>
        <c:axPos val="b"/>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509700520"/>
        <c:crosses val="autoZero"/>
        <c:auto val="1"/>
        <c:lblAlgn val="ctr"/>
        <c:lblOffset val="100"/>
        <c:noMultiLvlLbl val="0"/>
      </c:catAx>
      <c:valAx>
        <c:axId val="509700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crossAx val="305743872"/>
        <c:crosses val="autoZero"/>
        <c:crossBetween val="between"/>
        <c:majorUnit val="10"/>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chemeClr val="accent2"/>
              </a:solidFill>
              <a:round/>
            </a:ln>
            <a:effectLst/>
          </c:spPr>
          <c:marker>
            <c:symbol val="diamond"/>
            <c:size val="12"/>
            <c:spPr>
              <a:solidFill>
                <a:schemeClr val="accent2"/>
              </a:solidFill>
              <a:ln w="9525">
                <a:solidFill>
                  <a:schemeClr val="accent2"/>
                </a:solidFill>
              </a:ln>
              <a:effectLst/>
            </c:spPr>
          </c:marker>
          <c:cat>
            <c:strRef>
              <c:f>Sheet1!$A$2:$A$10</c:f>
              <c:strCache>
                <c:ptCount val="9"/>
                <c:pt idx="0">
                  <c:v>分類 1</c:v>
                </c:pt>
                <c:pt idx="1">
                  <c:v>分類 2</c:v>
                </c:pt>
                <c:pt idx="2">
                  <c:v>分類 3</c:v>
                </c:pt>
                <c:pt idx="3">
                  <c:v>分類 4</c:v>
                </c:pt>
                <c:pt idx="4">
                  <c:v>分類 5</c:v>
                </c:pt>
                <c:pt idx="5">
                  <c:v>分類 6</c:v>
                </c:pt>
                <c:pt idx="6">
                  <c:v>分類 7</c:v>
                </c:pt>
                <c:pt idx="7">
                  <c:v>分類 8</c:v>
                </c:pt>
                <c:pt idx="8">
                  <c:v>分類 9</c:v>
                </c:pt>
              </c:strCache>
            </c:strRef>
          </c:cat>
          <c:val>
            <c:numRef>
              <c:f>Sheet1!$B$2:$B$10</c:f>
              <c:numCache>
                <c:formatCode>General</c:formatCode>
                <c:ptCount val="9"/>
                <c:pt idx="0">
                  <c:v>20</c:v>
                </c:pt>
                <c:pt idx="1">
                  <c:v>8</c:v>
                </c:pt>
                <c:pt idx="2">
                  <c:v>35</c:v>
                </c:pt>
                <c:pt idx="3">
                  <c:v>40</c:v>
                </c:pt>
                <c:pt idx="4">
                  <c:v>20</c:v>
                </c:pt>
                <c:pt idx="5">
                  <c:v>15</c:v>
                </c:pt>
                <c:pt idx="6">
                  <c:v>45</c:v>
                </c:pt>
                <c:pt idx="7">
                  <c:v>37</c:v>
                </c:pt>
                <c:pt idx="8">
                  <c:v>30</c:v>
                </c:pt>
              </c:numCache>
            </c:numRef>
          </c:val>
          <c:smooth val="0"/>
          <c:extLst>
            <c:ext xmlns:c16="http://schemas.microsoft.com/office/drawing/2014/chart" uri="{C3380CC4-5D6E-409C-BE32-E72D297353CC}">
              <c16:uniqueId val="{00000000-E6E4-415C-A642-DBE1F1A537E6}"/>
            </c:ext>
          </c:extLst>
        </c:ser>
        <c:dLbls>
          <c:showLegendKey val="0"/>
          <c:showVal val="0"/>
          <c:showCatName val="0"/>
          <c:showSerName val="0"/>
          <c:showPercent val="0"/>
          <c:showBubbleSize val="0"/>
        </c:dLbls>
        <c:marker val="1"/>
        <c:smooth val="0"/>
        <c:axId val="398493752"/>
        <c:axId val="398494080"/>
      </c:lineChart>
      <c:catAx>
        <c:axId val="398493752"/>
        <c:scaling>
          <c:orientation val="minMax"/>
        </c:scaling>
        <c:delete val="1"/>
        <c:axPos val="b"/>
        <c:numFmt formatCode="General" sourceLinked="1"/>
        <c:majorTickMark val="none"/>
        <c:minorTickMark val="none"/>
        <c:tickLblPos val="nextTo"/>
        <c:crossAx val="398494080"/>
        <c:crosses val="autoZero"/>
        <c:auto val="1"/>
        <c:lblAlgn val="ctr"/>
        <c:lblOffset val="100"/>
        <c:noMultiLvlLbl val="0"/>
      </c:catAx>
      <c:valAx>
        <c:axId val="398494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crossAx val="398493752"/>
        <c:crosses val="autoZero"/>
        <c:crossBetween val="between"/>
        <c:majorUnit val="10"/>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chemeClr val="accent1"/>
              </a:solidFill>
              <a:round/>
            </a:ln>
            <a:effectLst/>
          </c:spPr>
          <c:marker>
            <c:symbol val="none"/>
          </c:marker>
          <c:cat>
            <c:strRef>
              <c:f>Sheet1!$A$2:$A$6</c:f>
              <c:strCache>
                <c:ptCount val="5"/>
                <c:pt idx="0">
                  <c:v>分類 1</c:v>
                </c:pt>
                <c:pt idx="1">
                  <c:v>分類 2</c:v>
                </c:pt>
                <c:pt idx="2">
                  <c:v>分類 3</c:v>
                </c:pt>
                <c:pt idx="3">
                  <c:v>分類 4</c:v>
                </c:pt>
                <c:pt idx="4">
                  <c:v>分類 5</c:v>
                </c:pt>
              </c:strCache>
            </c:strRef>
          </c:cat>
          <c:val>
            <c:numRef>
              <c:f>Sheet1!$B$2:$B$6</c:f>
              <c:numCache>
                <c:formatCode>General</c:formatCode>
                <c:ptCount val="5"/>
                <c:pt idx="0">
                  <c:v>10</c:v>
                </c:pt>
                <c:pt idx="1">
                  <c:v>30</c:v>
                </c:pt>
                <c:pt idx="2">
                  <c:v>35</c:v>
                </c:pt>
                <c:pt idx="3">
                  <c:v>21</c:v>
                </c:pt>
                <c:pt idx="4">
                  <c:v>15</c:v>
                </c:pt>
              </c:numCache>
            </c:numRef>
          </c:val>
          <c:smooth val="0"/>
          <c:extLst>
            <c:ext xmlns:c16="http://schemas.microsoft.com/office/drawing/2014/chart" uri="{C3380CC4-5D6E-409C-BE32-E72D297353CC}">
              <c16:uniqueId val="{00000000-9A86-4060-833F-E8C2465E7F5D}"/>
            </c:ext>
          </c:extLst>
        </c:ser>
        <c:dLbls>
          <c:showLegendKey val="0"/>
          <c:showVal val="0"/>
          <c:showCatName val="0"/>
          <c:showSerName val="0"/>
          <c:showPercent val="0"/>
          <c:showBubbleSize val="0"/>
        </c:dLbls>
        <c:smooth val="0"/>
        <c:axId val="305743872"/>
        <c:axId val="509700520"/>
      </c:lineChart>
      <c:catAx>
        <c:axId val="305743872"/>
        <c:scaling>
          <c:orientation val="minMax"/>
        </c:scaling>
        <c:delete val="0"/>
        <c:axPos val="b"/>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509700520"/>
        <c:crosses val="autoZero"/>
        <c:auto val="1"/>
        <c:lblAlgn val="ctr"/>
        <c:lblOffset val="100"/>
        <c:noMultiLvlLbl val="0"/>
      </c:catAx>
      <c:valAx>
        <c:axId val="509700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crossAx val="305743872"/>
        <c:crosses val="autoZero"/>
        <c:crossBetween val="between"/>
        <c:majorUnit val="10"/>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chemeClr val="accent1"/>
              </a:solidFill>
              <a:round/>
            </a:ln>
            <a:effectLst/>
          </c:spPr>
          <c:marker>
            <c:symbol val="none"/>
          </c:marker>
          <c:cat>
            <c:strRef>
              <c:f>Sheet1!$A$2:$A$6</c:f>
              <c:strCache>
                <c:ptCount val="5"/>
                <c:pt idx="0">
                  <c:v>分類 1</c:v>
                </c:pt>
                <c:pt idx="1">
                  <c:v>分類 2</c:v>
                </c:pt>
                <c:pt idx="2">
                  <c:v>分類 3</c:v>
                </c:pt>
                <c:pt idx="3">
                  <c:v>分類 4</c:v>
                </c:pt>
                <c:pt idx="4">
                  <c:v>分類 5</c:v>
                </c:pt>
              </c:strCache>
            </c:strRef>
          </c:cat>
          <c:val>
            <c:numRef>
              <c:f>Sheet1!$B$2:$B$6</c:f>
              <c:numCache>
                <c:formatCode>General</c:formatCode>
                <c:ptCount val="5"/>
                <c:pt idx="0">
                  <c:v>10</c:v>
                </c:pt>
                <c:pt idx="1">
                  <c:v>30</c:v>
                </c:pt>
                <c:pt idx="2">
                  <c:v>35</c:v>
                </c:pt>
                <c:pt idx="3">
                  <c:v>21</c:v>
                </c:pt>
                <c:pt idx="4">
                  <c:v>15</c:v>
                </c:pt>
              </c:numCache>
            </c:numRef>
          </c:val>
          <c:smooth val="0"/>
          <c:extLst>
            <c:ext xmlns:c16="http://schemas.microsoft.com/office/drawing/2014/chart" uri="{C3380CC4-5D6E-409C-BE32-E72D297353CC}">
              <c16:uniqueId val="{00000000-9A86-4060-833F-E8C2465E7F5D}"/>
            </c:ext>
          </c:extLst>
        </c:ser>
        <c:dLbls>
          <c:showLegendKey val="0"/>
          <c:showVal val="0"/>
          <c:showCatName val="0"/>
          <c:showSerName val="0"/>
          <c:showPercent val="0"/>
          <c:showBubbleSize val="0"/>
        </c:dLbls>
        <c:smooth val="0"/>
        <c:axId val="305743872"/>
        <c:axId val="509700520"/>
      </c:lineChart>
      <c:catAx>
        <c:axId val="305743872"/>
        <c:scaling>
          <c:orientation val="minMax"/>
        </c:scaling>
        <c:delete val="0"/>
        <c:axPos val="b"/>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509700520"/>
        <c:crosses val="autoZero"/>
        <c:auto val="1"/>
        <c:lblAlgn val="ctr"/>
        <c:lblOffset val="100"/>
        <c:noMultiLvlLbl val="0"/>
      </c:catAx>
      <c:valAx>
        <c:axId val="509700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crossAx val="305743872"/>
        <c:crosses val="autoZero"/>
        <c:crossBetween val="between"/>
        <c:majorUnit val="10"/>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chemeClr val="accent2"/>
              </a:solidFill>
              <a:round/>
            </a:ln>
            <a:effectLst/>
          </c:spPr>
          <c:marker>
            <c:symbol val="diamond"/>
            <c:size val="12"/>
            <c:spPr>
              <a:solidFill>
                <a:schemeClr val="accent2"/>
              </a:solidFill>
              <a:ln w="9525">
                <a:solidFill>
                  <a:schemeClr val="accent2"/>
                </a:solidFill>
              </a:ln>
              <a:effectLst/>
            </c:spPr>
          </c:marker>
          <c:cat>
            <c:strRef>
              <c:f>Sheet1!$A$2:$A$10</c:f>
              <c:strCache>
                <c:ptCount val="9"/>
                <c:pt idx="0">
                  <c:v>分類 1</c:v>
                </c:pt>
                <c:pt idx="1">
                  <c:v>分類 2</c:v>
                </c:pt>
                <c:pt idx="2">
                  <c:v>分類 3</c:v>
                </c:pt>
                <c:pt idx="3">
                  <c:v>分類 4</c:v>
                </c:pt>
                <c:pt idx="4">
                  <c:v>分類 5</c:v>
                </c:pt>
                <c:pt idx="5">
                  <c:v>分類 6</c:v>
                </c:pt>
                <c:pt idx="6">
                  <c:v>分類 7</c:v>
                </c:pt>
                <c:pt idx="7">
                  <c:v>分類 8</c:v>
                </c:pt>
                <c:pt idx="8">
                  <c:v>分類 9</c:v>
                </c:pt>
              </c:strCache>
            </c:strRef>
          </c:cat>
          <c:val>
            <c:numRef>
              <c:f>Sheet1!$B$2:$B$10</c:f>
              <c:numCache>
                <c:formatCode>General</c:formatCode>
                <c:ptCount val="9"/>
                <c:pt idx="0">
                  <c:v>20</c:v>
                </c:pt>
                <c:pt idx="1">
                  <c:v>8</c:v>
                </c:pt>
                <c:pt idx="2">
                  <c:v>35</c:v>
                </c:pt>
                <c:pt idx="3">
                  <c:v>40</c:v>
                </c:pt>
                <c:pt idx="4">
                  <c:v>20</c:v>
                </c:pt>
                <c:pt idx="5">
                  <c:v>15</c:v>
                </c:pt>
                <c:pt idx="6">
                  <c:v>45</c:v>
                </c:pt>
                <c:pt idx="7">
                  <c:v>37</c:v>
                </c:pt>
                <c:pt idx="8">
                  <c:v>30</c:v>
                </c:pt>
              </c:numCache>
            </c:numRef>
          </c:val>
          <c:smooth val="0"/>
          <c:extLst>
            <c:ext xmlns:c16="http://schemas.microsoft.com/office/drawing/2014/chart" uri="{C3380CC4-5D6E-409C-BE32-E72D297353CC}">
              <c16:uniqueId val="{00000000-E6E4-415C-A642-DBE1F1A537E6}"/>
            </c:ext>
          </c:extLst>
        </c:ser>
        <c:dLbls>
          <c:showLegendKey val="0"/>
          <c:showVal val="0"/>
          <c:showCatName val="0"/>
          <c:showSerName val="0"/>
          <c:showPercent val="0"/>
          <c:showBubbleSize val="0"/>
        </c:dLbls>
        <c:marker val="1"/>
        <c:smooth val="0"/>
        <c:axId val="398493752"/>
        <c:axId val="398494080"/>
      </c:lineChart>
      <c:catAx>
        <c:axId val="398493752"/>
        <c:scaling>
          <c:orientation val="minMax"/>
        </c:scaling>
        <c:delete val="1"/>
        <c:axPos val="b"/>
        <c:numFmt formatCode="General" sourceLinked="1"/>
        <c:majorTickMark val="none"/>
        <c:minorTickMark val="none"/>
        <c:tickLblPos val="nextTo"/>
        <c:crossAx val="398494080"/>
        <c:crosses val="autoZero"/>
        <c:auto val="1"/>
        <c:lblAlgn val="ctr"/>
        <c:lblOffset val="100"/>
        <c:noMultiLvlLbl val="0"/>
      </c:catAx>
      <c:valAx>
        <c:axId val="398494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crossAx val="398493752"/>
        <c:crosses val="autoZero"/>
        <c:crossBetween val="between"/>
        <c:majorUnit val="10"/>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chemeClr val="accent1"/>
              </a:solidFill>
              <a:round/>
            </a:ln>
            <a:effectLst/>
          </c:spPr>
          <c:marker>
            <c:symbol val="none"/>
          </c:marker>
          <c:cat>
            <c:strRef>
              <c:f>Sheet1!$A$2:$A$6</c:f>
              <c:strCache>
                <c:ptCount val="5"/>
                <c:pt idx="0">
                  <c:v>分類 1</c:v>
                </c:pt>
                <c:pt idx="1">
                  <c:v>分類 2</c:v>
                </c:pt>
                <c:pt idx="2">
                  <c:v>分類 3</c:v>
                </c:pt>
                <c:pt idx="3">
                  <c:v>分類 4</c:v>
                </c:pt>
                <c:pt idx="4">
                  <c:v>分類 5</c:v>
                </c:pt>
              </c:strCache>
            </c:strRef>
          </c:cat>
          <c:val>
            <c:numRef>
              <c:f>Sheet1!$B$2:$B$6</c:f>
              <c:numCache>
                <c:formatCode>General</c:formatCode>
                <c:ptCount val="5"/>
                <c:pt idx="0">
                  <c:v>10</c:v>
                </c:pt>
                <c:pt idx="1">
                  <c:v>30</c:v>
                </c:pt>
                <c:pt idx="2">
                  <c:v>35</c:v>
                </c:pt>
                <c:pt idx="3">
                  <c:v>21</c:v>
                </c:pt>
                <c:pt idx="4">
                  <c:v>15</c:v>
                </c:pt>
              </c:numCache>
            </c:numRef>
          </c:val>
          <c:smooth val="0"/>
          <c:extLst>
            <c:ext xmlns:c16="http://schemas.microsoft.com/office/drawing/2014/chart" uri="{C3380CC4-5D6E-409C-BE32-E72D297353CC}">
              <c16:uniqueId val="{00000000-9A86-4060-833F-E8C2465E7F5D}"/>
            </c:ext>
          </c:extLst>
        </c:ser>
        <c:dLbls>
          <c:showLegendKey val="0"/>
          <c:showVal val="0"/>
          <c:showCatName val="0"/>
          <c:showSerName val="0"/>
          <c:showPercent val="0"/>
          <c:showBubbleSize val="0"/>
        </c:dLbls>
        <c:smooth val="0"/>
        <c:axId val="305743872"/>
        <c:axId val="509700520"/>
      </c:lineChart>
      <c:catAx>
        <c:axId val="305743872"/>
        <c:scaling>
          <c:orientation val="minMax"/>
        </c:scaling>
        <c:delete val="0"/>
        <c:axPos val="b"/>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509700520"/>
        <c:crosses val="autoZero"/>
        <c:auto val="1"/>
        <c:lblAlgn val="ctr"/>
        <c:lblOffset val="100"/>
        <c:noMultiLvlLbl val="0"/>
      </c:catAx>
      <c:valAx>
        <c:axId val="509700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crossAx val="305743872"/>
        <c:crosses val="autoZero"/>
        <c:crossBetween val="between"/>
        <c:majorUnit val="10"/>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chemeClr val="accent2"/>
              </a:solidFill>
              <a:round/>
            </a:ln>
            <a:effectLst/>
          </c:spPr>
          <c:marker>
            <c:symbol val="diamond"/>
            <c:size val="12"/>
            <c:spPr>
              <a:solidFill>
                <a:schemeClr val="accent2"/>
              </a:solidFill>
              <a:ln w="9525">
                <a:solidFill>
                  <a:schemeClr val="accent2"/>
                </a:solidFill>
              </a:ln>
              <a:effectLst/>
            </c:spPr>
          </c:marker>
          <c:cat>
            <c:strRef>
              <c:f>Sheet1!$A$2:$A$10</c:f>
              <c:strCache>
                <c:ptCount val="9"/>
                <c:pt idx="0">
                  <c:v>分類 1</c:v>
                </c:pt>
                <c:pt idx="1">
                  <c:v>分類 2</c:v>
                </c:pt>
                <c:pt idx="2">
                  <c:v>分類 3</c:v>
                </c:pt>
                <c:pt idx="3">
                  <c:v>分類 4</c:v>
                </c:pt>
                <c:pt idx="4">
                  <c:v>分類 5</c:v>
                </c:pt>
                <c:pt idx="5">
                  <c:v>分類 6</c:v>
                </c:pt>
                <c:pt idx="6">
                  <c:v>分類 7</c:v>
                </c:pt>
                <c:pt idx="7">
                  <c:v>分類 8</c:v>
                </c:pt>
                <c:pt idx="8">
                  <c:v>分類 9</c:v>
                </c:pt>
              </c:strCache>
            </c:strRef>
          </c:cat>
          <c:val>
            <c:numRef>
              <c:f>Sheet1!$B$2:$B$10</c:f>
              <c:numCache>
                <c:formatCode>General</c:formatCode>
                <c:ptCount val="9"/>
                <c:pt idx="0">
                  <c:v>20</c:v>
                </c:pt>
                <c:pt idx="1">
                  <c:v>8</c:v>
                </c:pt>
                <c:pt idx="2">
                  <c:v>35</c:v>
                </c:pt>
                <c:pt idx="3">
                  <c:v>40</c:v>
                </c:pt>
                <c:pt idx="4">
                  <c:v>20</c:v>
                </c:pt>
                <c:pt idx="5">
                  <c:v>15</c:v>
                </c:pt>
                <c:pt idx="6">
                  <c:v>45</c:v>
                </c:pt>
                <c:pt idx="7">
                  <c:v>37</c:v>
                </c:pt>
                <c:pt idx="8">
                  <c:v>30</c:v>
                </c:pt>
              </c:numCache>
            </c:numRef>
          </c:val>
          <c:smooth val="0"/>
          <c:extLst>
            <c:ext xmlns:c16="http://schemas.microsoft.com/office/drawing/2014/chart" uri="{C3380CC4-5D6E-409C-BE32-E72D297353CC}">
              <c16:uniqueId val="{00000000-B19F-488F-9E42-6EF2554424AD}"/>
            </c:ext>
          </c:extLst>
        </c:ser>
        <c:dLbls>
          <c:showLegendKey val="0"/>
          <c:showVal val="0"/>
          <c:showCatName val="0"/>
          <c:showSerName val="0"/>
          <c:showPercent val="0"/>
          <c:showBubbleSize val="0"/>
        </c:dLbls>
        <c:marker val="1"/>
        <c:smooth val="0"/>
        <c:axId val="398493752"/>
        <c:axId val="398494080"/>
      </c:lineChart>
      <c:catAx>
        <c:axId val="398493752"/>
        <c:scaling>
          <c:orientation val="minMax"/>
        </c:scaling>
        <c:delete val="1"/>
        <c:axPos val="b"/>
        <c:numFmt formatCode="General" sourceLinked="1"/>
        <c:majorTickMark val="none"/>
        <c:minorTickMark val="none"/>
        <c:tickLblPos val="nextTo"/>
        <c:crossAx val="398494080"/>
        <c:crosses val="autoZero"/>
        <c:auto val="1"/>
        <c:lblAlgn val="ctr"/>
        <c:lblOffset val="100"/>
        <c:noMultiLvlLbl val="0"/>
      </c:catAx>
      <c:valAx>
        <c:axId val="398494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crossAx val="398493752"/>
        <c:crosses val="autoZero"/>
        <c:crossBetween val="between"/>
        <c:majorUnit val="10"/>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chemeClr val="accent2"/>
              </a:solidFill>
              <a:round/>
            </a:ln>
            <a:effectLst/>
          </c:spPr>
          <c:marker>
            <c:symbol val="diamond"/>
            <c:size val="12"/>
            <c:spPr>
              <a:solidFill>
                <a:schemeClr val="accent2"/>
              </a:solidFill>
              <a:ln w="9525">
                <a:solidFill>
                  <a:schemeClr val="accent2"/>
                </a:solidFill>
              </a:ln>
              <a:effectLst/>
            </c:spPr>
          </c:marker>
          <c:cat>
            <c:strRef>
              <c:f>Sheet1!$A$2:$A$10</c:f>
              <c:strCache>
                <c:ptCount val="9"/>
                <c:pt idx="0">
                  <c:v>分類 1</c:v>
                </c:pt>
                <c:pt idx="1">
                  <c:v>分類 2</c:v>
                </c:pt>
                <c:pt idx="2">
                  <c:v>分類 3</c:v>
                </c:pt>
                <c:pt idx="3">
                  <c:v>分類 4</c:v>
                </c:pt>
                <c:pt idx="4">
                  <c:v>分類 5</c:v>
                </c:pt>
                <c:pt idx="5">
                  <c:v>分類 6</c:v>
                </c:pt>
                <c:pt idx="6">
                  <c:v>分類 7</c:v>
                </c:pt>
                <c:pt idx="7">
                  <c:v>分類 8</c:v>
                </c:pt>
                <c:pt idx="8">
                  <c:v>分類 9</c:v>
                </c:pt>
              </c:strCache>
            </c:strRef>
          </c:cat>
          <c:val>
            <c:numRef>
              <c:f>Sheet1!$B$2:$B$10</c:f>
              <c:numCache>
                <c:formatCode>General</c:formatCode>
                <c:ptCount val="9"/>
                <c:pt idx="0">
                  <c:v>20</c:v>
                </c:pt>
                <c:pt idx="1">
                  <c:v>8</c:v>
                </c:pt>
                <c:pt idx="2">
                  <c:v>35</c:v>
                </c:pt>
                <c:pt idx="3">
                  <c:v>40</c:v>
                </c:pt>
                <c:pt idx="4">
                  <c:v>20</c:v>
                </c:pt>
                <c:pt idx="5">
                  <c:v>15</c:v>
                </c:pt>
                <c:pt idx="6">
                  <c:v>45</c:v>
                </c:pt>
                <c:pt idx="7">
                  <c:v>37</c:v>
                </c:pt>
                <c:pt idx="8">
                  <c:v>30</c:v>
                </c:pt>
              </c:numCache>
            </c:numRef>
          </c:val>
          <c:smooth val="0"/>
          <c:extLst>
            <c:ext xmlns:c16="http://schemas.microsoft.com/office/drawing/2014/chart" uri="{C3380CC4-5D6E-409C-BE32-E72D297353CC}">
              <c16:uniqueId val="{00000000-7B9A-4150-B42F-CE33D177DC1E}"/>
            </c:ext>
          </c:extLst>
        </c:ser>
        <c:dLbls>
          <c:showLegendKey val="0"/>
          <c:showVal val="0"/>
          <c:showCatName val="0"/>
          <c:showSerName val="0"/>
          <c:showPercent val="0"/>
          <c:showBubbleSize val="0"/>
        </c:dLbls>
        <c:marker val="1"/>
        <c:smooth val="0"/>
        <c:axId val="398493752"/>
        <c:axId val="398494080"/>
      </c:lineChart>
      <c:catAx>
        <c:axId val="398493752"/>
        <c:scaling>
          <c:orientation val="minMax"/>
        </c:scaling>
        <c:delete val="1"/>
        <c:axPos val="b"/>
        <c:numFmt formatCode="General" sourceLinked="1"/>
        <c:majorTickMark val="none"/>
        <c:minorTickMark val="none"/>
        <c:tickLblPos val="nextTo"/>
        <c:crossAx val="398494080"/>
        <c:crosses val="autoZero"/>
        <c:auto val="1"/>
        <c:lblAlgn val="ctr"/>
        <c:lblOffset val="100"/>
        <c:noMultiLvlLbl val="0"/>
      </c:catAx>
      <c:valAx>
        <c:axId val="398494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crossAx val="398493752"/>
        <c:crosses val="autoZero"/>
        <c:crossBetween val="between"/>
        <c:majorUnit val="10"/>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chemeClr val="accent1"/>
              </a:solidFill>
              <a:round/>
            </a:ln>
            <a:effectLst/>
          </c:spPr>
          <c:marker>
            <c:symbol val="none"/>
          </c:marker>
          <c:cat>
            <c:strRef>
              <c:f>Sheet1!$A$2:$A$6</c:f>
              <c:strCache>
                <c:ptCount val="5"/>
                <c:pt idx="0">
                  <c:v>分類 1</c:v>
                </c:pt>
                <c:pt idx="1">
                  <c:v>分類 2</c:v>
                </c:pt>
                <c:pt idx="2">
                  <c:v>分類 3</c:v>
                </c:pt>
                <c:pt idx="3">
                  <c:v>分類 4</c:v>
                </c:pt>
                <c:pt idx="4">
                  <c:v>分類 5</c:v>
                </c:pt>
              </c:strCache>
            </c:strRef>
          </c:cat>
          <c:val>
            <c:numRef>
              <c:f>Sheet1!$B$2:$B$6</c:f>
              <c:numCache>
                <c:formatCode>General</c:formatCode>
                <c:ptCount val="5"/>
                <c:pt idx="0">
                  <c:v>10</c:v>
                </c:pt>
                <c:pt idx="1">
                  <c:v>30</c:v>
                </c:pt>
                <c:pt idx="2">
                  <c:v>35</c:v>
                </c:pt>
                <c:pt idx="3">
                  <c:v>21</c:v>
                </c:pt>
                <c:pt idx="4">
                  <c:v>15</c:v>
                </c:pt>
              </c:numCache>
            </c:numRef>
          </c:val>
          <c:smooth val="0"/>
          <c:extLst>
            <c:ext xmlns:c16="http://schemas.microsoft.com/office/drawing/2014/chart" uri="{C3380CC4-5D6E-409C-BE32-E72D297353CC}">
              <c16:uniqueId val="{00000000-9A86-4060-833F-E8C2465E7F5D}"/>
            </c:ext>
          </c:extLst>
        </c:ser>
        <c:dLbls>
          <c:showLegendKey val="0"/>
          <c:showVal val="0"/>
          <c:showCatName val="0"/>
          <c:showSerName val="0"/>
          <c:showPercent val="0"/>
          <c:showBubbleSize val="0"/>
        </c:dLbls>
        <c:smooth val="0"/>
        <c:axId val="305743872"/>
        <c:axId val="509700520"/>
      </c:lineChart>
      <c:catAx>
        <c:axId val="305743872"/>
        <c:scaling>
          <c:orientation val="minMax"/>
        </c:scaling>
        <c:delete val="0"/>
        <c:axPos val="b"/>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509700520"/>
        <c:crosses val="autoZero"/>
        <c:auto val="1"/>
        <c:lblAlgn val="ctr"/>
        <c:lblOffset val="100"/>
        <c:noMultiLvlLbl val="0"/>
      </c:catAx>
      <c:valAx>
        <c:axId val="509700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crossAx val="305743872"/>
        <c:crosses val="autoZero"/>
        <c:crossBetween val="between"/>
        <c:majorUnit val="10"/>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chemeClr val="accent2"/>
              </a:solidFill>
              <a:round/>
            </a:ln>
            <a:effectLst/>
          </c:spPr>
          <c:marker>
            <c:symbol val="diamond"/>
            <c:size val="12"/>
            <c:spPr>
              <a:solidFill>
                <a:schemeClr val="accent2"/>
              </a:solidFill>
              <a:ln w="9525">
                <a:solidFill>
                  <a:schemeClr val="accent2"/>
                </a:solidFill>
              </a:ln>
              <a:effectLst/>
            </c:spPr>
          </c:marker>
          <c:cat>
            <c:strRef>
              <c:f>Sheet1!$A$2:$A$10</c:f>
              <c:strCache>
                <c:ptCount val="9"/>
                <c:pt idx="0">
                  <c:v>分類 1</c:v>
                </c:pt>
                <c:pt idx="1">
                  <c:v>分類 2</c:v>
                </c:pt>
                <c:pt idx="2">
                  <c:v>分類 3</c:v>
                </c:pt>
                <c:pt idx="3">
                  <c:v>分類 4</c:v>
                </c:pt>
                <c:pt idx="4">
                  <c:v>分類 5</c:v>
                </c:pt>
                <c:pt idx="5">
                  <c:v>分類 6</c:v>
                </c:pt>
                <c:pt idx="6">
                  <c:v>分類 7</c:v>
                </c:pt>
                <c:pt idx="7">
                  <c:v>分類 8</c:v>
                </c:pt>
                <c:pt idx="8">
                  <c:v>分類 9</c:v>
                </c:pt>
              </c:strCache>
            </c:strRef>
          </c:cat>
          <c:val>
            <c:numRef>
              <c:f>Sheet1!$B$2:$B$10</c:f>
              <c:numCache>
                <c:formatCode>General</c:formatCode>
                <c:ptCount val="9"/>
                <c:pt idx="0">
                  <c:v>20</c:v>
                </c:pt>
                <c:pt idx="1">
                  <c:v>8</c:v>
                </c:pt>
                <c:pt idx="2">
                  <c:v>35</c:v>
                </c:pt>
                <c:pt idx="3">
                  <c:v>40</c:v>
                </c:pt>
                <c:pt idx="4">
                  <c:v>20</c:v>
                </c:pt>
                <c:pt idx="5">
                  <c:v>15</c:v>
                </c:pt>
                <c:pt idx="6">
                  <c:v>45</c:v>
                </c:pt>
                <c:pt idx="7">
                  <c:v>37</c:v>
                </c:pt>
                <c:pt idx="8">
                  <c:v>30</c:v>
                </c:pt>
              </c:numCache>
            </c:numRef>
          </c:val>
          <c:smooth val="0"/>
          <c:extLst>
            <c:ext xmlns:c16="http://schemas.microsoft.com/office/drawing/2014/chart" uri="{C3380CC4-5D6E-409C-BE32-E72D297353CC}">
              <c16:uniqueId val="{00000000-F633-4E97-AF71-1547C405B242}"/>
            </c:ext>
          </c:extLst>
        </c:ser>
        <c:dLbls>
          <c:showLegendKey val="0"/>
          <c:showVal val="0"/>
          <c:showCatName val="0"/>
          <c:showSerName val="0"/>
          <c:showPercent val="0"/>
          <c:showBubbleSize val="0"/>
        </c:dLbls>
        <c:marker val="1"/>
        <c:smooth val="0"/>
        <c:axId val="398493752"/>
        <c:axId val="398494080"/>
      </c:lineChart>
      <c:catAx>
        <c:axId val="398493752"/>
        <c:scaling>
          <c:orientation val="minMax"/>
        </c:scaling>
        <c:delete val="1"/>
        <c:axPos val="b"/>
        <c:numFmt formatCode="General" sourceLinked="1"/>
        <c:majorTickMark val="none"/>
        <c:minorTickMark val="none"/>
        <c:tickLblPos val="nextTo"/>
        <c:crossAx val="398494080"/>
        <c:crosses val="autoZero"/>
        <c:auto val="1"/>
        <c:lblAlgn val="ctr"/>
        <c:lblOffset val="100"/>
        <c:noMultiLvlLbl val="0"/>
      </c:catAx>
      <c:valAx>
        <c:axId val="398494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crossAx val="398493752"/>
        <c:crosses val="autoZero"/>
        <c:crossBetween val="between"/>
        <c:majorUnit val="10"/>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chemeClr val="accent1"/>
              </a:solidFill>
              <a:round/>
            </a:ln>
            <a:effectLst/>
          </c:spPr>
          <c:marker>
            <c:symbol val="none"/>
          </c:marker>
          <c:cat>
            <c:strRef>
              <c:f>Sheet1!$A$2:$A$6</c:f>
              <c:strCache>
                <c:ptCount val="5"/>
                <c:pt idx="0">
                  <c:v>分類 1</c:v>
                </c:pt>
                <c:pt idx="1">
                  <c:v>分類 2</c:v>
                </c:pt>
                <c:pt idx="2">
                  <c:v>分類 3</c:v>
                </c:pt>
                <c:pt idx="3">
                  <c:v>分類 4</c:v>
                </c:pt>
                <c:pt idx="4">
                  <c:v>分類 5</c:v>
                </c:pt>
              </c:strCache>
            </c:strRef>
          </c:cat>
          <c:val>
            <c:numRef>
              <c:f>Sheet1!$B$2:$B$6</c:f>
              <c:numCache>
                <c:formatCode>General</c:formatCode>
                <c:ptCount val="5"/>
                <c:pt idx="0">
                  <c:v>10</c:v>
                </c:pt>
                <c:pt idx="1">
                  <c:v>30</c:v>
                </c:pt>
                <c:pt idx="2">
                  <c:v>35</c:v>
                </c:pt>
                <c:pt idx="3">
                  <c:v>21</c:v>
                </c:pt>
                <c:pt idx="4">
                  <c:v>15</c:v>
                </c:pt>
              </c:numCache>
            </c:numRef>
          </c:val>
          <c:smooth val="0"/>
          <c:extLst>
            <c:ext xmlns:c16="http://schemas.microsoft.com/office/drawing/2014/chart" uri="{C3380CC4-5D6E-409C-BE32-E72D297353CC}">
              <c16:uniqueId val="{00000000-9A86-4060-833F-E8C2465E7F5D}"/>
            </c:ext>
          </c:extLst>
        </c:ser>
        <c:dLbls>
          <c:showLegendKey val="0"/>
          <c:showVal val="0"/>
          <c:showCatName val="0"/>
          <c:showSerName val="0"/>
          <c:showPercent val="0"/>
          <c:showBubbleSize val="0"/>
        </c:dLbls>
        <c:smooth val="0"/>
        <c:axId val="305743872"/>
        <c:axId val="509700520"/>
      </c:lineChart>
      <c:catAx>
        <c:axId val="305743872"/>
        <c:scaling>
          <c:orientation val="minMax"/>
        </c:scaling>
        <c:delete val="0"/>
        <c:axPos val="b"/>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509700520"/>
        <c:crosses val="autoZero"/>
        <c:auto val="1"/>
        <c:lblAlgn val="ctr"/>
        <c:lblOffset val="100"/>
        <c:noMultiLvlLbl val="0"/>
      </c:catAx>
      <c:valAx>
        <c:axId val="509700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crossAx val="305743872"/>
        <c:crosses val="autoZero"/>
        <c:crossBetween val="between"/>
        <c:majorUnit val="10"/>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19050" cap="rnd">
              <a:solidFill>
                <a:schemeClr val="accent2"/>
              </a:solidFill>
              <a:round/>
            </a:ln>
            <a:effectLst/>
          </c:spPr>
          <c:marker>
            <c:symbol val="diamond"/>
            <c:size val="8"/>
            <c:spPr>
              <a:solidFill>
                <a:schemeClr val="accent2"/>
              </a:solidFill>
              <a:ln w="9525">
                <a:solidFill>
                  <a:schemeClr val="accent2"/>
                </a:solidFill>
              </a:ln>
              <a:effectLst/>
            </c:spPr>
          </c:marker>
          <c:cat>
            <c:strRef>
              <c:f>Sheet1!$A$2:$A$18</c:f>
              <c:strCache>
                <c:ptCount val="9"/>
                <c:pt idx="0">
                  <c:v>分類 1</c:v>
                </c:pt>
                <c:pt idx="1">
                  <c:v>分類 2</c:v>
                </c:pt>
                <c:pt idx="2">
                  <c:v>分類 3</c:v>
                </c:pt>
                <c:pt idx="3">
                  <c:v>分類 4</c:v>
                </c:pt>
                <c:pt idx="4">
                  <c:v>分類 5</c:v>
                </c:pt>
                <c:pt idx="5">
                  <c:v>分類 6</c:v>
                </c:pt>
                <c:pt idx="6">
                  <c:v>分類 7</c:v>
                </c:pt>
                <c:pt idx="7">
                  <c:v>分類 8</c:v>
                </c:pt>
                <c:pt idx="8">
                  <c:v>分類 9</c:v>
                </c:pt>
              </c:strCache>
            </c:strRef>
          </c:cat>
          <c:val>
            <c:numRef>
              <c:f>Sheet1!$B$2:$B$18</c:f>
              <c:numCache>
                <c:formatCode>General</c:formatCode>
                <c:ptCount val="17"/>
                <c:pt idx="0">
                  <c:v>20</c:v>
                </c:pt>
                <c:pt idx="1">
                  <c:v>8</c:v>
                </c:pt>
                <c:pt idx="2">
                  <c:v>35</c:v>
                </c:pt>
                <c:pt idx="3">
                  <c:v>40</c:v>
                </c:pt>
                <c:pt idx="4">
                  <c:v>20</c:v>
                </c:pt>
                <c:pt idx="5">
                  <c:v>15</c:v>
                </c:pt>
                <c:pt idx="6">
                  <c:v>45</c:v>
                </c:pt>
                <c:pt idx="7">
                  <c:v>37</c:v>
                </c:pt>
                <c:pt idx="8">
                  <c:v>30</c:v>
                </c:pt>
                <c:pt idx="9">
                  <c:v>50</c:v>
                </c:pt>
                <c:pt idx="10">
                  <c:v>41</c:v>
                </c:pt>
                <c:pt idx="11">
                  <c:v>46</c:v>
                </c:pt>
                <c:pt idx="12">
                  <c:v>17</c:v>
                </c:pt>
                <c:pt idx="13">
                  <c:v>22</c:v>
                </c:pt>
                <c:pt idx="14">
                  <c:v>35</c:v>
                </c:pt>
                <c:pt idx="15">
                  <c:v>10</c:v>
                </c:pt>
                <c:pt idx="16">
                  <c:v>25</c:v>
                </c:pt>
              </c:numCache>
            </c:numRef>
          </c:val>
          <c:smooth val="0"/>
          <c:extLst>
            <c:ext xmlns:c16="http://schemas.microsoft.com/office/drawing/2014/chart" uri="{C3380CC4-5D6E-409C-BE32-E72D297353CC}">
              <c16:uniqueId val="{00000000-DE87-4488-B412-F140773C8B8A}"/>
            </c:ext>
          </c:extLst>
        </c:ser>
        <c:dLbls>
          <c:showLegendKey val="0"/>
          <c:showVal val="0"/>
          <c:showCatName val="0"/>
          <c:showSerName val="0"/>
          <c:showPercent val="0"/>
          <c:showBubbleSize val="0"/>
        </c:dLbls>
        <c:marker val="1"/>
        <c:smooth val="0"/>
        <c:axId val="398493752"/>
        <c:axId val="398494080"/>
      </c:lineChart>
      <c:catAx>
        <c:axId val="398493752"/>
        <c:scaling>
          <c:orientation val="minMax"/>
        </c:scaling>
        <c:delete val="1"/>
        <c:axPos val="b"/>
        <c:numFmt formatCode="General" sourceLinked="1"/>
        <c:majorTickMark val="none"/>
        <c:minorTickMark val="none"/>
        <c:tickLblPos val="nextTo"/>
        <c:crossAx val="398494080"/>
        <c:crosses val="autoZero"/>
        <c:auto val="1"/>
        <c:lblAlgn val="ctr"/>
        <c:lblOffset val="100"/>
        <c:noMultiLvlLbl val="0"/>
      </c:catAx>
      <c:valAx>
        <c:axId val="398494080"/>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398493752"/>
        <c:crosses val="autoZero"/>
        <c:crossBetween val="between"/>
        <c:majorUnit val="10"/>
      </c:valAx>
      <c:spPr>
        <a:noFill/>
        <a:ln w="25400">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5931BD-130F-684B-9E9B-0DF5AEFFD386}" type="datetimeFigureOut">
              <a:rPr kumimoji="1" lang="ja-JP" altLang="en-US" smtClean="0"/>
              <a:t>2017/1/25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E2BB5F-02F8-C442-8456-FBC1B0F7B8AF}" type="slidenum">
              <a:rPr kumimoji="1" lang="ja-JP" altLang="en-US" smtClean="0"/>
              <a:t>‹#›</a:t>
            </a:fld>
            <a:endParaRPr kumimoji="1" lang="ja-JP" altLang="en-US"/>
          </a:p>
        </p:txBody>
      </p:sp>
    </p:spTree>
    <p:extLst>
      <p:ext uri="{BB962C8B-B14F-4D97-AF65-F5344CB8AC3E}">
        <p14:creationId xmlns:p14="http://schemas.microsoft.com/office/powerpoint/2010/main" val="102361687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CE2BB5F-02F8-C442-8456-FBC1B0F7B8AF}" type="slidenum">
              <a:rPr kumimoji="1" lang="ja-JP" altLang="en-US" smtClean="0"/>
              <a:t>1</a:t>
            </a:fld>
            <a:endParaRPr kumimoji="1" lang="ja-JP" altLang="en-US"/>
          </a:p>
        </p:txBody>
      </p:sp>
    </p:spTree>
    <p:extLst>
      <p:ext uri="{BB962C8B-B14F-4D97-AF65-F5344CB8AC3E}">
        <p14:creationId xmlns:p14="http://schemas.microsoft.com/office/powerpoint/2010/main" val="437271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個々の部分も相対順序を見てみると，</a:t>
            </a:r>
            <a:r>
              <a:rPr kumimoji="1" lang="en-US" altLang="ja-JP" dirty="0"/>
              <a:t>{1,</a:t>
            </a:r>
            <a:r>
              <a:rPr kumimoji="1" lang="ja-JP" altLang="en-US" dirty="0"/>
              <a:t>無視</a:t>
            </a:r>
            <a:r>
              <a:rPr kumimoji="1" lang="en-US" altLang="ja-JP" dirty="0"/>
              <a:t>,4,3,2}</a:t>
            </a:r>
            <a:r>
              <a:rPr kumimoji="1" lang="ja-JP" altLang="en-US" dirty="0"/>
              <a:t>となっており，マッチする箇所が増える．これがミスマッチを許容した順序保存照合問題</a:t>
            </a:r>
            <a:endParaRPr kumimoji="1" lang="en-US" altLang="ja-JP" dirty="0"/>
          </a:p>
        </p:txBody>
      </p:sp>
      <p:sp>
        <p:nvSpPr>
          <p:cNvPr id="4" name="スライド番号プレースホルダー 3"/>
          <p:cNvSpPr>
            <a:spLocks noGrp="1"/>
          </p:cNvSpPr>
          <p:nvPr>
            <p:ph type="sldNum" sz="quarter" idx="10"/>
          </p:nvPr>
        </p:nvSpPr>
        <p:spPr/>
        <p:txBody>
          <a:bodyPr/>
          <a:lstStyle/>
          <a:p>
            <a:fld id="{9CE2BB5F-02F8-C442-8456-FBC1B0F7B8AF}" type="slidenum">
              <a:rPr kumimoji="1" lang="ja-JP" altLang="en-US" smtClean="0"/>
              <a:t>16</a:t>
            </a:fld>
            <a:endParaRPr kumimoji="1" lang="ja-JP" altLang="en-US"/>
          </a:p>
        </p:txBody>
      </p:sp>
    </p:spTree>
    <p:extLst>
      <p:ext uri="{BB962C8B-B14F-4D97-AF65-F5344CB8AC3E}">
        <p14:creationId xmlns:p14="http://schemas.microsoft.com/office/powerpoint/2010/main" val="2320214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ミスマッチがない場合，平均的なケースにおいて，時間計算量が</a:t>
            </a:r>
            <a:r>
              <a:rPr kumimoji="1" lang="en-US" altLang="ja-JP" dirty="0"/>
              <a:t>O(~)</a:t>
            </a:r>
            <a:r>
              <a:rPr kumimoji="1" lang="ja-JP" altLang="en-US" dirty="0"/>
              <a:t>となるアルゴリズムが提案されております．ここで</a:t>
            </a:r>
            <a:r>
              <a:rPr kumimoji="1" lang="en-US" altLang="ja-JP" dirty="0"/>
              <a:t>m, n</a:t>
            </a:r>
            <a:r>
              <a:rPr kumimoji="1" lang="ja-JP" altLang="en-US" dirty="0"/>
              <a:t>はそれぞれパターンとテキストの長さです，～</a:t>
            </a:r>
            <a:br>
              <a:rPr kumimoji="1" lang="en-US" altLang="ja-JP" dirty="0"/>
            </a:br>
            <a:r>
              <a:rPr kumimoji="1" lang="ja-JP" altLang="en-US" dirty="0"/>
              <a:t>ミスマッチを許容した場合，時間計算量が</a:t>
            </a:r>
            <a:r>
              <a:rPr kumimoji="1" lang="en-US" altLang="ja-JP" dirty="0"/>
              <a:t>O(~)</a:t>
            </a:r>
            <a:r>
              <a:rPr kumimoji="1" lang="ja-JP" altLang="en-US" dirty="0"/>
              <a:t>となるアルゴリズムが提案されておりますが，こちらは未実装であります．そこで卒論として，</a:t>
            </a:r>
          </a:p>
        </p:txBody>
      </p:sp>
      <p:sp>
        <p:nvSpPr>
          <p:cNvPr id="4" name="スライド番号プレースホルダー 3"/>
          <p:cNvSpPr>
            <a:spLocks noGrp="1"/>
          </p:cNvSpPr>
          <p:nvPr>
            <p:ph type="sldNum" sz="quarter" idx="10"/>
          </p:nvPr>
        </p:nvSpPr>
        <p:spPr/>
        <p:txBody>
          <a:bodyPr/>
          <a:lstStyle/>
          <a:p>
            <a:fld id="{9CE2BB5F-02F8-C442-8456-FBC1B0F7B8AF}" type="slidenum">
              <a:rPr kumimoji="1" lang="ja-JP" altLang="en-US" smtClean="0"/>
              <a:t>17</a:t>
            </a:fld>
            <a:endParaRPr kumimoji="1" lang="ja-JP" altLang="en-US"/>
          </a:p>
        </p:txBody>
      </p:sp>
    </p:spTree>
    <p:extLst>
      <p:ext uri="{BB962C8B-B14F-4D97-AF65-F5344CB8AC3E}">
        <p14:creationId xmlns:p14="http://schemas.microsoft.com/office/powerpoint/2010/main" val="2261984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アルゴリズムの大まかな流れとしては</a:t>
            </a:r>
            <a:r>
              <a:rPr kumimoji="1" lang="en-US" altLang="ja-JP" dirty="0"/>
              <a:t>…</a:t>
            </a:r>
            <a:endParaRPr kumimoji="1" lang="ja-JP" altLang="en-US" dirty="0"/>
          </a:p>
        </p:txBody>
      </p:sp>
      <p:sp>
        <p:nvSpPr>
          <p:cNvPr id="4" name="スライド番号プレースホルダー 3"/>
          <p:cNvSpPr>
            <a:spLocks noGrp="1"/>
          </p:cNvSpPr>
          <p:nvPr>
            <p:ph type="sldNum" sz="quarter" idx="10"/>
          </p:nvPr>
        </p:nvSpPr>
        <p:spPr/>
        <p:txBody>
          <a:bodyPr/>
          <a:lstStyle/>
          <a:p>
            <a:fld id="{9CE2BB5F-02F8-C442-8456-FBC1B0F7B8AF}" type="slidenum">
              <a:rPr kumimoji="1" lang="ja-JP" altLang="en-US" smtClean="0"/>
              <a:t>18</a:t>
            </a:fld>
            <a:endParaRPr kumimoji="1" lang="ja-JP" altLang="en-US"/>
          </a:p>
        </p:txBody>
      </p:sp>
    </p:spTree>
    <p:extLst>
      <p:ext uri="{BB962C8B-B14F-4D97-AF65-F5344CB8AC3E}">
        <p14:creationId xmlns:p14="http://schemas.microsoft.com/office/powerpoint/2010/main" val="1800505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こちらが本スライドの以降の説明における</a:t>
            </a:r>
            <a:r>
              <a:rPr kumimoji="1" lang="en-US" altLang="ja-JP" dirty="0"/>
              <a:t>Notation</a:t>
            </a:r>
            <a:r>
              <a:rPr kumimoji="1" lang="ja-JP" altLang="en-US" dirty="0" err="1"/>
              <a:t>．</a:t>
            </a:r>
            <a:r>
              <a:rPr kumimoji="1" lang="ja-JP" altLang="en-US" dirty="0"/>
              <a:t>順序同型を～，</a:t>
            </a:r>
            <a:r>
              <a:rPr kumimoji="1" lang="en-US" altLang="ja-JP" dirty="0"/>
              <a:t>k</a:t>
            </a:r>
            <a:r>
              <a:rPr kumimoji="1" lang="ja-JP" altLang="en-US" dirty="0"/>
              <a:t>個のミスマッチをもつ順序同型を～，ハミング距離を～と定義することを覚えていてください．</a:t>
            </a:r>
            <a:r>
              <a:rPr kumimoji="1" lang="en-US" altLang="ja-JP" dirty="0" err="1"/>
              <a:t>pred</a:t>
            </a:r>
            <a:r>
              <a:rPr kumimoji="1" lang="ja-JP" altLang="en-US" dirty="0"/>
              <a:t>と</a:t>
            </a:r>
            <a:r>
              <a:rPr kumimoji="1" lang="en-US" altLang="ja-JP" dirty="0"/>
              <a:t>S</a:t>
            </a:r>
            <a:r>
              <a:rPr kumimoji="1" lang="ja-JP" altLang="en-US" dirty="0"/>
              <a:t>については少しややこしいので説明させていただきます．</a:t>
            </a:r>
          </a:p>
        </p:txBody>
      </p:sp>
      <p:sp>
        <p:nvSpPr>
          <p:cNvPr id="4" name="スライド番号プレースホルダー 3"/>
          <p:cNvSpPr>
            <a:spLocks noGrp="1"/>
          </p:cNvSpPr>
          <p:nvPr>
            <p:ph type="sldNum" sz="quarter" idx="10"/>
          </p:nvPr>
        </p:nvSpPr>
        <p:spPr/>
        <p:txBody>
          <a:bodyPr/>
          <a:lstStyle/>
          <a:p>
            <a:fld id="{9CE2BB5F-02F8-C442-8456-FBC1B0F7B8AF}" type="slidenum">
              <a:rPr kumimoji="1" lang="ja-JP" altLang="en-US" smtClean="0"/>
              <a:t>19</a:t>
            </a:fld>
            <a:endParaRPr kumimoji="1" lang="ja-JP" altLang="en-US"/>
          </a:p>
        </p:txBody>
      </p:sp>
    </p:spTree>
    <p:extLst>
      <p:ext uri="{BB962C8B-B14F-4D97-AF65-F5344CB8AC3E}">
        <p14:creationId xmlns:p14="http://schemas.microsoft.com/office/powerpoint/2010/main" val="3020069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先程作成した</a:t>
            </a:r>
            <a:r>
              <a:rPr kumimoji="1" lang="en-US" altLang="ja-JP" dirty="0"/>
              <a:t>S</a:t>
            </a:r>
            <a:r>
              <a:rPr kumimoji="1" lang="ja-JP" altLang="en-US" dirty="0"/>
              <a:t>を利用してフィルタリングをしていく．</a:t>
            </a:r>
            <a:r>
              <a:rPr kumimoji="1" lang="en-US" altLang="ja-JP" dirty="0"/>
              <a:t>k=0</a:t>
            </a:r>
            <a:r>
              <a:rPr kumimoji="1" lang="ja-JP" altLang="en-US" dirty="0"/>
              <a:t>のとき</a:t>
            </a:r>
          </a:p>
        </p:txBody>
      </p:sp>
      <p:sp>
        <p:nvSpPr>
          <p:cNvPr id="4" name="スライド番号プレースホルダー 3"/>
          <p:cNvSpPr>
            <a:spLocks noGrp="1"/>
          </p:cNvSpPr>
          <p:nvPr>
            <p:ph type="sldNum" sz="quarter" idx="10"/>
          </p:nvPr>
        </p:nvSpPr>
        <p:spPr/>
        <p:txBody>
          <a:bodyPr/>
          <a:lstStyle/>
          <a:p>
            <a:fld id="{9CE2BB5F-02F8-C442-8456-FBC1B0F7B8AF}" type="slidenum">
              <a:rPr kumimoji="1" lang="ja-JP" altLang="en-US" smtClean="0"/>
              <a:t>33</a:t>
            </a:fld>
            <a:endParaRPr kumimoji="1" lang="ja-JP" altLang="en-US"/>
          </a:p>
        </p:txBody>
      </p:sp>
    </p:spTree>
    <p:extLst>
      <p:ext uri="{BB962C8B-B14F-4D97-AF65-F5344CB8AC3E}">
        <p14:creationId xmlns:p14="http://schemas.microsoft.com/office/powerpoint/2010/main" val="2246167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k=1</a:t>
            </a:r>
            <a:r>
              <a:rPr kumimoji="1" lang="ja-JP" altLang="en-US" dirty="0"/>
              <a:t>のとき，</a:t>
            </a:r>
            <a:br>
              <a:rPr kumimoji="1" lang="en-US" altLang="ja-JP" dirty="0"/>
            </a:br>
            <a:r>
              <a:rPr kumimoji="1" lang="en-US" altLang="ja-JP" dirty="0"/>
              <a:t>k&gt;2</a:t>
            </a:r>
            <a:r>
              <a:rPr kumimoji="1" lang="ja-JP" altLang="en-US" dirty="0"/>
              <a:t>以上のときは，同様のことが</a:t>
            </a:r>
            <a:r>
              <a:rPr kumimoji="1" lang="en-US" altLang="ja-JP" dirty="0"/>
              <a:t>k</a:t>
            </a:r>
            <a:r>
              <a:rPr kumimoji="1" lang="ja-JP" altLang="en-US" dirty="0"/>
              <a:t>こ起こるため，</a:t>
            </a:r>
            <a:r>
              <a:rPr kumimoji="1" lang="en-US" altLang="ja-JP" dirty="0"/>
              <a:t>H</a:t>
            </a:r>
            <a:r>
              <a:rPr kumimoji="1" lang="ja-JP" altLang="en-US" dirty="0"/>
              <a:t>距離が</a:t>
            </a:r>
            <a:r>
              <a:rPr kumimoji="1" lang="en-US" altLang="ja-JP" dirty="0"/>
              <a:t>3k</a:t>
            </a:r>
            <a:r>
              <a:rPr kumimoji="1" lang="ja-JP" altLang="en-US" dirty="0"/>
              <a:t>以下となるかどうかを判定することでフィルタリングできる．</a:t>
            </a:r>
          </a:p>
        </p:txBody>
      </p:sp>
      <p:sp>
        <p:nvSpPr>
          <p:cNvPr id="4" name="スライド番号プレースホルダー 3"/>
          <p:cNvSpPr>
            <a:spLocks noGrp="1"/>
          </p:cNvSpPr>
          <p:nvPr>
            <p:ph type="sldNum" sz="quarter" idx="10"/>
          </p:nvPr>
        </p:nvSpPr>
        <p:spPr/>
        <p:txBody>
          <a:bodyPr/>
          <a:lstStyle/>
          <a:p>
            <a:fld id="{9CE2BB5F-02F8-C442-8456-FBC1B0F7B8AF}" type="slidenum">
              <a:rPr kumimoji="1" lang="ja-JP" altLang="en-US" smtClean="0"/>
              <a:t>34</a:t>
            </a:fld>
            <a:endParaRPr kumimoji="1" lang="ja-JP" altLang="en-US"/>
          </a:p>
        </p:txBody>
      </p:sp>
    </p:spTree>
    <p:extLst>
      <p:ext uri="{BB962C8B-B14F-4D97-AF65-F5344CB8AC3E}">
        <p14:creationId xmlns:p14="http://schemas.microsoft.com/office/powerpoint/2010/main" val="2640007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i</a:t>
            </a:r>
            <a:r>
              <a:rPr kumimoji="1" lang="ja-JP" altLang="en-US" dirty="0"/>
              <a:t>をインクリメントしてテキスト</a:t>
            </a:r>
            <a:r>
              <a:rPr kumimoji="1" lang="en-US" altLang="ja-JP" dirty="0"/>
              <a:t>T</a:t>
            </a:r>
            <a:r>
              <a:rPr kumimoji="1" lang="ja-JP" altLang="en-US" dirty="0"/>
              <a:t>における部分系列</a:t>
            </a:r>
            <a:r>
              <a:rPr kumimoji="1" lang="en-US" altLang="ja-JP" dirty="0"/>
              <a:t>T'</a:t>
            </a:r>
            <a:r>
              <a:rPr kumimoji="1" lang="ja-JP" altLang="en-US" dirty="0"/>
              <a:t>のウィンドウをずらす時，</a:t>
            </a:r>
          </a:p>
        </p:txBody>
      </p:sp>
      <p:sp>
        <p:nvSpPr>
          <p:cNvPr id="4" name="スライド番号プレースホルダー 3"/>
          <p:cNvSpPr>
            <a:spLocks noGrp="1"/>
          </p:cNvSpPr>
          <p:nvPr>
            <p:ph type="sldNum" sz="quarter" idx="10"/>
          </p:nvPr>
        </p:nvSpPr>
        <p:spPr/>
        <p:txBody>
          <a:bodyPr/>
          <a:lstStyle/>
          <a:p>
            <a:fld id="{9CE2BB5F-02F8-C442-8456-FBC1B0F7B8AF}" type="slidenum">
              <a:rPr kumimoji="1" lang="ja-JP" altLang="en-US" smtClean="0"/>
              <a:t>35</a:t>
            </a:fld>
            <a:endParaRPr kumimoji="1" lang="ja-JP" altLang="en-US"/>
          </a:p>
        </p:txBody>
      </p:sp>
    </p:spTree>
    <p:extLst>
      <p:ext uri="{BB962C8B-B14F-4D97-AF65-F5344CB8AC3E}">
        <p14:creationId xmlns:p14="http://schemas.microsoft.com/office/powerpoint/2010/main" val="3177135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応実験してみましたが，今日までに時間足りなくて，テスト書いてないですし，サーバーで実験してないですし，１回しかまわしていないのであくまで目安てきに考えていただけると．もしかしたらバグあるかもですのでその辺も含めてがんばります．</a:t>
            </a:r>
          </a:p>
        </p:txBody>
      </p:sp>
      <p:sp>
        <p:nvSpPr>
          <p:cNvPr id="4" name="スライド番号プレースホルダー 3"/>
          <p:cNvSpPr>
            <a:spLocks noGrp="1"/>
          </p:cNvSpPr>
          <p:nvPr>
            <p:ph type="sldNum" sz="quarter" idx="10"/>
          </p:nvPr>
        </p:nvSpPr>
        <p:spPr/>
        <p:txBody>
          <a:bodyPr/>
          <a:lstStyle/>
          <a:p>
            <a:fld id="{9CE2BB5F-02F8-C442-8456-FBC1B0F7B8AF}" type="slidenum">
              <a:rPr kumimoji="1" lang="ja-JP" altLang="en-US" smtClean="0"/>
              <a:t>39</a:t>
            </a:fld>
            <a:endParaRPr kumimoji="1" lang="ja-JP" altLang="en-US"/>
          </a:p>
        </p:txBody>
      </p:sp>
    </p:spTree>
    <p:extLst>
      <p:ext uri="{BB962C8B-B14F-4D97-AF65-F5344CB8AC3E}">
        <p14:creationId xmlns:p14="http://schemas.microsoft.com/office/powerpoint/2010/main" val="210583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a:solidFill>
            <a:srgbClr val="00B0F0"/>
          </a:solidFill>
        </p:spPr>
        <p:txBody>
          <a:bodyPr anchor="b"/>
          <a:lstStyle>
            <a:lvl1pPr algn="ctr">
              <a:defRPr sz="4500">
                <a:solidFill>
                  <a:schemeClr val="bg1"/>
                </a:solidFill>
              </a:defRPr>
            </a:lvl1pPr>
          </a:lstStyle>
          <a:p>
            <a:r>
              <a:rPr kumimoji="1"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19172310-D461-C845-A0BB-AB0C0C03BCBC}" type="datetime1">
              <a:rPr kumimoji="1" lang="ja-JP" altLang="en-US" smtClean="0"/>
              <a:t>2017/1/25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6F5A2C1-14D5-5B4B-BE34-C3D425CB82EE}" type="slidenum">
              <a:rPr kumimoji="1" lang="ja-JP" altLang="en-US" smtClean="0"/>
              <a:t>‹#›</a:t>
            </a:fld>
            <a:endParaRPr kumimoji="1" lang="en-US" altLang="ja-JP" dirty="0"/>
          </a:p>
        </p:txBody>
      </p:sp>
    </p:spTree>
    <p:extLst>
      <p:ext uri="{BB962C8B-B14F-4D97-AF65-F5344CB8AC3E}">
        <p14:creationId xmlns:p14="http://schemas.microsoft.com/office/powerpoint/2010/main" val="2004594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F47C1840-830F-5F43-B3A2-7BCBB817A3CD}" type="datetime1">
              <a:rPr kumimoji="1" lang="ja-JP" altLang="en-US" smtClean="0"/>
              <a:t>2017/1/25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6F5A2C1-14D5-5B4B-BE34-C3D425CB82EE}" type="slidenum">
              <a:rPr kumimoji="1" lang="ja-JP" altLang="en-US" smtClean="0"/>
              <a:t>‹#›</a:t>
            </a:fld>
            <a:endParaRPr kumimoji="1" lang="ja-JP" altLang="en-US"/>
          </a:p>
        </p:txBody>
      </p:sp>
    </p:spTree>
    <p:extLst>
      <p:ext uri="{BB962C8B-B14F-4D97-AF65-F5344CB8AC3E}">
        <p14:creationId xmlns:p14="http://schemas.microsoft.com/office/powerpoint/2010/main" val="274007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A23FBD28-EEE0-1D45-B8CD-A4CB25ADD925}" type="datetime1">
              <a:rPr kumimoji="1" lang="ja-JP" altLang="en-US" smtClean="0"/>
              <a:t>2017/1/25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6F5A2C1-14D5-5B4B-BE34-C3D425CB82EE}" type="slidenum">
              <a:rPr kumimoji="1" lang="ja-JP" altLang="en-US" smtClean="0"/>
              <a:t>‹#›</a:t>
            </a:fld>
            <a:endParaRPr kumimoji="1" lang="ja-JP" altLang="en-US"/>
          </a:p>
        </p:txBody>
      </p:sp>
    </p:spTree>
    <p:extLst>
      <p:ext uri="{BB962C8B-B14F-4D97-AF65-F5344CB8AC3E}">
        <p14:creationId xmlns:p14="http://schemas.microsoft.com/office/powerpoint/2010/main" val="1033802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9B7EBC5B-AECE-A54E-9D17-D89EA7EBF2E3}" type="datetime1">
              <a:rPr kumimoji="1" lang="ja-JP" altLang="en-US" smtClean="0"/>
              <a:t>2017/1/25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6F5A2C1-14D5-5B4B-BE34-C3D425CB82EE}" type="slidenum">
              <a:rPr kumimoji="1" lang="ja-JP" altLang="en-US" smtClean="0"/>
              <a:t>‹#›</a:t>
            </a:fld>
            <a:endParaRPr kumimoji="1" lang="ja-JP" altLang="en-US"/>
          </a:p>
        </p:txBody>
      </p:sp>
    </p:spTree>
    <p:extLst>
      <p:ext uri="{BB962C8B-B14F-4D97-AF65-F5344CB8AC3E}">
        <p14:creationId xmlns:p14="http://schemas.microsoft.com/office/powerpoint/2010/main" val="1504004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AAB18540-FB73-FC40-85AA-D67E4C717BF2}" type="datetime1">
              <a:rPr kumimoji="1" lang="ja-JP" altLang="en-US" smtClean="0"/>
              <a:t>2017/1/25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6F5A2C1-14D5-5B4B-BE34-C3D425CB82EE}" type="slidenum">
              <a:rPr kumimoji="1" lang="ja-JP" altLang="en-US" smtClean="0"/>
              <a:t>‹#›</a:t>
            </a:fld>
            <a:endParaRPr kumimoji="1" lang="ja-JP" altLang="en-US"/>
          </a:p>
        </p:txBody>
      </p:sp>
    </p:spTree>
    <p:extLst>
      <p:ext uri="{BB962C8B-B14F-4D97-AF65-F5344CB8AC3E}">
        <p14:creationId xmlns:p14="http://schemas.microsoft.com/office/powerpoint/2010/main" val="1929005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9B6B0A87-0E02-D94C-A6A0-F82689D61754}" type="datetime1">
              <a:rPr kumimoji="1" lang="ja-JP" altLang="en-US" smtClean="0"/>
              <a:t>2017/1/25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6F5A2C1-14D5-5B4B-BE34-C3D425CB82EE}" type="slidenum">
              <a:rPr kumimoji="1" lang="ja-JP" altLang="en-US" smtClean="0"/>
              <a:t>‹#›</a:t>
            </a:fld>
            <a:endParaRPr kumimoji="1" lang="ja-JP" altLang="en-US"/>
          </a:p>
        </p:txBody>
      </p:sp>
    </p:spTree>
    <p:extLst>
      <p:ext uri="{BB962C8B-B14F-4D97-AF65-F5344CB8AC3E}">
        <p14:creationId xmlns:p14="http://schemas.microsoft.com/office/powerpoint/2010/main" val="236500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19EACBD3-2C2B-8047-B459-5A6596D51136}" type="datetime1">
              <a:rPr kumimoji="1" lang="ja-JP" altLang="en-US" smtClean="0"/>
              <a:t>2017/1/25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6F5A2C1-14D5-5B4B-BE34-C3D425CB82EE}" type="slidenum">
              <a:rPr kumimoji="1" lang="ja-JP" altLang="en-US" smtClean="0"/>
              <a:t>‹#›</a:t>
            </a:fld>
            <a:endParaRPr kumimoji="1" lang="ja-JP" altLang="en-US"/>
          </a:p>
        </p:txBody>
      </p:sp>
    </p:spTree>
    <p:extLst>
      <p:ext uri="{BB962C8B-B14F-4D97-AF65-F5344CB8AC3E}">
        <p14:creationId xmlns:p14="http://schemas.microsoft.com/office/powerpoint/2010/main" val="2018164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EEE42BA1-7099-D148-80CC-3AC4D56D05FE}" type="datetime1">
              <a:rPr kumimoji="1" lang="ja-JP" altLang="en-US" smtClean="0"/>
              <a:t>2017/1/25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6F5A2C1-14D5-5B4B-BE34-C3D425CB82EE}" type="slidenum">
              <a:rPr kumimoji="1" lang="ja-JP" altLang="en-US" smtClean="0"/>
              <a:t>‹#›</a:t>
            </a:fld>
            <a:endParaRPr kumimoji="1" lang="ja-JP" altLang="en-US"/>
          </a:p>
        </p:txBody>
      </p:sp>
    </p:spTree>
    <p:extLst>
      <p:ext uri="{BB962C8B-B14F-4D97-AF65-F5344CB8AC3E}">
        <p14:creationId xmlns:p14="http://schemas.microsoft.com/office/powerpoint/2010/main" val="1941375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6781521-BB68-2B48-AF8F-2C6CAEC41D54}" type="datetime1">
              <a:rPr kumimoji="1" lang="ja-JP" altLang="en-US" smtClean="0"/>
              <a:t>2017/1/25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6F5A2C1-14D5-5B4B-BE34-C3D425CB82EE}" type="slidenum">
              <a:rPr kumimoji="1" lang="ja-JP" altLang="en-US" smtClean="0"/>
              <a:t>‹#›</a:t>
            </a:fld>
            <a:endParaRPr kumimoji="1" lang="ja-JP" altLang="en-US"/>
          </a:p>
        </p:txBody>
      </p:sp>
    </p:spTree>
    <p:extLst>
      <p:ext uri="{BB962C8B-B14F-4D97-AF65-F5344CB8AC3E}">
        <p14:creationId xmlns:p14="http://schemas.microsoft.com/office/powerpoint/2010/main" val="1977988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3F775A6C-BA57-5E4B-9EE9-B6FD969F9AC3}" type="datetime1">
              <a:rPr kumimoji="1" lang="ja-JP" altLang="en-US" smtClean="0"/>
              <a:t>2017/1/25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6F5A2C1-14D5-5B4B-BE34-C3D425CB82EE}" type="slidenum">
              <a:rPr kumimoji="1" lang="ja-JP" altLang="en-US" smtClean="0"/>
              <a:t>‹#›</a:t>
            </a:fld>
            <a:endParaRPr kumimoji="1" lang="ja-JP" altLang="en-US"/>
          </a:p>
        </p:txBody>
      </p:sp>
    </p:spTree>
    <p:extLst>
      <p:ext uri="{BB962C8B-B14F-4D97-AF65-F5344CB8AC3E}">
        <p14:creationId xmlns:p14="http://schemas.microsoft.com/office/powerpoint/2010/main" val="997729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6B894775-8007-7F43-ADBE-5733EA96ADCD}" type="datetime1">
              <a:rPr kumimoji="1" lang="ja-JP" altLang="en-US" smtClean="0"/>
              <a:t>2017/1/25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6F5A2C1-14D5-5B4B-BE34-C3D425CB82EE}" type="slidenum">
              <a:rPr kumimoji="1" lang="ja-JP" altLang="en-US" smtClean="0"/>
              <a:t>‹#›</a:t>
            </a:fld>
            <a:endParaRPr kumimoji="1" lang="ja-JP" altLang="en-US"/>
          </a:p>
        </p:txBody>
      </p:sp>
    </p:spTree>
    <p:extLst>
      <p:ext uri="{BB962C8B-B14F-4D97-AF65-F5344CB8AC3E}">
        <p14:creationId xmlns:p14="http://schemas.microsoft.com/office/powerpoint/2010/main" val="1284903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タイトル プレースホルダー 1"/>
          <p:cNvSpPr txBox="1">
            <a:spLocks/>
          </p:cNvSpPr>
          <p:nvPr userDrawn="1"/>
        </p:nvSpPr>
        <p:spPr>
          <a:xfrm>
            <a:off x="0" y="6264876"/>
            <a:ext cx="9144000" cy="614555"/>
          </a:xfrm>
          <a:prstGeom prst="rect">
            <a:avLst/>
          </a:prstGeom>
          <a:solidFill>
            <a:srgbClr val="00B0F0"/>
          </a:solidFill>
        </p:spPr>
        <p:txBody>
          <a:bodyPr vert="horz" lIns="91440" tIns="45720" rIns="91440" bIns="45720" rtlCol="0" anchor="ctr">
            <a:normAutofit/>
          </a:bodyPr>
          <a:lstStyle>
            <a:lvl1pPr algn="l" defTabSz="685800" rtl="0" eaLnBrk="1" latinLnBrk="0" hangingPunct="1">
              <a:lnSpc>
                <a:spcPct val="90000"/>
              </a:lnSpc>
              <a:spcBef>
                <a:spcPct val="0"/>
              </a:spcBef>
              <a:buNone/>
              <a:defRPr kumimoji="1" sz="4400" kern="1200">
                <a:solidFill>
                  <a:schemeClr val="bg1"/>
                </a:solidFill>
                <a:latin typeface="+mj-lt"/>
                <a:ea typeface="+mj-ea"/>
                <a:cs typeface="+mj-cs"/>
              </a:defRPr>
            </a:lvl1pPr>
          </a:lstStyle>
          <a:p>
            <a:endParaRPr lang="ja-JP" altLang="en-US" sz="2800" dirty="0"/>
          </a:p>
        </p:txBody>
      </p:sp>
      <p:sp>
        <p:nvSpPr>
          <p:cNvPr id="2" name="タイトル プレースホルダー 1"/>
          <p:cNvSpPr>
            <a:spLocks noGrp="1"/>
          </p:cNvSpPr>
          <p:nvPr>
            <p:ph type="title"/>
          </p:nvPr>
        </p:nvSpPr>
        <p:spPr>
          <a:xfrm>
            <a:off x="0" y="1"/>
            <a:ext cx="9144000" cy="1223318"/>
          </a:xfrm>
          <a:prstGeom prst="rect">
            <a:avLst/>
          </a:prstGeom>
          <a:solidFill>
            <a:srgbClr val="00B0F0"/>
          </a:solidFill>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628650" y="6389590"/>
            <a:ext cx="2057400" cy="365125"/>
          </a:xfrm>
          <a:prstGeom prst="rect">
            <a:avLst/>
          </a:prstGeom>
        </p:spPr>
        <p:txBody>
          <a:bodyPr vert="horz" lIns="91440" tIns="45720" rIns="91440" bIns="45720" rtlCol="0" anchor="ctr"/>
          <a:lstStyle>
            <a:lvl1pPr algn="l">
              <a:defRPr sz="2000">
                <a:solidFill>
                  <a:schemeClr val="bg1"/>
                </a:solidFill>
              </a:defRPr>
            </a:lvl1pPr>
          </a:lstStyle>
          <a:p>
            <a:fld id="{5E5B37C9-78C8-6247-9BE9-08A938C4DC9A}" type="datetime1">
              <a:rPr lang="ja-JP" altLang="en-US" smtClean="0"/>
              <a:t>2017/1/25</a:t>
            </a:fld>
            <a:endParaRPr lang="ja-JP" altLang="en-US" dirty="0"/>
          </a:p>
        </p:txBody>
      </p:sp>
      <p:sp>
        <p:nvSpPr>
          <p:cNvPr id="5" name="フッター プレースホルダー 4"/>
          <p:cNvSpPr>
            <a:spLocks noGrp="1"/>
          </p:cNvSpPr>
          <p:nvPr>
            <p:ph type="ftr" sz="quarter" idx="3"/>
          </p:nvPr>
        </p:nvSpPr>
        <p:spPr>
          <a:xfrm>
            <a:off x="3028950" y="6401188"/>
            <a:ext cx="3086100" cy="365125"/>
          </a:xfrm>
          <a:prstGeom prst="rect">
            <a:avLst/>
          </a:prstGeom>
        </p:spPr>
        <p:txBody>
          <a:bodyPr vert="horz" lIns="91440" tIns="45720" rIns="91440" bIns="45720" rtlCol="0" anchor="ctr"/>
          <a:lstStyle>
            <a:lvl1pPr algn="ctr">
              <a:defRPr sz="2000">
                <a:solidFill>
                  <a:schemeClr val="bg1"/>
                </a:solidFill>
              </a:defRPr>
            </a:lvl1pPr>
          </a:lstStyle>
          <a:p>
            <a:endParaRPr lang="ja-JP" altLang="en-US" dirty="0"/>
          </a:p>
        </p:txBody>
      </p:sp>
      <p:sp>
        <p:nvSpPr>
          <p:cNvPr id="6" name="スライド番号プレースホルダー 5"/>
          <p:cNvSpPr>
            <a:spLocks noGrp="1"/>
          </p:cNvSpPr>
          <p:nvPr>
            <p:ph type="sldNum" sz="quarter" idx="4"/>
          </p:nvPr>
        </p:nvSpPr>
        <p:spPr>
          <a:xfrm>
            <a:off x="6457950" y="6401188"/>
            <a:ext cx="2057400" cy="365125"/>
          </a:xfrm>
          <a:prstGeom prst="rect">
            <a:avLst/>
          </a:prstGeom>
        </p:spPr>
        <p:txBody>
          <a:bodyPr vert="horz" lIns="91440" tIns="45720" rIns="91440" bIns="45720" rtlCol="0" anchor="ctr"/>
          <a:lstStyle>
            <a:lvl1pPr algn="r">
              <a:defRPr sz="2000">
                <a:solidFill>
                  <a:schemeClr val="bg1"/>
                </a:solidFill>
              </a:defRPr>
            </a:lvl1pPr>
          </a:lstStyle>
          <a:p>
            <a:fld id="{46F5A2C1-14D5-5B4B-BE34-C3D425CB82EE}" type="slidenum">
              <a:rPr lang="ja-JP" altLang="en-US" smtClean="0"/>
              <a:pPr/>
              <a:t>‹#›</a:t>
            </a:fld>
            <a:endParaRPr lang="ja-JP" altLang="en-US" dirty="0"/>
          </a:p>
        </p:txBody>
      </p:sp>
      <p:sp>
        <p:nvSpPr>
          <p:cNvPr id="9" name="テキスト ボックス 8"/>
          <p:cNvSpPr txBox="1"/>
          <p:nvPr userDrawn="1"/>
        </p:nvSpPr>
        <p:spPr>
          <a:xfrm>
            <a:off x="8388250" y="6401188"/>
            <a:ext cx="596724" cy="400110"/>
          </a:xfrm>
          <a:prstGeom prst="rect">
            <a:avLst/>
          </a:prstGeom>
          <a:noFill/>
        </p:spPr>
        <p:txBody>
          <a:bodyPr wrap="square" rtlCol="0">
            <a:spAutoFit/>
          </a:bodyPr>
          <a:lstStyle/>
          <a:p>
            <a:r>
              <a:rPr kumimoji="1" lang="en-US" altLang="ja-JP" sz="2000" dirty="0">
                <a:solidFill>
                  <a:schemeClr val="bg1"/>
                </a:solidFill>
              </a:rPr>
              <a:t>/30</a:t>
            </a:r>
            <a:endParaRPr kumimoji="1" lang="ja-JP" altLang="en-US" dirty="0">
              <a:solidFill>
                <a:schemeClr val="bg1"/>
              </a:solidFill>
            </a:endParaRPr>
          </a:p>
        </p:txBody>
      </p:sp>
    </p:spTree>
    <p:extLst>
      <p:ext uri="{BB962C8B-B14F-4D97-AF65-F5344CB8AC3E}">
        <p14:creationId xmlns:p14="http://schemas.microsoft.com/office/powerpoint/2010/main" val="12681401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685800" rtl="0" eaLnBrk="1" latinLnBrk="0" hangingPunct="1">
        <a:lnSpc>
          <a:spcPct val="90000"/>
        </a:lnSpc>
        <a:spcBef>
          <a:spcPct val="0"/>
        </a:spcBef>
        <a:buNone/>
        <a:defRPr kumimoji="1" sz="4400"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kumimoji="1" sz="2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kumimoji="1" sz="2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kumimoji="1"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kumimoji="1"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kumimoji="1"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10.png"/><Relationship Id="rId7" Type="http://schemas.openxmlformats.org/officeDocument/2006/relationships/chart" Target="../charts/chart2.xml"/><Relationship Id="rId2" Type="http://schemas.openxmlformats.org/officeDocument/2006/relationships/image" Target="../media/image21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hart" Target="../charts/char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10.png"/><Relationship Id="rId7" Type="http://schemas.openxmlformats.org/officeDocument/2006/relationships/chart" Target="../charts/chart4.xml"/><Relationship Id="rId2" Type="http://schemas.openxmlformats.org/officeDocument/2006/relationships/image" Target="../media/image210.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chart" Target="../charts/chart3.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10.png"/><Relationship Id="rId7" Type="http://schemas.openxmlformats.org/officeDocument/2006/relationships/image" Target="../media/image7.png"/><Relationship Id="rId2" Type="http://schemas.openxmlformats.org/officeDocument/2006/relationships/chart" Target="../charts/chart5.xml"/><Relationship Id="rId1" Type="http://schemas.openxmlformats.org/officeDocument/2006/relationships/slideLayout" Target="../slideLayouts/slideLayout2.xml"/><Relationship Id="rId6" Type="http://schemas.openxmlformats.org/officeDocument/2006/relationships/chart" Target="../charts/chart6.xml"/><Relationship Id="rId5" Type="http://schemas.openxmlformats.org/officeDocument/2006/relationships/image" Target="../media/image8.png"/><Relationship Id="rId4" Type="http://schemas.openxmlformats.org/officeDocument/2006/relationships/image" Target="../media/image310.png"/></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hart" Target="../charts/chart7.xml"/><Relationship Id="rId7" Type="http://schemas.openxmlformats.org/officeDocument/2006/relationships/chart" Target="../charts/chart8.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10.png"/><Relationship Id="rId4" Type="http://schemas.openxmlformats.org/officeDocument/2006/relationships/image" Target="../media/image210.png"/><Relationship Id="rId9"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chart" Target="../charts/chart14.xml"/><Relationship Id="rId3" Type="http://schemas.openxmlformats.org/officeDocument/2006/relationships/chart" Target="../charts/chart9.xml"/><Relationship Id="rId7" Type="http://schemas.openxmlformats.org/officeDocument/2006/relationships/chart" Target="../charts/chart1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chart" Target="../charts/chart12.xml"/><Relationship Id="rId5" Type="http://schemas.openxmlformats.org/officeDocument/2006/relationships/chart" Target="../charts/chart11.xml"/><Relationship Id="rId10" Type="http://schemas.openxmlformats.org/officeDocument/2006/relationships/chart" Target="../charts/chart16.xml"/><Relationship Id="rId4" Type="http://schemas.openxmlformats.org/officeDocument/2006/relationships/chart" Target="../charts/chart10.xml"/><Relationship Id="rId9" Type="http://schemas.openxmlformats.org/officeDocument/2006/relationships/chart" Target="../charts/char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3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9.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40.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4.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4.png"/><Relationship Id="rId4" Type="http://schemas.openxmlformats.org/officeDocument/2006/relationships/image" Target="../media/image43.png"/></Relationships>
</file>

<file path=ppt/slides/_rels/slide38.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2.png"/><Relationship Id="rId7" Type="http://schemas.openxmlformats.org/officeDocument/2006/relationships/image" Target="../media/image44.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4.png"/><Relationship Id="rId10" Type="http://schemas.openxmlformats.org/officeDocument/2006/relationships/image" Target="../media/image47.png"/><Relationship Id="rId4" Type="http://schemas.openxmlformats.org/officeDocument/2006/relationships/image" Target="../media/image43.png"/><Relationship Id="rId9" Type="http://schemas.openxmlformats.org/officeDocument/2006/relationships/image" Target="../media/image46.png"/></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10.png"/><Relationship Id="rId7" Type="http://schemas.openxmlformats.org/officeDocument/2006/relationships/chart" Target="../charts/chart18.xml"/><Relationship Id="rId2" Type="http://schemas.openxmlformats.org/officeDocument/2006/relationships/image" Target="../media/image21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hart" Target="../charts/chart17.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310.png"/><Relationship Id="rId7" Type="http://schemas.openxmlformats.org/officeDocument/2006/relationships/chart" Target="../charts/chart20.xml"/><Relationship Id="rId2" Type="http://schemas.openxmlformats.org/officeDocument/2006/relationships/image" Target="../media/image210.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chart" Target="../charts/chart19.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210.png"/><Relationship Id="rId7" Type="http://schemas.openxmlformats.org/officeDocument/2006/relationships/image" Target="../media/image7.png"/><Relationship Id="rId2" Type="http://schemas.openxmlformats.org/officeDocument/2006/relationships/chart" Target="../charts/chart21.xml"/><Relationship Id="rId1" Type="http://schemas.openxmlformats.org/officeDocument/2006/relationships/slideLayout" Target="../slideLayouts/slideLayout2.xml"/><Relationship Id="rId6" Type="http://schemas.openxmlformats.org/officeDocument/2006/relationships/chart" Target="../charts/chart22.xml"/><Relationship Id="rId5" Type="http://schemas.openxmlformats.org/officeDocument/2006/relationships/image" Target="../media/image8.png"/><Relationship Id="rId4" Type="http://schemas.openxmlformats.org/officeDocument/2006/relationships/image" Target="../media/image310.png"/></Relationships>
</file>

<file path=ppt/slides/_rels/slide46.xml.rels><?xml version="1.0" encoding="UTF-8" standalone="yes"?>
<Relationships xmlns="http://schemas.openxmlformats.org/package/2006/relationships"><Relationship Id="rId3" Type="http://schemas.openxmlformats.org/officeDocument/2006/relationships/image" Target="../media/image210.png"/><Relationship Id="rId7" Type="http://schemas.openxmlformats.org/officeDocument/2006/relationships/image" Target="../media/image7.png"/><Relationship Id="rId2" Type="http://schemas.openxmlformats.org/officeDocument/2006/relationships/chart" Target="../charts/chart23.xml"/><Relationship Id="rId1" Type="http://schemas.openxmlformats.org/officeDocument/2006/relationships/slideLayout" Target="../slideLayouts/slideLayout2.xml"/><Relationship Id="rId6" Type="http://schemas.openxmlformats.org/officeDocument/2006/relationships/chart" Target="../charts/chart24.xml"/><Relationship Id="rId5" Type="http://schemas.openxmlformats.org/officeDocument/2006/relationships/image" Target="../media/image8.png"/><Relationship Id="rId4" Type="http://schemas.openxmlformats.org/officeDocument/2006/relationships/image" Target="../media/image310.png"/></Relationships>
</file>

<file path=ppt/slides/_rels/slide47.xml.rels><?xml version="1.0" encoding="UTF-8" standalone="yes"?>
<Relationships xmlns="http://schemas.openxmlformats.org/package/2006/relationships"><Relationship Id="rId3" Type="http://schemas.openxmlformats.org/officeDocument/2006/relationships/image" Target="../media/image210.png"/><Relationship Id="rId7" Type="http://schemas.openxmlformats.org/officeDocument/2006/relationships/image" Target="../media/image7.png"/><Relationship Id="rId2" Type="http://schemas.openxmlformats.org/officeDocument/2006/relationships/chart" Target="../charts/chart25.xml"/><Relationship Id="rId1" Type="http://schemas.openxmlformats.org/officeDocument/2006/relationships/slideLayout" Target="../slideLayouts/slideLayout2.xml"/><Relationship Id="rId6" Type="http://schemas.openxmlformats.org/officeDocument/2006/relationships/chart" Target="../charts/chart26.xml"/><Relationship Id="rId5" Type="http://schemas.openxmlformats.org/officeDocument/2006/relationships/image" Target="../media/image8.png"/><Relationship Id="rId4" Type="http://schemas.openxmlformats.org/officeDocument/2006/relationships/image" Target="../media/image310.png"/></Relationships>
</file>

<file path=ppt/slides/_rels/slide48.xml.rels><?xml version="1.0" encoding="UTF-8" standalone="yes"?>
<Relationships xmlns="http://schemas.openxmlformats.org/package/2006/relationships"><Relationship Id="rId3" Type="http://schemas.openxmlformats.org/officeDocument/2006/relationships/image" Target="../media/image210.png"/><Relationship Id="rId7" Type="http://schemas.openxmlformats.org/officeDocument/2006/relationships/image" Target="../media/image7.png"/><Relationship Id="rId2" Type="http://schemas.openxmlformats.org/officeDocument/2006/relationships/chart" Target="../charts/chart27.xml"/><Relationship Id="rId1" Type="http://schemas.openxmlformats.org/officeDocument/2006/relationships/slideLayout" Target="../slideLayouts/slideLayout2.xml"/><Relationship Id="rId6" Type="http://schemas.openxmlformats.org/officeDocument/2006/relationships/chart" Target="../charts/chart28.xml"/><Relationship Id="rId5" Type="http://schemas.openxmlformats.org/officeDocument/2006/relationships/image" Target="../media/image8.png"/><Relationship Id="rId4" Type="http://schemas.openxmlformats.org/officeDocument/2006/relationships/image" Target="../media/image310.png"/></Relationships>
</file>

<file path=ppt/slides/_rels/slide49.xml.rels><?xml version="1.0" encoding="UTF-8" standalone="yes"?>
<Relationships xmlns="http://schemas.openxmlformats.org/package/2006/relationships"><Relationship Id="rId3" Type="http://schemas.openxmlformats.org/officeDocument/2006/relationships/image" Target="../media/image210.png"/><Relationship Id="rId7" Type="http://schemas.openxmlformats.org/officeDocument/2006/relationships/image" Target="../media/image7.png"/><Relationship Id="rId2" Type="http://schemas.openxmlformats.org/officeDocument/2006/relationships/chart" Target="../charts/chart29.xml"/><Relationship Id="rId1" Type="http://schemas.openxmlformats.org/officeDocument/2006/relationships/slideLayout" Target="../slideLayouts/slideLayout2.xml"/><Relationship Id="rId6" Type="http://schemas.openxmlformats.org/officeDocument/2006/relationships/chart" Target="../charts/chart30.xml"/><Relationship Id="rId5" Type="http://schemas.openxmlformats.org/officeDocument/2006/relationships/image" Target="../media/image8.png"/><Relationship Id="rId4" Type="http://schemas.openxmlformats.org/officeDocument/2006/relationships/image" Target="../media/image310.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0.png"/><Relationship Id="rId7" Type="http://schemas.openxmlformats.org/officeDocument/2006/relationships/image" Target="../media/image7.png"/><Relationship Id="rId2" Type="http://schemas.openxmlformats.org/officeDocument/2006/relationships/chart" Target="../charts/chart31.xml"/><Relationship Id="rId1" Type="http://schemas.openxmlformats.org/officeDocument/2006/relationships/slideLayout" Target="../slideLayouts/slideLayout2.xml"/><Relationship Id="rId6" Type="http://schemas.openxmlformats.org/officeDocument/2006/relationships/chart" Target="../charts/chart32.xml"/><Relationship Id="rId5" Type="http://schemas.openxmlformats.org/officeDocument/2006/relationships/image" Target="../media/image8.png"/><Relationship Id="rId4" Type="http://schemas.openxmlformats.org/officeDocument/2006/relationships/image" Target="../media/image310.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63369" y="519545"/>
            <a:ext cx="7910945" cy="3152350"/>
          </a:xfrm>
        </p:spPr>
        <p:txBody>
          <a:bodyPr anchor="t">
            <a:normAutofit fontScale="90000"/>
          </a:bodyPr>
          <a:lstStyle/>
          <a:p>
            <a:pPr>
              <a:lnSpc>
                <a:spcPct val="150000"/>
              </a:lnSpc>
            </a:pPr>
            <a:r>
              <a:rPr kumimoji="1" lang="ja-JP" altLang="en-US" sz="4800" dirty="0"/>
              <a:t>ミスマッチを許容した順序保存照合問題についての研究進捗</a:t>
            </a:r>
          </a:p>
        </p:txBody>
      </p:sp>
      <p:sp>
        <p:nvSpPr>
          <p:cNvPr id="3" name="サブタイトル 2"/>
          <p:cNvSpPr>
            <a:spLocks noGrp="1"/>
          </p:cNvSpPr>
          <p:nvPr>
            <p:ph type="subTitle" idx="1"/>
          </p:nvPr>
        </p:nvSpPr>
        <p:spPr>
          <a:xfrm>
            <a:off x="922336" y="3916582"/>
            <a:ext cx="7593013" cy="1827155"/>
          </a:xfrm>
        </p:spPr>
        <p:txBody>
          <a:bodyPr>
            <a:noAutofit/>
          </a:bodyPr>
          <a:lstStyle/>
          <a:p>
            <a:pPr algn="l"/>
            <a:r>
              <a:rPr lang="ja-JP" altLang="en-US" sz="2000" dirty="0"/>
              <a:t>卒論の進捗です．先週の月曜日にようやく決めた卒論テーマです．既存研究で自分が理解して実装した範囲での説明です．実験</a:t>
            </a:r>
            <a:r>
              <a:rPr lang="en-US" altLang="ja-JP" sz="2000" dirty="0"/>
              <a:t>C</a:t>
            </a:r>
            <a:r>
              <a:rPr lang="ja-JP" altLang="en-US" sz="2000" dirty="0"/>
              <a:t>がようやく終わり，やっと卒論に集中できます（もう言い訳できない）．出来る限りわかりやすく説明したつもりですが，何かありましたら適宜突っ込んでいただけると幸いです．</a:t>
            </a:r>
            <a:r>
              <a:rPr kumimoji="1" lang="en-US" altLang="ja-JP" sz="2000" dirty="0"/>
              <a:t>(139)</a:t>
            </a:r>
            <a:endParaRPr kumimoji="1" lang="ja-JP" altLang="en-US" sz="2000" dirty="0"/>
          </a:p>
        </p:txBody>
      </p:sp>
      <p:sp>
        <p:nvSpPr>
          <p:cNvPr id="5" name="スライド番号プレースホルダー 4"/>
          <p:cNvSpPr>
            <a:spLocks noGrp="1"/>
          </p:cNvSpPr>
          <p:nvPr>
            <p:ph type="sldNum" sz="quarter" idx="12"/>
          </p:nvPr>
        </p:nvSpPr>
        <p:spPr/>
        <p:txBody>
          <a:bodyPr/>
          <a:lstStyle/>
          <a:p>
            <a:fld id="{46F5A2C1-14D5-5B4B-BE34-C3D425CB82EE}" type="slidenum">
              <a:rPr kumimoji="1" lang="ja-JP" altLang="en-US" smtClean="0"/>
              <a:t>1</a:t>
            </a:fld>
            <a:endParaRPr kumimoji="1" lang="ja-JP" altLang="en-US" dirty="0"/>
          </a:p>
        </p:txBody>
      </p:sp>
      <p:sp>
        <p:nvSpPr>
          <p:cNvPr id="6" name="テキスト ボックス 5"/>
          <p:cNvSpPr txBox="1"/>
          <p:nvPr/>
        </p:nvSpPr>
        <p:spPr>
          <a:xfrm>
            <a:off x="3644502" y="2552779"/>
            <a:ext cx="1854995" cy="461665"/>
          </a:xfrm>
          <a:prstGeom prst="rect">
            <a:avLst/>
          </a:prstGeom>
          <a:noFill/>
        </p:spPr>
        <p:txBody>
          <a:bodyPr wrap="none" rtlCol="0">
            <a:spAutoFit/>
          </a:bodyPr>
          <a:lstStyle/>
          <a:p>
            <a:r>
              <a:rPr kumimoji="1" lang="en-US" altLang="ja-JP" sz="2400" dirty="0">
                <a:solidFill>
                  <a:schemeClr val="bg1"/>
                </a:solidFill>
              </a:rPr>
              <a:t>2017/01/25</a:t>
            </a:r>
            <a:endParaRPr kumimoji="1" lang="ja-JP" altLang="en-US" sz="2400" dirty="0">
              <a:solidFill>
                <a:schemeClr val="bg1"/>
              </a:solidFill>
            </a:endParaRPr>
          </a:p>
        </p:txBody>
      </p:sp>
      <p:sp>
        <p:nvSpPr>
          <p:cNvPr id="7" name="テキスト ボックス 6"/>
          <p:cNvSpPr txBox="1"/>
          <p:nvPr/>
        </p:nvSpPr>
        <p:spPr>
          <a:xfrm>
            <a:off x="2107221" y="3003848"/>
            <a:ext cx="4929555" cy="461665"/>
          </a:xfrm>
          <a:prstGeom prst="rect">
            <a:avLst/>
          </a:prstGeom>
          <a:noFill/>
        </p:spPr>
        <p:txBody>
          <a:bodyPr wrap="none" rtlCol="0">
            <a:spAutoFit/>
          </a:bodyPr>
          <a:lstStyle/>
          <a:p>
            <a:r>
              <a:rPr lang="ja-JP" altLang="en-US" sz="2400" dirty="0">
                <a:solidFill>
                  <a:schemeClr val="bg1"/>
                </a:solidFill>
              </a:rPr>
              <a:t>篠原・吉仲研究室</a:t>
            </a:r>
            <a:r>
              <a:rPr lang="en-US" altLang="ja-JP" sz="2400" dirty="0">
                <a:solidFill>
                  <a:schemeClr val="bg1"/>
                </a:solidFill>
              </a:rPr>
              <a:t> 4</a:t>
            </a:r>
            <a:r>
              <a:rPr lang="ja-JP" altLang="en-US" sz="2400" dirty="0">
                <a:solidFill>
                  <a:schemeClr val="bg1"/>
                </a:solidFill>
              </a:rPr>
              <a:t>年</a:t>
            </a:r>
            <a:r>
              <a:rPr lang="en-US" altLang="ja-JP" sz="2400" dirty="0">
                <a:solidFill>
                  <a:schemeClr val="bg1"/>
                </a:solidFill>
              </a:rPr>
              <a:t> </a:t>
            </a:r>
            <a:r>
              <a:rPr lang="ja-JP" altLang="en-US" sz="2400" dirty="0">
                <a:solidFill>
                  <a:schemeClr val="bg1"/>
                </a:solidFill>
              </a:rPr>
              <a:t>珊瑚</a:t>
            </a:r>
            <a:r>
              <a:rPr lang="en-US" altLang="ja-JP" sz="2400" dirty="0">
                <a:solidFill>
                  <a:schemeClr val="bg1"/>
                </a:solidFill>
              </a:rPr>
              <a:t> </a:t>
            </a:r>
            <a:r>
              <a:rPr lang="ja-JP" altLang="en-US" sz="2400" dirty="0">
                <a:solidFill>
                  <a:schemeClr val="bg1"/>
                </a:solidFill>
              </a:rPr>
              <a:t>彩主紀</a:t>
            </a:r>
            <a:endParaRPr kumimoji="1" lang="ja-JP" altLang="en-US" sz="2400" dirty="0">
              <a:solidFill>
                <a:schemeClr val="bg1"/>
              </a:solidFill>
            </a:endParaRPr>
          </a:p>
        </p:txBody>
      </p:sp>
    </p:spTree>
    <p:extLst>
      <p:ext uri="{BB962C8B-B14F-4D97-AF65-F5344CB8AC3E}">
        <p14:creationId xmlns:p14="http://schemas.microsoft.com/office/powerpoint/2010/main" val="1350015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76201" y="4272495"/>
            <a:ext cx="9144000" cy="1374864"/>
          </a:xfrm>
          <a:prstGeom prst="rect">
            <a:avLst/>
          </a:prstGeom>
        </p:spPr>
      </p:pic>
      <p:sp>
        <p:nvSpPr>
          <p:cNvPr id="2" name="タイトル 1"/>
          <p:cNvSpPr>
            <a:spLocks noGrp="1"/>
          </p:cNvSpPr>
          <p:nvPr>
            <p:ph type="title"/>
          </p:nvPr>
        </p:nvSpPr>
        <p:spPr/>
        <p:txBody>
          <a:bodyPr/>
          <a:lstStyle/>
          <a:p>
            <a:r>
              <a:rPr kumimoji="1" lang="ja-JP" altLang="en-US" dirty="0"/>
              <a:t>研究の背景</a:t>
            </a:r>
          </a:p>
        </p:txBody>
      </p:sp>
      <p:sp>
        <p:nvSpPr>
          <p:cNvPr id="4" name="スライド番号プレースホルダー 3"/>
          <p:cNvSpPr>
            <a:spLocks noGrp="1"/>
          </p:cNvSpPr>
          <p:nvPr>
            <p:ph type="sldNum" sz="quarter" idx="12"/>
          </p:nvPr>
        </p:nvSpPr>
        <p:spPr/>
        <p:txBody>
          <a:bodyPr/>
          <a:lstStyle/>
          <a:p>
            <a:fld id="{46F5A2C1-14D5-5B4B-BE34-C3D425CB82EE}" type="slidenum">
              <a:rPr kumimoji="1" lang="ja-JP" altLang="en-US" smtClean="0"/>
              <a:t>10</a:t>
            </a:fld>
            <a:endParaRPr kumimoji="1" lang="ja-JP" altLang="en-US"/>
          </a:p>
        </p:txBody>
      </p:sp>
      <p:pic>
        <p:nvPicPr>
          <p:cNvPr id="5" name="図 4"/>
          <p:cNvPicPr>
            <a:picLocks noChangeAspect="1"/>
          </p:cNvPicPr>
          <p:nvPr/>
        </p:nvPicPr>
        <p:blipFill>
          <a:blip r:embed="rId3"/>
          <a:stretch>
            <a:fillRect/>
          </a:stretch>
        </p:blipFill>
        <p:spPr>
          <a:xfrm>
            <a:off x="3683511" y="1308384"/>
            <a:ext cx="1624577" cy="1746543"/>
          </a:xfrm>
          <a:prstGeom prst="rect">
            <a:avLst/>
          </a:prstGeom>
        </p:spPr>
      </p:pic>
      <p:cxnSp>
        <p:nvCxnSpPr>
          <p:cNvPr id="8" name="直線矢印コネクタ 7"/>
          <p:cNvCxnSpPr>
            <a:cxnSpLocks/>
          </p:cNvCxnSpPr>
          <p:nvPr/>
        </p:nvCxnSpPr>
        <p:spPr>
          <a:xfrm>
            <a:off x="4461165" y="3158836"/>
            <a:ext cx="1996785" cy="8243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楕円 8"/>
          <p:cNvSpPr/>
          <p:nvPr/>
        </p:nvSpPr>
        <p:spPr>
          <a:xfrm>
            <a:off x="6248400" y="3872345"/>
            <a:ext cx="1995055" cy="2112819"/>
          </a:xfrm>
          <a:prstGeom prst="ellipse">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乗算記号 9"/>
          <p:cNvSpPr/>
          <p:nvPr/>
        </p:nvSpPr>
        <p:spPr>
          <a:xfrm>
            <a:off x="4771810" y="2895006"/>
            <a:ext cx="1304492" cy="1352006"/>
          </a:xfrm>
          <a:prstGeom prst="mathMultiply">
            <a:avLst>
              <a:gd name="adj1" fmla="val 1018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p:cNvSpPr/>
          <p:nvPr/>
        </p:nvSpPr>
        <p:spPr>
          <a:xfrm>
            <a:off x="5430982" y="2230582"/>
            <a:ext cx="3463636" cy="11360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ノイズがある場合</a:t>
            </a:r>
          </a:p>
        </p:txBody>
      </p:sp>
    </p:spTree>
    <p:extLst>
      <p:ext uri="{BB962C8B-B14F-4D97-AF65-F5344CB8AC3E}">
        <p14:creationId xmlns:p14="http://schemas.microsoft.com/office/powerpoint/2010/main" val="28773866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76201" y="4272495"/>
            <a:ext cx="9144000" cy="1374864"/>
          </a:xfrm>
          <a:prstGeom prst="rect">
            <a:avLst/>
          </a:prstGeom>
        </p:spPr>
      </p:pic>
      <p:sp>
        <p:nvSpPr>
          <p:cNvPr id="2" name="タイトル 1"/>
          <p:cNvSpPr>
            <a:spLocks noGrp="1"/>
          </p:cNvSpPr>
          <p:nvPr>
            <p:ph type="title"/>
          </p:nvPr>
        </p:nvSpPr>
        <p:spPr/>
        <p:txBody>
          <a:bodyPr/>
          <a:lstStyle/>
          <a:p>
            <a:r>
              <a:rPr kumimoji="1" lang="ja-JP" altLang="en-US" dirty="0"/>
              <a:t>研究の背景</a:t>
            </a:r>
          </a:p>
        </p:txBody>
      </p:sp>
      <p:sp>
        <p:nvSpPr>
          <p:cNvPr id="4" name="スライド番号プレースホルダー 3"/>
          <p:cNvSpPr>
            <a:spLocks noGrp="1"/>
          </p:cNvSpPr>
          <p:nvPr>
            <p:ph type="sldNum" sz="quarter" idx="12"/>
          </p:nvPr>
        </p:nvSpPr>
        <p:spPr/>
        <p:txBody>
          <a:bodyPr/>
          <a:lstStyle/>
          <a:p>
            <a:fld id="{46F5A2C1-14D5-5B4B-BE34-C3D425CB82EE}" type="slidenum">
              <a:rPr kumimoji="1" lang="ja-JP" altLang="en-US" smtClean="0"/>
              <a:t>11</a:t>
            </a:fld>
            <a:endParaRPr kumimoji="1" lang="ja-JP" altLang="en-US"/>
          </a:p>
        </p:txBody>
      </p:sp>
      <p:pic>
        <p:nvPicPr>
          <p:cNvPr id="5" name="図 4"/>
          <p:cNvPicPr>
            <a:picLocks noChangeAspect="1"/>
          </p:cNvPicPr>
          <p:nvPr/>
        </p:nvPicPr>
        <p:blipFill>
          <a:blip r:embed="rId3"/>
          <a:stretch>
            <a:fillRect/>
          </a:stretch>
        </p:blipFill>
        <p:spPr>
          <a:xfrm>
            <a:off x="3683511" y="1308384"/>
            <a:ext cx="1624577" cy="1746543"/>
          </a:xfrm>
          <a:prstGeom prst="rect">
            <a:avLst/>
          </a:prstGeom>
        </p:spPr>
      </p:pic>
      <p:cxnSp>
        <p:nvCxnSpPr>
          <p:cNvPr id="8" name="直線矢印コネクタ 7"/>
          <p:cNvCxnSpPr>
            <a:cxnSpLocks/>
          </p:cNvCxnSpPr>
          <p:nvPr/>
        </p:nvCxnSpPr>
        <p:spPr>
          <a:xfrm>
            <a:off x="4461165" y="3158836"/>
            <a:ext cx="1996785" cy="8243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楕円 8"/>
          <p:cNvSpPr/>
          <p:nvPr/>
        </p:nvSpPr>
        <p:spPr>
          <a:xfrm>
            <a:off x="6248400" y="3872345"/>
            <a:ext cx="1995055" cy="2112819"/>
          </a:xfrm>
          <a:prstGeom prst="ellipse">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乗算記号 9"/>
          <p:cNvSpPr/>
          <p:nvPr/>
        </p:nvSpPr>
        <p:spPr>
          <a:xfrm>
            <a:off x="4771810" y="2895006"/>
            <a:ext cx="1304492" cy="1352006"/>
          </a:xfrm>
          <a:prstGeom prst="mathMultiply">
            <a:avLst>
              <a:gd name="adj1" fmla="val 1018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p:cNvSpPr/>
          <p:nvPr/>
        </p:nvSpPr>
        <p:spPr>
          <a:xfrm>
            <a:off x="5430982" y="2230582"/>
            <a:ext cx="3463636" cy="11360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ノイズがある場合</a:t>
            </a:r>
          </a:p>
        </p:txBody>
      </p:sp>
      <p:sp>
        <p:nvSpPr>
          <p:cNvPr id="6" name="星: 10 pt 5"/>
          <p:cNvSpPr/>
          <p:nvPr/>
        </p:nvSpPr>
        <p:spPr>
          <a:xfrm>
            <a:off x="525608" y="1734466"/>
            <a:ext cx="7871114" cy="3858491"/>
          </a:xfrm>
          <a:prstGeom prst="star10">
            <a:avLst/>
          </a:prstGeom>
          <a:solidFill>
            <a:srgbClr val="00B0F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dirty="0"/>
              <a:t>ミスマッチを許容した</a:t>
            </a:r>
            <a:br>
              <a:rPr lang="en-US" altLang="ja-JP" sz="4000" dirty="0"/>
            </a:br>
            <a:r>
              <a:rPr lang="ja-JP" altLang="en-US" sz="4000" dirty="0"/>
              <a:t>順序保存照合問題</a:t>
            </a:r>
            <a:endParaRPr kumimoji="1" lang="ja-JP" altLang="en-US" sz="4000" dirty="0"/>
          </a:p>
        </p:txBody>
      </p:sp>
    </p:spTree>
    <p:extLst>
      <p:ext uri="{BB962C8B-B14F-4D97-AF65-F5344CB8AC3E}">
        <p14:creationId xmlns:p14="http://schemas.microsoft.com/office/powerpoint/2010/main" val="33254317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a:t>ミスマッチを許容した順序保存照合問題</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pPr marL="0" indent="0" algn="ctr">
                  <a:buNone/>
                </a:pPr>
                <a:r>
                  <a:rPr kumimoji="1" lang="en-US" altLang="ja-JP" sz="3200" dirty="0"/>
                  <a:t>Order-preserving pattern matching with </a:t>
                </a:r>
                <a14:m>
                  <m:oMath xmlns:m="http://schemas.openxmlformats.org/officeDocument/2006/math">
                    <m:r>
                      <a:rPr kumimoji="1" lang="en-US" altLang="ja-JP" sz="3200" b="0" i="1" smtClean="0">
                        <a:latin typeface="Cambria Math" panose="02040503050406030204" pitchFamily="18" charset="0"/>
                      </a:rPr>
                      <m:t>𝑘</m:t>
                    </m:r>
                  </m:oMath>
                </a14:m>
                <a:r>
                  <a:rPr kumimoji="1" lang="ja-JP" altLang="en-US" sz="3200" dirty="0"/>
                  <a:t> </a:t>
                </a:r>
                <a:r>
                  <a:rPr kumimoji="1" lang="en-US" altLang="ja-JP" sz="3200" dirty="0"/>
                  <a:t>mismatches</a:t>
                </a:r>
                <a:br>
                  <a:rPr kumimoji="1" lang="en-US" altLang="ja-JP" dirty="0"/>
                </a:br>
                <a:br>
                  <a:rPr kumimoji="1" lang="en-US" altLang="ja-JP" dirty="0"/>
                </a:br>
                <a:r>
                  <a:rPr kumimoji="1" lang="en-US" altLang="ja-JP" sz="2400" dirty="0"/>
                  <a:t>Pawel </a:t>
                </a:r>
                <a:r>
                  <a:rPr kumimoji="1" lang="en-US" altLang="ja-JP" sz="2400" dirty="0" err="1"/>
                  <a:t>Gawrychowski</a:t>
                </a:r>
                <a:r>
                  <a:rPr kumimoji="1" lang="en-US" altLang="ja-JP" sz="2400" dirty="0"/>
                  <a:t>, </a:t>
                </a:r>
                <a:r>
                  <a:rPr kumimoji="1" lang="en-US" altLang="ja-JP" sz="2400" dirty="0" err="1"/>
                  <a:t>Przemyslaw</a:t>
                </a:r>
                <a:r>
                  <a:rPr kumimoji="1" lang="en-US" altLang="ja-JP" sz="2400" dirty="0"/>
                  <a:t> </a:t>
                </a:r>
                <a:r>
                  <a:rPr kumimoji="1" lang="en-US" altLang="ja-JP" sz="2400" dirty="0" err="1"/>
                  <a:t>Uznanski</a:t>
                </a:r>
                <a:endParaRPr kumimoji="1" lang="en-US" altLang="ja-JP" sz="2400" dirty="0"/>
              </a:p>
              <a:p>
                <a:pPr marL="0" indent="0" algn="ctr">
                  <a:buNone/>
                </a:pPr>
                <a:endParaRPr lang="en-US" altLang="ja-JP" sz="2400" dirty="0"/>
              </a:p>
              <a:p>
                <a:pPr marL="0" indent="0" algn="ctr">
                  <a:buNone/>
                </a:pPr>
                <a:r>
                  <a:rPr kumimoji="1" lang="en-US" altLang="ja-JP" sz="2400" dirty="0"/>
                  <a:t>Theoretical Computer Science</a:t>
                </a:r>
              </a:p>
              <a:p>
                <a:pPr marL="0" indent="0" algn="ctr">
                  <a:buNone/>
                </a:pPr>
                <a:r>
                  <a:rPr lang="en-US" altLang="ja-JP" sz="2400" dirty="0"/>
                  <a:t>Volume 638, 25 July 2016, Pages 136-144</a:t>
                </a:r>
                <a:endParaRPr kumimoji="1" lang="en-US" altLang="ja-JP" sz="2400" dirty="0"/>
              </a:p>
              <a:p>
                <a:pPr marL="0" indent="0" algn="ctr">
                  <a:buNone/>
                </a:pPr>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l="-232" t="-2801" r="-1623"/>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46F5A2C1-14D5-5B4B-BE34-C3D425CB82EE}" type="slidenum">
              <a:rPr kumimoji="1" lang="ja-JP" altLang="en-US" smtClean="0"/>
              <a:t>12</a:t>
            </a:fld>
            <a:endParaRPr kumimoji="1" lang="ja-JP" altLang="en-US"/>
          </a:p>
        </p:txBody>
      </p:sp>
    </p:spTree>
    <p:extLst>
      <p:ext uri="{BB962C8B-B14F-4D97-AF65-F5344CB8AC3E}">
        <p14:creationId xmlns:p14="http://schemas.microsoft.com/office/powerpoint/2010/main" val="3453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四角形: 角を丸くする 7"/>
          <p:cNvSpPr/>
          <p:nvPr/>
        </p:nvSpPr>
        <p:spPr>
          <a:xfrm>
            <a:off x="273627" y="1938921"/>
            <a:ext cx="8596746" cy="3208044"/>
          </a:xfrm>
          <a:prstGeom prst="roundRect">
            <a:avLst>
              <a:gd name="adj" fmla="val 929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a:bodyPr>
          <a:lstStyle/>
          <a:p>
            <a:r>
              <a:rPr lang="ja-JP" altLang="en-US" sz="3600" dirty="0"/>
              <a:t>ミスマッチを許容した順序保存照合問題</a:t>
            </a:r>
            <a:endParaRPr kumimoji="1" lang="ja-JP" altLang="en-US" sz="3600" dirty="0"/>
          </a:p>
        </p:txBody>
      </p:sp>
      <p:sp>
        <p:nvSpPr>
          <p:cNvPr id="4" name="スライド番号プレースホルダー 3"/>
          <p:cNvSpPr>
            <a:spLocks noGrp="1"/>
          </p:cNvSpPr>
          <p:nvPr>
            <p:ph type="sldNum" sz="quarter" idx="12"/>
          </p:nvPr>
        </p:nvSpPr>
        <p:spPr/>
        <p:txBody>
          <a:bodyPr/>
          <a:lstStyle/>
          <a:p>
            <a:fld id="{46F5A2C1-14D5-5B4B-BE34-C3D425CB82EE}" type="slidenum">
              <a:rPr kumimoji="1" lang="ja-JP" altLang="en-US" smtClean="0"/>
              <a:t>13</a:t>
            </a:fld>
            <a:endParaRPr kumimoji="1" lang="ja-JP" altLang="en-US"/>
          </a:p>
        </p:txBody>
      </p:sp>
      <p:sp>
        <p:nvSpPr>
          <p:cNvPr id="6" name="四角形: 角を丸くする 5"/>
          <p:cNvSpPr/>
          <p:nvPr/>
        </p:nvSpPr>
        <p:spPr>
          <a:xfrm>
            <a:off x="32912" y="1803481"/>
            <a:ext cx="852055" cy="4132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rPr>
              <a:t>入力</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7" name="テキスト ボックス 6"/>
              <p:cNvSpPr txBox="1"/>
              <p:nvPr/>
            </p:nvSpPr>
            <p:spPr>
              <a:xfrm>
                <a:off x="705859" y="1236457"/>
                <a:ext cx="7697941" cy="646331"/>
              </a:xfrm>
              <a:prstGeom prst="rect">
                <a:avLst/>
              </a:prstGeom>
              <a:noFill/>
            </p:spPr>
            <p:txBody>
              <a:bodyPr wrap="none" rtlCol="0">
                <a:spAutoFit/>
              </a:bodyPr>
              <a:lstStyle/>
              <a:p>
                <a:r>
                  <a:rPr kumimoji="1" lang="ja-JP" altLang="en-US" dirty="0"/>
                  <a:t>　テキスト中からパターンと「最大で</a:t>
                </a:r>
                <a14:m>
                  <m:oMath xmlns:m="http://schemas.openxmlformats.org/officeDocument/2006/math">
                    <m:r>
                      <a:rPr kumimoji="1" lang="en-US" altLang="ja-JP" b="0" i="1" smtClean="0">
                        <a:latin typeface="Cambria Math" panose="02040503050406030204" pitchFamily="18" charset="0"/>
                      </a:rPr>
                      <m:t>𝑘</m:t>
                    </m:r>
                    <m:r>
                      <a:rPr lang="ja-JP" altLang="en-US" i="1">
                        <a:latin typeface="Cambria Math" panose="02040503050406030204" pitchFamily="18" charset="0"/>
                      </a:rPr>
                      <m:t>個</m:t>
                    </m:r>
                    <m:r>
                      <a:rPr kumimoji="1" lang="ja-JP" altLang="en-US" i="1" dirty="0" smtClean="0">
                        <a:latin typeface="Cambria Math" panose="02040503050406030204" pitchFamily="18" charset="0"/>
                      </a:rPr>
                      <m:t>の</m:t>
                    </m:r>
                  </m:oMath>
                </a14:m>
                <a:r>
                  <a:rPr kumimoji="1" lang="ja-JP" altLang="en-US" dirty="0"/>
                  <a:t>ミスマッチを持つ順序同型」</a:t>
                </a:r>
                <a:br>
                  <a:rPr kumimoji="1" lang="en-US" altLang="ja-JP" dirty="0"/>
                </a:br>
                <a:r>
                  <a:rPr kumimoji="1" lang="ja-JP" altLang="en-US" dirty="0"/>
                  <a:t>となる箇所を検索する問題</a:t>
                </a:r>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705859" y="1236457"/>
                <a:ext cx="7697941" cy="646331"/>
              </a:xfrm>
              <a:prstGeom prst="rect">
                <a:avLst/>
              </a:prstGeom>
              <a:blipFill>
                <a:blip r:embed="rId2"/>
                <a:stretch>
                  <a:fillRect l="-713" t="-4717" b="-141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p:cNvSpPr txBox="1"/>
              <p:nvPr/>
            </p:nvSpPr>
            <p:spPr>
              <a:xfrm>
                <a:off x="405245" y="2240493"/>
                <a:ext cx="3224794" cy="369332"/>
              </a:xfrm>
              <a:prstGeom prst="rect">
                <a:avLst/>
              </a:prstGeom>
              <a:noFill/>
            </p:spPr>
            <p:txBody>
              <a:bodyPr wrap="none" rtlCol="0">
                <a:spAutoFit/>
              </a:bodyPr>
              <a:lstStyle/>
              <a:p>
                <a:r>
                  <a:rPr kumimoji="1" lang="ja-JP" altLang="en-US" dirty="0"/>
                  <a:t>パターン</a:t>
                </a:r>
                <a14:m>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=(10,30,35,21,15)</m:t>
                    </m:r>
                  </m:oMath>
                </a14:m>
                <a:endParaRPr kumimoji="1" lang="ja-JP" altLang="en-US" dirty="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405245" y="2240493"/>
                <a:ext cx="3224794" cy="369332"/>
              </a:xfrm>
              <a:prstGeom prst="rect">
                <a:avLst/>
              </a:prstGeom>
              <a:blipFill>
                <a:blip r:embed="rId3"/>
                <a:stretch>
                  <a:fillRect l="-1512" t="-8333" r="-189"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p:cNvSpPr txBox="1"/>
              <p:nvPr/>
            </p:nvSpPr>
            <p:spPr>
              <a:xfrm>
                <a:off x="949716" y="1926069"/>
                <a:ext cx="2825132" cy="369332"/>
              </a:xfrm>
              <a:prstGeom prst="rect">
                <a:avLst/>
              </a:prstGeom>
              <a:noFill/>
            </p:spPr>
            <p:txBody>
              <a:bodyPr wrap="none" rtlCol="0">
                <a:spAutoFit/>
              </a:bodyPr>
              <a:lstStyle/>
              <a:p>
                <a:r>
                  <a:rPr lang="ja-JP" altLang="en-US" dirty="0"/>
                  <a:t>ミスマッチを</a:t>
                </a:r>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=0</m:t>
                    </m:r>
                  </m:oMath>
                </a14:m>
                <a:r>
                  <a:rPr lang="ja-JP" altLang="en-US" dirty="0"/>
                  <a:t>個許容</a:t>
                </a:r>
                <a:endParaRPr kumimoji="1" lang="ja-JP" altLang="en-US"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949716" y="1926069"/>
                <a:ext cx="2825132" cy="369332"/>
              </a:xfrm>
              <a:prstGeom prst="rect">
                <a:avLst/>
              </a:prstGeom>
              <a:blipFill>
                <a:blip r:embed="rId4"/>
                <a:stretch>
                  <a:fillRect l="-1944" t="-8197" r="-1296" b="-26230"/>
                </a:stretch>
              </a:blipFill>
            </p:spPr>
            <p:txBody>
              <a:bodyPr/>
              <a:lstStyle/>
              <a:p>
                <a:r>
                  <a:rPr lang="ja-JP" altLang="en-US">
                    <a:noFill/>
                  </a:rPr>
                  <a:t> </a:t>
                </a:r>
              </a:p>
            </p:txBody>
          </p:sp>
        </mc:Fallback>
      </mc:AlternateContent>
      <p:graphicFrame>
        <p:nvGraphicFramePr>
          <p:cNvPr id="13" name="グラフ 12"/>
          <p:cNvGraphicFramePr/>
          <p:nvPr>
            <p:extLst>
              <p:ext uri="{D42A27DB-BD31-4B8C-83A1-F6EECF244321}">
                <p14:modId xmlns:p14="http://schemas.microsoft.com/office/powerpoint/2010/main" val="4110810147"/>
              </p:ext>
            </p:extLst>
          </p:nvPr>
        </p:nvGraphicFramePr>
        <p:xfrm>
          <a:off x="273627" y="2526226"/>
          <a:ext cx="3411815" cy="2562377"/>
        </p:xfrm>
        <a:graphic>
          <a:graphicData uri="http://schemas.openxmlformats.org/drawingml/2006/chart">
            <c:chart xmlns:c="http://schemas.openxmlformats.org/drawingml/2006/chart" xmlns:r="http://schemas.openxmlformats.org/officeDocument/2006/relationships" r:id="rId5"/>
          </a:graphicData>
        </a:graphic>
      </p:graphicFrame>
      <mc:AlternateContent xmlns:mc="http://schemas.openxmlformats.org/markup-compatibility/2006" xmlns:a14="http://schemas.microsoft.com/office/drawing/2010/main">
        <mc:Choice Requires="a14">
          <p:sp>
            <p:nvSpPr>
              <p:cNvPr id="14" name="テキスト ボックス 13"/>
              <p:cNvSpPr txBox="1"/>
              <p:nvPr/>
            </p:nvSpPr>
            <p:spPr>
              <a:xfrm>
                <a:off x="4450937" y="2292876"/>
                <a:ext cx="4309449" cy="369332"/>
              </a:xfrm>
              <a:prstGeom prst="rect">
                <a:avLst/>
              </a:prstGeom>
              <a:noFill/>
            </p:spPr>
            <p:txBody>
              <a:bodyPr wrap="none" rtlCol="0">
                <a:spAutoFit/>
              </a:bodyPr>
              <a:lstStyle/>
              <a:p>
                <a:r>
                  <a:rPr lang="ja-JP" altLang="en-US" dirty="0"/>
                  <a:t>テキスト</a:t>
                </a:r>
                <a14:m>
                  <m:oMath xmlns:m="http://schemas.openxmlformats.org/officeDocument/2006/math">
                    <m:r>
                      <a:rPr lang="en-US" altLang="ja-JP" b="0" i="1" smtClean="0">
                        <a:latin typeface="Cambria Math" panose="02040503050406030204" pitchFamily="18" charset="0"/>
                      </a:rPr>
                      <m:t>𝑇</m:t>
                    </m:r>
                    <m:r>
                      <a:rPr lang="en-US" altLang="ja-JP" b="0" i="1" smtClean="0">
                        <a:latin typeface="Cambria Math" panose="02040503050406030204" pitchFamily="18" charset="0"/>
                      </a:rPr>
                      <m:t>=(20,8,25,40,20,15,45,37,30)</m:t>
                    </m:r>
                  </m:oMath>
                </a14:m>
                <a:endParaRPr kumimoji="1" lang="ja-JP" altLang="en-US"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4450937" y="2292876"/>
                <a:ext cx="4309449" cy="369332"/>
              </a:xfrm>
              <a:prstGeom prst="rect">
                <a:avLst/>
              </a:prstGeom>
              <a:blipFill>
                <a:blip r:embed="rId6"/>
                <a:stretch>
                  <a:fillRect l="-1132" t="-6557" b="-26230"/>
                </a:stretch>
              </a:blipFill>
            </p:spPr>
            <p:txBody>
              <a:bodyPr/>
              <a:lstStyle/>
              <a:p>
                <a:r>
                  <a:rPr lang="ja-JP" altLang="en-US">
                    <a:noFill/>
                  </a:rPr>
                  <a:t> </a:t>
                </a:r>
              </a:p>
            </p:txBody>
          </p:sp>
        </mc:Fallback>
      </mc:AlternateContent>
      <p:graphicFrame>
        <p:nvGraphicFramePr>
          <p:cNvPr id="18" name="グラフ 17"/>
          <p:cNvGraphicFramePr/>
          <p:nvPr>
            <p:extLst>
              <p:ext uri="{D42A27DB-BD31-4B8C-83A1-F6EECF244321}">
                <p14:modId xmlns:p14="http://schemas.microsoft.com/office/powerpoint/2010/main" val="4247230781"/>
              </p:ext>
            </p:extLst>
          </p:nvPr>
        </p:nvGraphicFramePr>
        <p:xfrm>
          <a:off x="3685442" y="2526226"/>
          <a:ext cx="5074944" cy="2562377"/>
        </p:xfrm>
        <a:graphic>
          <a:graphicData uri="http://schemas.openxmlformats.org/drawingml/2006/chart">
            <c:chart xmlns:c="http://schemas.openxmlformats.org/drawingml/2006/chart" xmlns:r="http://schemas.openxmlformats.org/officeDocument/2006/relationships" r:id="rId7"/>
          </a:graphicData>
        </a:graphic>
      </p:graphicFrame>
      <p:sp>
        <p:nvSpPr>
          <p:cNvPr id="20" name="四角形: 角を丸くする 19"/>
          <p:cNvSpPr/>
          <p:nvPr/>
        </p:nvSpPr>
        <p:spPr>
          <a:xfrm>
            <a:off x="273627" y="5374335"/>
            <a:ext cx="8596746" cy="603901"/>
          </a:xfrm>
          <a:prstGeom prst="roundRect">
            <a:avLst>
              <a:gd name="adj" fmla="val 929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p:cNvSpPr/>
          <p:nvPr/>
        </p:nvSpPr>
        <p:spPr>
          <a:xfrm>
            <a:off x="32912" y="5270829"/>
            <a:ext cx="852055" cy="4132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rPr>
              <a:t>出力</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正方形/長方形 20"/>
              <p:cNvSpPr/>
              <p:nvPr/>
            </p:nvSpPr>
            <p:spPr>
              <a:xfrm>
                <a:off x="850407" y="5409930"/>
                <a:ext cx="8054527" cy="369332"/>
              </a:xfrm>
              <a:prstGeom prst="rect">
                <a:avLst/>
              </a:prstGeom>
            </p:spPr>
            <p:txBody>
              <a:bodyPr wrap="square">
                <a:spAutoFit/>
              </a:bodyPr>
              <a:lstStyle/>
              <a:p>
                <a:r>
                  <a:rPr lang="ja-JP" altLang="en-US" dirty="0"/>
                  <a:t>「最大で</a:t>
                </a:r>
                <a14:m>
                  <m:oMath xmlns:m="http://schemas.openxmlformats.org/officeDocument/2006/math">
                    <m:r>
                      <a:rPr lang="en-US" altLang="ja-JP" i="1">
                        <a:latin typeface="Cambria Math" panose="02040503050406030204" pitchFamily="18" charset="0"/>
                      </a:rPr>
                      <m:t>𝑘</m:t>
                    </m:r>
                    <m:r>
                      <a:rPr lang="ja-JP" altLang="en-US" i="1">
                        <a:latin typeface="Cambria Math" panose="02040503050406030204" pitchFamily="18" charset="0"/>
                      </a:rPr>
                      <m:t>個</m:t>
                    </m:r>
                    <m:r>
                      <a:rPr lang="ja-JP" altLang="en-US" i="1" dirty="0">
                        <a:latin typeface="Cambria Math" panose="02040503050406030204" pitchFamily="18" charset="0"/>
                      </a:rPr>
                      <m:t>の</m:t>
                    </m:r>
                  </m:oMath>
                </a14:m>
                <a:r>
                  <a:rPr lang="ja-JP" altLang="en-US" dirty="0"/>
                  <a:t>ミスマッチを持つ順序同型」となるテキスト</a:t>
                </a:r>
                <a14:m>
                  <m:oMath xmlns:m="http://schemas.openxmlformats.org/officeDocument/2006/math">
                    <m:r>
                      <a:rPr lang="en-US" altLang="ja-JP" b="0" i="1" smtClean="0">
                        <a:latin typeface="Cambria Math" panose="02040503050406030204" pitchFamily="18" charset="0"/>
                      </a:rPr>
                      <m:t>𝑇</m:t>
                    </m:r>
                  </m:oMath>
                </a14:m>
                <a:r>
                  <a:rPr lang="ja-JP" altLang="en-US" dirty="0"/>
                  <a:t>の開始位置</a:t>
                </a:r>
              </a:p>
            </p:txBody>
          </p:sp>
        </mc:Choice>
        <mc:Fallback xmlns="">
          <p:sp>
            <p:nvSpPr>
              <p:cNvPr id="21" name="正方形/長方形 20"/>
              <p:cNvSpPr>
                <a:spLocks noRot="1" noChangeAspect="1" noMove="1" noResize="1" noEditPoints="1" noAdjustHandles="1" noChangeArrowheads="1" noChangeShapeType="1" noTextEdit="1"/>
              </p:cNvSpPr>
              <p:nvPr/>
            </p:nvSpPr>
            <p:spPr>
              <a:xfrm>
                <a:off x="850407" y="5409930"/>
                <a:ext cx="8054527" cy="369332"/>
              </a:xfrm>
              <a:prstGeom prst="rect">
                <a:avLst/>
              </a:prstGeom>
              <a:blipFill>
                <a:blip r:embed="rId8"/>
                <a:stretch>
                  <a:fillRect l="-681" t="-6557" b="-2623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08825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四角形: 角を丸くする 7"/>
          <p:cNvSpPr/>
          <p:nvPr/>
        </p:nvSpPr>
        <p:spPr>
          <a:xfrm>
            <a:off x="273627" y="1938921"/>
            <a:ext cx="8596746" cy="3208044"/>
          </a:xfrm>
          <a:prstGeom prst="roundRect">
            <a:avLst>
              <a:gd name="adj" fmla="val 929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a:bodyPr>
          <a:lstStyle/>
          <a:p>
            <a:r>
              <a:rPr lang="ja-JP" altLang="en-US" sz="3600" dirty="0"/>
              <a:t>ミスマッチを許容した順序保存照合問題</a:t>
            </a:r>
            <a:endParaRPr kumimoji="1" lang="ja-JP" altLang="en-US" sz="3600" dirty="0"/>
          </a:p>
        </p:txBody>
      </p:sp>
      <p:sp>
        <p:nvSpPr>
          <p:cNvPr id="4" name="スライド番号プレースホルダー 3"/>
          <p:cNvSpPr>
            <a:spLocks noGrp="1"/>
          </p:cNvSpPr>
          <p:nvPr>
            <p:ph type="sldNum" sz="quarter" idx="12"/>
          </p:nvPr>
        </p:nvSpPr>
        <p:spPr/>
        <p:txBody>
          <a:bodyPr/>
          <a:lstStyle/>
          <a:p>
            <a:fld id="{46F5A2C1-14D5-5B4B-BE34-C3D425CB82EE}" type="slidenum">
              <a:rPr kumimoji="1" lang="ja-JP" altLang="en-US" smtClean="0"/>
              <a:t>14</a:t>
            </a:fld>
            <a:endParaRPr kumimoji="1" lang="ja-JP" altLang="en-US"/>
          </a:p>
        </p:txBody>
      </p:sp>
      <p:sp>
        <p:nvSpPr>
          <p:cNvPr id="6" name="四角形: 角を丸くする 5"/>
          <p:cNvSpPr/>
          <p:nvPr/>
        </p:nvSpPr>
        <p:spPr>
          <a:xfrm>
            <a:off x="32912" y="1803481"/>
            <a:ext cx="852055" cy="4132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rPr>
              <a:t>入力</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7" name="テキスト ボックス 6"/>
              <p:cNvSpPr txBox="1"/>
              <p:nvPr/>
            </p:nvSpPr>
            <p:spPr>
              <a:xfrm>
                <a:off x="705859" y="1236457"/>
                <a:ext cx="7697941" cy="646331"/>
              </a:xfrm>
              <a:prstGeom prst="rect">
                <a:avLst/>
              </a:prstGeom>
              <a:noFill/>
            </p:spPr>
            <p:txBody>
              <a:bodyPr wrap="none" rtlCol="0">
                <a:spAutoFit/>
              </a:bodyPr>
              <a:lstStyle/>
              <a:p>
                <a:r>
                  <a:rPr kumimoji="1" lang="ja-JP" altLang="en-US" dirty="0"/>
                  <a:t>　テキスト中からパターンと「最大で</a:t>
                </a:r>
                <a14:m>
                  <m:oMath xmlns:m="http://schemas.openxmlformats.org/officeDocument/2006/math">
                    <m:r>
                      <a:rPr kumimoji="1" lang="en-US" altLang="ja-JP" b="0" i="1" smtClean="0">
                        <a:latin typeface="Cambria Math" panose="02040503050406030204" pitchFamily="18" charset="0"/>
                      </a:rPr>
                      <m:t>𝑘</m:t>
                    </m:r>
                    <m:r>
                      <a:rPr lang="ja-JP" altLang="en-US" i="1">
                        <a:latin typeface="Cambria Math" panose="02040503050406030204" pitchFamily="18" charset="0"/>
                      </a:rPr>
                      <m:t>個</m:t>
                    </m:r>
                    <m:r>
                      <a:rPr kumimoji="1" lang="ja-JP" altLang="en-US" i="1" dirty="0" smtClean="0">
                        <a:latin typeface="Cambria Math" panose="02040503050406030204" pitchFamily="18" charset="0"/>
                      </a:rPr>
                      <m:t>の</m:t>
                    </m:r>
                  </m:oMath>
                </a14:m>
                <a:r>
                  <a:rPr kumimoji="1" lang="ja-JP" altLang="en-US" dirty="0"/>
                  <a:t>ミスマッチを持つ順序同型」</a:t>
                </a:r>
                <a:br>
                  <a:rPr kumimoji="1" lang="en-US" altLang="ja-JP" dirty="0"/>
                </a:br>
                <a:r>
                  <a:rPr kumimoji="1" lang="ja-JP" altLang="en-US" dirty="0"/>
                  <a:t>となる箇所を検索する問題</a:t>
                </a:r>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705859" y="1236457"/>
                <a:ext cx="7697941" cy="646331"/>
              </a:xfrm>
              <a:prstGeom prst="rect">
                <a:avLst/>
              </a:prstGeom>
              <a:blipFill>
                <a:blip r:embed="rId2"/>
                <a:stretch>
                  <a:fillRect l="-713" t="-4717" b="-141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p:cNvSpPr txBox="1"/>
              <p:nvPr/>
            </p:nvSpPr>
            <p:spPr>
              <a:xfrm>
                <a:off x="405245" y="2240493"/>
                <a:ext cx="3224794" cy="369332"/>
              </a:xfrm>
              <a:prstGeom prst="rect">
                <a:avLst/>
              </a:prstGeom>
              <a:noFill/>
            </p:spPr>
            <p:txBody>
              <a:bodyPr wrap="none" rtlCol="0">
                <a:spAutoFit/>
              </a:bodyPr>
              <a:lstStyle/>
              <a:p>
                <a:r>
                  <a:rPr kumimoji="1" lang="ja-JP" altLang="en-US" dirty="0"/>
                  <a:t>パターン</a:t>
                </a:r>
                <a14:m>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=(10,30,35,21,15)</m:t>
                    </m:r>
                  </m:oMath>
                </a14:m>
                <a:endParaRPr kumimoji="1" lang="ja-JP" altLang="en-US" dirty="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405245" y="2240493"/>
                <a:ext cx="3224794" cy="369332"/>
              </a:xfrm>
              <a:prstGeom prst="rect">
                <a:avLst/>
              </a:prstGeom>
              <a:blipFill>
                <a:blip r:embed="rId3"/>
                <a:stretch>
                  <a:fillRect l="-1512" t="-8333" r="-189"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p:cNvSpPr txBox="1"/>
              <p:nvPr/>
            </p:nvSpPr>
            <p:spPr>
              <a:xfrm>
                <a:off x="949716" y="1926069"/>
                <a:ext cx="2825132" cy="369332"/>
              </a:xfrm>
              <a:prstGeom prst="rect">
                <a:avLst/>
              </a:prstGeom>
              <a:noFill/>
            </p:spPr>
            <p:txBody>
              <a:bodyPr wrap="none" rtlCol="0">
                <a:spAutoFit/>
              </a:bodyPr>
              <a:lstStyle/>
              <a:p>
                <a:r>
                  <a:rPr lang="ja-JP" altLang="en-US" dirty="0"/>
                  <a:t>ミスマッチを</a:t>
                </a:r>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=0</m:t>
                    </m:r>
                  </m:oMath>
                </a14:m>
                <a:r>
                  <a:rPr lang="ja-JP" altLang="en-US" dirty="0"/>
                  <a:t>個許容</a:t>
                </a:r>
                <a:endParaRPr kumimoji="1" lang="ja-JP" altLang="en-US"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949716" y="1926069"/>
                <a:ext cx="2825132" cy="369332"/>
              </a:xfrm>
              <a:prstGeom prst="rect">
                <a:avLst/>
              </a:prstGeom>
              <a:blipFill>
                <a:blip r:embed="rId4"/>
                <a:stretch>
                  <a:fillRect l="-1944" t="-8197" r="-1296" b="-26230"/>
                </a:stretch>
              </a:blipFill>
            </p:spPr>
            <p:txBody>
              <a:bodyPr/>
              <a:lstStyle/>
              <a:p>
                <a:r>
                  <a:rPr lang="ja-JP" altLang="en-US">
                    <a:noFill/>
                  </a:rPr>
                  <a:t> </a:t>
                </a:r>
              </a:p>
            </p:txBody>
          </p:sp>
        </mc:Fallback>
      </mc:AlternateContent>
      <p:graphicFrame>
        <p:nvGraphicFramePr>
          <p:cNvPr id="13" name="グラフ 12"/>
          <p:cNvGraphicFramePr/>
          <p:nvPr/>
        </p:nvGraphicFramePr>
        <p:xfrm>
          <a:off x="273627" y="2526226"/>
          <a:ext cx="3411815" cy="2562377"/>
        </p:xfrm>
        <a:graphic>
          <a:graphicData uri="http://schemas.openxmlformats.org/drawingml/2006/chart">
            <c:chart xmlns:c="http://schemas.openxmlformats.org/drawingml/2006/chart" xmlns:r="http://schemas.openxmlformats.org/officeDocument/2006/relationships" r:id="rId5"/>
          </a:graphicData>
        </a:graphic>
      </p:graphicFrame>
      <mc:AlternateContent xmlns:mc="http://schemas.openxmlformats.org/markup-compatibility/2006" xmlns:a14="http://schemas.microsoft.com/office/drawing/2010/main">
        <mc:Choice Requires="a14">
          <p:sp>
            <p:nvSpPr>
              <p:cNvPr id="14" name="テキスト ボックス 13"/>
              <p:cNvSpPr txBox="1"/>
              <p:nvPr/>
            </p:nvSpPr>
            <p:spPr>
              <a:xfrm>
                <a:off x="4450937" y="2292876"/>
                <a:ext cx="4309449" cy="369332"/>
              </a:xfrm>
              <a:prstGeom prst="rect">
                <a:avLst/>
              </a:prstGeom>
              <a:noFill/>
            </p:spPr>
            <p:txBody>
              <a:bodyPr wrap="none" rtlCol="0">
                <a:spAutoFit/>
              </a:bodyPr>
              <a:lstStyle/>
              <a:p>
                <a:r>
                  <a:rPr lang="ja-JP" altLang="en-US" dirty="0"/>
                  <a:t>テキスト</a:t>
                </a:r>
                <a14:m>
                  <m:oMath xmlns:m="http://schemas.openxmlformats.org/officeDocument/2006/math">
                    <m:r>
                      <a:rPr lang="en-US" altLang="ja-JP" b="0" i="1" smtClean="0">
                        <a:latin typeface="Cambria Math" panose="02040503050406030204" pitchFamily="18" charset="0"/>
                      </a:rPr>
                      <m:t>𝑇</m:t>
                    </m:r>
                    <m:r>
                      <a:rPr lang="en-US" altLang="ja-JP" b="0" i="1" smtClean="0">
                        <a:latin typeface="Cambria Math" panose="02040503050406030204" pitchFamily="18" charset="0"/>
                      </a:rPr>
                      <m:t>=(20,8,35,40,20,15,45,37,30)</m:t>
                    </m:r>
                  </m:oMath>
                </a14:m>
                <a:endParaRPr kumimoji="1" lang="ja-JP" altLang="en-US"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4450937" y="2292876"/>
                <a:ext cx="4309449" cy="369332"/>
              </a:xfrm>
              <a:prstGeom prst="rect">
                <a:avLst/>
              </a:prstGeom>
              <a:blipFill>
                <a:blip r:embed="rId6"/>
                <a:stretch>
                  <a:fillRect l="-1132" t="-6557" b="-26230"/>
                </a:stretch>
              </a:blipFill>
            </p:spPr>
            <p:txBody>
              <a:bodyPr/>
              <a:lstStyle/>
              <a:p>
                <a:r>
                  <a:rPr lang="ja-JP" altLang="en-US">
                    <a:noFill/>
                  </a:rPr>
                  <a:t> </a:t>
                </a:r>
              </a:p>
            </p:txBody>
          </p:sp>
        </mc:Fallback>
      </mc:AlternateContent>
      <p:graphicFrame>
        <p:nvGraphicFramePr>
          <p:cNvPr id="17" name="グラフ 16"/>
          <p:cNvGraphicFramePr/>
          <p:nvPr>
            <p:extLst>
              <p:ext uri="{D42A27DB-BD31-4B8C-83A1-F6EECF244321}">
                <p14:modId xmlns:p14="http://schemas.microsoft.com/office/powerpoint/2010/main" val="128813793"/>
              </p:ext>
            </p:extLst>
          </p:nvPr>
        </p:nvGraphicFramePr>
        <p:xfrm>
          <a:off x="3685442" y="2526226"/>
          <a:ext cx="5074944" cy="2562377"/>
        </p:xfrm>
        <a:graphic>
          <a:graphicData uri="http://schemas.openxmlformats.org/drawingml/2006/chart">
            <c:chart xmlns:c="http://schemas.openxmlformats.org/drawingml/2006/chart" xmlns:r="http://schemas.openxmlformats.org/officeDocument/2006/relationships" r:id="rId7"/>
          </a:graphicData>
        </a:graphic>
      </p:graphicFrame>
      <p:sp>
        <p:nvSpPr>
          <p:cNvPr id="11" name="フローチャート: 結合子 10"/>
          <p:cNvSpPr/>
          <p:nvPr/>
        </p:nvSpPr>
        <p:spPr>
          <a:xfrm flipH="1">
            <a:off x="949716" y="4218709"/>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rgbClr val="C00000"/>
                </a:solidFill>
              </a:rPr>
              <a:t>1</a:t>
            </a:r>
            <a:endParaRPr kumimoji="1" lang="ja-JP" altLang="en-US" sz="1600" b="1" dirty="0">
              <a:solidFill>
                <a:srgbClr val="C00000"/>
              </a:solidFill>
            </a:endParaRPr>
          </a:p>
        </p:txBody>
      </p:sp>
      <p:sp>
        <p:nvSpPr>
          <p:cNvPr id="15" name="フローチャート: 結合子 14"/>
          <p:cNvSpPr/>
          <p:nvPr/>
        </p:nvSpPr>
        <p:spPr>
          <a:xfrm flipH="1">
            <a:off x="3124879" y="3941617"/>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rgbClr val="C00000"/>
                </a:solidFill>
              </a:rPr>
              <a:t>2</a:t>
            </a:r>
            <a:endParaRPr kumimoji="1" lang="ja-JP" altLang="en-US" sz="1600" b="1" dirty="0">
              <a:solidFill>
                <a:srgbClr val="C00000"/>
              </a:solidFill>
            </a:endParaRPr>
          </a:p>
        </p:txBody>
      </p:sp>
      <p:sp>
        <p:nvSpPr>
          <p:cNvPr id="16" name="フローチャート: 結合子 15"/>
          <p:cNvSpPr/>
          <p:nvPr/>
        </p:nvSpPr>
        <p:spPr>
          <a:xfrm flipH="1">
            <a:off x="2612259" y="3701643"/>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C00000"/>
                </a:solidFill>
              </a:rPr>
              <a:t>3</a:t>
            </a:r>
            <a:endParaRPr kumimoji="1" lang="ja-JP" altLang="en-US" sz="1600" b="1" dirty="0">
              <a:solidFill>
                <a:srgbClr val="C00000"/>
              </a:solidFill>
            </a:endParaRPr>
          </a:p>
        </p:txBody>
      </p:sp>
      <p:sp>
        <p:nvSpPr>
          <p:cNvPr id="18" name="フローチャート: 結合子 17"/>
          <p:cNvSpPr/>
          <p:nvPr/>
        </p:nvSpPr>
        <p:spPr>
          <a:xfrm flipH="1">
            <a:off x="1476188" y="3156910"/>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C00000"/>
                </a:solidFill>
              </a:rPr>
              <a:t>4</a:t>
            </a:r>
            <a:endParaRPr kumimoji="1" lang="ja-JP" altLang="en-US" sz="1600" b="1" dirty="0">
              <a:solidFill>
                <a:srgbClr val="C00000"/>
              </a:solidFill>
            </a:endParaRPr>
          </a:p>
        </p:txBody>
      </p:sp>
      <p:sp>
        <p:nvSpPr>
          <p:cNvPr id="19" name="フローチャート: 結合子 18"/>
          <p:cNvSpPr/>
          <p:nvPr/>
        </p:nvSpPr>
        <p:spPr>
          <a:xfrm flipH="1">
            <a:off x="2010016" y="2917637"/>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C00000"/>
                </a:solidFill>
              </a:rPr>
              <a:t>5</a:t>
            </a:r>
            <a:endParaRPr kumimoji="1" lang="ja-JP" altLang="en-US" sz="1600" b="1" dirty="0">
              <a:solidFill>
                <a:srgbClr val="C00000"/>
              </a:solidFill>
            </a:endParaRPr>
          </a:p>
        </p:txBody>
      </p:sp>
      <p:sp>
        <p:nvSpPr>
          <p:cNvPr id="20" name="フローチャート: 結合子 19"/>
          <p:cNvSpPr/>
          <p:nvPr/>
        </p:nvSpPr>
        <p:spPr>
          <a:xfrm flipH="1">
            <a:off x="4773570" y="4394700"/>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rgbClr val="C00000"/>
                </a:solidFill>
              </a:rPr>
              <a:t>1</a:t>
            </a:r>
            <a:endParaRPr kumimoji="1" lang="ja-JP" altLang="en-US" sz="1600" b="1" dirty="0">
              <a:solidFill>
                <a:srgbClr val="C00000"/>
              </a:solidFill>
            </a:endParaRPr>
          </a:p>
        </p:txBody>
      </p:sp>
      <p:sp>
        <p:nvSpPr>
          <p:cNvPr id="21" name="フローチャート: 結合子 20"/>
          <p:cNvSpPr/>
          <p:nvPr/>
        </p:nvSpPr>
        <p:spPr>
          <a:xfrm flipH="1">
            <a:off x="5297948" y="3289575"/>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C00000"/>
                </a:solidFill>
              </a:rPr>
              <a:t>4</a:t>
            </a:r>
            <a:endParaRPr kumimoji="1" lang="ja-JP" altLang="en-US" sz="1600" b="1" dirty="0">
              <a:solidFill>
                <a:srgbClr val="C00000"/>
              </a:solidFill>
            </a:endParaRPr>
          </a:p>
        </p:txBody>
      </p:sp>
      <p:sp>
        <p:nvSpPr>
          <p:cNvPr id="22" name="フローチャート: 結合子 21"/>
          <p:cNvSpPr/>
          <p:nvPr/>
        </p:nvSpPr>
        <p:spPr>
          <a:xfrm flipH="1">
            <a:off x="5776285" y="3070037"/>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C00000"/>
                </a:solidFill>
              </a:rPr>
              <a:t>5</a:t>
            </a:r>
            <a:endParaRPr kumimoji="1" lang="ja-JP" altLang="en-US" sz="1600" b="1" dirty="0">
              <a:solidFill>
                <a:srgbClr val="C00000"/>
              </a:solidFill>
            </a:endParaRPr>
          </a:p>
        </p:txBody>
      </p:sp>
      <p:sp>
        <p:nvSpPr>
          <p:cNvPr id="23" name="フローチャート: 結合子 22"/>
          <p:cNvSpPr/>
          <p:nvPr/>
        </p:nvSpPr>
        <p:spPr>
          <a:xfrm flipH="1">
            <a:off x="6264117" y="3911557"/>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C00000"/>
                </a:solidFill>
              </a:rPr>
              <a:t>3</a:t>
            </a:r>
            <a:endParaRPr kumimoji="1" lang="ja-JP" altLang="en-US" sz="1600" b="1" dirty="0">
              <a:solidFill>
                <a:srgbClr val="C00000"/>
              </a:solidFill>
            </a:endParaRPr>
          </a:p>
        </p:txBody>
      </p:sp>
      <p:sp>
        <p:nvSpPr>
          <p:cNvPr id="24" name="フローチャート: 結合子 23"/>
          <p:cNvSpPr/>
          <p:nvPr/>
        </p:nvSpPr>
        <p:spPr>
          <a:xfrm flipH="1">
            <a:off x="6752155" y="4146032"/>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rgbClr val="C00000"/>
                </a:solidFill>
              </a:rPr>
              <a:t>2</a:t>
            </a:r>
            <a:endParaRPr kumimoji="1" lang="ja-JP" altLang="en-US" sz="1600" b="1" dirty="0">
              <a:solidFill>
                <a:srgbClr val="C00000"/>
              </a:solidFill>
            </a:endParaRPr>
          </a:p>
        </p:txBody>
      </p:sp>
      <p:sp>
        <p:nvSpPr>
          <p:cNvPr id="12" name="楕円 11"/>
          <p:cNvSpPr/>
          <p:nvPr/>
        </p:nvSpPr>
        <p:spPr>
          <a:xfrm rot="20126785">
            <a:off x="4487201" y="3003080"/>
            <a:ext cx="2815789" cy="2029691"/>
          </a:xfrm>
          <a:prstGeom prst="ellipse">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四角形: 角を丸くする 24"/>
          <p:cNvSpPr/>
          <p:nvPr/>
        </p:nvSpPr>
        <p:spPr>
          <a:xfrm>
            <a:off x="273627" y="5374335"/>
            <a:ext cx="8596746" cy="603901"/>
          </a:xfrm>
          <a:prstGeom prst="roundRect">
            <a:avLst>
              <a:gd name="adj" fmla="val 929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p:cNvSpPr/>
          <p:nvPr/>
        </p:nvSpPr>
        <p:spPr>
          <a:xfrm>
            <a:off x="32912" y="5270829"/>
            <a:ext cx="852055" cy="4132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rPr>
              <a:t>出力</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7" name="正方形/長方形 26"/>
              <p:cNvSpPr/>
              <p:nvPr/>
            </p:nvSpPr>
            <p:spPr>
              <a:xfrm>
                <a:off x="850407" y="5409930"/>
                <a:ext cx="8054527" cy="369332"/>
              </a:xfrm>
              <a:prstGeom prst="rect">
                <a:avLst/>
              </a:prstGeom>
            </p:spPr>
            <p:txBody>
              <a:bodyPr wrap="square">
                <a:spAutoFit/>
              </a:bodyPr>
              <a:lstStyle/>
              <a:p>
                <a:r>
                  <a:rPr lang="ja-JP" altLang="en-US" dirty="0"/>
                  <a:t>「最大で</a:t>
                </a:r>
                <a14:m>
                  <m:oMath xmlns:m="http://schemas.openxmlformats.org/officeDocument/2006/math">
                    <m:r>
                      <a:rPr lang="en-US" altLang="ja-JP" i="1">
                        <a:latin typeface="Cambria Math" panose="02040503050406030204" pitchFamily="18" charset="0"/>
                      </a:rPr>
                      <m:t>𝑘</m:t>
                    </m:r>
                    <m:r>
                      <a:rPr lang="ja-JP" altLang="en-US" i="1">
                        <a:latin typeface="Cambria Math" panose="02040503050406030204" pitchFamily="18" charset="0"/>
                      </a:rPr>
                      <m:t>個</m:t>
                    </m:r>
                    <m:r>
                      <a:rPr lang="ja-JP" altLang="en-US" i="1" dirty="0">
                        <a:latin typeface="Cambria Math" panose="02040503050406030204" pitchFamily="18" charset="0"/>
                      </a:rPr>
                      <m:t>の</m:t>
                    </m:r>
                  </m:oMath>
                </a14:m>
                <a:r>
                  <a:rPr lang="ja-JP" altLang="en-US" dirty="0"/>
                  <a:t>ミスマッチを持つ順序同型」となるテキスト</a:t>
                </a:r>
                <a14:m>
                  <m:oMath xmlns:m="http://schemas.openxmlformats.org/officeDocument/2006/math">
                    <m:r>
                      <a:rPr lang="en-US" altLang="ja-JP" b="0" i="1" smtClean="0">
                        <a:latin typeface="Cambria Math" panose="02040503050406030204" pitchFamily="18" charset="0"/>
                      </a:rPr>
                      <m:t>𝑇</m:t>
                    </m:r>
                  </m:oMath>
                </a14:m>
                <a:r>
                  <a:rPr lang="ja-JP" altLang="en-US" dirty="0"/>
                  <a:t>の開始位置</a:t>
                </a:r>
              </a:p>
            </p:txBody>
          </p:sp>
        </mc:Choice>
        <mc:Fallback xmlns="">
          <p:sp>
            <p:nvSpPr>
              <p:cNvPr id="27" name="正方形/長方形 26"/>
              <p:cNvSpPr>
                <a:spLocks noRot="1" noChangeAspect="1" noMove="1" noResize="1" noEditPoints="1" noAdjustHandles="1" noChangeArrowheads="1" noChangeShapeType="1" noTextEdit="1"/>
              </p:cNvSpPr>
              <p:nvPr/>
            </p:nvSpPr>
            <p:spPr>
              <a:xfrm>
                <a:off x="850407" y="5409930"/>
                <a:ext cx="8054527" cy="369332"/>
              </a:xfrm>
              <a:prstGeom prst="rect">
                <a:avLst/>
              </a:prstGeom>
              <a:blipFill>
                <a:blip r:embed="rId8"/>
                <a:stretch>
                  <a:fillRect l="-681" t="-6557" b="-2623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13788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グラフ 24"/>
          <p:cNvGraphicFramePr/>
          <p:nvPr>
            <p:extLst>
              <p:ext uri="{D42A27DB-BD31-4B8C-83A1-F6EECF244321}">
                <p14:modId xmlns:p14="http://schemas.microsoft.com/office/powerpoint/2010/main" val="3693677496"/>
              </p:ext>
            </p:extLst>
          </p:nvPr>
        </p:nvGraphicFramePr>
        <p:xfrm>
          <a:off x="3685442" y="2526226"/>
          <a:ext cx="5074944" cy="2562377"/>
        </p:xfrm>
        <a:graphic>
          <a:graphicData uri="http://schemas.openxmlformats.org/drawingml/2006/chart">
            <c:chart xmlns:c="http://schemas.openxmlformats.org/drawingml/2006/chart" xmlns:r="http://schemas.openxmlformats.org/officeDocument/2006/relationships" r:id="rId2"/>
          </a:graphicData>
        </a:graphic>
      </p:graphicFrame>
      <p:sp>
        <p:nvSpPr>
          <p:cNvPr id="8" name="四角形: 角を丸くする 7"/>
          <p:cNvSpPr/>
          <p:nvPr/>
        </p:nvSpPr>
        <p:spPr>
          <a:xfrm>
            <a:off x="273627" y="1938921"/>
            <a:ext cx="8596746" cy="3208044"/>
          </a:xfrm>
          <a:prstGeom prst="roundRect">
            <a:avLst>
              <a:gd name="adj" fmla="val 929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a:bodyPr>
          <a:lstStyle/>
          <a:p>
            <a:r>
              <a:rPr lang="ja-JP" altLang="en-US" sz="3600" dirty="0"/>
              <a:t>ミスマッチを許容した順序保存照合問題</a:t>
            </a:r>
            <a:endParaRPr kumimoji="1" lang="ja-JP" altLang="en-US" sz="3600" dirty="0"/>
          </a:p>
        </p:txBody>
      </p:sp>
      <p:sp>
        <p:nvSpPr>
          <p:cNvPr id="4" name="スライド番号プレースホルダー 3"/>
          <p:cNvSpPr>
            <a:spLocks noGrp="1"/>
          </p:cNvSpPr>
          <p:nvPr>
            <p:ph type="sldNum" sz="quarter" idx="12"/>
          </p:nvPr>
        </p:nvSpPr>
        <p:spPr/>
        <p:txBody>
          <a:bodyPr/>
          <a:lstStyle/>
          <a:p>
            <a:fld id="{46F5A2C1-14D5-5B4B-BE34-C3D425CB82EE}" type="slidenum">
              <a:rPr kumimoji="1" lang="ja-JP" altLang="en-US" smtClean="0"/>
              <a:t>15</a:t>
            </a:fld>
            <a:endParaRPr kumimoji="1" lang="ja-JP" altLang="en-US"/>
          </a:p>
        </p:txBody>
      </p:sp>
      <p:sp>
        <p:nvSpPr>
          <p:cNvPr id="6" name="四角形: 角を丸くする 5"/>
          <p:cNvSpPr/>
          <p:nvPr/>
        </p:nvSpPr>
        <p:spPr>
          <a:xfrm>
            <a:off x="32912" y="1803481"/>
            <a:ext cx="852055" cy="4132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rPr>
              <a:t>入力</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7" name="テキスト ボックス 6"/>
              <p:cNvSpPr txBox="1"/>
              <p:nvPr/>
            </p:nvSpPr>
            <p:spPr>
              <a:xfrm>
                <a:off x="705859" y="1236457"/>
                <a:ext cx="7697941" cy="646331"/>
              </a:xfrm>
              <a:prstGeom prst="rect">
                <a:avLst/>
              </a:prstGeom>
              <a:noFill/>
            </p:spPr>
            <p:txBody>
              <a:bodyPr wrap="none" rtlCol="0">
                <a:spAutoFit/>
              </a:bodyPr>
              <a:lstStyle/>
              <a:p>
                <a:r>
                  <a:rPr kumimoji="1" lang="ja-JP" altLang="en-US" dirty="0"/>
                  <a:t>　テキスト中からパターンと「最大で</a:t>
                </a:r>
                <a14:m>
                  <m:oMath xmlns:m="http://schemas.openxmlformats.org/officeDocument/2006/math">
                    <m:r>
                      <a:rPr kumimoji="1" lang="en-US" altLang="ja-JP" b="0" i="1" smtClean="0">
                        <a:latin typeface="Cambria Math" panose="02040503050406030204" pitchFamily="18" charset="0"/>
                      </a:rPr>
                      <m:t>𝑘</m:t>
                    </m:r>
                    <m:r>
                      <a:rPr lang="ja-JP" altLang="en-US" i="1">
                        <a:latin typeface="Cambria Math" panose="02040503050406030204" pitchFamily="18" charset="0"/>
                      </a:rPr>
                      <m:t>個</m:t>
                    </m:r>
                    <m:r>
                      <a:rPr kumimoji="1" lang="ja-JP" altLang="en-US" i="1" dirty="0" smtClean="0">
                        <a:latin typeface="Cambria Math" panose="02040503050406030204" pitchFamily="18" charset="0"/>
                      </a:rPr>
                      <m:t>の</m:t>
                    </m:r>
                  </m:oMath>
                </a14:m>
                <a:r>
                  <a:rPr kumimoji="1" lang="ja-JP" altLang="en-US" dirty="0"/>
                  <a:t>ミスマッチを持つ順序同型」</a:t>
                </a:r>
                <a:br>
                  <a:rPr kumimoji="1" lang="en-US" altLang="ja-JP" dirty="0"/>
                </a:br>
                <a:r>
                  <a:rPr kumimoji="1" lang="ja-JP" altLang="en-US" dirty="0"/>
                  <a:t>となる箇所を検索する問題</a:t>
                </a:r>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705859" y="1236457"/>
                <a:ext cx="7697941" cy="646331"/>
              </a:xfrm>
              <a:prstGeom prst="rect">
                <a:avLst/>
              </a:prstGeom>
              <a:blipFill>
                <a:blip r:embed="rId3"/>
                <a:stretch>
                  <a:fillRect l="-713" t="-4717" b="-141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p:cNvSpPr txBox="1"/>
              <p:nvPr/>
            </p:nvSpPr>
            <p:spPr>
              <a:xfrm>
                <a:off x="405245" y="2240493"/>
                <a:ext cx="3224794" cy="369332"/>
              </a:xfrm>
              <a:prstGeom prst="rect">
                <a:avLst/>
              </a:prstGeom>
              <a:noFill/>
            </p:spPr>
            <p:txBody>
              <a:bodyPr wrap="none" rtlCol="0">
                <a:spAutoFit/>
              </a:bodyPr>
              <a:lstStyle/>
              <a:p>
                <a:r>
                  <a:rPr kumimoji="1" lang="ja-JP" altLang="en-US" dirty="0"/>
                  <a:t>パターン</a:t>
                </a:r>
                <a14:m>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=(10,30,35,21,15)</m:t>
                    </m:r>
                  </m:oMath>
                </a14:m>
                <a:endParaRPr kumimoji="1" lang="ja-JP" altLang="en-US" dirty="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405245" y="2240493"/>
                <a:ext cx="3224794" cy="369332"/>
              </a:xfrm>
              <a:prstGeom prst="rect">
                <a:avLst/>
              </a:prstGeom>
              <a:blipFill>
                <a:blip r:embed="rId4"/>
                <a:stretch>
                  <a:fillRect l="-1512" t="-8333" r="-189"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p:cNvSpPr txBox="1"/>
              <p:nvPr/>
            </p:nvSpPr>
            <p:spPr>
              <a:xfrm>
                <a:off x="949716" y="1926069"/>
                <a:ext cx="2825132" cy="369332"/>
              </a:xfrm>
              <a:prstGeom prst="rect">
                <a:avLst/>
              </a:prstGeom>
              <a:noFill/>
            </p:spPr>
            <p:txBody>
              <a:bodyPr wrap="none" rtlCol="0">
                <a:spAutoFit/>
              </a:bodyPr>
              <a:lstStyle/>
              <a:p>
                <a:r>
                  <a:rPr lang="ja-JP" altLang="en-US" dirty="0"/>
                  <a:t>ミスマッチを</a:t>
                </a:r>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=1</m:t>
                    </m:r>
                  </m:oMath>
                </a14:m>
                <a:r>
                  <a:rPr lang="ja-JP" altLang="en-US" dirty="0"/>
                  <a:t>個許容</a:t>
                </a:r>
                <a:endParaRPr kumimoji="1" lang="ja-JP" altLang="en-US"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949716" y="1926069"/>
                <a:ext cx="2825132" cy="369332"/>
              </a:xfrm>
              <a:prstGeom prst="rect">
                <a:avLst/>
              </a:prstGeom>
              <a:blipFill>
                <a:blip r:embed="rId5"/>
                <a:stretch>
                  <a:fillRect l="-1944" t="-8197" r="-1296" b="-26230"/>
                </a:stretch>
              </a:blipFill>
            </p:spPr>
            <p:txBody>
              <a:bodyPr/>
              <a:lstStyle/>
              <a:p>
                <a:r>
                  <a:rPr lang="ja-JP" altLang="en-US">
                    <a:noFill/>
                  </a:rPr>
                  <a:t> </a:t>
                </a:r>
              </a:p>
            </p:txBody>
          </p:sp>
        </mc:Fallback>
      </mc:AlternateContent>
      <p:graphicFrame>
        <p:nvGraphicFramePr>
          <p:cNvPr id="13" name="グラフ 12"/>
          <p:cNvGraphicFramePr/>
          <p:nvPr/>
        </p:nvGraphicFramePr>
        <p:xfrm>
          <a:off x="273627" y="2526226"/>
          <a:ext cx="3411815" cy="2562377"/>
        </p:xfrm>
        <a:graphic>
          <a:graphicData uri="http://schemas.openxmlformats.org/drawingml/2006/chart">
            <c:chart xmlns:c="http://schemas.openxmlformats.org/drawingml/2006/chart" xmlns:r="http://schemas.openxmlformats.org/officeDocument/2006/relationships" r:id="rId6"/>
          </a:graphicData>
        </a:graphic>
      </p:graphicFrame>
      <mc:AlternateContent xmlns:mc="http://schemas.openxmlformats.org/markup-compatibility/2006" xmlns:a14="http://schemas.microsoft.com/office/drawing/2010/main">
        <mc:Choice Requires="a14">
          <p:sp>
            <p:nvSpPr>
              <p:cNvPr id="14" name="テキスト ボックス 13"/>
              <p:cNvSpPr txBox="1"/>
              <p:nvPr/>
            </p:nvSpPr>
            <p:spPr>
              <a:xfrm>
                <a:off x="4450937" y="2292876"/>
                <a:ext cx="4309449" cy="369332"/>
              </a:xfrm>
              <a:prstGeom prst="rect">
                <a:avLst/>
              </a:prstGeom>
              <a:noFill/>
            </p:spPr>
            <p:txBody>
              <a:bodyPr wrap="none" rtlCol="0">
                <a:spAutoFit/>
              </a:bodyPr>
              <a:lstStyle/>
              <a:p>
                <a:r>
                  <a:rPr lang="ja-JP" altLang="en-US" dirty="0"/>
                  <a:t>テキスト</a:t>
                </a:r>
                <a14:m>
                  <m:oMath xmlns:m="http://schemas.openxmlformats.org/officeDocument/2006/math">
                    <m:r>
                      <a:rPr lang="en-US" altLang="ja-JP" b="0" i="1" smtClean="0">
                        <a:latin typeface="Cambria Math" panose="02040503050406030204" pitchFamily="18" charset="0"/>
                      </a:rPr>
                      <m:t>𝑇</m:t>
                    </m:r>
                    <m:r>
                      <a:rPr lang="en-US" altLang="ja-JP" b="0" i="1" smtClean="0">
                        <a:latin typeface="Cambria Math" panose="02040503050406030204" pitchFamily="18" charset="0"/>
                      </a:rPr>
                      <m:t>=(20,8,35,40,20,15,45,37,30)</m:t>
                    </m:r>
                  </m:oMath>
                </a14:m>
                <a:endParaRPr kumimoji="1" lang="ja-JP" altLang="en-US"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4450937" y="2292876"/>
                <a:ext cx="4309449" cy="369332"/>
              </a:xfrm>
              <a:prstGeom prst="rect">
                <a:avLst/>
              </a:prstGeom>
              <a:blipFill>
                <a:blip r:embed="rId7"/>
                <a:stretch>
                  <a:fillRect l="-1132" t="-6557" b="-26230"/>
                </a:stretch>
              </a:blipFill>
            </p:spPr>
            <p:txBody>
              <a:bodyPr/>
              <a:lstStyle/>
              <a:p>
                <a:r>
                  <a:rPr lang="ja-JP" altLang="en-US">
                    <a:noFill/>
                  </a:rPr>
                  <a:t> </a:t>
                </a:r>
              </a:p>
            </p:txBody>
          </p:sp>
        </mc:Fallback>
      </mc:AlternateContent>
      <p:sp>
        <p:nvSpPr>
          <p:cNvPr id="11" name="フローチャート: 結合子 10"/>
          <p:cNvSpPr/>
          <p:nvPr/>
        </p:nvSpPr>
        <p:spPr>
          <a:xfrm flipH="1">
            <a:off x="949716" y="4218709"/>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C00000"/>
                </a:solidFill>
              </a:rPr>
              <a:t>1</a:t>
            </a:r>
            <a:endParaRPr kumimoji="1" lang="ja-JP" altLang="en-US" sz="1600" b="1" dirty="0">
              <a:solidFill>
                <a:srgbClr val="C00000"/>
              </a:solidFill>
            </a:endParaRPr>
          </a:p>
        </p:txBody>
      </p:sp>
      <p:sp>
        <p:nvSpPr>
          <p:cNvPr id="15" name="フローチャート: 結合子 14"/>
          <p:cNvSpPr/>
          <p:nvPr/>
        </p:nvSpPr>
        <p:spPr>
          <a:xfrm flipH="1">
            <a:off x="3124879" y="3941617"/>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rgbClr val="C00000"/>
                </a:solidFill>
              </a:rPr>
              <a:t>2</a:t>
            </a:r>
            <a:endParaRPr kumimoji="1" lang="ja-JP" altLang="en-US" sz="1600" b="1" dirty="0">
              <a:solidFill>
                <a:srgbClr val="C00000"/>
              </a:solidFill>
            </a:endParaRPr>
          </a:p>
        </p:txBody>
      </p:sp>
      <p:sp>
        <p:nvSpPr>
          <p:cNvPr id="16" name="フローチャート: 結合子 15"/>
          <p:cNvSpPr/>
          <p:nvPr/>
        </p:nvSpPr>
        <p:spPr>
          <a:xfrm flipH="1">
            <a:off x="2612259" y="3701643"/>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C00000"/>
                </a:solidFill>
              </a:rPr>
              <a:t>3</a:t>
            </a:r>
            <a:endParaRPr kumimoji="1" lang="ja-JP" altLang="en-US" sz="1600" b="1" dirty="0">
              <a:solidFill>
                <a:srgbClr val="C00000"/>
              </a:solidFill>
            </a:endParaRPr>
          </a:p>
        </p:txBody>
      </p:sp>
      <p:sp>
        <p:nvSpPr>
          <p:cNvPr id="18" name="フローチャート: 結合子 17"/>
          <p:cNvSpPr/>
          <p:nvPr/>
        </p:nvSpPr>
        <p:spPr>
          <a:xfrm flipH="1">
            <a:off x="1476188" y="3156910"/>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rgbClr val="C00000"/>
                </a:solidFill>
              </a:rPr>
              <a:t>✕</a:t>
            </a:r>
            <a:endParaRPr kumimoji="1" lang="ja-JP" altLang="en-US" sz="1600" b="1" dirty="0">
              <a:solidFill>
                <a:srgbClr val="C00000"/>
              </a:solidFill>
            </a:endParaRPr>
          </a:p>
        </p:txBody>
      </p:sp>
      <p:sp>
        <p:nvSpPr>
          <p:cNvPr id="19" name="フローチャート: 結合子 18"/>
          <p:cNvSpPr/>
          <p:nvPr/>
        </p:nvSpPr>
        <p:spPr>
          <a:xfrm flipH="1">
            <a:off x="2010016" y="2917637"/>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rgbClr val="C00000"/>
                </a:solidFill>
              </a:rPr>
              <a:t>4</a:t>
            </a:r>
            <a:endParaRPr kumimoji="1" lang="ja-JP" altLang="en-US" sz="1600" b="1" dirty="0">
              <a:solidFill>
                <a:srgbClr val="C00000"/>
              </a:solidFill>
            </a:endParaRPr>
          </a:p>
        </p:txBody>
      </p:sp>
      <p:sp>
        <p:nvSpPr>
          <p:cNvPr id="20" name="フローチャート: 結合子 19"/>
          <p:cNvSpPr/>
          <p:nvPr/>
        </p:nvSpPr>
        <p:spPr>
          <a:xfrm flipH="1">
            <a:off x="4773570" y="4394700"/>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C00000"/>
                </a:solidFill>
              </a:rPr>
              <a:t>1</a:t>
            </a:r>
            <a:endParaRPr kumimoji="1" lang="ja-JP" altLang="en-US" sz="1600" b="1" dirty="0">
              <a:solidFill>
                <a:srgbClr val="C00000"/>
              </a:solidFill>
            </a:endParaRPr>
          </a:p>
        </p:txBody>
      </p:sp>
      <p:sp>
        <p:nvSpPr>
          <p:cNvPr id="21" name="フローチャート: 結合子 20"/>
          <p:cNvSpPr/>
          <p:nvPr/>
        </p:nvSpPr>
        <p:spPr>
          <a:xfrm flipH="1">
            <a:off x="5297948" y="3289575"/>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rgbClr val="C00000"/>
                </a:solidFill>
              </a:rPr>
              <a:t>✕</a:t>
            </a:r>
            <a:endParaRPr kumimoji="1" lang="ja-JP" altLang="en-US" sz="1600" b="1" dirty="0">
              <a:solidFill>
                <a:srgbClr val="C00000"/>
              </a:solidFill>
            </a:endParaRPr>
          </a:p>
        </p:txBody>
      </p:sp>
      <p:sp>
        <p:nvSpPr>
          <p:cNvPr id="22" name="フローチャート: 結合子 21"/>
          <p:cNvSpPr/>
          <p:nvPr/>
        </p:nvSpPr>
        <p:spPr>
          <a:xfrm flipH="1">
            <a:off x="5776285" y="3070037"/>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rgbClr val="C00000"/>
                </a:solidFill>
              </a:rPr>
              <a:t>4</a:t>
            </a:r>
            <a:endParaRPr kumimoji="1" lang="ja-JP" altLang="en-US" sz="1600" b="1" dirty="0">
              <a:solidFill>
                <a:srgbClr val="C00000"/>
              </a:solidFill>
            </a:endParaRPr>
          </a:p>
        </p:txBody>
      </p:sp>
      <p:sp>
        <p:nvSpPr>
          <p:cNvPr id="23" name="フローチャート: 結合子 22"/>
          <p:cNvSpPr/>
          <p:nvPr/>
        </p:nvSpPr>
        <p:spPr>
          <a:xfrm flipH="1">
            <a:off x="6264117" y="3911557"/>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C00000"/>
                </a:solidFill>
              </a:rPr>
              <a:t>3</a:t>
            </a:r>
            <a:endParaRPr kumimoji="1" lang="ja-JP" altLang="en-US" sz="1600" b="1" dirty="0">
              <a:solidFill>
                <a:srgbClr val="C00000"/>
              </a:solidFill>
            </a:endParaRPr>
          </a:p>
        </p:txBody>
      </p:sp>
      <p:sp>
        <p:nvSpPr>
          <p:cNvPr id="24" name="フローチャート: 結合子 23"/>
          <p:cNvSpPr/>
          <p:nvPr/>
        </p:nvSpPr>
        <p:spPr>
          <a:xfrm flipH="1">
            <a:off x="6752155" y="4146032"/>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rgbClr val="C00000"/>
                </a:solidFill>
              </a:rPr>
              <a:t>2</a:t>
            </a:r>
            <a:endParaRPr kumimoji="1" lang="ja-JP" altLang="en-US" sz="1600" b="1" dirty="0">
              <a:solidFill>
                <a:srgbClr val="C00000"/>
              </a:solidFill>
            </a:endParaRPr>
          </a:p>
        </p:txBody>
      </p:sp>
      <p:sp>
        <p:nvSpPr>
          <p:cNvPr id="12" name="楕円 11"/>
          <p:cNvSpPr/>
          <p:nvPr/>
        </p:nvSpPr>
        <p:spPr>
          <a:xfrm rot="20126785">
            <a:off x="4487201" y="3003080"/>
            <a:ext cx="2815789" cy="2029691"/>
          </a:xfrm>
          <a:prstGeom prst="ellipse">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p:cNvSpPr/>
          <p:nvPr/>
        </p:nvSpPr>
        <p:spPr>
          <a:xfrm>
            <a:off x="273627" y="5374335"/>
            <a:ext cx="8596746" cy="603901"/>
          </a:xfrm>
          <a:prstGeom prst="roundRect">
            <a:avLst>
              <a:gd name="adj" fmla="val 929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四角形: 角を丸くする 26"/>
          <p:cNvSpPr/>
          <p:nvPr/>
        </p:nvSpPr>
        <p:spPr>
          <a:xfrm>
            <a:off x="32912" y="5270829"/>
            <a:ext cx="852055" cy="4132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rPr>
              <a:t>出力</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8" name="正方形/長方形 27"/>
              <p:cNvSpPr/>
              <p:nvPr/>
            </p:nvSpPr>
            <p:spPr>
              <a:xfrm>
                <a:off x="850407" y="5409930"/>
                <a:ext cx="8054527" cy="369332"/>
              </a:xfrm>
              <a:prstGeom prst="rect">
                <a:avLst/>
              </a:prstGeom>
            </p:spPr>
            <p:txBody>
              <a:bodyPr wrap="square">
                <a:spAutoFit/>
              </a:bodyPr>
              <a:lstStyle/>
              <a:p>
                <a:r>
                  <a:rPr lang="ja-JP" altLang="en-US" dirty="0"/>
                  <a:t>「最大で</a:t>
                </a:r>
                <a14:m>
                  <m:oMath xmlns:m="http://schemas.openxmlformats.org/officeDocument/2006/math">
                    <m:r>
                      <a:rPr lang="en-US" altLang="ja-JP" i="1">
                        <a:latin typeface="Cambria Math" panose="02040503050406030204" pitchFamily="18" charset="0"/>
                      </a:rPr>
                      <m:t>𝑘</m:t>
                    </m:r>
                    <m:r>
                      <a:rPr lang="ja-JP" altLang="en-US" i="1">
                        <a:latin typeface="Cambria Math" panose="02040503050406030204" pitchFamily="18" charset="0"/>
                      </a:rPr>
                      <m:t>個</m:t>
                    </m:r>
                    <m:r>
                      <a:rPr lang="ja-JP" altLang="en-US" i="1" dirty="0">
                        <a:latin typeface="Cambria Math" panose="02040503050406030204" pitchFamily="18" charset="0"/>
                      </a:rPr>
                      <m:t>の</m:t>
                    </m:r>
                  </m:oMath>
                </a14:m>
                <a:r>
                  <a:rPr lang="ja-JP" altLang="en-US" dirty="0"/>
                  <a:t>ミスマッチを持つ順序同型」となるテキスト</a:t>
                </a:r>
                <a14:m>
                  <m:oMath xmlns:m="http://schemas.openxmlformats.org/officeDocument/2006/math">
                    <m:r>
                      <a:rPr lang="en-US" altLang="ja-JP" b="0" i="1" smtClean="0">
                        <a:latin typeface="Cambria Math" panose="02040503050406030204" pitchFamily="18" charset="0"/>
                      </a:rPr>
                      <m:t>𝑇</m:t>
                    </m:r>
                  </m:oMath>
                </a14:m>
                <a:r>
                  <a:rPr lang="ja-JP" altLang="en-US" dirty="0"/>
                  <a:t>の開始位置</a:t>
                </a:r>
              </a:p>
            </p:txBody>
          </p:sp>
        </mc:Choice>
        <mc:Fallback xmlns="">
          <p:sp>
            <p:nvSpPr>
              <p:cNvPr id="28" name="正方形/長方形 27"/>
              <p:cNvSpPr>
                <a:spLocks noRot="1" noChangeAspect="1" noMove="1" noResize="1" noEditPoints="1" noAdjustHandles="1" noChangeArrowheads="1" noChangeShapeType="1" noTextEdit="1"/>
              </p:cNvSpPr>
              <p:nvPr/>
            </p:nvSpPr>
            <p:spPr>
              <a:xfrm>
                <a:off x="850407" y="5409930"/>
                <a:ext cx="8054527" cy="369332"/>
              </a:xfrm>
              <a:prstGeom prst="rect">
                <a:avLst/>
              </a:prstGeom>
              <a:blipFill>
                <a:blip r:embed="rId8"/>
                <a:stretch>
                  <a:fillRect l="-681" t="-6557" b="-2623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17468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グラフ 25"/>
          <p:cNvGraphicFramePr/>
          <p:nvPr>
            <p:extLst>
              <p:ext uri="{D42A27DB-BD31-4B8C-83A1-F6EECF244321}">
                <p14:modId xmlns:p14="http://schemas.microsoft.com/office/powerpoint/2010/main" val="525021362"/>
              </p:ext>
            </p:extLst>
          </p:nvPr>
        </p:nvGraphicFramePr>
        <p:xfrm>
          <a:off x="3685442" y="2526226"/>
          <a:ext cx="5074944" cy="2562377"/>
        </p:xfrm>
        <a:graphic>
          <a:graphicData uri="http://schemas.openxmlformats.org/drawingml/2006/chart">
            <c:chart xmlns:c="http://schemas.openxmlformats.org/drawingml/2006/chart" xmlns:r="http://schemas.openxmlformats.org/officeDocument/2006/relationships" r:id="rId3"/>
          </a:graphicData>
        </a:graphic>
      </p:graphicFrame>
      <p:sp>
        <p:nvSpPr>
          <p:cNvPr id="8" name="四角形: 角を丸くする 7"/>
          <p:cNvSpPr/>
          <p:nvPr/>
        </p:nvSpPr>
        <p:spPr>
          <a:xfrm>
            <a:off x="273627" y="1938921"/>
            <a:ext cx="8596746" cy="3208044"/>
          </a:xfrm>
          <a:prstGeom prst="roundRect">
            <a:avLst>
              <a:gd name="adj" fmla="val 929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a:bodyPr>
          <a:lstStyle/>
          <a:p>
            <a:r>
              <a:rPr lang="ja-JP" altLang="en-US" sz="3600" dirty="0"/>
              <a:t>ミスマッチを許容した順序保存照合問題</a:t>
            </a:r>
            <a:endParaRPr kumimoji="1" lang="ja-JP" altLang="en-US" sz="3600" dirty="0"/>
          </a:p>
        </p:txBody>
      </p:sp>
      <p:sp>
        <p:nvSpPr>
          <p:cNvPr id="4" name="スライド番号プレースホルダー 3"/>
          <p:cNvSpPr>
            <a:spLocks noGrp="1"/>
          </p:cNvSpPr>
          <p:nvPr>
            <p:ph type="sldNum" sz="quarter" idx="12"/>
          </p:nvPr>
        </p:nvSpPr>
        <p:spPr/>
        <p:txBody>
          <a:bodyPr/>
          <a:lstStyle/>
          <a:p>
            <a:fld id="{46F5A2C1-14D5-5B4B-BE34-C3D425CB82EE}" type="slidenum">
              <a:rPr kumimoji="1" lang="ja-JP" altLang="en-US" smtClean="0"/>
              <a:t>16</a:t>
            </a:fld>
            <a:endParaRPr kumimoji="1" lang="ja-JP" altLang="en-US"/>
          </a:p>
        </p:txBody>
      </p:sp>
      <p:sp>
        <p:nvSpPr>
          <p:cNvPr id="6" name="四角形: 角を丸くする 5"/>
          <p:cNvSpPr/>
          <p:nvPr/>
        </p:nvSpPr>
        <p:spPr>
          <a:xfrm>
            <a:off x="32912" y="1803481"/>
            <a:ext cx="852055" cy="4132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rPr>
              <a:t>入力</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7" name="テキスト ボックス 6"/>
              <p:cNvSpPr txBox="1"/>
              <p:nvPr/>
            </p:nvSpPr>
            <p:spPr>
              <a:xfrm>
                <a:off x="705859" y="1236457"/>
                <a:ext cx="7697941" cy="646331"/>
              </a:xfrm>
              <a:prstGeom prst="rect">
                <a:avLst/>
              </a:prstGeom>
              <a:noFill/>
            </p:spPr>
            <p:txBody>
              <a:bodyPr wrap="none" rtlCol="0">
                <a:spAutoFit/>
              </a:bodyPr>
              <a:lstStyle/>
              <a:p>
                <a:r>
                  <a:rPr kumimoji="1" lang="ja-JP" altLang="en-US" dirty="0"/>
                  <a:t>　テキスト中からパターンと「最大で</a:t>
                </a:r>
                <a14:m>
                  <m:oMath xmlns:m="http://schemas.openxmlformats.org/officeDocument/2006/math">
                    <m:r>
                      <a:rPr kumimoji="1" lang="en-US" altLang="ja-JP" b="0" i="1" smtClean="0">
                        <a:latin typeface="Cambria Math" panose="02040503050406030204" pitchFamily="18" charset="0"/>
                      </a:rPr>
                      <m:t>𝑘</m:t>
                    </m:r>
                    <m:r>
                      <a:rPr lang="ja-JP" altLang="en-US" i="1">
                        <a:latin typeface="Cambria Math" panose="02040503050406030204" pitchFamily="18" charset="0"/>
                      </a:rPr>
                      <m:t>個</m:t>
                    </m:r>
                    <m:r>
                      <a:rPr kumimoji="1" lang="ja-JP" altLang="en-US" i="1" dirty="0" smtClean="0">
                        <a:latin typeface="Cambria Math" panose="02040503050406030204" pitchFamily="18" charset="0"/>
                      </a:rPr>
                      <m:t>の</m:t>
                    </m:r>
                  </m:oMath>
                </a14:m>
                <a:r>
                  <a:rPr kumimoji="1" lang="ja-JP" altLang="en-US" dirty="0"/>
                  <a:t>ミスマッチを持つ順序同型」</a:t>
                </a:r>
                <a:br>
                  <a:rPr kumimoji="1" lang="en-US" altLang="ja-JP" dirty="0"/>
                </a:br>
                <a:r>
                  <a:rPr kumimoji="1" lang="ja-JP" altLang="en-US" dirty="0"/>
                  <a:t>となる箇所を検索する問題</a:t>
                </a:r>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705859" y="1236457"/>
                <a:ext cx="7697941" cy="646331"/>
              </a:xfrm>
              <a:prstGeom prst="rect">
                <a:avLst/>
              </a:prstGeom>
              <a:blipFill>
                <a:blip r:embed="rId4"/>
                <a:stretch>
                  <a:fillRect l="-713" t="-4717" b="-141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p:cNvSpPr txBox="1"/>
              <p:nvPr/>
            </p:nvSpPr>
            <p:spPr>
              <a:xfrm>
                <a:off x="405245" y="2240493"/>
                <a:ext cx="3224794" cy="369332"/>
              </a:xfrm>
              <a:prstGeom prst="rect">
                <a:avLst/>
              </a:prstGeom>
              <a:noFill/>
            </p:spPr>
            <p:txBody>
              <a:bodyPr wrap="none" rtlCol="0">
                <a:spAutoFit/>
              </a:bodyPr>
              <a:lstStyle/>
              <a:p>
                <a:r>
                  <a:rPr kumimoji="1" lang="ja-JP" altLang="en-US" dirty="0"/>
                  <a:t>パターン</a:t>
                </a:r>
                <a14:m>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=(10,30,35,21,15)</m:t>
                    </m:r>
                  </m:oMath>
                </a14:m>
                <a:endParaRPr kumimoji="1" lang="ja-JP" altLang="en-US" dirty="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405245" y="2240493"/>
                <a:ext cx="3224794" cy="369332"/>
              </a:xfrm>
              <a:prstGeom prst="rect">
                <a:avLst/>
              </a:prstGeom>
              <a:blipFill>
                <a:blip r:embed="rId5"/>
                <a:stretch>
                  <a:fillRect l="-1512" t="-8333" r="-189"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p:cNvSpPr txBox="1"/>
              <p:nvPr/>
            </p:nvSpPr>
            <p:spPr>
              <a:xfrm>
                <a:off x="949716" y="1926069"/>
                <a:ext cx="2825132" cy="369332"/>
              </a:xfrm>
              <a:prstGeom prst="rect">
                <a:avLst/>
              </a:prstGeom>
              <a:noFill/>
            </p:spPr>
            <p:txBody>
              <a:bodyPr wrap="none" rtlCol="0">
                <a:spAutoFit/>
              </a:bodyPr>
              <a:lstStyle/>
              <a:p>
                <a:r>
                  <a:rPr lang="ja-JP" altLang="en-US" dirty="0"/>
                  <a:t>ミスマッチを</a:t>
                </a:r>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=1</m:t>
                    </m:r>
                  </m:oMath>
                </a14:m>
                <a:r>
                  <a:rPr lang="ja-JP" altLang="en-US" dirty="0"/>
                  <a:t>個許容</a:t>
                </a:r>
                <a:endParaRPr kumimoji="1" lang="ja-JP" altLang="en-US"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949716" y="1926069"/>
                <a:ext cx="2825132" cy="369332"/>
              </a:xfrm>
              <a:prstGeom prst="rect">
                <a:avLst/>
              </a:prstGeom>
              <a:blipFill>
                <a:blip r:embed="rId6"/>
                <a:stretch>
                  <a:fillRect l="-1944" t="-8197" r="-1296" b="-26230"/>
                </a:stretch>
              </a:blipFill>
            </p:spPr>
            <p:txBody>
              <a:bodyPr/>
              <a:lstStyle/>
              <a:p>
                <a:r>
                  <a:rPr lang="ja-JP" altLang="en-US">
                    <a:noFill/>
                  </a:rPr>
                  <a:t> </a:t>
                </a:r>
              </a:p>
            </p:txBody>
          </p:sp>
        </mc:Fallback>
      </mc:AlternateContent>
      <p:graphicFrame>
        <p:nvGraphicFramePr>
          <p:cNvPr id="13" name="グラフ 12"/>
          <p:cNvGraphicFramePr/>
          <p:nvPr/>
        </p:nvGraphicFramePr>
        <p:xfrm>
          <a:off x="273627" y="2526226"/>
          <a:ext cx="3411815" cy="2562377"/>
        </p:xfrm>
        <a:graphic>
          <a:graphicData uri="http://schemas.openxmlformats.org/drawingml/2006/chart">
            <c:chart xmlns:c="http://schemas.openxmlformats.org/drawingml/2006/chart" xmlns:r="http://schemas.openxmlformats.org/officeDocument/2006/relationships" r:id="rId7"/>
          </a:graphicData>
        </a:graphic>
      </p:graphicFrame>
      <mc:AlternateContent xmlns:mc="http://schemas.openxmlformats.org/markup-compatibility/2006" xmlns:a14="http://schemas.microsoft.com/office/drawing/2010/main">
        <mc:Choice Requires="a14">
          <p:sp>
            <p:nvSpPr>
              <p:cNvPr id="14" name="テキスト ボックス 13"/>
              <p:cNvSpPr txBox="1"/>
              <p:nvPr/>
            </p:nvSpPr>
            <p:spPr>
              <a:xfrm>
                <a:off x="4450937" y="2292876"/>
                <a:ext cx="4309449" cy="369332"/>
              </a:xfrm>
              <a:prstGeom prst="rect">
                <a:avLst/>
              </a:prstGeom>
              <a:noFill/>
            </p:spPr>
            <p:txBody>
              <a:bodyPr wrap="none" rtlCol="0">
                <a:spAutoFit/>
              </a:bodyPr>
              <a:lstStyle/>
              <a:p>
                <a:r>
                  <a:rPr lang="ja-JP" altLang="en-US" dirty="0"/>
                  <a:t>テキスト</a:t>
                </a:r>
                <a14:m>
                  <m:oMath xmlns:m="http://schemas.openxmlformats.org/officeDocument/2006/math">
                    <m:r>
                      <a:rPr lang="en-US" altLang="ja-JP" b="0" i="1" smtClean="0">
                        <a:latin typeface="Cambria Math" panose="02040503050406030204" pitchFamily="18" charset="0"/>
                      </a:rPr>
                      <m:t>𝑇</m:t>
                    </m:r>
                    <m:r>
                      <a:rPr lang="en-US" altLang="ja-JP" b="0" i="1" smtClean="0">
                        <a:latin typeface="Cambria Math" panose="02040503050406030204" pitchFamily="18" charset="0"/>
                      </a:rPr>
                      <m:t>=(20,8,35,40,20,15,45,37,30)</m:t>
                    </m:r>
                  </m:oMath>
                </a14:m>
                <a:endParaRPr kumimoji="1" lang="ja-JP" altLang="en-US"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4450937" y="2292876"/>
                <a:ext cx="4309449" cy="369332"/>
              </a:xfrm>
              <a:prstGeom prst="rect">
                <a:avLst/>
              </a:prstGeom>
              <a:blipFill>
                <a:blip r:embed="rId8"/>
                <a:stretch>
                  <a:fillRect l="-1132" t="-6557" b="-26230"/>
                </a:stretch>
              </a:blipFill>
            </p:spPr>
            <p:txBody>
              <a:bodyPr/>
              <a:lstStyle/>
              <a:p>
                <a:r>
                  <a:rPr lang="ja-JP" altLang="en-US">
                    <a:noFill/>
                  </a:rPr>
                  <a:t> </a:t>
                </a:r>
              </a:p>
            </p:txBody>
          </p:sp>
        </mc:Fallback>
      </mc:AlternateContent>
      <p:sp>
        <p:nvSpPr>
          <p:cNvPr id="11" name="フローチャート: 結合子 10"/>
          <p:cNvSpPr/>
          <p:nvPr/>
        </p:nvSpPr>
        <p:spPr>
          <a:xfrm flipH="1">
            <a:off x="949716" y="4218709"/>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C00000"/>
                </a:solidFill>
              </a:rPr>
              <a:t>1</a:t>
            </a:r>
            <a:endParaRPr kumimoji="1" lang="ja-JP" altLang="en-US" sz="1600" b="1" dirty="0">
              <a:solidFill>
                <a:srgbClr val="C00000"/>
              </a:solidFill>
            </a:endParaRPr>
          </a:p>
        </p:txBody>
      </p:sp>
      <p:sp>
        <p:nvSpPr>
          <p:cNvPr id="15" name="フローチャート: 結合子 14"/>
          <p:cNvSpPr/>
          <p:nvPr/>
        </p:nvSpPr>
        <p:spPr>
          <a:xfrm flipH="1">
            <a:off x="3124879" y="3941617"/>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rgbClr val="C00000"/>
                </a:solidFill>
              </a:rPr>
              <a:t>2</a:t>
            </a:r>
            <a:endParaRPr kumimoji="1" lang="ja-JP" altLang="en-US" sz="1600" b="1" dirty="0">
              <a:solidFill>
                <a:srgbClr val="C00000"/>
              </a:solidFill>
            </a:endParaRPr>
          </a:p>
        </p:txBody>
      </p:sp>
      <p:sp>
        <p:nvSpPr>
          <p:cNvPr id="16" name="フローチャート: 結合子 15"/>
          <p:cNvSpPr/>
          <p:nvPr/>
        </p:nvSpPr>
        <p:spPr>
          <a:xfrm flipH="1">
            <a:off x="2612259" y="3701643"/>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C00000"/>
                </a:solidFill>
              </a:rPr>
              <a:t>3</a:t>
            </a:r>
            <a:endParaRPr kumimoji="1" lang="ja-JP" altLang="en-US" sz="1600" b="1" dirty="0">
              <a:solidFill>
                <a:srgbClr val="C00000"/>
              </a:solidFill>
            </a:endParaRPr>
          </a:p>
        </p:txBody>
      </p:sp>
      <p:sp>
        <p:nvSpPr>
          <p:cNvPr id="18" name="フローチャート: 結合子 17"/>
          <p:cNvSpPr/>
          <p:nvPr/>
        </p:nvSpPr>
        <p:spPr>
          <a:xfrm flipH="1">
            <a:off x="1476188" y="3156910"/>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rgbClr val="C00000"/>
                </a:solidFill>
              </a:rPr>
              <a:t>✕</a:t>
            </a:r>
            <a:endParaRPr kumimoji="1" lang="ja-JP" altLang="en-US" sz="1600" b="1" dirty="0">
              <a:solidFill>
                <a:srgbClr val="C00000"/>
              </a:solidFill>
            </a:endParaRPr>
          </a:p>
        </p:txBody>
      </p:sp>
      <p:sp>
        <p:nvSpPr>
          <p:cNvPr id="19" name="フローチャート: 結合子 18"/>
          <p:cNvSpPr/>
          <p:nvPr/>
        </p:nvSpPr>
        <p:spPr>
          <a:xfrm flipH="1">
            <a:off x="2010016" y="2917637"/>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rgbClr val="C00000"/>
                </a:solidFill>
              </a:rPr>
              <a:t>4</a:t>
            </a:r>
            <a:endParaRPr kumimoji="1" lang="ja-JP" altLang="en-US" sz="1600" b="1" dirty="0">
              <a:solidFill>
                <a:srgbClr val="C00000"/>
              </a:solidFill>
            </a:endParaRPr>
          </a:p>
        </p:txBody>
      </p:sp>
      <p:sp>
        <p:nvSpPr>
          <p:cNvPr id="20" name="フローチャート: 結合子 19"/>
          <p:cNvSpPr/>
          <p:nvPr/>
        </p:nvSpPr>
        <p:spPr>
          <a:xfrm flipH="1">
            <a:off x="6261696" y="3890817"/>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C00000"/>
                </a:solidFill>
              </a:rPr>
              <a:t>1</a:t>
            </a:r>
            <a:endParaRPr kumimoji="1" lang="ja-JP" altLang="en-US" sz="1600" b="1" dirty="0">
              <a:solidFill>
                <a:srgbClr val="C00000"/>
              </a:solidFill>
            </a:endParaRPr>
          </a:p>
        </p:txBody>
      </p:sp>
      <p:sp>
        <p:nvSpPr>
          <p:cNvPr id="21" name="フローチャート: 結合子 20"/>
          <p:cNvSpPr/>
          <p:nvPr/>
        </p:nvSpPr>
        <p:spPr>
          <a:xfrm flipH="1">
            <a:off x="6738820" y="4088136"/>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rgbClr val="C00000"/>
                </a:solidFill>
              </a:rPr>
              <a:t>✕</a:t>
            </a:r>
            <a:endParaRPr kumimoji="1" lang="ja-JP" altLang="en-US" sz="1600" b="1" dirty="0">
              <a:solidFill>
                <a:srgbClr val="C00000"/>
              </a:solidFill>
            </a:endParaRPr>
          </a:p>
        </p:txBody>
      </p:sp>
      <p:sp>
        <p:nvSpPr>
          <p:cNvPr id="22" name="フローチャート: 結合子 21"/>
          <p:cNvSpPr/>
          <p:nvPr/>
        </p:nvSpPr>
        <p:spPr>
          <a:xfrm flipH="1">
            <a:off x="7295957" y="2849489"/>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rgbClr val="C00000"/>
                </a:solidFill>
              </a:rPr>
              <a:t>4</a:t>
            </a:r>
            <a:endParaRPr kumimoji="1" lang="ja-JP" altLang="en-US" sz="1600" b="1" dirty="0">
              <a:solidFill>
                <a:srgbClr val="C00000"/>
              </a:solidFill>
            </a:endParaRPr>
          </a:p>
        </p:txBody>
      </p:sp>
      <p:sp>
        <p:nvSpPr>
          <p:cNvPr id="23" name="フローチャート: 結合子 22"/>
          <p:cNvSpPr/>
          <p:nvPr/>
        </p:nvSpPr>
        <p:spPr>
          <a:xfrm flipH="1">
            <a:off x="7811638" y="3181920"/>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C00000"/>
                </a:solidFill>
              </a:rPr>
              <a:t>3</a:t>
            </a:r>
            <a:endParaRPr kumimoji="1" lang="ja-JP" altLang="en-US" sz="1600" b="1" dirty="0">
              <a:solidFill>
                <a:srgbClr val="C00000"/>
              </a:solidFill>
            </a:endParaRPr>
          </a:p>
        </p:txBody>
      </p:sp>
      <p:sp>
        <p:nvSpPr>
          <p:cNvPr id="24" name="フローチャート: 結合子 23"/>
          <p:cNvSpPr/>
          <p:nvPr/>
        </p:nvSpPr>
        <p:spPr>
          <a:xfrm flipH="1">
            <a:off x="8235608" y="3377810"/>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rgbClr val="C00000"/>
                </a:solidFill>
              </a:rPr>
              <a:t>2</a:t>
            </a:r>
            <a:endParaRPr kumimoji="1" lang="ja-JP" altLang="en-US" sz="1600" b="1" dirty="0">
              <a:solidFill>
                <a:srgbClr val="C00000"/>
              </a:solidFill>
            </a:endParaRPr>
          </a:p>
        </p:txBody>
      </p:sp>
      <p:sp>
        <p:nvSpPr>
          <p:cNvPr id="12" name="楕円 11"/>
          <p:cNvSpPr/>
          <p:nvPr/>
        </p:nvSpPr>
        <p:spPr>
          <a:xfrm rot="20126785">
            <a:off x="6019708" y="2761545"/>
            <a:ext cx="2685695" cy="1903798"/>
          </a:xfrm>
          <a:prstGeom prst="ellipse">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p:nvSpPr>
        <p:spPr>
          <a:xfrm rot="20126785">
            <a:off x="4487201" y="3003080"/>
            <a:ext cx="2815789" cy="2029691"/>
          </a:xfrm>
          <a:prstGeom prst="ellipse">
            <a:avLst/>
          </a:prstGeom>
          <a:noFill/>
          <a:ln w="19050">
            <a:solidFill>
              <a:schemeClr val="accent1">
                <a:shade val="50000"/>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四角形: 角を丸くする 26"/>
          <p:cNvSpPr/>
          <p:nvPr/>
        </p:nvSpPr>
        <p:spPr>
          <a:xfrm>
            <a:off x="273627" y="5374335"/>
            <a:ext cx="8596746" cy="603901"/>
          </a:xfrm>
          <a:prstGeom prst="roundRect">
            <a:avLst>
              <a:gd name="adj" fmla="val 929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四角形: 角を丸くする 27"/>
          <p:cNvSpPr/>
          <p:nvPr/>
        </p:nvSpPr>
        <p:spPr>
          <a:xfrm>
            <a:off x="32912" y="5270829"/>
            <a:ext cx="852055" cy="4132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rPr>
              <a:t>出力</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9" name="正方形/長方形 28"/>
              <p:cNvSpPr/>
              <p:nvPr/>
            </p:nvSpPr>
            <p:spPr>
              <a:xfrm>
                <a:off x="850407" y="5409930"/>
                <a:ext cx="8054527" cy="369332"/>
              </a:xfrm>
              <a:prstGeom prst="rect">
                <a:avLst/>
              </a:prstGeom>
            </p:spPr>
            <p:txBody>
              <a:bodyPr wrap="square">
                <a:spAutoFit/>
              </a:bodyPr>
              <a:lstStyle/>
              <a:p>
                <a:r>
                  <a:rPr lang="ja-JP" altLang="en-US" dirty="0"/>
                  <a:t>「最大で</a:t>
                </a:r>
                <a14:m>
                  <m:oMath xmlns:m="http://schemas.openxmlformats.org/officeDocument/2006/math">
                    <m:r>
                      <a:rPr lang="en-US" altLang="ja-JP" i="1">
                        <a:latin typeface="Cambria Math" panose="02040503050406030204" pitchFamily="18" charset="0"/>
                      </a:rPr>
                      <m:t>𝑘</m:t>
                    </m:r>
                    <m:r>
                      <a:rPr lang="ja-JP" altLang="en-US" i="1">
                        <a:latin typeface="Cambria Math" panose="02040503050406030204" pitchFamily="18" charset="0"/>
                      </a:rPr>
                      <m:t>個</m:t>
                    </m:r>
                    <m:r>
                      <a:rPr lang="ja-JP" altLang="en-US" i="1" dirty="0">
                        <a:latin typeface="Cambria Math" panose="02040503050406030204" pitchFamily="18" charset="0"/>
                      </a:rPr>
                      <m:t>の</m:t>
                    </m:r>
                  </m:oMath>
                </a14:m>
                <a:r>
                  <a:rPr lang="ja-JP" altLang="en-US" dirty="0"/>
                  <a:t>ミスマッチを持つ順序同型」となるテキスト</a:t>
                </a:r>
                <a14:m>
                  <m:oMath xmlns:m="http://schemas.openxmlformats.org/officeDocument/2006/math">
                    <m:r>
                      <a:rPr lang="en-US" altLang="ja-JP" b="0" i="1" smtClean="0">
                        <a:latin typeface="Cambria Math" panose="02040503050406030204" pitchFamily="18" charset="0"/>
                      </a:rPr>
                      <m:t>𝑇</m:t>
                    </m:r>
                  </m:oMath>
                </a14:m>
                <a:r>
                  <a:rPr lang="ja-JP" altLang="en-US" dirty="0"/>
                  <a:t>の開始位置</a:t>
                </a:r>
              </a:p>
            </p:txBody>
          </p:sp>
        </mc:Choice>
        <mc:Fallback xmlns="">
          <p:sp>
            <p:nvSpPr>
              <p:cNvPr id="29" name="正方形/長方形 28"/>
              <p:cNvSpPr>
                <a:spLocks noRot="1" noChangeAspect="1" noMove="1" noResize="1" noEditPoints="1" noAdjustHandles="1" noChangeArrowheads="1" noChangeShapeType="1" noTextEdit="1"/>
              </p:cNvSpPr>
              <p:nvPr/>
            </p:nvSpPr>
            <p:spPr>
              <a:xfrm>
                <a:off x="850407" y="5409930"/>
                <a:ext cx="8054527" cy="369332"/>
              </a:xfrm>
              <a:prstGeom prst="rect">
                <a:avLst/>
              </a:prstGeom>
              <a:blipFill>
                <a:blip r:embed="rId9"/>
                <a:stretch>
                  <a:fillRect l="-681" t="-6557" b="-2623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8235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先行研究</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561109" y="1371600"/>
                <a:ext cx="8264235" cy="4856017"/>
              </a:xfrm>
            </p:spPr>
            <p:txBody>
              <a:bodyPr>
                <a:normAutofit/>
              </a:bodyPr>
              <a:lstStyle/>
              <a:p>
                <a:r>
                  <a:rPr kumimoji="1" lang="ja-JP" altLang="en-US" dirty="0"/>
                  <a:t>ミスマッチがない</a:t>
                </a:r>
                <a14:m>
                  <m:oMath xmlns:m="http://schemas.openxmlformats.org/officeDocument/2006/math">
                    <m:r>
                      <a:rPr kumimoji="1" lang="ja-JP" altLang="en-US" b="0" i="1" smtClean="0">
                        <a:latin typeface="Cambria Math" panose="02040503050406030204" pitchFamily="18" charset="0"/>
                      </a:rPr>
                      <m:t>場合</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=0</m:t>
                        </m:r>
                      </m:e>
                    </m:d>
                  </m:oMath>
                </a14:m>
                <a:endParaRPr kumimoji="1" lang="en-US" altLang="ja-JP" b="0" dirty="0"/>
              </a:p>
              <a:p>
                <a:pPr marL="342900" lvl="1" indent="0">
                  <a:buNone/>
                </a:pPr>
                <a:r>
                  <a:rPr kumimoji="1" lang="en-US" altLang="ja-JP" sz="2000" b="0" dirty="0"/>
                  <a:t>[</a:t>
                </a:r>
                <a:r>
                  <a:rPr kumimoji="1" lang="en-US" altLang="ja-JP" sz="2000" b="0" dirty="0" err="1"/>
                  <a:t>Belazzougui</a:t>
                </a:r>
                <a:r>
                  <a:rPr kumimoji="1" lang="en-US" altLang="ja-JP" sz="2000" b="0" dirty="0"/>
                  <a:t>+, 2013]:</a:t>
                </a:r>
                <a:r>
                  <a:rPr kumimoji="1" lang="ja-JP" altLang="en-US" sz="2000" b="0" dirty="0"/>
                  <a:t>時間計算量が</a:t>
                </a:r>
                <a14:m>
                  <m:oMath xmlns:m="http://schemas.openxmlformats.org/officeDocument/2006/math">
                    <m:r>
                      <a:rPr kumimoji="1" lang="en-US" altLang="ja-JP" sz="2000" b="0" i="1" smtClean="0">
                        <a:latin typeface="Cambria Math" panose="02040503050406030204" pitchFamily="18" charset="0"/>
                      </a:rPr>
                      <m:t>𝑂</m:t>
                    </m:r>
                    <m:d>
                      <m:dPr>
                        <m:ctrlPr>
                          <a:rPr kumimoji="1" lang="en-US" altLang="ja-JP" sz="2000" b="0" i="1" smtClean="0">
                            <a:latin typeface="Cambria Math" panose="02040503050406030204" pitchFamily="18" charset="0"/>
                          </a:rPr>
                        </m:ctrlPr>
                      </m:dPr>
                      <m:e>
                        <m:f>
                          <m:fPr>
                            <m:ctrlPr>
                              <a:rPr kumimoji="1" lang="en-US" altLang="ja-JP" sz="2000" b="0" i="1" smtClean="0">
                                <a:latin typeface="Cambria Math" panose="02040503050406030204" pitchFamily="18" charset="0"/>
                              </a:rPr>
                            </m:ctrlPr>
                          </m:fPr>
                          <m:num>
                            <m:r>
                              <a:rPr lang="en-US" altLang="ja-JP" sz="2000" i="1">
                                <a:latin typeface="Cambria Math" panose="02040503050406030204" pitchFamily="18" charset="0"/>
                              </a:rPr>
                              <m:t>𝑚</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log</m:t>
                                </m:r>
                              </m:fName>
                              <m:e>
                                <m:r>
                                  <a:rPr lang="en-US" altLang="ja-JP" sz="2000" i="1">
                                    <a:latin typeface="Cambria Math" panose="02040503050406030204" pitchFamily="18" charset="0"/>
                                  </a:rPr>
                                  <m:t>𝑚</m:t>
                                </m:r>
                              </m:e>
                            </m:func>
                          </m:num>
                          <m:den>
                            <m:func>
                              <m:funcPr>
                                <m:ctrlPr>
                                  <a:rPr kumimoji="1" lang="en-US" altLang="ja-JP" sz="2000" b="0" i="1" smtClean="0">
                                    <a:latin typeface="Cambria Math" panose="02040503050406030204" pitchFamily="18" charset="0"/>
                                  </a:rPr>
                                </m:ctrlPr>
                              </m:funcPr>
                              <m:fName>
                                <m:r>
                                  <m:rPr>
                                    <m:sty m:val="p"/>
                                  </m:rPr>
                                  <a:rPr kumimoji="1" lang="en-US" altLang="ja-JP" sz="2000" b="0" i="0" smtClean="0">
                                    <a:latin typeface="Cambria Math" panose="02040503050406030204" pitchFamily="18" charset="0"/>
                                  </a:rPr>
                                  <m:t>log</m:t>
                                </m:r>
                              </m:fName>
                              <m:e>
                                <m:func>
                                  <m:funcPr>
                                    <m:ctrlPr>
                                      <a:rPr kumimoji="1" lang="en-US" altLang="ja-JP" sz="2000" b="0" i="1" smtClean="0">
                                        <a:latin typeface="Cambria Math" panose="02040503050406030204" pitchFamily="18" charset="0"/>
                                      </a:rPr>
                                    </m:ctrlPr>
                                  </m:funcPr>
                                  <m:fName>
                                    <m:r>
                                      <m:rPr>
                                        <m:sty m:val="p"/>
                                      </m:rPr>
                                      <a:rPr kumimoji="1" lang="en-US" altLang="ja-JP" sz="2000" b="0" i="0" smtClean="0">
                                        <a:latin typeface="Cambria Math" panose="02040503050406030204" pitchFamily="18" charset="0"/>
                                      </a:rPr>
                                      <m:t>log</m:t>
                                    </m:r>
                                  </m:fName>
                                  <m:e>
                                    <m:r>
                                      <a:rPr kumimoji="1" lang="en-US" altLang="ja-JP" sz="2000" b="0" i="1" smtClean="0">
                                        <a:latin typeface="Cambria Math" panose="02040503050406030204" pitchFamily="18" charset="0"/>
                                      </a:rPr>
                                      <m:t>𝑚</m:t>
                                    </m:r>
                                  </m:e>
                                </m:func>
                              </m:e>
                            </m:func>
                          </m:den>
                        </m:f>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𝑛</m:t>
                            </m:r>
                            <m:func>
                              <m:funcPr>
                                <m:ctrlPr>
                                  <a:rPr kumimoji="1" lang="en-US" altLang="ja-JP" sz="2000" b="0" i="1" smtClean="0">
                                    <a:latin typeface="Cambria Math" panose="02040503050406030204" pitchFamily="18" charset="0"/>
                                  </a:rPr>
                                </m:ctrlPr>
                              </m:funcPr>
                              <m:fName>
                                <m:r>
                                  <m:rPr>
                                    <m:sty m:val="p"/>
                                  </m:rPr>
                                  <a:rPr kumimoji="1" lang="en-US" altLang="ja-JP" sz="2000" b="0" i="0" smtClean="0">
                                    <a:latin typeface="Cambria Math" panose="02040503050406030204" pitchFamily="18" charset="0"/>
                                  </a:rPr>
                                  <m:t>log</m:t>
                                </m:r>
                              </m:fName>
                              <m:e>
                                <m:r>
                                  <a:rPr kumimoji="1" lang="en-US" altLang="ja-JP" sz="2000" b="0" i="1" smtClean="0">
                                    <a:latin typeface="Cambria Math" panose="02040503050406030204" pitchFamily="18" charset="0"/>
                                  </a:rPr>
                                  <m:t>𝑚</m:t>
                                </m:r>
                              </m:e>
                            </m:func>
                          </m:num>
                          <m:den>
                            <m:r>
                              <a:rPr kumimoji="1" lang="en-US" altLang="ja-JP" sz="2000" b="0" i="1" smtClean="0">
                                <a:latin typeface="Cambria Math" panose="02040503050406030204" pitchFamily="18" charset="0"/>
                              </a:rPr>
                              <m:t>𝑚</m:t>
                            </m:r>
                            <m:func>
                              <m:funcPr>
                                <m:ctrlPr>
                                  <a:rPr kumimoji="1" lang="en-US" altLang="ja-JP" sz="2000" b="0" i="1" smtClean="0">
                                    <a:latin typeface="Cambria Math" panose="02040503050406030204" pitchFamily="18" charset="0"/>
                                  </a:rPr>
                                </m:ctrlPr>
                              </m:funcPr>
                              <m:fName>
                                <m:r>
                                  <m:rPr>
                                    <m:sty m:val="p"/>
                                  </m:rPr>
                                  <a:rPr kumimoji="1" lang="en-US" altLang="ja-JP" sz="2000" b="0" i="0" smtClean="0">
                                    <a:latin typeface="Cambria Math" panose="02040503050406030204" pitchFamily="18" charset="0"/>
                                  </a:rPr>
                                  <m:t>log</m:t>
                                </m:r>
                              </m:fName>
                              <m:e>
                                <m:func>
                                  <m:funcPr>
                                    <m:ctrlPr>
                                      <a:rPr kumimoji="1" lang="en-US" altLang="ja-JP" sz="2000" b="0" i="1" smtClean="0">
                                        <a:latin typeface="Cambria Math" panose="02040503050406030204" pitchFamily="18" charset="0"/>
                                      </a:rPr>
                                    </m:ctrlPr>
                                  </m:funcPr>
                                  <m:fName>
                                    <m:r>
                                      <m:rPr>
                                        <m:sty m:val="p"/>
                                      </m:rPr>
                                      <a:rPr kumimoji="1" lang="en-US" altLang="ja-JP" sz="2000" b="0" i="0" smtClean="0">
                                        <a:latin typeface="Cambria Math" panose="02040503050406030204" pitchFamily="18" charset="0"/>
                                      </a:rPr>
                                      <m:t>log</m:t>
                                    </m:r>
                                  </m:fName>
                                  <m:e>
                                    <m:r>
                                      <a:rPr kumimoji="1" lang="en-US" altLang="ja-JP" sz="2000" b="0" i="1" smtClean="0">
                                        <a:latin typeface="Cambria Math" panose="02040503050406030204" pitchFamily="18" charset="0"/>
                                      </a:rPr>
                                      <m:t>𝑚</m:t>
                                    </m:r>
                                  </m:e>
                                </m:func>
                              </m:e>
                            </m:func>
                          </m:den>
                        </m:f>
                      </m:e>
                    </m:d>
                  </m:oMath>
                </a14:m>
                <a:br>
                  <a:rPr kumimoji="1" lang="en-US" altLang="ja-JP" sz="2000" b="0" dirty="0"/>
                </a:br>
                <a:r>
                  <a:rPr kumimoji="1" lang="ja-JP" altLang="en-US" sz="2000" b="0" dirty="0"/>
                  <a:t>アルゴリズムを提案</a:t>
                </a:r>
                <a:r>
                  <a:rPr kumimoji="1" lang="en-US" altLang="ja-JP" sz="2000" b="0" dirty="0"/>
                  <a:t>(</a:t>
                </a:r>
                <a14:m>
                  <m:oMath xmlns:m="http://schemas.openxmlformats.org/officeDocument/2006/math">
                    <m:d>
                      <m:dPr>
                        <m:begChr m:val="|"/>
                        <m:endChr m:val="|"/>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𝑃</m:t>
                        </m:r>
                      </m:e>
                    </m:d>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𝑚</m:t>
                    </m:r>
                    <m:r>
                      <a:rPr kumimoji="1" lang="en-US" altLang="ja-JP" sz="2000" b="0" i="1" smtClean="0">
                        <a:latin typeface="Cambria Math" panose="02040503050406030204" pitchFamily="18" charset="0"/>
                      </a:rPr>
                      <m:t>, </m:t>
                    </m:r>
                    <m:d>
                      <m:dPr>
                        <m:begChr m:val="|"/>
                        <m:endChr m:val="|"/>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𝑇</m:t>
                        </m:r>
                      </m:e>
                    </m:d>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𝑛</m:t>
                    </m:r>
                  </m:oMath>
                </a14:m>
                <a:r>
                  <a:rPr kumimoji="1" lang="en-US" altLang="ja-JP" sz="2000" b="0" dirty="0"/>
                  <a:t>)</a:t>
                </a:r>
                <a:br>
                  <a:rPr kumimoji="1" lang="en-US" altLang="ja-JP" sz="2000" b="0" dirty="0"/>
                </a:br>
                <a:br>
                  <a:rPr kumimoji="1" lang="en-US" altLang="ja-JP" sz="2000" b="0" dirty="0"/>
                </a:br>
                <a:br>
                  <a:rPr kumimoji="1" lang="en-US" altLang="ja-JP" sz="2000" b="0" dirty="0"/>
                </a:br>
                <a:r>
                  <a:rPr kumimoji="1" lang="en-US" altLang="ja-JP" sz="2000" b="0" dirty="0"/>
                  <a:t>[Ueki+, 2016]:</a:t>
                </a:r>
                <a:r>
                  <a:rPr kumimoji="1" lang="ja-JP" altLang="en-US" sz="2000" b="0" dirty="0"/>
                  <a:t>実装して速いアルゴリズムを提案</a:t>
                </a:r>
                <a:endParaRPr kumimoji="1" lang="en-US" altLang="ja-JP" sz="2000" b="0" dirty="0"/>
              </a:p>
              <a:p>
                <a:pPr marL="342900" lvl="1" indent="0">
                  <a:buNone/>
                </a:pPr>
                <a:endParaRPr lang="en-US" altLang="ja-JP" sz="2000" dirty="0"/>
              </a:p>
              <a:p>
                <a:pPr marL="342900" lvl="1" indent="0">
                  <a:buNone/>
                </a:pPr>
                <a:endParaRPr lang="en-US" altLang="ja-JP" sz="2000" dirty="0"/>
              </a:p>
              <a:p>
                <a:r>
                  <a:rPr lang="ja-JP" altLang="en-US" dirty="0"/>
                  <a:t>ミスマッチ</a:t>
                </a:r>
                <a:r>
                  <a:rPr lang="ja-JP" altLang="en-US" sz="2400" dirty="0"/>
                  <a:t>を許容した場合</a:t>
                </a:r>
                <a:endParaRPr lang="en-US" altLang="ja-JP" sz="2400" dirty="0"/>
              </a:p>
              <a:p>
                <a:pPr marL="342900" lvl="1" indent="0">
                  <a:buNone/>
                </a:pPr>
                <a:r>
                  <a:rPr lang="en-US" altLang="ja-JP" sz="2000" dirty="0"/>
                  <a:t>[Pawel+, 2015]:</a:t>
                </a:r>
                <a:r>
                  <a:rPr lang="ja-JP" altLang="en-US" sz="2000" dirty="0"/>
                  <a:t>時間計算量が</a:t>
                </a:r>
                <a14:m>
                  <m:oMath xmlns:m="http://schemas.openxmlformats.org/officeDocument/2006/math">
                    <m:r>
                      <a:rPr lang="en-US" altLang="ja-JP" sz="2000" b="0" i="1" smtClean="0">
                        <a:latin typeface="Cambria Math" panose="02040503050406030204" pitchFamily="18" charset="0"/>
                      </a:rPr>
                      <m:t>𝑂</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𝑛</m:t>
                    </m:r>
                    <m:r>
                      <a:rPr lang="en-US" altLang="ja-JP" sz="2000" b="0" i="1" smtClean="0">
                        <a:latin typeface="Cambria Math" panose="02040503050406030204" pitchFamily="18" charset="0"/>
                      </a:rPr>
                      <m:t>(</m:t>
                    </m:r>
                    <m:func>
                      <m:funcPr>
                        <m:ctrlPr>
                          <a:rPr lang="en-US" altLang="ja-JP" sz="2000" b="0" i="1" smtClean="0">
                            <a:latin typeface="Cambria Math" panose="02040503050406030204" pitchFamily="18" charset="0"/>
                          </a:rPr>
                        </m:ctrlPr>
                      </m:funcPr>
                      <m:fName>
                        <m:r>
                          <m:rPr>
                            <m:sty m:val="p"/>
                          </m:rPr>
                          <a:rPr lang="en-US" altLang="ja-JP" sz="2000" b="0" i="0" smtClean="0">
                            <a:latin typeface="Cambria Math" panose="02040503050406030204" pitchFamily="18" charset="0"/>
                          </a:rPr>
                          <m:t>log</m:t>
                        </m:r>
                      </m:fName>
                      <m:e>
                        <m:func>
                          <m:funcPr>
                            <m:ctrlPr>
                              <a:rPr lang="en-US" altLang="ja-JP" sz="2000" b="0" i="1" smtClean="0">
                                <a:latin typeface="Cambria Math" panose="02040503050406030204" pitchFamily="18" charset="0"/>
                              </a:rPr>
                            </m:ctrlPr>
                          </m:funcPr>
                          <m:fName>
                            <m:r>
                              <m:rPr>
                                <m:sty m:val="p"/>
                              </m:rPr>
                              <a:rPr lang="en-US" altLang="ja-JP" sz="2000" b="0" i="0" smtClean="0">
                                <a:latin typeface="Cambria Math" panose="02040503050406030204" pitchFamily="18" charset="0"/>
                              </a:rPr>
                              <m:t>log</m:t>
                            </m:r>
                          </m:fName>
                          <m:e>
                            <m:r>
                              <a:rPr lang="en-US" altLang="ja-JP" sz="2000" b="0" i="1" smtClean="0">
                                <a:latin typeface="Cambria Math" panose="02040503050406030204" pitchFamily="18" charset="0"/>
                              </a:rPr>
                              <m:t>𝑚</m:t>
                            </m:r>
                          </m:e>
                        </m:func>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𝑘</m:t>
                        </m:r>
                        <m:func>
                          <m:funcPr>
                            <m:ctrlPr>
                              <a:rPr lang="en-US" altLang="ja-JP" sz="2000" b="0" i="1" smtClean="0">
                                <a:latin typeface="Cambria Math" panose="02040503050406030204" pitchFamily="18" charset="0"/>
                              </a:rPr>
                            </m:ctrlPr>
                          </m:funcPr>
                          <m:fName>
                            <m:r>
                              <m:rPr>
                                <m:sty m:val="p"/>
                              </m:rPr>
                              <a:rPr lang="en-US" altLang="ja-JP" sz="2000" b="0" i="0" smtClean="0">
                                <a:latin typeface="Cambria Math" panose="02040503050406030204" pitchFamily="18" charset="0"/>
                              </a:rPr>
                              <m:t>log</m:t>
                            </m:r>
                          </m:fName>
                          <m:e>
                            <m:func>
                              <m:funcPr>
                                <m:ctrlPr>
                                  <a:rPr lang="en-US" altLang="ja-JP" sz="2000" b="0" i="1" smtClean="0">
                                    <a:latin typeface="Cambria Math" panose="02040503050406030204" pitchFamily="18" charset="0"/>
                                  </a:rPr>
                                </m:ctrlPr>
                              </m:funcPr>
                              <m:fName>
                                <m:r>
                                  <m:rPr>
                                    <m:sty m:val="p"/>
                                  </m:rPr>
                                  <a:rPr lang="en-US" altLang="ja-JP" sz="2000" b="0" i="0" smtClean="0">
                                    <a:latin typeface="Cambria Math" panose="02040503050406030204" pitchFamily="18" charset="0"/>
                                  </a:rPr>
                                  <m:t>log</m:t>
                                </m:r>
                              </m:fName>
                              <m:e>
                                <m:r>
                                  <a:rPr lang="en-US" altLang="ja-JP" sz="2000" b="0" i="1" smtClean="0">
                                    <a:latin typeface="Cambria Math" panose="02040503050406030204" pitchFamily="18" charset="0"/>
                                  </a:rPr>
                                  <m:t>𝑘</m:t>
                                </m:r>
                              </m:e>
                            </m:func>
                          </m:e>
                        </m:func>
                      </m:e>
                    </m:func>
                    <m:r>
                      <a:rPr lang="en-US" altLang="ja-JP" sz="2000" b="0" i="1" smtClean="0">
                        <a:latin typeface="Cambria Math" panose="02040503050406030204" pitchFamily="18" charset="0"/>
                      </a:rPr>
                      <m:t>))</m:t>
                    </m:r>
                  </m:oMath>
                </a14:m>
                <a:r>
                  <a:rPr lang="ja-JP" altLang="en-US" sz="2000" dirty="0"/>
                  <a:t>の</a:t>
                </a:r>
                <a:br>
                  <a:rPr lang="en-US" altLang="ja-JP" sz="2000" dirty="0"/>
                </a:br>
                <a:r>
                  <a:rPr lang="ja-JP" altLang="en-US" sz="2000" dirty="0"/>
                  <a:t>アルゴリズムを提案</a:t>
                </a:r>
                <a:r>
                  <a:rPr lang="en-US" altLang="ja-JP" sz="2000" dirty="0"/>
                  <a:t>(</a:t>
                </a:r>
                <a:r>
                  <a:rPr lang="ja-JP" altLang="en-US" sz="2000" dirty="0">
                    <a:solidFill>
                      <a:srgbClr val="C00000"/>
                    </a:solidFill>
                  </a:rPr>
                  <a:t>未実装</a:t>
                </a:r>
                <a:r>
                  <a:rPr lang="en-US" altLang="ja-JP" sz="2000" dirty="0"/>
                  <a:t>)</a:t>
                </a:r>
                <a:r>
                  <a:rPr lang="en-US" altLang="ja-JP" sz="2000" dirty="0"/>
                  <a:t> (</a:t>
                </a:r>
                <a14:m>
                  <m:oMath xmlns:m="http://schemas.openxmlformats.org/officeDocument/2006/math">
                    <m:d>
                      <m:dPr>
                        <m:begChr m:val="|"/>
                        <m:endChr m:val="|"/>
                        <m:ctrlPr>
                          <a:rPr lang="en-US" altLang="ja-JP" sz="2000" i="1">
                            <a:latin typeface="Cambria Math" panose="02040503050406030204" pitchFamily="18" charset="0"/>
                          </a:rPr>
                        </m:ctrlPr>
                      </m:dPr>
                      <m:e>
                        <m:r>
                          <a:rPr lang="en-US" altLang="ja-JP" sz="2000" i="1">
                            <a:latin typeface="Cambria Math" panose="02040503050406030204" pitchFamily="18" charset="0"/>
                          </a:rPr>
                          <m:t>𝑃</m:t>
                        </m:r>
                      </m:e>
                    </m:d>
                    <m:r>
                      <a:rPr lang="en-US" altLang="ja-JP" sz="2000" i="1">
                        <a:latin typeface="Cambria Math" panose="02040503050406030204" pitchFamily="18" charset="0"/>
                      </a:rPr>
                      <m:t>=</m:t>
                    </m:r>
                    <m:r>
                      <a:rPr lang="en-US" altLang="ja-JP" sz="2000" i="1">
                        <a:latin typeface="Cambria Math" panose="02040503050406030204" pitchFamily="18" charset="0"/>
                      </a:rPr>
                      <m:t>𝑚</m:t>
                    </m:r>
                    <m:r>
                      <a:rPr lang="en-US" altLang="ja-JP" sz="2000" i="1">
                        <a:latin typeface="Cambria Math" panose="02040503050406030204" pitchFamily="18" charset="0"/>
                      </a:rPr>
                      <m:t>, </m:t>
                    </m:r>
                    <m:d>
                      <m:dPr>
                        <m:begChr m:val="|"/>
                        <m:endChr m:val="|"/>
                        <m:ctrlPr>
                          <a:rPr lang="en-US" altLang="ja-JP" sz="2000" i="1">
                            <a:latin typeface="Cambria Math" panose="02040503050406030204" pitchFamily="18" charset="0"/>
                          </a:rPr>
                        </m:ctrlPr>
                      </m:dPr>
                      <m:e>
                        <m:r>
                          <a:rPr lang="en-US" altLang="ja-JP" sz="2000" i="1">
                            <a:latin typeface="Cambria Math" panose="02040503050406030204" pitchFamily="18" charset="0"/>
                          </a:rPr>
                          <m:t>𝑇</m:t>
                        </m:r>
                      </m:e>
                    </m:d>
                    <m:r>
                      <a:rPr lang="en-US" altLang="ja-JP" sz="2000" i="1">
                        <a:latin typeface="Cambria Math" panose="02040503050406030204" pitchFamily="18" charset="0"/>
                      </a:rPr>
                      <m:t>=</m:t>
                    </m:r>
                    <m:r>
                      <a:rPr lang="en-US" altLang="ja-JP" sz="2000" i="1">
                        <a:latin typeface="Cambria Math" panose="02040503050406030204" pitchFamily="18" charset="0"/>
                      </a:rPr>
                      <m:t>𝑛</m:t>
                    </m:r>
                  </m:oMath>
                </a14:m>
                <a:r>
                  <a:rPr lang="en-US" altLang="ja-JP" sz="2000" dirty="0"/>
                  <a:t>, </a:t>
                </a:r>
                <a:r>
                  <a:rPr lang="ja-JP" altLang="en-US" sz="2000" dirty="0"/>
                  <a:t>ミスマッチの数</a:t>
                </a:r>
                <a14:m>
                  <m:oMath xmlns:m="http://schemas.openxmlformats.org/officeDocument/2006/math">
                    <m:r>
                      <a:rPr lang="en-US" altLang="ja-JP" sz="2000" b="0" i="0" smtClean="0">
                        <a:latin typeface="Cambria Math" panose="02040503050406030204" pitchFamily="18" charset="0"/>
                      </a:rPr>
                      <m:t>=</m:t>
                    </m:r>
                    <m:r>
                      <a:rPr lang="en-US" altLang="ja-JP" sz="2000" b="0" i="1" smtClean="0">
                        <a:latin typeface="Cambria Math" panose="02040503050406030204" pitchFamily="18" charset="0"/>
                      </a:rPr>
                      <m:t>𝑘</m:t>
                    </m:r>
                  </m:oMath>
                </a14:m>
                <a:r>
                  <a:rPr lang="en-US" altLang="ja-JP" sz="2000" dirty="0"/>
                  <a:t>)</a:t>
                </a:r>
                <a:endParaRPr lang="en-US" altLang="ja-JP" sz="2000" dirty="0"/>
              </a:p>
              <a:p>
                <a:pPr marL="342900" lvl="1" indent="0">
                  <a:buNone/>
                </a:pPr>
                <a:endParaRPr lang="en-US" altLang="ja-JP" sz="2000" dirty="0"/>
              </a:p>
              <a:p>
                <a:pPr marL="342900" lvl="1" indent="0">
                  <a:buNone/>
                </a:pPr>
                <a:endParaRPr lang="en-US" altLang="ja-JP" sz="2000" dirty="0"/>
              </a:p>
              <a:p>
                <a:pPr marL="342900" lvl="1" indent="0">
                  <a:buNone/>
                </a:pPr>
                <a:r>
                  <a:rPr lang="ja-JP" altLang="en-US" sz="2000" dirty="0">
                    <a:solidFill>
                      <a:srgbClr val="C00000"/>
                    </a:solidFill>
                  </a:rPr>
                  <a:t>卒論で実装して速いアルゴリズムを提案したい</a:t>
                </a:r>
                <a:endParaRPr lang="en-US" altLang="ja-JP" sz="2000" dirty="0">
                  <a:solidFill>
                    <a:srgbClr val="C00000"/>
                  </a:solidFill>
                </a:endParaRP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561109" y="1371600"/>
                <a:ext cx="8264235" cy="4856017"/>
              </a:xfrm>
              <a:blipFill>
                <a:blip r:embed="rId3"/>
                <a:stretch>
                  <a:fillRect l="-1327" t="-1882" b="-1631"/>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46F5A2C1-14D5-5B4B-BE34-C3D425CB82EE}" type="slidenum">
              <a:rPr kumimoji="1" lang="ja-JP" altLang="en-US" smtClean="0"/>
              <a:t>17</a:t>
            </a:fld>
            <a:endParaRPr kumimoji="1" lang="ja-JP" altLang="en-US"/>
          </a:p>
        </p:txBody>
      </p:sp>
      <p:sp>
        <p:nvSpPr>
          <p:cNvPr id="5" name="矢印: 下 4"/>
          <p:cNvSpPr/>
          <p:nvPr/>
        </p:nvSpPr>
        <p:spPr>
          <a:xfrm>
            <a:off x="4284518" y="2700049"/>
            <a:ext cx="574964" cy="401782"/>
          </a:xfrm>
          <a:prstGeom prst="down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下 5"/>
          <p:cNvSpPr/>
          <p:nvPr/>
        </p:nvSpPr>
        <p:spPr>
          <a:xfrm>
            <a:off x="4249882" y="5257800"/>
            <a:ext cx="574964" cy="401782"/>
          </a:xfrm>
          <a:prstGeom prst="down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73324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アルゴリズムの流れ</a:t>
            </a:r>
            <a:endParaRPr kumimoji="1" lang="ja-JP" altLang="en-US" dirty="0"/>
          </a:p>
        </p:txBody>
      </p:sp>
      <p:sp>
        <p:nvSpPr>
          <p:cNvPr id="4" name="スライド番号プレースホルダー 3"/>
          <p:cNvSpPr>
            <a:spLocks noGrp="1"/>
          </p:cNvSpPr>
          <p:nvPr>
            <p:ph type="sldNum" sz="quarter" idx="12"/>
          </p:nvPr>
        </p:nvSpPr>
        <p:spPr/>
        <p:txBody>
          <a:bodyPr/>
          <a:lstStyle/>
          <a:p>
            <a:fld id="{46F5A2C1-14D5-5B4B-BE34-C3D425CB82EE}" type="slidenum">
              <a:rPr kumimoji="1" lang="ja-JP" altLang="en-US" smtClean="0"/>
              <a:t>18</a:t>
            </a:fld>
            <a:endParaRPr kumimoji="1" lang="ja-JP" altLang="en-US"/>
          </a:p>
        </p:txBody>
      </p:sp>
      <p:sp>
        <p:nvSpPr>
          <p:cNvPr id="6" name="矢印: 下 5"/>
          <p:cNvSpPr/>
          <p:nvPr/>
        </p:nvSpPr>
        <p:spPr>
          <a:xfrm>
            <a:off x="367145" y="1690254"/>
            <a:ext cx="969819" cy="4038600"/>
          </a:xfrm>
          <a:prstGeom prst="down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フローチャート: 代替処理 6"/>
          <p:cNvSpPr/>
          <p:nvPr/>
        </p:nvSpPr>
        <p:spPr>
          <a:xfrm>
            <a:off x="263236" y="2452256"/>
            <a:ext cx="8430491" cy="505691"/>
          </a:xfrm>
          <a:prstGeom prst="flowChartAlternateProcess">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t>フィルタリング</a:t>
            </a:r>
            <a:endParaRPr kumimoji="1" lang="ja-JP" altLang="en-US" dirty="0"/>
          </a:p>
        </p:txBody>
      </p:sp>
      <p:sp>
        <p:nvSpPr>
          <p:cNvPr id="8" name="フローチャート: 代替処理 7"/>
          <p:cNvSpPr/>
          <p:nvPr/>
        </p:nvSpPr>
        <p:spPr>
          <a:xfrm>
            <a:off x="263235" y="4112380"/>
            <a:ext cx="8430491" cy="505691"/>
          </a:xfrm>
          <a:prstGeom prst="flowChartAlternateProcess">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t>検証</a:t>
            </a:r>
            <a:endParaRPr kumimoji="1" lang="ja-JP" altLang="en-US" dirty="0"/>
          </a:p>
        </p:txBody>
      </p:sp>
      <p:graphicFrame>
        <p:nvGraphicFramePr>
          <p:cNvPr id="9" name="グラフ 8"/>
          <p:cNvGraphicFramePr/>
          <p:nvPr>
            <p:extLst>
              <p:ext uri="{D42A27DB-BD31-4B8C-83A1-F6EECF244321}">
                <p14:modId xmlns:p14="http://schemas.microsoft.com/office/powerpoint/2010/main" val="3173249239"/>
              </p:ext>
            </p:extLst>
          </p:nvPr>
        </p:nvGraphicFramePr>
        <p:xfrm>
          <a:off x="4662055" y="942110"/>
          <a:ext cx="3853295" cy="154478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グラフ 9"/>
          <p:cNvGraphicFramePr/>
          <p:nvPr>
            <p:extLst>
              <p:ext uri="{D42A27DB-BD31-4B8C-83A1-F6EECF244321}">
                <p14:modId xmlns:p14="http://schemas.microsoft.com/office/powerpoint/2010/main" val="2208565430"/>
              </p:ext>
            </p:extLst>
          </p:nvPr>
        </p:nvGraphicFramePr>
        <p:xfrm>
          <a:off x="1765589" y="1076623"/>
          <a:ext cx="1538720" cy="140417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グラフ 10"/>
          <p:cNvGraphicFramePr/>
          <p:nvPr>
            <p:extLst>
              <p:ext uri="{D42A27DB-BD31-4B8C-83A1-F6EECF244321}">
                <p14:modId xmlns:p14="http://schemas.microsoft.com/office/powerpoint/2010/main" val="3621106941"/>
              </p:ext>
            </p:extLst>
          </p:nvPr>
        </p:nvGraphicFramePr>
        <p:xfrm>
          <a:off x="1239117" y="2756860"/>
          <a:ext cx="1538720" cy="140417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グラフ 11"/>
          <p:cNvGraphicFramePr/>
          <p:nvPr>
            <p:extLst>
              <p:ext uri="{D42A27DB-BD31-4B8C-83A1-F6EECF244321}">
                <p14:modId xmlns:p14="http://schemas.microsoft.com/office/powerpoint/2010/main" val="3858831576"/>
              </p:ext>
            </p:extLst>
          </p:nvPr>
        </p:nvGraphicFramePr>
        <p:xfrm>
          <a:off x="3019426" y="2756860"/>
          <a:ext cx="1538720" cy="1404176"/>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グラフ 12"/>
          <p:cNvGraphicFramePr/>
          <p:nvPr>
            <p:extLst>
              <p:ext uri="{D42A27DB-BD31-4B8C-83A1-F6EECF244321}">
                <p14:modId xmlns:p14="http://schemas.microsoft.com/office/powerpoint/2010/main" val="1877768557"/>
              </p:ext>
            </p:extLst>
          </p:nvPr>
        </p:nvGraphicFramePr>
        <p:xfrm>
          <a:off x="4799735" y="2760979"/>
          <a:ext cx="1538720" cy="1404176"/>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4" name="グラフ 13"/>
          <p:cNvGraphicFramePr/>
          <p:nvPr>
            <p:extLst>
              <p:ext uri="{D42A27DB-BD31-4B8C-83A1-F6EECF244321}">
                <p14:modId xmlns:p14="http://schemas.microsoft.com/office/powerpoint/2010/main" val="51293348"/>
              </p:ext>
            </p:extLst>
          </p:nvPr>
        </p:nvGraphicFramePr>
        <p:xfrm>
          <a:off x="6580044" y="2743855"/>
          <a:ext cx="1538720" cy="1404176"/>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グラフ 14"/>
          <p:cNvGraphicFramePr/>
          <p:nvPr>
            <p:extLst>
              <p:ext uri="{D42A27DB-BD31-4B8C-83A1-F6EECF244321}">
                <p14:modId xmlns:p14="http://schemas.microsoft.com/office/powerpoint/2010/main" val="3743536340"/>
              </p:ext>
            </p:extLst>
          </p:nvPr>
        </p:nvGraphicFramePr>
        <p:xfrm>
          <a:off x="2534949" y="4437097"/>
          <a:ext cx="1538720" cy="1404176"/>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7" name="グラフ 16"/>
          <p:cNvGraphicFramePr/>
          <p:nvPr>
            <p:extLst>
              <p:ext uri="{D42A27DB-BD31-4B8C-83A1-F6EECF244321}">
                <p14:modId xmlns:p14="http://schemas.microsoft.com/office/powerpoint/2010/main" val="765435558"/>
              </p:ext>
            </p:extLst>
          </p:nvPr>
        </p:nvGraphicFramePr>
        <p:xfrm>
          <a:off x="4887193" y="4368328"/>
          <a:ext cx="1538720" cy="1404176"/>
        </p:xfrm>
        <a:graphic>
          <a:graphicData uri="http://schemas.openxmlformats.org/drawingml/2006/chart">
            <c:chart xmlns:c="http://schemas.openxmlformats.org/drawingml/2006/chart" xmlns:r="http://schemas.openxmlformats.org/officeDocument/2006/relationships" r:id="rId10"/>
          </a:graphicData>
        </a:graphic>
      </p:graphicFrame>
      <p:sp>
        <p:nvSpPr>
          <p:cNvPr id="18" name="テキスト ボックス 17"/>
          <p:cNvSpPr txBox="1"/>
          <p:nvPr/>
        </p:nvSpPr>
        <p:spPr>
          <a:xfrm>
            <a:off x="5999019" y="2139616"/>
            <a:ext cx="1107996" cy="369332"/>
          </a:xfrm>
          <a:prstGeom prst="rect">
            <a:avLst/>
          </a:prstGeom>
          <a:noFill/>
        </p:spPr>
        <p:txBody>
          <a:bodyPr wrap="none" rtlCol="0">
            <a:spAutoFit/>
          </a:bodyPr>
          <a:lstStyle/>
          <a:p>
            <a:r>
              <a:rPr kumimoji="1" lang="ja-JP" altLang="en-US" dirty="0"/>
              <a:t>テキスト</a:t>
            </a:r>
          </a:p>
        </p:txBody>
      </p:sp>
      <p:sp>
        <p:nvSpPr>
          <p:cNvPr id="19" name="テキスト ボックス 18"/>
          <p:cNvSpPr txBox="1"/>
          <p:nvPr/>
        </p:nvSpPr>
        <p:spPr>
          <a:xfrm>
            <a:off x="1911430" y="2144597"/>
            <a:ext cx="1107996" cy="369332"/>
          </a:xfrm>
          <a:prstGeom prst="rect">
            <a:avLst/>
          </a:prstGeom>
          <a:noFill/>
        </p:spPr>
        <p:txBody>
          <a:bodyPr wrap="none" rtlCol="0">
            <a:spAutoFit/>
          </a:bodyPr>
          <a:lstStyle/>
          <a:p>
            <a:r>
              <a:rPr kumimoji="1" lang="ja-JP" altLang="en-US" dirty="0"/>
              <a:t>パターン</a:t>
            </a:r>
          </a:p>
        </p:txBody>
      </p:sp>
      <p:sp>
        <p:nvSpPr>
          <p:cNvPr id="21" name="テキスト ボックス 20"/>
          <p:cNvSpPr txBox="1"/>
          <p:nvPr/>
        </p:nvSpPr>
        <p:spPr>
          <a:xfrm>
            <a:off x="1505775" y="3807559"/>
            <a:ext cx="1005403" cy="369332"/>
          </a:xfrm>
          <a:prstGeom prst="rect">
            <a:avLst/>
          </a:prstGeom>
          <a:noFill/>
        </p:spPr>
        <p:txBody>
          <a:bodyPr wrap="none" rtlCol="0">
            <a:spAutoFit/>
          </a:bodyPr>
          <a:lstStyle/>
          <a:p>
            <a:r>
              <a:rPr kumimoji="1" lang="ja-JP" altLang="en-US" dirty="0"/>
              <a:t>候補解</a:t>
            </a:r>
            <a:r>
              <a:rPr kumimoji="1" lang="en-US" altLang="ja-JP" dirty="0"/>
              <a:t>1</a:t>
            </a:r>
            <a:endParaRPr kumimoji="1" lang="ja-JP" altLang="en-US" dirty="0"/>
          </a:p>
        </p:txBody>
      </p:sp>
      <p:sp>
        <p:nvSpPr>
          <p:cNvPr id="22" name="テキスト ボックス 21"/>
          <p:cNvSpPr txBox="1"/>
          <p:nvPr/>
        </p:nvSpPr>
        <p:spPr>
          <a:xfrm>
            <a:off x="3286084" y="3793382"/>
            <a:ext cx="1005403" cy="369332"/>
          </a:xfrm>
          <a:prstGeom prst="rect">
            <a:avLst/>
          </a:prstGeom>
          <a:noFill/>
        </p:spPr>
        <p:txBody>
          <a:bodyPr wrap="none" rtlCol="0">
            <a:spAutoFit/>
          </a:bodyPr>
          <a:lstStyle/>
          <a:p>
            <a:r>
              <a:rPr kumimoji="1" lang="ja-JP" altLang="en-US" dirty="0"/>
              <a:t>候補解</a:t>
            </a:r>
            <a:r>
              <a:rPr lang="en-US" altLang="ja-JP" dirty="0"/>
              <a:t>2</a:t>
            </a:r>
            <a:endParaRPr kumimoji="1" lang="ja-JP" altLang="en-US" dirty="0"/>
          </a:p>
        </p:txBody>
      </p:sp>
      <p:sp>
        <p:nvSpPr>
          <p:cNvPr id="23" name="テキスト ボックス 22"/>
          <p:cNvSpPr txBox="1"/>
          <p:nvPr/>
        </p:nvSpPr>
        <p:spPr>
          <a:xfrm>
            <a:off x="5066393" y="3803118"/>
            <a:ext cx="1005403" cy="369332"/>
          </a:xfrm>
          <a:prstGeom prst="rect">
            <a:avLst/>
          </a:prstGeom>
          <a:noFill/>
        </p:spPr>
        <p:txBody>
          <a:bodyPr wrap="none" rtlCol="0">
            <a:spAutoFit/>
          </a:bodyPr>
          <a:lstStyle/>
          <a:p>
            <a:r>
              <a:rPr kumimoji="1" lang="ja-JP" altLang="en-US" dirty="0"/>
              <a:t>候補解</a:t>
            </a:r>
            <a:r>
              <a:rPr lang="en-US" altLang="ja-JP" dirty="0"/>
              <a:t>3</a:t>
            </a:r>
            <a:endParaRPr kumimoji="1" lang="ja-JP" altLang="en-US" dirty="0"/>
          </a:p>
        </p:txBody>
      </p:sp>
      <p:sp>
        <p:nvSpPr>
          <p:cNvPr id="24" name="テキスト ボックス 23"/>
          <p:cNvSpPr txBox="1"/>
          <p:nvPr/>
        </p:nvSpPr>
        <p:spPr>
          <a:xfrm>
            <a:off x="6846702" y="3793382"/>
            <a:ext cx="1005403" cy="369332"/>
          </a:xfrm>
          <a:prstGeom prst="rect">
            <a:avLst/>
          </a:prstGeom>
          <a:noFill/>
        </p:spPr>
        <p:txBody>
          <a:bodyPr wrap="none" rtlCol="0">
            <a:spAutoFit/>
          </a:bodyPr>
          <a:lstStyle/>
          <a:p>
            <a:r>
              <a:rPr kumimoji="1" lang="ja-JP" altLang="en-US" dirty="0"/>
              <a:t>候補解</a:t>
            </a:r>
            <a:r>
              <a:rPr lang="en-US" altLang="ja-JP" dirty="0"/>
              <a:t>4</a:t>
            </a:r>
            <a:endParaRPr kumimoji="1" lang="ja-JP" altLang="en-US" dirty="0"/>
          </a:p>
        </p:txBody>
      </p:sp>
      <p:sp>
        <p:nvSpPr>
          <p:cNvPr id="25" name="テキスト ボックス 24"/>
          <p:cNvSpPr txBox="1"/>
          <p:nvPr/>
        </p:nvSpPr>
        <p:spPr>
          <a:xfrm>
            <a:off x="3035837" y="5471941"/>
            <a:ext cx="543739" cy="369332"/>
          </a:xfrm>
          <a:prstGeom prst="rect">
            <a:avLst/>
          </a:prstGeom>
          <a:noFill/>
        </p:spPr>
        <p:txBody>
          <a:bodyPr wrap="none" rtlCol="0">
            <a:spAutoFit/>
          </a:bodyPr>
          <a:lstStyle/>
          <a:p>
            <a:r>
              <a:rPr kumimoji="1" lang="ja-JP" altLang="en-US" dirty="0"/>
              <a:t>解</a:t>
            </a:r>
            <a:r>
              <a:rPr kumimoji="1" lang="en-US" altLang="ja-JP" dirty="0"/>
              <a:t>1</a:t>
            </a:r>
            <a:endParaRPr kumimoji="1" lang="ja-JP" altLang="en-US" dirty="0"/>
          </a:p>
        </p:txBody>
      </p:sp>
      <p:sp>
        <p:nvSpPr>
          <p:cNvPr id="26" name="テキスト ボックス 25"/>
          <p:cNvSpPr txBox="1"/>
          <p:nvPr/>
        </p:nvSpPr>
        <p:spPr>
          <a:xfrm>
            <a:off x="5384683" y="5471941"/>
            <a:ext cx="543739" cy="369332"/>
          </a:xfrm>
          <a:prstGeom prst="rect">
            <a:avLst/>
          </a:prstGeom>
          <a:noFill/>
        </p:spPr>
        <p:txBody>
          <a:bodyPr wrap="none" rtlCol="0">
            <a:spAutoFit/>
          </a:bodyPr>
          <a:lstStyle/>
          <a:p>
            <a:r>
              <a:rPr kumimoji="1" lang="ja-JP" altLang="en-US" dirty="0"/>
              <a:t>解</a:t>
            </a:r>
            <a:r>
              <a:rPr lang="en-US" altLang="ja-JP" dirty="0"/>
              <a:t>2</a:t>
            </a:r>
            <a:endParaRPr kumimoji="1" lang="ja-JP" altLang="en-US" dirty="0"/>
          </a:p>
        </p:txBody>
      </p:sp>
    </p:spTree>
    <p:extLst>
      <p:ext uri="{BB962C8B-B14F-4D97-AF65-F5344CB8AC3E}">
        <p14:creationId xmlns:p14="http://schemas.microsoft.com/office/powerpoint/2010/main" val="4132021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1223318"/>
          </a:xfrm>
        </p:spPr>
        <p:txBody>
          <a:bodyPr/>
          <a:lstStyle/>
          <a:p>
            <a:r>
              <a:rPr kumimoji="1" lang="en-US" altLang="ja-JP" dirty="0"/>
              <a:t>Notation</a:t>
            </a:r>
            <a:endParaRPr kumimoji="1" lang="ja-JP" altLang="en-US" dirty="0"/>
          </a:p>
        </p:txBody>
      </p:sp>
      <p:sp>
        <p:nvSpPr>
          <p:cNvPr id="4" name="スライド番号プレースホルダー 3"/>
          <p:cNvSpPr>
            <a:spLocks noGrp="1"/>
          </p:cNvSpPr>
          <p:nvPr>
            <p:ph type="sldNum" sz="quarter" idx="12"/>
          </p:nvPr>
        </p:nvSpPr>
        <p:spPr/>
        <p:txBody>
          <a:bodyPr/>
          <a:lstStyle/>
          <a:p>
            <a:fld id="{46F5A2C1-14D5-5B4B-BE34-C3D425CB82EE}" type="slidenum">
              <a:rPr kumimoji="1" lang="ja-JP" altLang="en-US" smtClean="0"/>
              <a:t>19</a:t>
            </a:fld>
            <a:endParaRPr kumimoji="1" lang="ja-JP" altLang="en-US"/>
          </a:p>
        </p:txBody>
      </p:sp>
      <mc:AlternateContent xmlns:mc="http://schemas.openxmlformats.org/markup-compatibility/2006">
        <mc:Choice xmlns:a14="http://schemas.microsoft.com/office/drawing/2010/main" Requires="a14">
          <p:graphicFrame>
            <p:nvGraphicFramePr>
              <p:cNvPr id="5" name="表 4"/>
              <p:cNvGraphicFramePr>
                <a:graphicFrameLocks noGrp="1"/>
              </p:cNvGraphicFramePr>
              <p:nvPr>
                <p:extLst>
                  <p:ext uri="{D42A27DB-BD31-4B8C-83A1-F6EECF244321}">
                    <p14:modId xmlns:p14="http://schemas.microsoft.com/office/powerpoint/2010/main" val="2415753569"/>
                  </p:ext>
                </p:extLst>
              </p:nvPr>
            </p:nvGraphicFramePr>
            <p:xfrm>
              <a:off x="177512" y="1346200"/>
              <a:ext cx="8788976" cy="4795139"/>
            </p:xfrm>
            <a:graphic>
              <a:graphicData uri="http://schemas.openxmlformats.org/drawingml/2006/table">
                <a:tbl>
                  <a:tblPr firstRow="1" bandRow="1">
                    <a:tableStyleId>{5940675A-B579-460E-94D1-54222C63F5DA}</a:tableStyleId>
                  </a:tblPr>
                  <a:tblGrid>
                    <a:gridCol w="2932734">
                      <a:extLst>
                        <a:ext uri="{9D8B030D-6E8A-4147-A177-3AD203B41FA5}">
                          <a16:colId xmlns:a16="http://schemas.microsoft.com/office/drawing/2014/main" val="1434505846"/>
                        </a:ext>
                      </a:extLst>
                    </a:gridCol>
                    <a:gridCol w="5856242">
                      <a:extLst>
                        <a:ext uri="{9D8B030D-6E8A-4147-A177-3AD203B41FA5}">
                          <a16:colId xmlns:a16="http://schemas.microsoft.com/office/drawing/2014/main" val="159400844"/>
                        </a:ext>
                      </a:extLst>
                    </a:gridCol>
                  </a:tblGrid>
                  <a:tr h="370840">
                    <a:tc>
                      <a:txBody>
                        <a:bodyPr/>
                        <a:lstStyle/>
                        <a:p>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𝑃</m:t>
                                </m:r>
                              </m:oMath>
                            </m:oMathPara>
                          </a14:m>
                          <a:endParaRPr kumimoji="1" lang="ja-JP" altLang="en-US" sz="1800" dirty="0"/>
                        </a:p>
                      </a:txBody>
                      <a:tcPr/>
                    </a:tc>
                    <a:tc>
                      <a:txBody>
                        <a:bodyPr/>
                        <a:lstStyle/>
                        <a:p>
                          <a:r>
                            <a:rPr kumimoji="1" lang="ja-JP" altLang="en-US" sz="1800" dirty="0"/>
                            <a:t>長さ</a:t>
                          </a:r>
                          <a14:m>
                            <m:oMath xmlns:m="http://schemas.openxmlformats.org/officeDocument/2006/math">
                              <m:r>
                                <a:rPr kumimoji="1" lang="en-US" altLang="ja-JP" sz="1800" b="0" i="1" smtClean="0">
                                  <a:latin typeface="Cambria Math" panose="02040503050406030204" pitchFamily="18" charset="0"/>
                                </a:rPr>
                                <m:t>𝑚</m:t>
                              </m:r>
                            </m:oMath>
                          </a14:m>
                          <a:r>
                            <a:rPr kumimoji="1" lang="ja-JP" altLang="en-US" sz="1800" dirty="0"/>
                            <a:t>のパターン</a:t>
                          </a:r>
                          <a:r>
                            <a:rPr kumimoji="1" lang="ja-JP" altLang="en-US" sz="1800" b="1" dirty="0"/>
                            <a:t>系列</a:t>
                          </a:r>
                        </a:p>
                      </a:txBody>
                      <a:tcPr/>
                    </a:tc>
                    <a:extLst>
                      <a:ext uri="{0D108BD9-81ED-4DB2-BD59-A6C34878D82A}">
                        <a16:rowId xmlns:a16="http://schemas.microsoft.com/office/drawing/2014/main" val="3510104808"/>
                      </a:ext>
                    </a:extLst>
                  </a:tr>
                  <a:tr h="370840">
                    <a:tc>
                      <a:txBody>
                        <a:bodyPr/>
                        <a:lstStyle/>
                        <a:p>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𝑇</m:t>
                                </m:r>
                              </m:oMath>
                            </m:oMathPara>
                          </a14:m>
                          <a:endParaRPr kumimoji="1" lang="ja-JP" altLang="en-US" sz="1800" dirty="0"/>
                        </a:p>
                      </a:txBody>
                      <a:tcPr/>
                    </a:tc>
                    <a:tc>
                      <a:txBody>
                        <a:bodyPr/>
                        <a:lstStyle/>
                        <a:p>
                          <a:r>
                            <a:rPr kumimoji="1" lang="ja-JP" altLang="en-US" sz="1800" dirty="0"/>
                            <a:t>長さ</a:t>
                          </a:r>
                          <a14:m>
                            <m:oMath xmlns:m="http://schemas.openxmlformats.org/officeDocument/2006/math">
                              <m:r>
                                <a:rPr kumimoji="1" lang="en-US" altLang="ja-JP" sz="1800" b="0" i="1" smtClean="0">
                                  <a:latin typeface="Cambria Math" panose="02040503050406030204" pitchFamily="18" charset="0"/>
                                </a:rPr>
                                <m:t>𝑛</m:t>
                              </m:r>
                            </m:oMath>
                          </a14:m>
                          <a:r>
                            <a:rPr kumimoji="1" lang="ja-JP" altLang="en-US" sz="1800" dirty="0"/>
                            <a:t>のテキスト</a:t>
                          </a:r>
                          <a:r>
                            <a:rPr kumimoji="1" lang="ja-JP" altLang="en-US" sz="1800" b="1" dirty="0"/>
                            <a:t>系列</a:t>
                          </a:r>
                          <a:endParaRPr kumimoji="1" lang="ja-JP" altLang="en-US" sz="1800" dirty="0"/>
                        </a:p>
                      </a:txBody>
                      <a:tcPr/>
                    </a:tc>
                    <a:extLst>
                      <a:ext uri="{0D108BD9-81ED-4DB2-BD59-A6C34878D82A}">
                        <a16:rowId xmlns:a16="http://schemas.microsoft.com/office/drawing/2014/main" val="3113165909"/>
                      </a:ext>
                    </a:extLst>
                  </a:tr>
                  <a:tr h="370840">
                    <a:tc>
                      <a:txBody>
                        <a:bodyPr/>
                        <a:lstStyle/>
                        <a:p>
                          <a:pPr/>
                          <a14:m>
                            <m:oMathPara xmlns:m="http://schemas.openxmlformats.org/officeDocument/2006/math">
                              <m:oMathParaPr>
                                <m:jc m:val="centerGroup"/>
                              </m:oMathParaPr>
                              <m:oMath xmlns:m="http://schemas.openxmlformats.org/officeDocument/2006/math">
                                <m:sSup>
                                  <m:sSupPr>
                                    <m:ctrlPr>
                                      <a:rPr kumimoji="1" lang="en-US" altLang="ja-JP" sz="1800" b="0" i="1" smtClean="0">
                                        <a:latin typeface="Cambria Math" panose="02040503050406030204" pitchFamily="18" charset="0"/>
                                      </a:rPr>
                                    </m:ctrlPr>
                                  </m:sSupPr>
                                  <m:e>
                                    <m:r>
                                      <a:rPr kumimoji="1" lang="en-US" altLang="ja-JP" sz="1800" b="0" i="1" smtClean="0">
                                        <a:latin typeface="Cambria Math" panose="02040503050406030204" pitchFamily="18" charset="0"/>
                                      </a:rPr>
                                      <m:t>𝑇</m:t>
                                    </m:r>
                                  </m:e>
                                  <m:sup>
                                    <m:r>
                                      <a:rPr kumimoji="1" lang="en-US" altLang="ja-JP" sz="1800" b="0" i="1" smtClean="0">
                                        <a:latin typeface="Cambria Math" panose="02040503050406030204" pitchFamily="18" charset="0"/>
                                      </a:rPr>
                                      <m:t>′</m:t>
                                    </m:r>
                                  </m:sup>
                                </m:sSup>
                              </m:oMath>
                            </m:oMathPara>
                          </a14:m>
                          <a:endParaRPr kumimoji="1" lang="ja-JP" altLang="en-US" sz="1800" dirty="0"/>
                        </a:p>
                      </a:txBody>
                      <a:tcPr/>
                    </a:tc>
                    <a:tc>
                      <a:txBody>
                        <a:bodyPr/>
                        <a:lstStyle/>
                        <a:p>
                          <a:r>
                            <a:rPr kumimoji="1" lang="ja-JP" altLang="en-US" sz="1800" dirty="0"/>
                            <a:t>長さ</a:t>
                          </a:r>
                          <a14:m>
                            <m:oMath xmlns:m="http://schemas.openxmlformats.org/officeDocument/2006/math">
                              <m:r>
                                <a:rPr kumimoji="1" lang="en-US" altLang="ja-JP" sz="1800" b="0" i="1" smtClean="0">
                                  <a:latin typeface="Cambria Math" panose="02040503050406030204" pitchFamily="18" charset="0"/>
                                </a:rPr>
                                <m:t>𝑚</m:t>
                              </m:r>
                            </m:oMath>
                          </a14:m>
                          <a:r>
                            <a:rPr kumimoji="1" lang="ja-JP" altLang="en-US" sz="1800" dirty="0"/>
                            <a:t>のテキストの部分</a:t>
                          </a:r>
                          <a:r>
                            <a:rPr kumimoji="1" lang="ja-JP" altLang="en-US" sz="1800" b="1" dirty="0"/>
                            <a:t>系列</a:t>
                          </a:r>
                          <a14:m>
                            <m:oMath xmlns:m="http://schemas.openxmlformats.org/officeDocument/2006/math">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𝑇</m:t>
                                  </m:r>
                                </m:e>
                                <m:sub>
                                  <m:r>
                                    <a:rPr kumimoji="1" lang="en-US" altLang="ja-JP" sz="1800" b="0" i="1" smtClean="0">
                                      <a:latin typeface="Cambria Math" panose="02040503050406030204" pitchFamily="18" charset="0"/>
                                    </a:rPr>
                                    <m:t>𝑖</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𝑇</m:t>
                                  </m:r>
                                </m:e>
                                <m:sub>
                                  <m:r>
                                    <a:rPr kumimoji="1" lang="en-US" altLang="ja-JP" sz="1800" b="0" i="1" smtClean="0">
                                      <a:latin typeface="Cambria Math" panose="02040503050406030204" pitchFamily="18" charset="0"/>
                                    </a:rPr>
                                    <m:t>𝑖</m:t>
                                  </m:r>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𝑚</m:t>
                                  </m:r>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oMath>
                          </a14:m>
                          <a:endParaRPr kumimoji="1" lang="ja-JP" altLang="en-US" sz="1800" dirty="0"/>
                        </a:p>
                      </a:txBody>
                      <a:tcPr/>
                    </a:tc>
                    <a:extLst>
                      <a:ext uri="{0D108BD9-81ED-4DB2-BD59-A6C34878D82A}">
                        <a16:rowId xmlns:a16="http://schemas.microsoft.com/office/drawing/2014/main" val="4087761741"/>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𝑎</m:t>
                                    </m:r>
                                  </m:e>
                                  <m:sub>
                                    <m:r>
                                      <a:rPr kumimoji="1" lang="en-US" altLang="ja-JP" sz="1800" b="0" i="1" smtClean="0">
                                        <a:latin typeface="Cambria Math" panose="02040503050406030204" pitchFamily="18" charset="0"/>
                                      </a:rPr>
                                      <m:t>𝑖</m:t>
                                    </m:r>
                                  </m:sub>
                                </m:sSub>
                              </m:oMath>
                            </m:oMathPara>
                          </a14:m>
                          <a:endParaRPr kumimoji="1" lang="ja-JP" altLang="en-US" sz="1800" dirty="0"/>
                        </a:p>
                      </a:txBody>
                      <a:tcPr/>
                    </a:tc>
                    <a:tc>
                      <a:txBody>
                        <a:bodyPr/>
                        <a:lstStyle/>
                        <a:p>
                          <a14:m>
                            <m:oMath xmlns:m="http://schemas.openxmlformats.org/officeDocument/2006/math">
                              <m:r>
                                <a:rPr kumimoji="1" lang="ja-JP" altLang="en-US" sz="1800" b="0" i="1" smtClean="0">
                                  <a:latin typeface="Cambria Math" panose="02040503050406030204" pitchFamily="18" charset="0"/>
                                </a:rPr>
                                <m:t>系列</m:t>
                              </m:r>
                              <m:r>
                                <a:rPr kumimoji="1" lang="en-US" altLang="ja-JP" sz="1800" b="0" i="1" smtClean="0">
                                  <a:latin typeface="Cambria Math" panose="02040503050406030204" pitchFamily="18" charset="0"/>
                                </a:rPr>
                                <m:t>𝑎</m:t>
                              </m:r>
                            </m:oMath>
                          </a14:m>
                          <a:r>
                            <a:rPr kumimoji="1" lang="ja-JP" altLang="en-US" sz="1800" dirty="0"/>
                            <a:t>の</a:t>
                          </a:r>
                          <a14:m>
                            <m:oMath xmlns:m="http://schemas.openxmlformats.org/officeDocument/2006/math">
                              <m:r>
                                <a:rPr kumimoji="1" lang="en-US" altLang="ja-JP" sz="1800" b="0" i="1" dirty="0" smtClean="0">
                                  <a:latin typeface="Cambria Math" panose="02040503050406030204" pitchFamily="18" charset="0"/>
                                </a:rPr>
                                <m:t>𝑖</m:t>
                              </m:r>
                            </m:oMath>
                          </a14:m>
                          <a:r>
                            <a:rPr kumimoji="1" lang="ja-JP" altLang="en-US" sz="1800" dirty="0"/>
                            <a:t>番目の要素</a:t>
                          </a:r>
                        </a:p>
                      </a:txBody>
                      <a:tcPr/>
                    </a:tc>
                    <a:extLst>
                      <a:ext uri="{0D108BD9-81ED-4DB2-BD59-A6C34878D82A}">
                        <a16:rowId xmlns:a16="http://schemas.microsoft.com/office/drawing/2014/main" val="2349855759"/>
                      </a:ext>
                    </a:extLst>
                  </a:tr>
                  <a:tr h="370840">
                    <a:tc>
                      <a:txBody>
                        <a:bodyPr/>
                        <a:lstStyle/>
                        <a:p>
                          <a:pPr/>
                          <a14:m>
                            <m:oMathPara xmlns:m="http://schemas.openxmlformats.org/officeDocument/2006/math">
                              <m:oMathParaPr>
                                <m:jc m:val="centerGroup"/>
                              </m:oMathParaPr>
                              <m:oMath xmlns:m="http://schemas.openxmlformats.org/officeDocument/2006/math">
                                <m:r>
                                  <m:rPr>
                                    <m:nor/>
                                  </m:rPr>
                                  <a:rPr lang="en-US" altLang="ja-JP" sz="1800" b="0" i="0" smtClean="0">
                                    <a:latin typeface="Cambria Math" panose="02040503050406030204" pitchFamily="18" charset="0"/>
                                  </a:rPr>
                                  <m:t>rank</m:t>
                                </m:r>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𝑎</m:t>
                                </m:r>
                                <m:r>
                                  <a:rPr kumimoji="1" lang="en-US" altLang="ja-JP" sz="1800" b="0" i="1" smtClean="0">
                                    <a:latin typeface="Cambria Math" panose="02040503050406030204" pitchFamily="18" charset="0"/>
                                  </a:rPr>
                                  <m:t>)</m:t>
                                </m:r>
                              </m:oMath>
                            </m:oMathPara>
                          </a14:m>
                          <a:endParaRPr kumimoji="1" lang="ja-JP" altLang="en-US" sz="1800" dirty="0"/>
                        </a:p>
                      </a:txBody>
                      <a:tcPr/>
                    </a:tc>
                    <a:tc>
                      <a:txBody>
                        <a:bodyPr/>
                        <a:lstStyle/>
                        <a:p>
                          <a:r>
                            <a:rPr kumimoji="1" lang="ja-JP" altLang="en-US" sz="1800" dirty="0"/>
                            <a:t>系列</a:t>
                          </a:r>
                          <a14:m>
                            <m:oMath xmlns:m="http://schemas.openxmlformats.org/officeDocument/2006/math">
                              <m:r>
                                <a:rPr kumimoji="1" lang="en-US" altLang="ja-JP" sz="1800" b="0" i="1" smtClean="0">
                                  <a:latin typeface="Cambria Math" panose="02040503050406030204" pitchFamily="18" charset="0"/>
                                </a:rPr>
                                <m:t>𝑎</m:t>
                              </m:r>
                            </m:oMath>
                          </a14:m>
                          <a:r>
                            <a:rPr kumimoji="1" lang="ja-JP" altLang="en-US" sz="1800" dirty="0"/>
                            <a:t>の各要素の順位が入った系列</a:t>
                          </a:r>
                        </a:p>
                      </a:txBody>
                      <a:tcPr/>
                    </a:tc>
                    <a:extLst>
                      <a:ext uri="{0D108BD9-81ED-4DB2-BD59-A6C34878D82A}">
                        <a16:rowId xmlns:a16="http://schemas.microsoft.com/office/drawing/2014/main" val="2746096738"/>
                      </a:ext>
                    </a:extLst>
                  </a:tr>
                  <a:tr h="370840">
                    <a:tc>
                      <a:txBody>
                        <a:bodyPr/>
                        <a:lstStyle/>
                        <a:p>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𝑎</m:t>
                                </m:r>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𝑏</m:t>
                                </m:r>
                              </m:oMath>
                            </m:oMathPara>
                          </a14:m>
                          <a:endParaRPr kumimoji="1" lang="en-US" altLang="ja-JP" sz="1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ctrlPr>
                                      <a:rPr kumimoji="1" lang="en-US" altLang="ja-JP" sz="1800" b="0" i="1" smtClean="0">
                                        <a:latin typeface="Cambria Math" panose="02040503050406030204" pitchFamily="18" charset="0"/>
                                      </a:rPr>
                                    </m:ctrlPr>
                                  </m:dPr>
                                  <m:e>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𝑎</m:t>
                                        </m:r>
                                      </m:e>
                                      <m:sub>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𝑎</m:t>
                                        </m:r>
                                      </m:e>
                                      <m:sub>
                                        <m:r>
                                          <a:rPr kumimoji="1" lang="en-US" altLang="ja-JP" sz="1800" b="0" i="1" smtClean="0">
                                            <a:latin typeface="Cambria Math" panose="02040503050406030204" pitchFamily="18" charset="0"/>
                                          </a:rPr>
                                          <m:t>𝑚</m:t>
                                        </m:r>
                                      </m:sub>
                                    </m:sSub>
                                  </m:e>
                                </m:d>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𝑏</m:t>
                                    </m:r>
                                  </m:e>
                                  <m:sub>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𝑏</m:t>
                                    </m:r>
                                  </m:e>
                                  <m:sub>
                                    <m:r>
                                      <a:rPr kumimoji="1" lang="en-US" altLang="ja-JP" sz="1800" b="0" i="1" smtClean="0">
                                        <a:latin typeface="Cambria Math" panose="02040503050406030204" pitchFamily="18" charset="0"/>
                                      </a:rPr>
                                      <m:t>𝑚</m:t>
                                    </m:r>
                                  </m:sub>
                                </m:sSub>
                                <m:r>
                                  <a:rPr kumimoji="1" lang="en-US" altLang="ja-JP" sz="1800" b="0" i="1" smtClean="0">
                                    <a:latin typeface="Cambria Math" panose="02040503050406030204" pitchFamily="18" charset="0"/>
                                  </a:rPr>
                                  <m:t>)</m:t>
                                </m:r>
                              </m:oMath>
                            </m:oMathPara>
                          </a14:m>
                          <a:endParaRPr kumimoji="1" lang="ja-JP" altLang="en-US" sz="1800" dirty="0"/>
                        </a:p>
                      </a:txBody>
                      <a:tcPr/>
                    </a:tc>
                    <a:tc>
                      <a:txBody>
                        <a:bodyPr/>
                        <a:lstStyle/>
                        <a:p>
                          <a:r>
                            <a:rPr kumimoji="1" lang="ja-JP" altLang="en-US" sz="1800" dirty="0"/>
                            <a:t>長さが等しい系列</a:t>
                          </a:r>
                          <a14:m>
                            <m:oMath xmlns:m="http://schemas.openxmlformats.org/officeDocument/2006/math">
                              <m:r>
                                <a:rPr kumimoji="1" lang="en-US" altLang="ja-JP" sz="1800" b="0" i="1" smtClean="0">
                                  <a:latin typeface="Cambria Math" panose="02040503050406030204" pitchFamily="18" charset="0"/>
                                </a:rPr>
                                <m:t>𝑎</m:t>
                              </m:r>
                            </m:oMath>
                          </a14:m>
                          <a:r>
                            <a:rPr kumimoji="1" lang="ja-JP" altLang="en-US" sz="1800" dirty="0"/>
                            <a:t>と系列</a:t>
                          </a:r>
                          <a14:m>
                            <m:oMath xmlns:m="http://schemas.openxmlformats.org/officeDocument/2006/math">
                              <m:r>
                                <a:rPr kumimoji="1" lang="en-US" altLang="ja-JP" sz="1800" b="0" i="1" smtClean="0">
                                  <a:latin typeface="Cambria Math" panose="02040503050406030204" pitchFamily="18" charset="0"/>
                                </a:rPr>
                                <m:t>𝑏</m:t>
                              </m:r>
                            </m:oMath>
                          </a14:m>
                          <a:r>
                            <a:rPr kumimoji="1" lang="ja-JP" altLang="en-US" sz="1800" dirty="0"/>
                            <a:t>が順序同型</a:t>
                          </a:r>
                        </a:p>
                      </a:txBody>
                      <a:tcPr/>
                    </a:tc>
                    <a:extLst>
                      <a:ext uri="{0D108BD9-81ED-4DB2-BD59-A6C34878D82A}">
                        <a16:rowId xmlns:a16="http://schemas.microsoft.com/office/drawing/2014/main" val="3608853929"/>
                      </a:ext>
                    </a:extLst>
                  </a:tr>
                  <a:tr h="370840">
                    <a:tc>
                      <a:txBody>
                        <a:bodyPr/>
                        <a:lstStyle/>
                        <a:p>
                          <a:pPr algn="ctr"/>
                          <a14:m>
                            <m:oMathPara xmlns:m="http://schemas.openxmlformats.org/officeDocument/2006/math">
                              <m:oMathParaPr>
                                <m:jc m:val="center"/>
                              </m:oMathParaPr>
                              <m:oMath xmlns:m="http://schemas.openxmlformats.org/officeDocument/2006/math">
                                <m:r>
                                  <a:rPr kumimoji="1" lang="en-US" altLang="ja-JP" sz="1800" b="0" i="1" smtClean="0">
                                    <a:latin typeface="Cambria Math" panose="02040503050406030204" pitchFamily="18" charset="0"/>
                                  </a:rPr>
                                  <m:t>𝑎</m:t>
                                </m:r>
                                <m:sSup>
                                  <m:sSupPr>
                                    <m:ctrlPr>
                                      <a:rPr kumimoji="1" lang="en-US" altLang="ja-JP" sz="1800" b="0" i="1" smtClean="0">
                                        <a:latin typeface="Cambria Math" panose="02040503050406030204" pitchFamily="18" charset="0"/>
                                      </a:rPr>
                                    </m:ctrlPr>
                                  </m:sSupPr>
                                  <m:e>
                                    <m:r>
                                      <a:rPr kumimoji="1" lang="en-US" altLang="ja-JP" sz="1800" b="0" i="1" smtClean="0">
                                        <a:latin typeface="Cambria Math" panose="02040503050406030204" pitchFamily="18" charset="0"/>
                                      </a:rPr>
                                      <m:t>~</m:t>
                                    </m:r>
                                  </m:e>
                                  <m:sup>
                                    <m:r>
                                      <a:rPr kumimoji="1" lang="en-US" altLang="ja-JP" sz="1800" b="0" i="1" smtClean="0">
                                        <a:latin typeface="Cambria Math" panose="02040503050406030204" pitchFamily="18" charset="0"/>
                                      </a:rPr>
                                      <m:t>𝑘</m:t>
                                    </m:r>
                                  </m:sup>
                                </m:sSup>
                                <m:r>
                                  <a:rPr kumimoji="1" lang="en-US" altLang="ja-JP" sz="1800" b="0" i="1" smtClean="0">
                                    <a:latin typeface="Cambria Math" panose="02040503050406030204" pitchFamily="18" charset="0"/>
                                  </a:rPr>
                                  <m:t>𝑏</m:t>
                                </m:r>
                              </m:oMath>
                              <m:oMath xmlns:m="http://schemas.openxmlformats.org/officeDocument/2006/math">
                                <m:d>
                                  <m:dPr>
                                    <m:ctrlPr>
                                      <a:rPr kumimoji="1" lang="en-US" altLang="ja-JP" sz="1800" b="0" i="1" smtClean="0">
                                        <a:latin typeface="Cambria Math" panose="02040503050406030204" pitchFamily="18" charset="0"/>
                                      </a:rPr>
                                    </m:ctrlPr>
                                  </m:dPr>
                                  <m:e>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𝑎</m:t>
                                        </m:r>
                                      </m:e>
                                      <m:sub>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𝑎</m:t>
                                        </m:r>
                                      </m:e>
                                      <m:sub>
                                        <m:r>
                                          <a:rPr kumimoji="1" lang="en-US" altLang="ja-JP" sz="1800" b="0" i="1" smtClean="0">
                                            <a:latin typeface="Cambria Math" panose="02040503050406030204" pitchFamily="18" charset="0"/>
                                          </a:rPr>
                                          <m:t>𝑚</m:t>
                                        </m:r>
                                      </m:sub>
                                    </m:sSub>
                                  </m:e>
                                </m:d>
                                <m:sSup>
                                  <m:sSupPr>
                                    <m:ctrlPr>
                                      <a:rPr kumimoji="1" lang="en-US" altLang="ja-JP" sz="1800" b="0" i="1" smtClean="0">
                                        <a:latin typeface="Cambria Math" panose="02040503050406030204" pitchFamily="18" charset="0"/>
                                      </a:rPr>
                                    </m:ctrlPr>
                                  </m:sSupPr>
                                  <m:e>
                                    <m:r>
                                      <a:rPr kumimoji="1" lang="en-US" altLang="ja-JP" sz="1800" b="0" i="1" smtClean="0">
                                        <a:latin typeface="Cambria Math" panose="02040503050406030204" pitchFamily="18" charset="0"/>
                                      </a:rPr>
                                      <m:t>~</m:t>
                                    </m:r>
                                  </m:e>
                                  <m:sup>
                                    <m:r>
                                      <a:rPr kumimoji="1" lang="en-US" altLang="ja-JP" sz="1800" b="0" i="1" smtClean="0">
                                        <a:latin typeface="Cambria Math" panose="02040503050406030204" pitchFamily="18" charset="0"/>
                                      </a:rPr>
                                      <m:t>𝑘</m:t>
                                    </m:r>
                                  </m:sup>
                                </m:sSup>
                                <m:r>
                                  <a:rPr kumimoji="1" lang="en-US" altLang="ja-JP" sz="1800" b="0" i="1" smtClean="0">
                                    <a:latin typeface="Cambria Math" panose="02040503050406030204" pitchFamily="18" charset="0"/>
                                  </a:rPr>
                                  <m:t> (</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𝑏</m:t>
                                    </m:r>
                                  </m:e>
                                  <m:sub>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𝑏</m:t>
                                    </m:r>
                                  </m:e>
                                  <m:sub>
                                    <m:r>
                                      <a:rPr kumimoji="1" lang="en-US" altLang="ja-JP" sz="1800" b="0" i="1" smtClean="0">
                                        <a:latin typeface="Cambria Math" panose="02040503050406030204" pitchFamily="18" charset="0"/>
                                      </a:rPr>
                                      <m:t>𝑚</m:t>
                                    </m:r>
                                  </m:sub>
                                </m:sSub>
                                <m:r>
                                  <a:rPr kumimoji="1" lang="en-US" altLang="ja-JP" sz="1800" b="0" i="1" smtClean="0">
                                    <a:latin typeface="Cambria Math" panose="02040503050406030204" pitchFamily="18" charset="0"/>
                                  </a:rPr>
                                  <m:t>)</m:t>
                                </m:r>
                              </m:oMath>
                            </m:oMathPara>
                          </a14:m>
                          <a:endParaRPr kumimoji="1" lang="ja-JP" altLang="en-US" sz="18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1800" dirty="0"/>
                            <a:t>長さが等しい系列</a:t>
                          </a:r>
                          <a14:m>
                            <m:oMath xmlns:m="http://schemas.openxmlformats.org/officeDocument/2006/math">
                              <m:r>
                                <a:rPr kumimoji="1" lang="en-US" altLang="ja-JP" sz="1800" b="0" i="1" smtClean="0">
                                  <a:latin typeface="Cambria Math" panose="02040503050406030204" pitchFamily="18" charset="0"/>
                                </a:rPr>
                                <m:t>𝑎</m:t>
                              </m:r>
                            </m:oMath>
                          </a14:m>
                          <a:r>
                            <a:rPr kumimoji="1" lang="ja-JP" altLang="en-US" sz="1800" dirty="0"/>
                            <a:t>と系列</a:t>
                          </a:r>
                          <a14:m>
                            <m:oMath xmlns:m="http://schemas.openxmlformats.org/officeDocument/2006/math">
                              <m:r>
                                <a:rPr kumimoji="1" lang="en-US" altLang="ja-JP" sz="1800" b="0" i="1" smtClean="0">
                                  <a:latin typeface="Cambria Math" panose="02040503050406030204" pitchFamily="18" charset="0"/>
                                </a:rPr>
                                <m:t>𝑏</m:t>
                              </m:r>
                            </m:oMath>
                          </a14:m>
                          <a:r>
                            <a:rPr kumimoji="1" lang="ja-JP" altLang="en-US" sz="1800" dirty="0"/>
                            <a:t>が最大で</a:t>
                          </a:r>
                          <a14:m>
                            <m:oMath xmlns:m="http://schemas.openxmlformats.org/officeDocument/2006/math">
                              <m:r>
                                <a:rPr kumimoji="1" lang="en-US" altLang="ja-JP" sz="1800" b="0" i="1" smtClean="0">
                                  <a:latin typeface="Cambria Math" panose="02040503050406030204" pitchFamily="18" charset="0"/>
                                </a:rPr>
                                <m:t>𝑘</m:t>
                              </m:r>
                              <m:r>
                                <a:rPr kumimoji="1" lang="ja-JP" altLang="en-US" sz="1800" b="0" i="1" smtClean="0">
                                  <a:latin typeface="Cambria Math" panose="02040503050406030204" pitchFamily="18" charset="0"/>
                                </a:rPr>
                                <m:t>個</m:t>
                              </m:r>
                            </m:oMath>
                          </a14:m>
                          <a:r>
                            <a:rPr kumimoji="1" lang="ja-JP" altLang="en-US" sz="1800" dirty="0"/>
                            <a:t>のミスマッチをもつ順序同型</a:t>
                          </a:r>
                        </a:p>
                      </a:txBody>
                      <a:tcPr/>
                    </a:tc>
                    <a:extLst>
                      <a:ext uri="{0D108BD9-81ED-4DB2-BD59-A6C34878D82A}">
                        <a16:rowId xmlns:a16="http://schemas.microsoft.com/office/drawing/2014/main" val="3029087701"/>
                      </a:ext>
                    </a:extLst>
                  </a:tr>
                  <a:tr h="370840">
                    <a:tc>
                      <a:txBody>
                        <a:bodyPr/>
                        <a:lstStyle/>
                        <a:p>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𝐻</m:t>
                                </m:r>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𝑎</m:t>
                                </m:r>
                                <m:r>
                                  <a:rPr kumimoji="1" lang="en-US" altLang="ja-JP" sz="1800" b="0" i="1" smtClean="0">
                                    <a:latin typeface="Cambria Math" panose="02040503050406030204" pitchFamily="18" charset="0"/>
                                  </a:rPr>
                                  <m:t>, </m:t>
                                </m:r>
                                <m:r>
                                  <a:rPr kumimoji="1" lang="en-US" altLang="ja-JP" sz="1800" b="0" i="1" smtClean="0">
                                    <a:latin typeface="Cambria Math" panose="02040503050406030204" pitchFamily="18" charset="0"/>
                                  </a:rPr>
                                  <m:t>𝑏</m:t>
                                </m:r>
                                <m:r>
                                  <a:rPr kumimoji="1" lang="en-US" altLang="ja-JP" sz="1800" b="0" i="1" smtClean="0">
                                    <a:latin typeface="Cambria Math" panose="02040503050406030204" pitchFamily="18" charset="0"/>
                                  </a:rPr>
                                  <m:t>)</m:t>
                                </m:r>
                              </m:oMath>
                            </m:oMathPara>
                          </a14:m>
                          <a:endParaRPr kumimoji="1" lang="ja-JP" altLang="en-US" sz="1800" dirty="0"/>
                        </a:p>
                      </a:txBody>
                      <a:tcPr/>
                    </a:tc>
                    <a:tc>
                      <a:txBody>
                        <a:bodyPr/>
                        <a:lstStyle/>
                        <a:p>
                          <a:r>
                            <a:rPr kumimoji="1" lang="ja-JP" altLang="en-US" sz="1800" dirty="0"/>
                            <a:t>長さが等しい系列</a:t>
                          </a:r>
                          <a14:m>
                            <m:oMath xmlns:m="http://schemas.openxmlformats.org/officeDocument/2006/math">
                              <m:r>
                                <a:rPr kumimoji="1" lang="en-US" altLang="ja-JP" sz="1800" b="0" i="1" smtClean="0">
                                  <a:latin typeface="Cambria Math" panose="02040503050406030204" pitchFamily="18" charset="0"/>
                                </a:rPr>
                                <m:t>𝑎</m:t>
                              </m:r>
                            </m:oMath>
                          </a14:m>
                          <a:r>
                            <a:rPr kumimoji="1" lang="ja-JP" altLang="en-US" sz="1800" dirty="0"/>
                            <a:t>と系列</a:t>
                          </a:r>
                          <a14:m>
                            <m:oMath xmlns:m="http://schemas.openxmlformats.org/officeDocument/2006/math">
                              <m:r>
                                <a:rPr kumimoji="1" lang="en-US" altLang="ja-JP" sz="1800" b="0" i="1" smtClean="0">
                                  <a:latin typeface="Cambria Math" panose="02040503050406030204" pitchFamily="18" charset="0"/>
                                </a:rPr>
                                <m:t>𝑏</m:t>
                              </m:r>
                            </m:oMath>
                          </a14:m>
                          <a:r>
                            <a:rPr kumimoji="1" lang="ja-JP" altLang="en-US" sz="1800" dirty="0"/>
                            <a:t>のハミング距離</a:t>
                          </a:r>
                        </a:p>
                      </a:txBody>
                      <a:tcPr/>
                    </a:tc>
                    <a:extLst>
                      <a:ext uri="{0D108BD9-81ED-4DB2-BD59-A6C34878D82A}">
                        <a16:rowId xmlns:a16="http://schemas.microsoft.com/office/drawing/2014/main" val="1696243879"/>
                      </a:ext>
                    </a:extLst>
                  </a:tr>
                  <a:tr h="370840">
                    <a:tc>
                      <a:txBody>
                        <a:bodyPr/>
                        <a:lstStyle/>
                        <a:p>
                          <a:pPr/>
                          <a14:m>
                            <m:oMathPara xmlns:m="http://schemas.openxmlformats.org/officeDocument/2006/math">
                              <m:oMathParaPr>
                                <m:jc m:val="centerGroup"/>
                              </m:oMathParaPr>
                              <m:oMath xmlns:m="http://schemas.openxmlformats.org/officeDocument/2006/math">
                                <m:r>
                                  <m:rPr>
                                    <m:nor/>
                                  </m:rPr>
                                  <a:rPr kumimoji="1" lang="en-US" altLang="ja-JP" sz="1800" b="0" i="0" smtClean="0">
                                    <a:latin typeface="Cambria Math" panose="02040503050406030204" pitchFamily="18" charset="0"/>
                                  </a:rPr>
                                  <m:t>pred</m:t>
                                </m:r>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𝑎</m:t>
                                    </m:r>
                                  </m:e>
                                  <m:sub>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𝑎</m:t>
                                    </m:r>
                                  </m:e>
                                  <m:sub>
                                    <m:r>
                                      <a:rPr kumimoji="1" lang="en-US" altLang="ja-JP" sz="1800" b="0" i="1" smtClean="0">
                                        <a:latin typeface="Cambria Math" panose="02040503050406030204" pitchFamily="18" charset="0"/>
                                      </a:rPr>
                                      <m:t>𝑚</m:t>
                                    </m:r>
                                  </m:sub>
                                </m:sSub>
                                <m:r>
                                  <a:rPr kumimoji="1" lang="en-US" altLang="ja-JP" sz="1800" b="0" i="1" smtClean="0">
                                    <a:latin typeface="Cambria Math" panose="02040503050406030204" pitchFamily="18" charset="0"/>
                                  </a:rPr>
                                  <m:t>)</m:t>
                                </m:r>
                              </m:oMath>
                            </m:oMathPara>
                          </a14:m>
                          <a:endParaRPr kumimoji="1" lang="en-US" altLang="ja-JP" sz="1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nor/>
                                  </m:rPr>
                                  <a:rPr kumimoji="1" lang="en-US" altLang="ja-JP" sz="1800" b="0" i="0" smtClean="0">
                                    <a:latin typeface="Cambria Math" panose="02040503050406030204" pitchFamily="18" charset="0"/>
                                  </a:rPr>
                                  <m:t>pred</m:t>
                                </m:r>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𝑎</m:t>
                                </m:r>
                                <m:r>
                                  <a:rPr kumimoji="1" lang="en-US" altLang="ja-JP" sz="1800" b="0" i="1" smtClean="0">
                                    <a:latin typeface="Cambria Math" panose="02040503050406030204" pitchFamily="18" charset="0"/>
                                  </a:rPr>
                                  <m:t>)</m:t>
                                </m:r>
                              </m:oMath>
                            </m:oMathPara>
                          </a14:m>
                          <a:endParaRPr kumimoji="1" lang="ja-JP" altLang="en-US" sz="1800" dirty="0"/>
                        </a:p>
                      </a:txBody>
                      <a:tcPr/>
                    </a:tc>
                    <a:tc>
                      <a:txBody>
                        <a:bodyPr/>
                        <a:lstStyle/>
                        <a:p>
                          <a14:m>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𝑎</m:t>
                                  </m:r>
                                </m:e>
                                <m:sub>
                                  <m:r>
                                    <a:rPr kumimoji="1" lang="en-US" altLang="ja-JP" sz="1800" b="0" i="1" smtClean="0">
                                      <a:latin typeface="Cambria Math" panose="02040503050406030204" pitchFamily="18" charset="0"/>
                                    </a:rPr>
                                    <m:t>𝑖</m:t>
                                  </m:r>
                                </m:sub>
                              </m:sSub>
                            </m:oMath>
                          </a14:m>
                          <a:r>
                            <a:rPr kumimoji="1" lang="ja-JP" altLang="en-US" sz="1800" dirty="0"/>
                            <a:t>の</a:t>
                          </a:r>
                          <a:r>
                            <a:rPr kumimoji="1" lang="en-US" altLang="ja-JP" sz="1800" dirty="0"/>
                            <a:t>predecessor</a:t>
                          </a:r>
                          <a:r>
                            <a:rPr kumimoji="1" lang="ja-JP" altLang="en-US" sz="1800" dirty="0" err="1"/>
                            <a:t>のイン</a:t>
                          </a:r>
                          <a:r>
                            <a:rPr kumimoji="1" lang="ja-JP" altLang="en-US" sz="1800" dirty="0"/>
                            <a:t>デックスが入った</a:t>
                          </a:r>
                          <a:r>
                            <a:rPr kumimoji="1" lang="ja-JP" altLang="en-US" sz="1800" b="1" dirty="0"/>
                            <a:t>系列</a:t>
                          </a:r>
                          <a:endParaRPr kumimoji="1" lang="en-US" altLang="ja-JP" sz="1800" b="1" dirty="0"/>
                        </a:p>
                        <a:p>
                          <a:r>
                            <a:rPr kumimoji="1" lang="en-US" altLang="ja-JP" sz="1800" dirty="0"/>
                            <a:t>(</a:t>
                          </a:r>
                          <a:r>
                            <a:rPr kumimoji="1" lang="ja-JP" altLang="en-US" sz="1800" dirty="0"/>
                            <a:t>ただし</a:t>
                          </a:r>
                          <a14:m>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𝑎</m:t>
                                  </m:r>
                                </m:e>
                                <m:sub>
                                  <m:r>
                                    <a:rPr kumimoji="1" lang="en-US" altLang="ja-JP" sz="1800" b="0" i="1" smtClean="0">
                                      <a:latin typeface="Cambria Math" panose="02040503050406030204" pitchFamily="18" charset="0"/>
                                    </a:rPr>
                                    <m:t>𝑖</m:t>
                                  </m:r>
                                </m:sub>
                              </m:sSub>
                            </m:oMath>
                          </a14:m>
                          <a:r>
                            <a:rPr kumimoji="1" lang="ja-JP" altLang="en-US" sz="1800" dirty="0"/>
                            <a:t>が最小の要素のときは</a:t>
                          </a:r>
                          <a:r>
                            <a:rPr kumimoji="1" lang="en-US" altLang="ja-JP" sz="1800" dirty="0"/>
                            <a:t>0</a:t>
                          </a:r>
                          <a:r>
                            <a:rPr kumimoji="1" lang="ja-JP" altLang="en-US" sz="1800" dirty="0"/>
                            <a:t>が入る</a:t>
                          </a:r>
                          <a:r>
                            <a:rPr kumimoji="1" lang="en-US" altLang="ja-JP" sz="1800" dirty="0"/>
                            <a:t>)</a:t>
                          </a:r>
                        </a:p>
                      </a:txBody>
                      <a:tcPr/>
                    </a:tc>
                    <a:extLst>
                      <a:ext uri="{0D108BD9-81ED-4DB2-BD59-A6C34878D82A}">
                        <a16:rowId xmlns:a16="http://schemas.microsoft.com/office/drawing/2014/main" val="788316488"/>
                      </a:ext>
                    </a:extLst>
                  </a:tr>
                  <a:tr h="370840">
                    <a:tc>
                      <a:txBody>
                        <a:bodyPr/>
                        <a:lstStyle/>
                        <a:p>
                          <a:pPr/>
                          <a14:m>
                            <m:oMathPara xmlns:m="http://schemas.openxmlformats.org/officeDocument/2006/math">
                              <m:oMathParaPr>
                                <m:jc m:val="center"/>
                              </m:oMathParaPr>
                              <m:oMath xmlns:m="http://schemas.openxmlformats.org/officeDocument/2006/math">
                                <m:r>
                                  <a:rPr kumimoji="1" lang="en-US" altLang="ja-JP" sz="1800" b="0" i="1" smtClean="0">
                                    <a:latin typeface="Cambria Math" panose="02040503050406030204" pitchFamily="18" charset="0"/>
                                  </a:rPr>
                                  <m:t>𝑆</m:t>
                                </m:r>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𝑎</m:t>
                                    </m:r>
                                  </m:e>
                                  <m:sub>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𝑎</m:t>
                                    </m:r>
                                  </m:e>
                                  <m:sub>
                                    <m:r>
                                      <a:rPr kumimoji="1" lang="en-US" altLang="ja-JP" sz="1800" b="0" i="1" smtClean="0">
                                        <a:latin typeface="Cambria Math" panose="02040503050406030204" pitchFamily="18" charset="0"/>
                                      </a:rPr>
                                      <m:t>𝑚</m:t>
                                    </m:r>
                                  </m:sub>
                                </m:sSub>
                                <m:r>
                                  <a:rPr kumimoji="1" lang="en-US" altLang="ja-JP" sz="1800" b="0" i="1" smtClean="0">
                                    <a:latin typeface="Cambria Math" panose="02040503050406030204" pitchFamily="18" charset="0"/>
                                  </a:rPr>
                                  <m:t>)</m:t>
                                </m:r>
                              </m:oMath>
                              <m:oMath xmlns:m="http://schemas.openxmlformats.org/officeDocument/2006/math">
                                <m:r>
                                  <a:rPr kumimoji="1" lang="en-US" altLang="ja-JP" sz="1800" b="0" i="1" smtClean="0">
                                    <a:latin typeface="Cambria Math" panose="02040503050406030204" pitchFamily="18" charset="0"/>
                                  </a:rPr>
                                  <m:t>𝑆</m:t>
                                </m:r>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𝑎</m:t>
                                </m:r>
                                <m:r>
                                  <a:rPr kumimoji="1" lang="en-US" altLang="ja-JP" sz="1800" b="0" i="1" smtClean="0">
                                    <a:latin typeface="Cambria Math" panose="02040503050406030204" pitchFamily="18" charset="0"/>
                                  </a:rPr>
                                  <m:t>)</m:t>
                                </m:r>
                              </m:oMath>
                            </m:oMathPara>
                          </a14:m>
                          <a:endParaRPr kumimoji="1" lang="ja-JP" altLang="en-US" sz="1800" dirty="0"/>
                        </a:p>
                      </a:txBody>
                      <a:tcPr/>
                    </a:tc>
                    <a:tc>
                      <a:txBody>
                        <a:bodyPr/>
                        <a:lstStyle/>
                        <a:p>
                          <a14:m>
                            <m:oMath xmlns:m="http://schemas.openxmlformats.org/officeDocument/2006/math">
                              <m:r>
                                <a:rPr kumimoji="1" lang="en-US" altLang="ja-JP" sz="1800" b="0" i="1" smtClean="0">
                                  <a:latin typeface="Cambria Math" panose="02040503050406030204" pitchFamily="18" charset="0"/>
                                </a:rPr>
                                <m:t>(</m:t>
                              </m:r>
                              <m:r>
                                <m:rPr>
                                  <m:nor/>
                                </m:rPr>
                                <a:rPr kumimoji="1" lang="en-US" altLang="ja-JP" sz="1800" b="0" i="0" smtClean="0">
                                  <a:latin typeface="Cambria Math" panose="02040503050406030204" pitchFamily="18" charset="0"/>
                                </a:rPr>
                                <m:t>pred</m:t>
                              </m:r>
                              <m:sSub>
                                <m:sSubPr>
                                  <m:ctrlPr>
                                    <a:rPr kumimoji="1" lang="en-US" altLang="ja-JP" sz="1800" b="0" i="1" smtClean="0">
                                      <a:latin typeface="Cambria Math" panose="02040503050406030204" pitchFamily="18" charset="0"/>
                                    </a:rPr>
                                  </m:ctrlPr>
                                </m:sSubPr>
                                <m:e>
                                  <m:d>
                                    <m:dPr>
                                      <m:ctrlPr>
                                        <a:rPr kumimoji="1" lang="en-US" altLang="ja-JP" sz="1800" b="0" i="1" smtClean="0">
                                          <a:latin typeface="Cambria Math" panose="02040503050406030204" pitchFamily="18" charset="0"/>
                                        </a:rPr>
                                      </m:ctrlPr>
                                    </m:dPr>
                                    <m:e>
                                      <m:r>
                                        <a:rPr kumimoji="1" lang="en-US" altLang="ja-JP" sz="1800" b="0" i="1" smtClean="0">
                                          <a:latin typeface="Cambria Math" panose="02040503050406030204" pitchFamily="18" charset="0"/>
                                        </a:rPr>
                                        <m:t>𝑎</m:t>
                                      </m:r>
                                    </m:e>
                                  </m:d>
                                </m:e>
                                <m:sub>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−1, …,</m:t>
                              </m:r>
                              <m:r>
                                <m:rPr>
                                  <m:nor/>
                                </m:rPr>
                                <a:rPr kumimoji="1" lang="en-US" altLang="ja-JP" sz="1800" b="0" i="0" smtClean="0">
                                  <a:latin typeface="Cambria Math" panose="02040503050406030204" pitchFamily="18" charset="0"/>
                                </a:rPr>
                                <m:t>pred</m:t>
                              </m:r>
                              <m:sSub>
                                <m:sSubPr>
                                  <m:ctrlPr>
                                    <a:rPr kumimoji="1" lang="en-US" altLang="ja-JP" sz="1800" b="0" i="1" smtClean="0">
                                      <a:latin typeface="Cambria Math" panose="02040503050406030204" pitchFamily="18" charset="0"/>
                                    </a:rPr>
                                  </m:ctrlPr>
                                </m:sSubPr>
                                <m:e>
                                  <m:d>
                                    <m:dPr>
                                      <m:ctrlPr>
                                        <a:rPr kumimoji="1" lang="en-US" altLang="ja-JP" sz="1800" b="0" i="1" smtClean="0">
                                          <a:latin typeface="Cambria Math" panose="02040503050406030204" pitchFamily="18" charset="0"/>
                                        </a:rPr>
                                      </m:ctrlPr>
                                    </m:dPr>
                                    <m:e>
                                      <m:r>
                                        <a:rPr kumimoji="1" lang="en-US" altLang="ja-JP" sz="1800" b="0" i="1" smtClean="0">
                                          <a:latin typeface="Cambria Math" panose="02040503050406030204" pitchFamily="18" charset="0"/>
                                        </a:rPr>
                                        <m:t>𝑎</m:t>
                                      </m:r>
                                    </m:e>
                                  </m:d>
                                </m:e>
                                <m:sub>
                                  <m:r>
                                    <a:rPr kumimoji="1" lang="en-US" altLang="ja-JP" sz="1800" b="0" i="1" smtClean="0">
                                      <a:latin typeface="Cambria Math" panose="02040503050406030204" pitchFamily="18" charset="0"/>
                                    </a:rPr>
                                    <m:t>𝑚</m:t>
                                  </m:r>
                                </m:sub>
                              </m:sSub>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𝑚</m:t>
                              </m:r>
                              <m:r>
                                <a:rPr kumimoji="1" lang="en-US" altLang="ja-JP" sz="1800" b="0" i="1" smtClean="0">
                                  <a:latin typeface="Cambria Math" panose="02040503050406030204" pitchFamily="18" charset="0"/>
                                </a:rPr>
                                <m:t>)</m:t>
                              </m:r>
                            </m:oMath>
                          </a14:m>
                          <a:r>
                            <a:rPr kumimoji="1" lang="ja-JP" altLang="en-US" sz="1800" dirty="0"/>
                            <a:t>となる</a:t>
                          </a:r>
                          <a:r>
                            <a:rPr kumimoji="1" lang="ja-JP" altLang="en-US" sz="1800" b="1" dirty="0"/>
                            <a:t>系列</a:t>
                          </a:r>
                        </a:p>
                      </a:txBody>
                      <a:tcPr/>
                    </a:tc>
                    <a:extLst>
                      <a:ext uri="{0D108BD9-81ED-4DB2-BD59-A6C34878D82A}">
                        <a16:rowId xmlns:a16="http://schemas.microsoft.com/office/drawing/2014/main" val="640876418"/>
                      </a:ext>
                    </a:extLst>
                  </a:tr>
                </a:tbl>
              </a:graphicData>
            </a:graphic>
          </p:graphicFrame>
        </mc:Choice>
        <mc:Fallback>
          <p:graphicFrame>
            <p:nvGraphicFramePr>
              <p:cNvPr id="5" name="表 4"/>
              <p:cNvGraphicFramePr>
                <a:graphicFrameLocks noGrp="1"/>
              </p:cNvGraphicFramePr>
              <p:nvPr>
                <p:extLst>
                  <p:ext uri="{D42A27DB-BD31-4B8C-83A1-F6EECF244321}">
                    <p14:modId xmlns:p14="http://schemas.microsoft.com/office/powerpoint/2010/main" val="2415753569"/>
                  </p:ext>
                </p:extLst>
              </p:nvPr>
            </p:nvGraphicFramePr>
            <p:xfrm>
              <a:off x="177512" y="1346200"/>
              <a:ext cx="8788976" cy="4795139"/>
            </p:xfrm>
            <a:graphic>
              <a:graphicData uri="http://schemas.openxmlformats.org/drawingml/2006/table">
                <a:tbl>
                  <a:tblPr firstRow="1" bandRow="1">
                    <a:tableStyleId>{5940675A-B579-460E-94D1-54222C63F5DA}</a:tableStyleId>
                  </a:tblPr>
                  <a:tblGrid>
                    <a:gridCol w="2932734">
                      <a:extLst>
                        <a:ext uri="{9D8B030D-6E8A-4147-A177-3AD203B41FA5}">
                          <a16:colId xmlns:a16="http://schemas.microsoft.com/office/drawing/2014/main" val="1434505846"/>
                        </a:ext>
                      </a:extLst>
                    </a:gridCol>
                    <a:gridCol w="5856242">
                      <a:extLst>
                        <a:ext uri="{9D8B030D-6E8A-4147-A177-3AD203B41FA5}">
                          <a16:colId xmlns:a16="http://schemas.microsoft.com/office/drawing/2014/main" val="159400844"/>
                        </a:ext>
                      </a:extLst>
                    </a:gridCol>
                  </a:tblGrid>
                  <a:tr h="370840">
                    <a:tc>
                      <a:txBody>
                        <a:bodyPr/>
                        <a:lstStyle/>
                        <a:p>
                          <a:endParaRPr lang="ja-JP"/>
                        </a:p>
                      </a:txBody>
                      <a:tcPr>
                        <a:blipFill>
                          <a:blip r:embed="rId3"/>
                          <a:stretch>
                            <a:fillRect l="-208" t="-8197" r="-200208" b="-1204918"/>
                          </a:stretch>
                        </a:blipFill>
                      </a:tcPr>
                    </a:tc>
                    <a:tc>
                      <a:txBody>
                        <a:bodyPr/>
                        <a:lstStyle/>
                        <a:p>
                          <a:endParaRPr lang="ja-JP"/>
                        </a:p>
                      </a:txBody>
                      <a:tcPr>
                        <a:blipFill>
                          <a:blip r:embed="rId3"/>
                          <a:stretch>
                            <a:fillRect l="-50156" t="-8197" r="-208" b="-1204918"/>
                          </a:stretch>
                        </a:blipFill>
                      </a:tcPr>
                    </a:tc>
                    <a:extLst>
                      <a:ext uri="{0D108BD9-81ED-4DB2-BD59-A6C34878D82A}">
                        <a16:rowId xmlns:a16="http://schemas.microsoft.com/office/drawing/2014/main" val="3510104808"/>
                      </a:ext>
                    </a:extLst>
                  </a:tr>
                  <a:tr h="370840">
                    <a:tc>
                      <a:txBody>
                        <a:bodyPr/>
                        <a:lstStyle/>
                        <a:p>
                          <a:endParaRPr lang="ja-JP"/>
                        </a:p>
                      </a:txBody>
                      <a:tcPr>
                        <a:blipFill>
                          <a:blip r:embed="rId3"/>
                          <a:stretch>
                            <a:fillRect l="-208" t="-108197" r="-200208" b="-1104918"/>
                          </a:stretch>
                        </a:blipFill>
                      </a:tcPr>
                    </a:tc>
                    <a:tc>
                      <a:txBody>
                        <a:bodyPr/>
                        <a:lstStyle/>
                        <a:p>
                          <a:endParaRPr lang="ja-JP"/>
                        </a:p>
                      </a:txBody>
                      <a:tcPr>
                        <a:blipFill>
                          <a:blip r:embed="rId3"/>
                          <a:stretch>
                            <a:fillRect l="-50156" t="-108197" r="-208" b="-1104918"/>
                          </a:stretch>
                        </a:blipFill>
                      </a:tcPr>
                    </a:tc>
                    <a:extLst>
                      <a:ext uri="{0D108BD9-81ED-4DB2-BD59-A6C34878D82A}">
                        <a16:rowId xmlns:a16="http://schemas.microsoft.com/office/drawing/2014/main" val="3113165909"/>
                      </a:ext>
                    </a:extLst>
                  </a:tr>
                  <a:tr h="370840">
                    <a:tc>
                      <a:txBody>
                        <a:bodyPr/>
                        <a:lstStyle/>
                        <a:p>
                          <a:endParaRPr lang="ja-JP"/>
                        </a:p>
                      </a:txBody>
                      <a:tcPr>
                        <a:blipFill>
                          <a:blip r:embed="rId3"/>
                          <a:stretch>
                            <a:fillRect l="-208" t="-208197" r="-200208" b="-1004918"/>
                          </a:stretch>
                        </a:blipFill>
                      </a:tcPr>
                    </a:tc>
                    <a:tc>
                      <a:txBody>
                        <a:bodyPr/>
                        <a:lstStyle/>
                        <a:p>
                          <a:endParaRPr lang="ja-JP"/>
                        </a:p>
                      </a:txBody>
                      <a:tcPr>
                        <a:blipFill>
                          <a:blip r:embed="rId3"/>
                          <a:stretch>
                            <a:fillRect l="-50156" t="-208197" r="-208" b="-1004918"/>
                          </a:stretch>
                        </a:blipFill>
                      </a:tcPr>
                    </a:tc>
                    <a:extLst>
                      <a:ext uri="{0D108BD9-81ED-4DB2-BD59-A6C34878D82A}">
                        <a16:rowId xmlns:a16="http://schemas.microsoft.com/office/drawing/2014/main" val="4087761741"/>
                      </a:ext>
                    </a:extLst>
                  </a:tr>
                  <a:tr h="370840">
                    <a:tc>
                      <a:txBody>
                        <a:bodyPr/>
                        <a:lstStyle/>
                        <a:p>
                          <a:endParaRPr lang="ja-JP"/>
                        </a:p>
                      </a:txBody>
                      <a:tcPr>
                        <a:blipFill>
                          <a:blip r:embed="rId3"/>
                          <a:stretch>
                            <a:fillRect l="-208" t="-308197" r="-200208" b="-904918"/>
                          </a:stretch>
                        </a:blipFill>
                      </a:tcPr>
                    </a:tc>
                    <a:tc>
                      <a:txBody>
                        <a:bodyPr/>
                        <a:lstStyle/>
                        <a:p>
                          <a:endParaRPr lang="ja-JP"/>
                        </a:p>
                      </a:txBody>
                      <a:tcPr>
                        <a:blipFill>
                          <a:blip r:embed="rId3"/>
                          <a:stretch>
                            <a:fillRect l="-50156" t="-308197" r="-208" b="-904918"/>
                          </a:stretch>
                        </a:blipFill>
                      </a:tcPr>
                    </a:tc>
                    <a:extLst>
                      <a:ext uri="{0D108BD9-81ED-4DB2-BD59-A6C34878D82A}">
                        <a16:rowId xmlns:a16="http://schemas.microsoft.com/office/drawing/2014/main" val="2349855759"/>
                      </a:ext>
                    </a:extLst>
                  </a:tr>
                  <a:tr h="370840">
                    <a:tc>
                      <a:txBody>
                        <a:bodyPr/>
                        <a:lstStyle/>
                        <a:p>
                          <a:endParaRPr lang="ja-JP"/>
                        </a:p>
                      </a:txBody>
                      <a:tcPr>
                        <a:blipFill>
                          <a:blip r:embed="rId3"/>
                          <a:stretch>
                            <a:fillRect l="-208" t="-408197" r="-200208" b="-804918"/>
                          </a:stretch>
                        </a:blipFill>
                      </a:tcPr>
                    </a:tc>
                    <a:tc>
                      <a:txBody>
                        <a:bodyPr/>
                        <a:lstStyle/>
                        <a:p>
                          <a:endParaRPr lang="ja-JP"/>
                        </a:p>
                      </a:txBody>
                      <a:tcPr>
                        <a:blipFill>
                          <a:blip r:embed="rId3"/>
                          <a:stretch>
                            <a:fillRect l="-50156" t="-408197" r="-208" b="-804918"/>
                          </a:stretch>
                        </a:blipFill>
                      </a:tcPr>
                    </a:tc>
                    <a:extLst>
                      <a:ext uri="{0D108BD9-81ED-4DB2-BD59-A6C34878D82A}">
                        <a16:rowId xmlns:a16="http://schemas.microsoft.com/office/drawing/2014/main" val="2746096738"/>
                      </a:ext>
                    </a:extLst>
                  </a:tr>
                  <a:tr h="640080">
                    <a:tc>
                      <a:txBody>
                        <a:bodyPr/>
                        <a:lstStyle/>
                        <a:p>
                          <a:endParaRPr lang="ja-JP"/>
                        </a:p>
                      </a:txBody>
                      <a:tcPr>
                        <a:blipFill>
                          <a:blip r:embed="rId3"/>
                          <a:stretch>
                            <a:fillRect l="-208" t="-295238" r="-200208" b="-367619"/>
                          </a:stretch>
                        </a:blipFill>
                      </a:tcPr>
                    </a:tc>
                    <a:tc>
                      <a:txBody>
                        <a:bodyPr/>
                        <a:lstStyle/>
                        <a:p>
                          <a:endParaRPr lang="ja-JP"/>
                        </a:p>
                      </a:txBody>
                      <a:tcPr>
                        <a:blipFill>
                          <a:blip r:embed="rId3"/>
                          <a:stretch>
                            <a:fillRect l="-50156" t="-295238" r="-208" b="-367619"/>
                          </a:stretch>
                        </a:blipFill>
                      </a:tcPr>
                    </a:tc>
                    <a:extLst>
                      <a:ext uri="{0D108BD9-81ED-4DB2-BD59-A6C34878D82A}">
                        <a16:rowId xmlns:a16="http://schemas.microsoft.com/office/drawing/2014/main" val="3608853929"/>
                      </a:ext>
                    </a:extLst>
                  </a:tr>
                  <a:tr h="649859">
                    <a:tc>
                      <a:txBody>
                        <a:bodyPr/>
                        <a:lstStyle/>
                        <a:p>
                          <a:endParaRPr lang="ja-JP"/>
                        </a:p>
                      </a:txBody>
                      <a:tcPr>
                        <a:blipFill>
                          <a:blip r:embed="rId3"/>
                          <a:stretch>
                            <a:fillRect l="-208" t="-387850" r="-200208" b="-260748"/>
                          </a:stretch>
                        </a:blipFill>
                      </a:tcPr>
                    </a:tc>
                    <a:tc>
                      <a:txBody>
                        <a:bodyPr/>
                        <a:lstStyle/>
                        <a:p>
                          <a:endParaRPr lang="ja-JP"/>
                        </a:p>
                      </a:txBody>
                      <a:tcPr>
                        <a:blipFill>
                          <a:blip r:embed="rId3"/>
                          <a:stretch>
                            <a:fillRect l="-50156" t="-387850" r="-208" b="-260748"/>
                          </a:stretch>
                        </a:blipFill>
                      </a:tcPr>
                    </a:tc>
                    <a:extLst>
                      <a:ext uri="{0D108BD9-81ED-4DB2-BD59-A6C34878D82A}">
                        <a16:rowId xmlns:a16="http://schemas.microsoft.com/office/drawing/2014/main" val="3029087701"/>
                      </a:ext>
                    </a:extLst>
                  </a:tr>
                  <a:tr h="370840">
                    <a:tc>
                      <a:txBody>
                        <a:bodyPr/>
                        <a:lstStyle/>
                        <a:p>
                          <a:endParaRPr lang="ja-JP"/>
                        </a:p>
                      </a:txBody>
                      <a:tcPr>
                        <a:blipFill>
                          <a:blip r:embed="rId3"/>
                          <a:stretch>
                            <a:fillRect l="-208" t="-855738" r="-200208" b="-357377"/>
                          </a:stretch>
                        </a:blipFill>
                      </a:tcPr>
                    </a:tc>
                    <a:tc>
                      <a:txBody>
                        <a:bodyPr/>
                        <a:lstStyle/>
                        <a:p>
                          <a:endParaRPr lang="ja-JP"/>
                        </a:p>
                      </a:txBody>
                      <a:tcPr>
                        <a:blipFill>
                          <a:blip r:embed="rId3"/>
                          <a:stretch>
                            <a:fillRect l="-50156" t="-855738" r="-208" b="-357377"/>
                          </a:stretch>
                        </a:blipFill>
                      </a:tcPr>
                    </a:tc>
                    <a:extLst>
                      <a:ext uri="{0D108BD9-81ED-4DB2-BD59-A6C34878D82A}">
                        <a16:rowId xmlns:a16="http://schemas.microsoft.com/office/drawing/2014/main" val="1696243879"/>
                      </a:ext>
                    </a:extLst>
                  </a:tr>
                  <a:tr h="640080">
                    <a:tc>
                      <a:txBody>
                        <a:bodyPr/>
                        <a:lstStyle/>
                        <a:p>
                          <a:endParaRPr lang="ja-JP"/>
                        </a:p>
                      </a:txBody>
                      <a:tcPr>
                        <a:blipFill>
                          <a:blip r:embed="rId3"/>
                          <a:stretch>
                            <a:fillRect l="-208" t="-555238" r="-200208" b="-107619"/>
                          </a:stretch>
                        </a:blipFill>
                      </a:tcPr>
                    </a:tc>
                    <a:tc>
                      <a:txBody>
                        <a:bodyPr/>
                        <a:lstStyle/>
                        <a:p>
                          <a:endParaRPr lang="ja-JP"/>
                        </a:p>
                      </a:txBody>
                      <a:tcPr>
                        <a:blipFill>
                          <a:blip r:embed="rId3"/>
                          <a:stretch>
                            <a:fillRect l="-50156" t="-555238" r="-208" b="-107619"/>
                          </a:stretch>
                        </a:blipFill>
                      </a:tcPr>
                    </a:tc>
                    <a:extLst>
                      <a:ext uri="{0D108BD9-81ED-4DB2-BD59-A6C34878D82A}">
                        <a16:rowId xmlns:a16="http://schemas.microsoft.com/office/drawing/2014/main" val="788316488"/>
                      </a:ext>
                    </a:extLst>
                  </a:tr>
                  <a:tr h="640080">
                    <a:tc>
                      <a:txBody>
                        <a:bodyPr/>
                        <a:lstStyle/>
                        <a:p>
                          <a:endParaRPr lang="ja-JP"/>
                        </a:p>
                      </a:txBody>
                      <a:tcPr>
                        <a:blipFill>
                          <a:blip r:embed="rId3"/>
                          <a:stretch>
                            <a:fillRect l="-208" t="-655238" r="-200208" b="-7619"/>
                          </a:stretch>
                        </a:blipFill>
                      </a:tcPr>
                    </a:tc>
                    <a:tc>
                      <a:txBody>
                        <a:bodyPr/>
                        <a:lstStyle/>
                        <a:p>
                          <a:endParaRPr lang="ja-JP"/>
                        </a:p>
                      </a:txBody>
                      <a:tcPr>
                        <a:blipFill>
                          <a:blip r:embed="rId3"/>
                          <a:stretch>
                            <a:fillRect l="-50156" t="-655238" r="-208" b="-7619"/>
                          </a:stretch>
                        </a:blipFill>
                      </a:tcPr>
                    </a:tc>
                    <a:extLst>
                      <a:ext uri="{0D108BD9-81ED-4DB2-BD59-A6C34878D82A}">
                        <a16:rowId xmlns:a16="http://schemas.microsoft.com/office/drawing/2014/main" val="640876418"/>
                      </a:ext>
                    </a:extLst>
                  </a:tr>
                </a:tbl>
              </a:graphicData>
            </a:graphic>
          </p:graphicFrame>
        </mc:Fallback>
      </mc:AlternateContent>
    </p:spTree>
    <p:extLst>
      <p:ext uri="{BB962C8B-B14F-4D97-AF65-F5344CB8AC3E}">
        <p14:creationId xmlns:p14="http://schemas.microsoft.com/office/powerpoint/2010/main" val="4279595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目次</a:t>
            </a:r>
          </a:p>
        </p:txBody>
      </p:sp>
      <p:sp>
        <p:nvSpPr>
          <p:cNvPr id="3" name="コンテンツ プレースホルダー 2"/>
          <p:cNvSpPr>
            <a:spLocks noGrp="1"/>
          </p:cNvSpPr>
          <p:nvPr>
            <p:ph idx="1"/>
          </p:nvPr>
        </p:nvSpPr>
        <p:spPr>
          <a:xfrm>
            <a:off x="628650" y="1825625"/>
            <a:ext cx="7886700" cy="3960000"/>
          </a:xfrm>
        </p:spPr>
        <p:txBody>
          <a:bodyPr/>
          <a:lstStyle/>
          <a:p>
            <a:pPr>
              <a:lnSpc>
                <a:spcPct val="200000"/>
              </a:lnSpc>
            </a:pPr>
            <a:r>
              <a:rPr lang="ja-JP" altLang="en-US" dirty="0"/>
              <a:t>研究の背景</a:t>
            </a:r>
            <a:endParaRPr kumimoji="1" lang="en-US" altLang="ja-JP" dirty="0"/>
          </a:p>
          <a:p>
            <a:pPr>
              <a:lnSpc>
                <a:spcPct val="200000"/>
              </a:lnSpc>
            </a:pPr>
            <a:r>
              <a:rPr kumimoji="1" lang="ja-JP" altLang="en-US" dirty="0"/>
              <a:t>ミスマッチを許容した順序保存照合問題</a:t>
            </a:r>
            <a:endParaRPr kumimoji="1" lang="en-US" altLang="ja-JP" dirty="0"/>
          </a:p>
          <a:p>
            <a:pPr>
              <a:lnSpc>
                <a:spcPct val="200000"/>
              </a:lnSpc>
            </a:pPr>
            <a:r>
              <a:rPr kumimoji="1" lang="ja-JP" altLang="en-US" dirty="0"/>
              <a:t>先行研究</a:t>
            </a:r>
            <a:endParaRPr kumimoji="1" lang="en-US" altLang="ja-JP" dirty="0"/>
          </a:p>
          <a:p>
            <a:pPr>
              <a:lnSpc>
                <a:spcPct val="200000"/>
              </a:lnSpc>
            </a:pPr>
            <a:r>
              <a:rPr kumimoji="1" lang="ja-JP" altLang="en-US" dirty="0"/>
              <a:t>今のところの進捗</a:t>
            </a:r>
          </a:p>
        </p:txBody>
      </p:sp>
      <p:sp>
        <p:nvSpPr>
          <p:cNvPr id="4" name="スライド番号プレースホルダー 3"/>
          <p:cNvSpPr>
            <a:spLocks noGrp="1"/>
          </p:cNvSpPr>
          <p:nvPr>
            <p:ph type="sldNum" sz="quarter" idx="12"/>
          </p:nvPr>
        </p:nvSpPr>
        <p:spPr/>
        <p:txBody>
          <a:bodyPr/>
          <a:lstStyle/>
          <a:p>
            <a:fld id="{46F5A2C1-14D5-5B4B-BE34-C3D425CB82EE}" type="slidenum">
              <a:rPr kumimoji="1" lang="ja-JP" altLang="en-US" smtClean="0"/>
              <a:t>2</a:t>
            </a:fld>
            <a:endParaRPr kumimoji="1" lang="ja-JP" altLang="en-US"/>
          </a:p>
        </p:txBody>
      </p:sp>
    </p:spTree>
    <p:extLst>
      <p:ext uri="{BB962C8B-B14F-4D97-AF65-F5344CB8AC3E}">
        <p14:creationId xmlns:p14="http://schemas.microsoft.com/office/powerpoint/2010/main" val="1316528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フィルタリングに必要な前処理</a:t>
            </a:r>
            <a:endParaRPr kumimoji="1" lang="ja-JP" altLang="en-US" dirty="0"/>
          </a:p>
        </p:txBody>
      </p:sp>
      <p:sp>
        <p:nvSpPr>
          <p:cNvPr id="4" name="スライド番号プレースホルダー 3"/>
          <p:cNvSpPr>
            <a:spLocks noGrp="1"/>
          </p:cNvSpPr>
          <p:nvPr>
            <p:ph type="sldNum" sz="quarter" idx="12"/>
          </p:nvPr>
        </p:nvSpPr>
        <p:spPr/>
        <p:txBody>
          <a:bodyPr/>
          <a:lstStyle/>
          <a:p>
            <a:fld id="{46F5A2C1-14D5-5B4B-BE34-C3D425CB82EE}" type="slidenum">
              <a:rPr kumimoji="1" lang="ja-JP" altLang="en-US" smtClean="0"/>
              <a:t>20</a:t>
            </a:fld>
            <a:endParaRPr kumimoji="1" lang="ja-JP" altLang="en-US"/>
          </a:p>
        </p:txBody>
      </p:sp>
      <mc:AlternateContent xmlns:mc="http://schemas.openxmlformats.org/markup-compatibility/2006">
        <mc:Choice xmlns:a14="http://schemas.microsoft.com/office/drawing/2010/main" Requires="a14">
          <p:graphicFrame>
            <p:nvGraphicFramePr>
              <p:cNvPr id="5" name="表 4"/>
              <p:cNvGraphicFramePr>
                <a:graphicFrameLocks noGrp="1"/>
              </p:cNvGraphicFramePr>
              <p:nvPr>
                <p:extLst>
                  <p:ext uri="{D42A27DB-BD31-4B8C-83A1-F6EECF244321}">
                    <p14:modId xmlns:p14="http://schemas.microsoft.com/office/powerpoint/2010/main" val="1807871755"/>
                  </p:ext>
                </p:extLst>
              </p:nvPr>
            </p:nvGraphicFramePr>
            <p:xfrm>
              <a:off x="1389784" y="2899195"/>
              <a:ext cx="6096000" cy="158496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901400049"/>
                        </a:ext>
                      </a:extLst>
                    </a:gridCol>
                    <a:gridCol w="1016000">
                      <a:extLst>
                        <a:ext uri="{9D8B030D-6E8A-4147-A177-3AD203B41FA5}">
                          <a16:colId xmlns:a16="http://schemas.microsoft.com/office/drawing/2014/main" val="1585626577"/>
                        </a:ext>
                      </a:extLst>
                    </a:gridCol>
                    <a:gridCol w="1016000">
                      <a:extLst>
                        <a:ext uri="{9D8B030D-6E8A-4147-A177-3AD203B41FA5}">
                          <a16:colId xmlns:a16="http://schemas.microsoft.com/office/drawing/2014/main" val="847634673"/>
                        </a:ext>
                      </a:extLst>
                    </a:gridCol>
                    <a:gridCol w="1016000">
                      <a:extLst>
                        <a:ext uri="{9D8B030D-6E8A-4147-A177-3AD203B41FA5}">
                          <a16:colId xmlns:a16="http://schemas.microsoft.com/office/drawing/2014/main" val="4236799000"/>
                        </a:ext>
                      </a:extLst>
                    </a:gridCol>
                    <a:gridCol w="1016000">
                      <a:extLst>
                        <a:ext uri="{9D8B030D-6E8A-4147-A177-3AD203B41FA5}">
                          <a16:colId xmlns:a16="http://schemas.microsoft.com/office/drawing/2014/main" val="700092334"/>
                        </a:ext>
                      </a:extLst>
                    </a:gridCol>
                    <a:gridCol w="1016000">
                      <a:extLst>
                        <a:ext uri="{9D8B030D-6E8A-4147-A177-3AD203B41FA5}">
                          <a16:colId xmlns:a16="http://schemas.microsoft.com/office/drawing/2014/main" val="2836348642"/>
                        </a:ext>
                      </a:extLst>
                    </a:gridCol>
                  </a:tblGrid>
                  <a:tr h="370840">
                    <a:tc>
                      <a:txBody>
                        <a:bodyPr/>
                        <a:lstStyle/>
                        <a:p>
                          <a:pPr algn="ctr"/>
                          <a:r>
                            <a:rPr lang="en-US" altLang="ja-JP" sz="2000" dirty="0"/>
                            <a:t>index</a:t>
                          </a:r>
                          <a:endParaRPr kumimoji="1" lang="ja-JP" altLang="en-US" sz="2000" dirty="0"/>
                        </a:p>
                      </a:txBody>
                      <a:tcPr>
                        <a:solidFill>
                          <a:schemeClr val="bg1">
                            <a:lumMod val="85000"/>
                          </a:schemeClr>
                        </a:solidFill>
                      </a:tcPr>
                    </a:tc>
                    <a:tc>
                      <a:txBody>
                        <a:bodyPr/>
                        <a:lstStyle/>
                        <a:p>
                          <a:pPr algn="ctr"/>
                          <a:r>
                            <a:rPr kumimoji="1" lang="en-US" altLang="ja-JP" sz="2000" dirty="0"/>
                            <a:t>1</a:t>
                          </a:r>
                          <a:endParaRPr kumimoji="1" lang="ja-JP" altLang="en-US" sz="2000" dirty="0"/>
                        </a:p>
                      </a:txBody>
                      <a:tcPr>
                        <a:solidFill>
                          <a:schemeClr val="bg1">
                            <a:lumMod val="85000"/>
                          </a:schemeClr>
                        </a:solidFill>
                      </a:tcPr>
                    </a:tc>
                    <a:tc>
                      <a:txBody>
                        <a:bodyPr/>
                        <a:lstStyle/>
                        <a:p>
                          <a:pPr algn="ctr"/>
                          <a:r>
                            <a:rPr kumimoji="1" lang="en-US" altLang="ja-JP" sz="2000" dirty="0"/>
                            <a:t>2</a:t>
                          </a:r>
                          <a:endParaRPr kumimoji="1" lang="ja-JP" altLang="en-US" sz="2000" dirty="0"/>
                        </a:p>
                      </a:txBody>
                      <a:tcPr>
                        <a:solidFill>
                          <a:schemeClr val="bg1">
                            <a:lumMod val="85000"/>
                          </a:schemeClr>
                        </a:solidFill>
                      </a:tcPr>
                    </a:tc>
                    <a:tc>
                      <a:txBody>
                        <a:bodyPr/>
                        <a:lstStyle/>
                        <a:p>
                          <a:pPr algn="ctr"/>
                          <a:r>
                            <a:rPr kumimoji="1" lang="en-US" altLang="ja-JP" sz="2000" dirty="0"/>
                            <a:t>3</a:t>
                          </a:r>
                          <a:endParaRPr kumimoji="1" lang="ja-JP" altLang="en-US" sz="2000" dirty="0"/>
                        </a:p>
                      </a:txBody>
                      <a:tcPr>
                        <a:solidFill>
                          <a:schemeClr val="bg1">
                            <a:lumMod val="85000"/>
                          </a:schemeClr>
                        </a:solidFill>
                      </a:tcPr>
                    </a:tc>
                    <a:tc>
                      <a:txBody>
                        <a:bodyPr/>
                        <a:lstStyle/>
                        <a:p>
                          <a:pPr algn="ctr"/>
                          <a:r>
                            <a:rPr kumimoji="1" lang="en-US" altLang="ja-JP" sz="2000" dirty="0"/>
                            <a:t>4</a:t>
                          </a:r>
                          <a:endParaRPr kumimoji="1" lang="ja-JP" altLang="en-US" sz="2000" dirty="0"/>
                        </a:p>
                      </a:txBody>
                      <a:tcPr>
                        <a:solidFill>
                          <a:schemeClr val="bg1">
                            <a:lumMod val="85000"/>
                          </a:schemeClr>
                        </a:solidFill>
                      </a:tcPr>
                    </a:tc>
                    <a:tc>
                      <a:txBody>
                        <a:bodyPr/>
                        <a:lstStyle/>
                        <a:p>
                          <a:pPr algn="ctr"/>
                          <a:r>
                            <a:rPr kumimoji="1" lang="en-US" altLang="ja-JP" sz="2000" dirty="0"/>
                            <a:t>5</a:t>
                          </a:r>
                          <a:endParaRPr kumimoji="1" lang="ja-JP" altLang="en-US" sz="2000" dirty="0"/>
                        </a:p>
                      </a:txBody>
                      <a:tcPr>
                        <a:solidFill>
                          <a:schemeClr val="bg1">
                            <a:lumMod val="85000"/>
                          </a:schemeClr>
                        </a:solidFill>
                      </a:tcPr>
                    </a:tc>
                    <a:extLst>
                      <a:ext uri="{0D108BD9-81ED-4DB2-BD59-A6C34878D82A}">
                        <a16:rowId xmlns:a16="http://schemas.microsoft.com/office/drawing/2014/main" val="2855172224"/>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𝑎</m:t>
                                </m:r>
                              </m:oMath>
                            </m:oMathPara>
                          </a14:m>
                          <a:endParaRPr kumimoji="1" lang="ja-JP" altLang="en-US" sz="2000" dirty="0"/>
                        </a:p>
                      </a:txBody>
                      <a:tcPr/>
                    </a:tc>
                    <a:tc>
                      <a:txBody>
                        <a:bodyPr/>
                        <a:lstStyle/>
                        <a:p>
                          <a:pPr algn="ctr"/>
                          <a:r>
                            <a:rPr kumimoji="1" lang="en-US" altLang="ja-JP" sz="2000" dirty="0"/>
                            <a:t>15</a:t>
                          </a:r>
                          <a:endParaRPr kumimoji="1" lang="ja-JP" altLang="en-US" sz="2000" dirty="0"/>
                        </a:p>
                      </a:txBody>
                      <a:tcPr/>
                    </a:tc>
                    <a:tc>
                      <a:txBody>
                        <a:bodyPr/>
                        <a:lstStyle/>
                        <a:p>
                          <a:pPr algn="ctr"/>
                          <a:r>
                            <a:rPr kumimoji="1" lang="en-US" altLang="ja-JP" sz="2000" dirty="0"/>
                            <a:t>6</a:t>
                          </a:r>
                          <a:endParaRPr kumimoji="1" lang="ja-JP" altLang="en-US" sz="2000" dirty="0"/>
                        </a:p>
                      </a:txBody>
                      <a:tcPr/>
                    </a:tc>
                    <a:tc>
                      <a:txBody>
                        <a:bodyPr/>
                        <a:lstStyle/>
                        <a:p>
                          <a:pPr algn="ctr"/>
                          <a:r>
                            <a:rPr kumimoji="1" lang="en-US" altLang="ja-JP" sz="2000" dirty="0"/>
                            <a:t>5</a:t>
                          </a:r>
                          <a:endParaRPr kumimoji="1" lang="ja-JP" altLang="en-US" sz="2000" dirty="0"/>
                        </a:p>
                      </a:txBody>
                      <a:tcPr/>
                    </a:tc>
                    <a:tc>
                      <a:txBody>
                        <a:bodyPr/>
                        <a:lstStyle/>
                        <a:p>
                          <a:pPr algn="ctr"/>
                          <a:r>
                            <a:rPr kumimoji="1" lang="en-US" altLang="ja-JP" sz="2000" dirty="0"/>
                            <a:t>9</a:t>
                          </a:r>
                          <a:endParaRPr kumimoji="1" lang="ja-JP" altLang="en-US" sz="2000" dirty="0"/>
                        </a:p>
                      </a:txBody>
                      <a:tcPr/>
                    </a:tc>
                    <a:tc>
                      <a:txBody>
                        <a:bodyPr/>
                        <a:lstStyle/>
                        <a:p>
                          <a:pPr algn="ctr"/>
                          <a:r>
                            <a:rPr kumimoji="1" lang="en-US" altLang="ja-JP" sz="2000" dirty="0"/>
                            <a:t>1</a:t>
                          </a:r>
                          <a:endParaRPr kumimoji="1" lang="ja-JP" altLang="en-US" sz="2000" dirty="0"/>
                        </a:p>
                      </a:txBody>
                      <a:tcPr/>
                    </a:tc>
                    <a:extLst>
                      <a:ext uri="{0D108BD9-81ED-4DB2-BD59-A6C34878D82A}">
                        <a16:rowId xmlns:a16="http://schemas.microsoft.com/office/drawing/2014/main" val="2788817301"/>
                      </a:ext>
                    </a:extLst>
                  </a:tr>
                  <a:tr h="370840">
                    <a:tc>
                      <a:txBody>
                        <a:bodyPr/>
                        <a:lstStyle/>
                        <a:p>
                          <a:pPr algn="ctr"/>
                          <a14:m>
                            <m:oMathPara xmlns:m="http://schemas.openxmlformats.org/officeDocument/2006/math">
                              <m:oMathParaPr>
                                <m:jc m:val="centerGroup"/>
                              </m:oMathParaPr>
                              <m:oMath xmlns:m="http://schemas.openxmlformats.org/officeDocument/2006/math">
                                <m:r>
                                  <m:rPr>
                                    <m:nor/>
                                  </m:rPr>
                                  <a:rPr kumimoji="1" lang="en-US" altLang="ja-JP" sz="2000" b="0" i="0" smtClean="0">
                                    <a:latin typeface="Cambria Math" panose="02040503050406030204" pitchFamily="18" charset="0"/>
                                  </a:rPr>
                                  <m:t>pred</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𝑎</m:t>
                                </m:r>
                                <m:r>
                                  <a:rPr kumimoji="1" lang="en-US" altLang="ja-JP" sz="2000" b="0" i="1" smtClean="0">
                                    <a:latin typeface="Cambria Math" panose="02040503050406030204" pitchFamily="18" charset="0"/>
                                  </a:rPr>
                                  <m:t>)</m:t>
                                </m:r>
                              </m:oMath>
                            </m:oMathPara>
                          </a14:m>
                          <a:endParaRPr kumimoji="1" lang="ja-JP" altLang="en-US" sz="2000" dirty="0"/>
                        </a:p>
                      </a:txBody>
                      <a:tcPr/>
                    </a:tc>
                    <a:tc>
                      <a:txBody>
                        <a:bodyPr/>
                        <a:lstStyle/>
                        <a:p>
                          <a:pPr algn="ctr"/>
                          <a:endParaRPr kumimoji="1" lang="ja-JP" altLang="en-US" sz="2000" dirty="0"/>
                        </a:p>
                      </a:txBody>
                      <a:tcPr/>
                    </a:tc>
                    <a:tc>
                      <a:txBody>
                        <a:bodyPr/>
                        <a:lstStyle/>
                        <a:p>
                          <a:pPr algn="ctr"/>
                          <a:endParaRPr kumimoji="1" lang="ja-JP" altLang="en-US" sz="2000" dirty="0"/>
                        </a:p>
                      </a:txBody>
                      <a:tcPr/>
                    </a:tc>
                    <a:tc>
                      <a:txBody>
                        <a:bodyPr/>
                        <a:lstStyle/>
                        <a:p>
                          <a:pPr algn="ctr"/>
                          <a:endParaRPr kumimoji="1" lang="ja-JP" altLang="en-US" sz="2000" dirty="0"/>
                        </a:p>
                      </a:txBody>
                      <a:tcPr/>
                    </a:tc>
                    <a:tc>
                      <a:txBody>
                        <a:bodyPr/>
                        <a:lstStyle/>
                        <a:p>
                          <a:pPr algn="ctr"/>
                          <a:endParaRPr kumimoji="1" lang="ja-JP" altLang="en-US" sz="2000" dirty="0"/>
                        </a:p>
                      </a:txBody>
                      <a:tcPr/>
                    </a:tc>
                    <a:tc>
                      <a:txBody>
                        <a:bodyPr/>
                        <a:lstStyle/>
                        <a:p>
                          <a:pPr algn="ctr"/>
                          <a:endParaRPr kumimoji="1" lang="ja-JP" altLang="en-US" sz="2000" dirty="0"/>
                        </a:p>
                      </a:txBody>
                      <a:tcPr/>
                    </a:tc>
                    <a:extLst>
                      <a:ext uri="{0D108BD9-81ED-4DB2-BD59-A6C34878D82A}">
                        <a16:rowId xmlns:a16="http://schemas.microsoft.com/office/drawing/2014/main" val="1453427238"/>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𝑆</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𝑎</m:t>
                                </m:r>
                                <m:r>
                                  <a:rPr kumimoji="1" lang="en-US" altLang="ja-JP" sz="2000" b="0" i="1" smtClean="0">
                                    <a:latin typeface="Cambria Math" panose="02040503050406030204" pitchFamily="18" charset="0"/>
                                  </a:rPr>
                                  <m:t>)</m:t>
                                </m:r>
                              </m:oMath>
                            </m:oMathPara>
                          </a14:m>
                          <a:endParaRPr kumimoji="1" lang="ja-JP" altLang="en-US" sz="2000" dirty="0"/>
                        </a:p>
                      </a:txBody>
                      <a:tcPr/>
                    </a:tc>
                    <a:tc>
                      <a:txBody>
                        <a:bodyPr/>
                        <a:lstStyle/>
                        <a:p>
                          <a:pPr algn="ctr"/>
                          <a:endParaRPr kumimoji="1" lang="ja-JP" altLang="en-US" sz="2000" dirty="0"/>
                        </a:p>
                      </a:txBody>
                      <a:tcPr/>
                    </a:tc>
                    <a:tc>
                      <a:txBody>
                        <a:bodyPr/>
                        <a:lstStyle/>
                        <a:p>
                          <a:pPr algn="ctr"/>
                          <a:endParaRPr kumimoji="1" lang="ja-JP" altLang="en-US" sz="2000"/>
                        </a:p>
                      </a:txBody>
                      <a:tcPr/>
                    </a:tc>
                    <a:tc>
                      <a:txBody>
                        <a:bodyPr/>
                        <a:lstStyle/>
                        <a:p>
                          <a:pPr algn="ctr"/>
                          <a:endParaRPr kumimoji="1" lang="ja-JP" altLang="en-US" sz="2000"/>
                        </a:p>
                      </a:txBody>
                      <a:tcPr/>
                    </a:tc>
                    <a:tc>
                      <a:txBody>
                        <a:bodyPr/>
                        <a:lstStyle/>
                        <a:p>
                          <a:pPr algn="ctr"/>
                          <a:endParaRPr kumimoji="1" lang="ja-JP" altLang="en-US" sz="2000"/>
                        </a:p>
                      </a:txBody>
                      <a:tcPr/>
                    </a:tc>
                    <a:tc>
                      <a:txBody>
                        <a:bodyPr/>
                        <a:lstStyle/>
                        <a:p>
                          <a:pPr algn="ctr"/>
                          <a:endParaRPr kumimoji="1" lang="ja-JP" altLang="en-US" sz="2000" dirty="0"/>
                        </a:p>
                      </a:txBody>
                      <a:tcPr/>
                    </a:tc>
                    <a:extLst>
                      <a:ext uri="{0D108BD9-81ED-4DB2-BD59-A6C34878D82A}">
                        <a16:rowId xmlns:a16="http://schemas.microsoft.com/office/drawing/2014/main" val="3108521135"/>
                      </a:ext>
                    </a:extLst>
                  </a:tr>
                </a:tbl>
              </a:graphicData>
            </a:graphic>
          </p:graphicFrame>
        </mc:Choice>
        <mc:Fallback>
          <p:graphicFrame>
            <p:nvGraphicFramePr>
              <p:cNvPr id="5" name="表 4"/>
              <p:cNvGraphicFramePr>
                <a:graphicFrameLocks noGrp="1"/>
              </p:cNvGraphicFramePr>
              <p:nvPr>
                <p:extLst>
                  <p:ext uri="{D42A27DB-BD31-4B8C-83A1-F6EECF244321}">
                    <p14:modId xmlns:p14="http://schemas.microsoft.com/office/powerpoint/2010/main" val="1807871755"/>
                  </p:ext>
                </p:extLst>
              </p:nvPr>
            </p:nvGraphicFramePr>
            <p:xfrm>
              <a:off x="1389784" y="2899195"/>
              <a:ext cx="6096000" cy="158496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901400049"/>
                        </a:ext>
                      </a:extLst>
                    </a:gridCol>
                    <a:gridCol w="1016000">
                      <a:extLst>
                        <a:ext uri="{9D8B030D-6E8A-4147-A177-3AD203B41FA5}">
                          <a16:colId xmlns:a16="http://schemas.microsoft.com/office/drawing/2014/main" val="1585626577"/>
                        </a:ext>
                      </a:extLst>
                    </a:gridCol>
                    <a:gridCol w="1016000">
                      <a:extLst>
                        <a:ext uri="{9D8B030D-6E8A-4147-A177-3AD203B41FA5}">
                          <a16:colId xmlns:a16="http://schemas.microsoft.com/office/drawing/2014/main" val="847634673"/>
                        </a:ext>
                      </a:extLst>
                    </a:gridCol>
                    <a:gridCol w="1016000">
                      <a:extLst>
                        <a:ext uri="{9D8B030D-6E8A-4147-A177-3AD203B41FA5}">
                          <a16:colId xmlns:a16="http://schemas.microsoft.com/office/drawing/2014/main" val="4236799000"/>
                        </a:ext>
                      </a:extLst>
                    </a:gridCol>
                    <a:gridCol w="1016000">
                      <a:extLst>
                        <a:ext uri="{9D8B030D-6E8A-4147-A177-3AD203B41FA5}">
                          <a16:colId xmlns:a16="http://schemas.microsoft.com/office/drawing/2014/main" val="700092334"/>
                        </a:ext>
                      </a:extLst>
                    </a:gridCol>
                    <a:gridCol w="1016000">
                      <a:extLst>
                        <a:ext uri="{9D8B030D-6E8A-4147-A177-3AD203B41FA5}">
                          <a16:colId xmlns:a16="http://schemas.microsoft.com/office/drawing/2014/main" val="2836348642"/>
                        </a:ext>
                      </a:extLst>
                    </a:gridCol>
                  </a:tblGrid>
                  <a:tr h="396240">
                    <a:tc>
                      <a:txBody>
                        <a:bodyPr/>
                        <a:lstStyle/>
                        <a:p>
                          <a:pPr algn="ctr"/>
                          <a:r>
                            <a:rPr lang="en-US" altLang="ja-JP" sz="2000" dirty="0"/>
                            <a:t>index</a:t>
                          </a:r>
                          <a:endParaRPr kumimoji="1" lang="ja-JP" altLang="en-US" sz="2000" dirty="0"/>
                        </a:p>
                      </a:txBody>
                      <a:tcPr>
                        <a:solidFill>
                          <a:schemeClr val="bg1">
                            <a:lumMod val="85000"/>
                          </a:schemeClr>
                        </a:solidFill>
                      </a:tcPr>
                    </a:tc>
                    <a:tc>
                      <a:txBody>
                        <a:bodyPr/>
                        <a:lstStyle/>
                        <a:p>
                          <a:pPr algn="ctr"/>
                          <a:r>
                            <a:rPr kumimoji="1" lang="en-US" altLang="ja-JP" sz="2000" dirty="0"/>
                            <a:t>1</a:t>
                          </a:r>
                          <a:endParaRPr kumimoji="1" lang="ja-JP" altLang="en-US" sz="2000" dirty="0"/>
                        </a:p>
                      </a:txBody>
                      <a:tcPr>
                        <a:solidFill>
                          <a:schemeClr val="bg1">
                            <a:lumMod val="85000"/>
                          </a:schemeClr>
                        </a:solidFill>
                      </a:tcPr>
                    </a:tc>
                    <a:tc>
                      <a:txBody>
                        <a:bodyPr/>
                        <a:lstStyle/>
                        <a:p>
                          <a:pPr algn="ctr"/>
                          <a:r>
                            <a:rPr kumimoji="1" lang="en-US" altLang="ja-JP" sz="2000" dirty="0"/>
                            <a:t>2</a:t>
                          </a:r>
                          <a:endParaRPr kumimoji="1" lang="ja-JP" altLang="en-US" sz="2000" dirty="0"/>
                        </a:p>
                      </a:txBody>
                      <a:tcPr>
                        <a:solidFill>
                          <a:schemeClr val="bg1">
                            <a:lumMod val="85000"/>
                          </a:schemeClr>
                        </a:solidFill>
                      </a:tcPr>
                    </a:tc>
                    <a:tc>
                      <a:txBody>
                        <a:bodyPr/>
                        <a:lstStyle/>
                        <a:p>
                          <a:pPr algn="ctr"/>
                          <a:r>
                            <a:rPr kumimoji="1" lang="en-US" altLang="ja-JP" sz="2000" dirty="0"/>
                            <a:t>3</a:t>
                          </a:r>
                          <a:endParaRPr kumimoji="1" lang="ja-JP" altLang="en-US" sz="2000" dirty="0"/>
                        </a:p>
                      </a:txBody>
                      <a:tcPr>
                        <a:solidFill>
                          <a:schemeClr val="bg1">
                            <a:lumMod val="85000"/>
                          </a:schemeClr>
                        </a:solidFill>
                      </a:tcPr>
                    </a:tc>
                    <a:tc>
                      <a:txBody>
                        <a:bodyPr/>
                        <a:lstStyle/>
                        <a:p>
                          <a:pPr algn="ctr"/>
                          <a:r>
                            <a:rPr kumimoji="1" lang="en-US" altLang="ja-JP" sz="2000" dirty="0"/>
                            <a:t>4</a:t>
                          </a:r>
                          <a:endParaRPr kumimoji="1" lang="ja-JP" altLang="en-US" sz="2000" dirty="0"/>
                        </a:p>
                      </a:txBody>
                      <a:tcPr>
                        <a:solidFill>
                          <a:schemeClr val="bg1">
                            <a:lumMod val="85000"/>
                          </a:schemeClr>
                        </a:solidFill>
                      </a:tcPr>
                    </a:tc>
                    <a:tc>
                      <a:txBody>
                        <a:bodyPr/>
                        <a:lstStyle/>
                        <a:p>
                          <a:pPr algn="ctr"/>
                          <a:r>
                            <a:rPr kumimoji="1" lang="en-US" altLang="ja-JP" sz="2000" dirty="0"/>
                            <a:t>5</a:t>
                          </a:r>
                          <a:endParaRPr kumimoji="1" lang="ja-JP" altLang="en-US" sz="2000" dirty="0"/>
                        </a:p>
                      </a:txBody>
                      <a:tcPr>
                        <a:solidFill>
                          <a:schemeClr val="bg1">
                            <a:lumMod val="85000"/>
                          </a:schemeClr>
                        </a:solidFill>
                      </a:tcPr>
                    </a:tc>
                    <a:extLst>
                      <a:ext uri="{0D108BD9-81ED-4DB2-BD59-A6C34878D82A}">
                        <a16:rowId xmlns:a16="http://schemas.microsoft.com/office/drawing/2014/main" val="2855172224"/>
                      </a:ext>
                    </a:extLst>
                  </a:tr>
                  <a:tr h="396240">
                    <a:tc>
                      <a:txBody>
                        <a:bodyPr/>
                        <a:lstStyle/>
                        <a:p>
                          <a:endParaRPr lang="ja-JP"/>
                        </a:p>
                      </a:txBody>
                      <a:tcPr>
                        <a:blipFill>
                          <a:blip r:embed="rId2"/>
                          <a:stretch>
                            <a:fillRect l="-599" t="-106061" r="-501198" b="-212121"/>
                          </a:stretch>
                        </a:blipFill>
                      </a:tcPr>
                    </a:tc>
                    <a:tc>
                      <a:txBody>
                        <a:bodyPr/>
                        <a:lstStyle/>
                        <a:p>
                          <a:pPr algn="ctr"/>
                          <a:r>
                            <a:rPr kumimoji="1" lang="en-US" altLang="ja-JP" sz="2000" dirty="0"/>
                            <a:t>15</a:t>
                          </a:r>
                          <a:endParaRPr kumimoji="1" lang="ja-JP" altLang="en-US" sz="2000" dirty="0"/>
                        </a:p>
                      </a:txBody>
                      <a:tcPr/>
                    </a:tc>
                    <a:tc>
                      <a:txBody>
                        <a:bodyPr/>
                        <a:lstStyle/>
                        <a:p>
                          <a:pPr algn="ctr"/>
                          <a:r>
                            <a:rPr kumimoji="1" lang="en-US" altLang="ja-JP" sz="2000" dirty="0"/>
                            <a:t>6</a:t>
                          </a:r>
                          <a:endParaRPr kumimoji="1" lang="ja-JP" altLang="en-US" sz="2000" dirty="0"/>
                        </a:p>
                      </a:txBody>
                      <a:tcPr/>
                    </a:tc>
                    <a:tc>
                      <a:txBody>
                        <a:bodyPr/>
                        <a:lstStyle/>
                        <a:p>
                          <a:pPr algn="ctr"/>
                          <a:r>
                            <a:rPr kumimoji="1" lang="en-US" altLang="ja-JP" sz="2000" dirty="0"/>
                            <a:t>5</a:t>
                          </a:r>
                          <a:endParaRPr kumimoji="1" lang="ja-JP" altLang="en-US" sz="2000" dirty="0"/>
                        </a:p>
                      </a:txBody>
                      <a:tcPr/>
                    </a:tc>
                    <a:tc>
                      <a:txBody>
                        <a:bodyPr/>
                        <a:lstStyle/>
                        <a:p>
                          <a:pPr algn="ctr"/>
                          <a:r>
                            <a:rPr kumimoji="1" lang="en-US" altLang="ja-JP" sz="2000" dirty="0"/>
                            <a:t>9</a:t>
                          </a:r>
                          <a:endParaRPr kumimoji="1" lang="ja-JP" altLang="en-US" sz="2000" dirty="0"/>
                        </a:p>
                      </a:txBody>
                      <a:tcPr/>
                    </a:tc>
                    <a:tc>
                      <a:txBody>
                        <a:bodyPr/>
                        <a:lstStyle/>
                        <a:p>
                          <a:pPr algn="ctr"/>
                          <a:r>
                            <a:rPr kumimoji="1" lang="en-US" altLang="ja-JP" sz="2000" dirty="0"/>
                            <a:t>1</a:t>
                          </a:r>
                          <a:endParaRPr kumimoji="1" lang="ja-JP" altLang="en-US" sz="2000" dirty="0"/>
                        </a:p>
                      </a:txBody>
                      <a:tcPr/>
                    </a:tc>
                    <a:extLst>
                      <a:ext uri="{0D108BD9-81ED-4DB2-BD59-A6C34878D82A}">
                        <a16:rowId xmlns:a16="http://schemas.microsoft.com/office/drawing/2014/main" val="2788817301"/>
                      </a:ext>
                    </a:extLst>
                  </a:tr>
                  <a:tr h="396240">
                    <a:tc>
                      <a:txBody>
                        <a:bodyPr/>
                        <a:lstStyle/>
                        <a:p>
                          <a:endParaRPr lang="ja-JP"/>
                        </a:p>
                      </a:txBody>
                      <a:tcPr>
                        <a:blipFill>
                          <a:blip r:embed="rId2"/>
                          <a:stretch>
                            <a:fillRect l="-599" t="-209231" r="-501198" b="-115385"/>
                          </a:stretch>
                        </a:blipFill>
                      </a:tcPr>
                    </a:tc>
                    <a:tc>
                      <a:txBody>
                        <a:bodyPr/>
                        <a:lstStyle/>
                        <a:p>
                          <a:pPr algn="ctr"/>
                          <a:endParaRPr kumimoji="1" lang="ja-JP" altLang="en-US" sz="2000" dirty="0"/>
                        </a:p>
                      </a:txBody>
                      <a:tcPr/>
                    </a:tc>
                    <a:tc>
                      <a:txBody>
                        <a:bodyPr/>
                        <a:lstStyle/>
                        <a:p>
                          <a:pPr algn="ctr"/>
                          <a:endParaRPr kumimoji="1" lang="ja-JP" altLang="en-US" sz="2000" dirty="0"/>
                        </a:p>
                      </a:txBody>
                      <a:tcPr/>
                    </a:tc>
                    <a:tc>
                      <a:txBody>
                        <a:bodyPr/>
                        <a:lstStyle/>
                        <a:p>
                          <a:pPr algn="ctr"/>
                          <a:endParaRPr kumimoji="1" lang="ja-JP" altLang="en-US" sz="2000" dirty="0"/>
                        </a:p>
                      </a:txBody>
                      <a:tcPr/>
                    </a:tc>
                    <a:tc>
                      <a:txBody>
                        <a:bodyPr/>
                        <a:lstStyle/>
                        <a:p>
                          <a:pPr algn="ctr"/>
                          <a:endParaRPr kumimoji="1" lang="ja-JP" altLang="en-US" sz="2000" dirty="0"/>
                        </a:p>
                      </a:txBody>
                      <a:tcPr/>
                    </a:tc>
                    <a:tc>
                      <a:txBody>
                        <a:bodyPr/>
                        <a:lstStyle/>
                        <a:p>
                          <a:pPr algn="ctr"/>
                          <a:endParaRPr kumimoji="1" lang="ja-JP" altLang="en-US" sz="2000" dirty="0"/>
                        </a:p>
                      </a:txBody>
                      <a:tcPr/>
                    </a:tc>
                    <a:extLst>
                      <a:ext uri="{0D108BD9-81ED-4DB2-BD59-A6C34878D82A}">
                        <a16:rowId xmlns:a16="http://schemas.microsoft.com/office/drawing/2014/main" val="1453427238"/>
                      </a:ext>
                    </a:extLst>
                  </a:tr>
                  <a:tr h="396240">
                    <a:tc>
                      <a:txBody>
                        <a:bodyPr/>
                        <a:lstStyle/>
                        <a:p>
                          <a:endParaRPr lang="ja-JP"/>
                        </a:p>
                      </a:txBody>
                      <a:tcPr>
                        <a:blipFill>
                          <a:blip r:embed="rId2"/>
                          <a:stretch>
                            <a:fillRect l="-599" t="-309231" r="-501198" b="-15385"/>
                          </a:stretch>
                        </a:blipFill>
                      </a:tcPr>
                    </a:tc>
                    <a:tc>
                      <a:txBody>
                        <a:bodyPr/>
                        <a:lstStyle/>
                        <a:p>
                          <a:pPr algn="ctr"/>
                          <a:endParaRPr kumimoji="1" lang="ja-JP" altLang="en-US" sz="2000" dirty="0"/>
                        </a:p>
                      </a:txBody>
                      <a:tcPr/>
                    </a:tc>
                    <a:tc>
                      <a:txBody>
                        <a:bodyPr/>
                        <a:lstStyle/>
                        <a:p>
                          <a:pPr algn="ctr"/>
                          <a:endParaRPr kumimoji="1" lang="ja-JP" altLang="en-US" sz="2000"/>
                        </a:p>
                      </a:txBody>
                      <a:tcPr/>
                    </a:tc>
                    <a:tc>
                      <a:txBody>
                        <a:bodyPr/>
                        <a:lstStyle/>
                        <a:p>
                          <a:pPr algn="ctr"/>
                          <a:endParaRPr kumimoji="1" lang="ja-JP" altLang="en-US" sz="2000"/>
                        </a:p>
                      </a:txBody>
                      <a:tcPr/>
                    </a:tc>
                    <a:tc>
                      <a:txBody>
                        <a:bodyPr/>
                        <a:lstStyle/>
                        <a:p>
                          <a:pPr algn="ctr"/>
                          <a:endParaRPr kumimoji="1" lang="ja-JP" altLang="en-US" sz="2000"/>
                        </a:p>
                      </a:txBody>
                      <a:tcPr/>
                    </a:tc>
                    <a:tc>
                      <a:txBody>
                        <a:bodyPr/>
                        <a:lstStyle/>
                        <a:p>
                          <a:pPr algn="ctr"/>
                          <a:endParaRPr kumimoji="1" lang="ja-JP" altLang="en-US" sz="2000" dirty="0"/>
                        </a:p>
                      </a:txBody>
                      <a:tcPr/>
                    </a:tc>
                    <a:extLst>
                      <a:ext uri="{0D108BD9-81ED-4DB2-BD59-A6C34878D82A}">
                        <a16:rowId xmlns:a16="http://schemas.microsoft.com/office/drawing/2014/main" val="3108521135"/>
                      </a:ext>
                    </a:extLst>
                  </a:tr>
                </a:tbl>
              </a:graphicData>
            </a:graphic>
          </p:graphicFrame>
        </mc:Fallback>
      </mc:AlternateContent>
      <mc:AlternateContent xmlns:mc="http://schemas.openxmlformats.org/markup-compatibility/2006">
        <mc:Choice xmlns:a14="http://schemas.microsoft.com/office/drawing/2010/main" Requires="a14">
          <p:sp>
            <p:nvSpPr>
              <p:cNvPr id="8" name="コンテンツ プレースホルダー 2"/>
              <p:cNvSpPr txBox="1">
                <a:spLocks/>
              </p:cNvSpPr>
              <p:nvPr/>
            </p:nvSpPr>
            <p:spPr>
              <a:xfrm>
                <a:off x="360218" y="1340716"/>
                <a:ext cx="8155132" cy="799811"/>
              </a:xfrm>
              <a:prstGeom prst="rect">
                <a:avLst/>
              </a:prstGeom>
            </p:spPr>
            <p:txBody>
              <a:bodyPr vert="horz" lIns="91440" tIns="45720" rIns="91440" bIns="45720" rtlCol="0">
                <a:normAutofit fontScale="92500" lnSpcReduction="10000"/>
              </a:bodyPr>
              <a:lstStyle>
                <a:lvl1pPr marL="171450" indent="-171450" algn="l" defTabSz="685800" rtl="0" eaLnBrk="1" latinLnBrk="0" hangingPunct="1">
                  <a:lnSpc>
                    <a:spcPct val="90000"/>
                  </a:lnSpc>
                  <a:spcBef>
                    <a:spcPts val="750"/>
                  </a:spcBef>
                  <a:buFont typeface="Arial"/>
                  <a:buChar char="•"/>
                  <a:defRPr kumimoji="1" sz="2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kumimoji="1" sz="2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kumimoji="1"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kumimoji="1"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kumimoji="1"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9pPr>
              </a:lstStyle>
              <a:p>
                <a:r>
                  <a:rPr lang="ja-JP" altLang="en-US" dirty="0"/>
                  <a:t>整数アルファベット上の系列</a:t>
                </a:r>
                <a14:m>
                  <m:oMath xmlns:m="http://schemas.openxmlformats.org/officeDocument/2006/math">
                    <m:r>
                      <a:rPr lang="en-US" altLang="ja-JP" i="1" dirty="0" smtClean="0">
                        <a:latin typeface="Cambria Math" panose="02040503050406030204" pitchFamily="18" charset="0"/>
                      </a:rPr>
                      <m:t>𝑎</m:t>
                    </m:r>
                    <m:r>
                      <a:rPr lang="en-US" altLang="ja-JP" dirty="0" smtClean="0">
                        <a:latin typeface="Cambria Math" panose="02040503050406030204" pitchFamily="18" charset="0"/>
                      </a:rPr>
                      <m:t>=</m:t>
                    </m:r>
                    <m:r>
                      <a:rPr lang="en-US" altLang="ja-JP" i="1" dirty="0" smtClean="0">
                        <a:latin typeface="Cambria Math" panose="02040503050406030204" pitchFamily="18" charset="0"/>
                      </a:rPr>
                      <m:t>(</m:t>
                    </m:r>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𝑎</m:t>
                        </m:r>
                      </m:e>
                      <m:sub>
                        <m:r>
                          <a:rPr lang="en-US" altLang="ja-JP" i="1" dirty="0" smtClean="0">
                            <a:latin typeface="Cambria Math" panose="02040503050406030204" pitchFamily="18" charset="0"/>
                          </a:rPr>
                          <m:t>1</m:t>
                        </m:r>
                      </m:sub>
                    </m:sSub>
                    <m:r>
                      <a:rPr lang="en-US" altLang="ja-JP" i="1" dirty="0" smtClean="0">
                        <a:latin typeface="Cambria Math" panose="02040503050406030204" pitchFamily="18" charset="0"/>
                      </a:rPr>
                      <m:t>,…,</m:t>
                    </m:r>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𝑎</m:t>
                        </m:r>
                      </m:e>
                      <m:sub>
                        <m:r>
                          <a:rPr lang="en-US" altLang="ja-JP" i="1" dirty="0" smtClean="0">
                            <a:latin typeface="Cambria Math" panose="02040503050406030204" pitchFamily="18" charset="0"/>
                          </a:rPr>
                          <m:t>𝑚</m:t>
                        </m:r>
                      </m:sub>
                    </m:sSub>
                    <m:r>
                      <a:rPr lang="en-US" altLang="ja-JP" i="1" dirty="0" smtClean="0">
                        <a:latin typeface="Cambria Math" panose="02040503050406030204" pitchFamily="18" charset="0"/>
                      </a:rPr>
                      <m:t>)</m:t>
                    </m:r>
                  </m:oMath>
                </a14:m>
                <a:r>
                  <a:rPr lang="ja-JP" altLang="en-US" dirty="0"/>
                  <a:t>に対して，</a:t>
                </a:r>
                <a14:m>
                  <m:oMath xmlns:m="http://schemas.openxmlformats.org/officeDocument/2006/math">
                    <m:r>
                      <m:rPr>
                        <m:nor/>
                      </m:rPr>
                      <a:rPr lang="en-US" altLang="ja-JP" b="0" i="0" dirty="0" smtClean="0">
                        <a:latin typeface="Cambria Math" panose="02040503050406030204" pitchFamily="18" charset="0"/>
                      </a:rPr>
                      <m:t>pred</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𝑎</m:t>
                    </m:r>
                    <m:r>
                      <a:rPr lang="en-US" altLang="ja-JP" i="1" dirty="0" smtClean="0">
                        <a:latin typeface="Cambria Math" panose="02040503050406030204" pitchFamily="18" charset="0"/>
                      </a:rPr>
                      <m:t>)</m:t>
                    </m:r>
                    <m:r>
                      <a:rPr lang="ja-JP" altLang="en-US" i="1" dirty="0">
                        <a:latin typeface="Cambria Math" panose="02040503050406030204" pitchFamily="18" charset="0"/>
                      </a:rPr>
                      <m:t>を</m:t>
                    </m:r>
                  </m:oMath>
                </a14:m>
                <a:r>
                  <a:rPr lang="ja-JP" altLang="en-US" dirty="0"/>
                  <a:t>次のように生成する．</a:t>
                </a:r>
              </a:p>
            </p:txBody>
          </p:sp>
        </mc:Choice>
        <mc:Fallback>
          <p:sp>
            <p:nvSpPr>
              <p:cNvPr id="8" name="コンテンツ プレースホルダー 2"/>
              <p:cNvSpPr txBox="1">
                <a:spLocks noRot="1" noChangeAspect="1" noMove="1" noResize="1" noEditPoints="1" noAdjustHandles="1" noChangeArrowheads="1" noChangeShapeType="1" noTextEdit="1"/>
              </p:cNvSpPr>
              <p:nvPr/>
            </p:nvSpPr>
            <p:spPr>
              <a:xfrm>
                <a:off x="360218" y="1340716"/>
                <a:ext cx="8155132" cy="799811"/>
              </a:xfrm>
              <a:prstGeom prst="rect">
                <a:avLst/>
              </a:prstGeom>
              <a:blipFill>
                <a:blip r:embed="rId3"/>
                <a:stretch>
                  <a:fillRect l="-1121" t="-15267" b="-1145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50760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フィルタリングに必要な前処理</a:t>
            </a:r>
            <a:endParaRPr kumimoji="1" lang="ja-JP" altLang="en-US" dirty="0"/>
          </a:p>
        </p:txBody>
      </p:sp>
      <p:sp>
        <p:nvSpPr>
          <p:cNvPr id="4" name="スライド番号プレースホルダー 3"/>
          <p:cNvSpPr>
            <a:spLocks noGrp="1"/>
          </p:cNvSpPr>
          <p:nvPr>
            <p:ph type="sldNum" sz="quarter" idx="12"/>
          </p:nvPr>
        </p:nvSpPr>
        <p:spPr/>
        <p:txBody>
          <a:bodyPr/>
          <a:lstStyle/>
          <a:p>
            <a:fld id="{46F5A2C1-14D5-5B4B-BE34-C3D425CB82EE}" type="slidenum">
              <a:rPr kumimoji="1" lang="ja-JP" altLang="en-US" smtClean="0"/>
              <a:t>21</a:t>
            </a:fld>
            <a:endParaRPr kumimoji="1" lang="ja-JP" altLang="en-US"/>
          </a:p>
        </p:txBody>
      </p:sp>
      <mc:AlternateContent xmlns:mc="http://schemas.openxmlformats.org/markup-compatibility/2006">
        <mc:Choice xmlns:a14="http://schemas.microsoft.com/office/drawing/2010/main" Requires="a14">
          <p:graphicFrame>
            <p:nvGraphicFramePr>
              <p:cNvPr id="5" name="表 4"/>
              <p:cNvGraphicFramePr>
                <a:graphicFrameLocks noGrp="1"/>
              </p:cNvGraphicFramePr>
              <p:nvPr>
                <p:extLst>
                  <p:ext uri="{D42A27DB-BD31-4B8C-83A1-F6EECF244321}">
                    <p14:modId xmlns:p14="http://schemas.microsoft.com/office/powerpoint/2010/main" val="3889158286"/>
                  </p:ext>
                </p:extLst>
              </p:nvPr>
            </p:nvGraphicFramePr>
            <p:xfrm>
              <a:off x="1389784" y="2893752"/>
              <a:ext cx="6096000" cy="158496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901400049"/>
                        </a:ext>
                      </a:extLst>
                    </a:gridCol>
                    <a:gridCol w="1016000">
                      <a:extLst>
                        <a:ext uri="{9D8B030D-6E8A-4147-A177-3AD203B41FA5}">
                          <a16:colId xmlns:a16="http://schemas.microsoft.com/office/drawing/2014/main" val="1585626577"/>
                        </a:ext>
                      </a:extLst>
                    </a:gridCol>
                    <a:gridCol w="1016000">
                      <a:extLst>
                        <a:ext uri="{9D8B030D-6E8A-4147-A177-3AD203B41FA5}">
                          <a16:colId xmlns:a16="http://schemas.microsoft.com/office/drawing/2014/main" val="847634673"/>
                        </a:ext>
                      </a:extLst>
                    </a:gridCol>
                    <a:gridCol w="1016000">
                      <a:extLst>
                        <a:ext uri="{9D8B030D-6E8A-4147-A177-3AD203B41FA5}">
                          <a16:colId xmlns:a16="http://schemas.microsoft.com/office/drawing/2014/main" val="4236799000"/>
                        </a:ext>
                      </a:extLst>
                    </a:gridCol>
                    <a:gridCol w="1016000">
                      <a:extLst>
                        <a:ext uri="{9D8B030D-6E8A-4147-A177-3AD203B41FA5}">
                          <a16:colId xmlns:a16="http://schemas.microsoft.com/office/drawing/2014/main" val="700092334"/>
                        </a:ext>
                      </a:extLst>
                    </a:gridCol>
                    <a:gridCol w="1016000">
                      <a:extLst>
                        <a:ext uri="{9D8B030D-6E8A-4147-A177-3AD203B41FA5}">
                          <a16:colId xmlns:a16="http://schemas.microsoft.com/office/drawing/2014/main" val="2836348642"/>
                        </a:ext>
                      </a:extLst>
                    </a:gridCol>
                  </a:tblGrid>
                  <a:tr h="370840">
                    <a:tc>
                      <a:txBody>
                        <a:bodyPr/>
                        <a:lstStyle/>
                        <a:p>
                          <a:pPr algn="ctr"/>
                          <a:r>
                            <a:rPr lang="en-US" altLang="ja-JP" sz="2000" dirty="0"/>
                            <a:t>index</a:t>
                          </a:r>
                          <a:endParaRPr kumimoji="1" lang="ja-JP" altLang="en-US" sz="2000" dirty="0"/>
                        </a:p>
                      </a:txBody>
                      <a:tcPr>
                        <a:solidFill>
                          <a:schemeClr val="bg1">
                            <a:lumMod val="85000"/>
                          </a:schemeClr>
                        </a:solidFill>
                      </a:tcPr>
                    </a:tc>
                    <a:tc>
                      <a:txBody>
                        <a:bodyPr/>
                        <a:lstStyle/>
                        <a:p>
                          <a:pPr algn="ctr"/>
                          <a:r>
                            <a:rPr kumimoji="1" lang="en-US" altLang="ja-JP" sz="2000" dirty="0"/>
                            <a:t>1</a:t>
                          </a:r>
                          <a:endParaRPr kumimoji="1" lang="ja-JP" altLang="en-US" sz="2000" dirty="0"/>
                        </a:p>
                      </a:txBody>
                      <a:tcPr>
                        <a:solidFill>
                          <a:schemeClr val="bg1">
                            <a:lumMod val="85000"/>
                          </a:schemeClr>
                        </a:solidFill>
                      </a:tcPr>
                    </a:tc>
                    <a:tc>
                      <a:txBody>
                        <a:bodyPr/>
                        <a:lstStyle/>
                        <a:p>
                          <a:pPr algn="ctr"/>
                          <a:r>
                            <a:rPr kumimoji="1" lang="en-US" altLang="ja-JP" sz="2000" dirty="0"/>
                            <a:t>2</a:t>
                          </a:r>
                          <a:endParaRPr kumimoji="1" lang="ja-JP" altLang="en-US" sz="2000" dirty="0"/>
                        </a:p>
                      </a:txBody>
                      <a:tcPr>
                        <a:solidFill>
                          <a:schemeClr val="bg1">
                            <a:lumMod val="85000"/>
                          </a:schemeClr>
                        </a:solidFill>
                      </a:tcPr>
                    </a:tc>
                    <a:tc>
                      <a:txBody>
                        <a:bodyPr/>
                        <a:lstStyle/>
                        <a:p>
                          <a:pPr algn="ctr"/>
                          <a:r>
                            <a:rPr kumimoji="1" lang="en-US" altLang="ja-JP" sz="2000" dirty="0"/>
                            <a:t>3</a:t>
                          </a:r>
                          <a:endParaRPr kumimoji="1" lang="ja-JP" altLang="en-US" sz="2000" dirty="0"/>
                        </a:p>
                      </a:txBody>
                      <a:tcPr>
                        <a:solidFill>
                          <a:schemeClr val="bg1">
                            <a:lumMod val="85000"/>
                          </a:schemeClr>
                        </a:solidFill>
                      </a:tcPr>
                    </a:tc>
                    <a:tc>
                      <a:txBody>
                        <a:bodyPr/>
                        <a:lstStyle/>
                        <a:p>
                          <a:pPr algn="ctr"/>
                          <a:r>
                            <a:rPr kumimoji="1" lang="en-US" altLang="ja-JP" sz="2000" dirty="0"/>
                            <a:t>4</a:t>
                          </a:r>
                          <a:endParaRPr kumimoji="1" lang="ja-JP" altLang="en-US" sz="2000" dirty="0"/>
                        </a:p>
                      </a:txBody>
                      <a:tcPr>
                        <a:solidFill>
                          <a:schemeClr val="bg1">
                            <a:lumMod val="85000"/>
                          </a:schemeClr>
                        </a:solidFill>
                      </a:tcPr>
                    </a:tc>
                    <a:tc>
                      <a:txBody>
                        <a:bodyPr/>
                        <a:lstStyle/>
                        <a:p>
                          <a:pPr algn="ctr"/>
                          <a:r>
                            <a:rPr kumimoji="1" lang="en-US" altLang="ja-JP" sz="2000" dirty="0"/>
                            <a:t>5</a:t>
                          </a:r>
                          <a:endParaRPr kumimoji="1" lang="ja-JP" altLang="en-US" sz="2000" dirty="0"/>
                        </a:p>
                      </a:txBody>
                      <a:tcPr>
                        <a:solidFill>
                          <a:schemeClr val="bg1">
                            <a:lumMod val="85000"/>
                          </a:schemeClr>
                        </a:solidFill>
                      </a:tcPr>
                    </a:tc>
                    <a:extLst>
                      <a:ext uri="{0D108BD9-81ED-4DB2-BD59-A6C34878D82A}">
                        <a16:rowId xmlns:a16="http://schemas.microsoft.com/office/drawing/2014/main" val="2855172224"/>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𝑎</m:t>
                                </m:r>
                              </m:oMath>
                            </m:oMathPara>
                          </a14:m>
                          <a:endParaRPr kumimoji="1" lang="ja-JP" altLang="en-US" sz="2000" dirty="0"/>
                        </a:p>
                      </a:txBody>
                      <a:tcPr/>
                    </a:tc>
                    <a:tc>
                      <a:txBody>
                        <a:bodyPr/>
                        <a:lstStyle/>
                        <a:p>
                          <a:pPr algn="ctr"/>
                          <a:r>
                            <a:rPr kumimoji="1" lang="en-US" altLang="ja-JP" sz="2000" dirty="0">
                              <a:solidFill>
                                <a:srgbClr val="C00000"/>
                              </a:solidFill>
                            </a:rPr>
                            <a:t>15</a:t>
                          </a:r>
                          <a:endParaRPr kumimoji="1" lang="ja-JP" altLang="en-US" sz="2000" dirty="0">
                            <a:solidFill>
                              <a:srgbClr val="C00000"/>
                            </a:solidFill>
                          </a:endParaRPr>
                        </a:p>
                      </a:txBody>
                      <a:tcPr/>
                    </a:tc>
                    <a:tc>
                      <a:txBody>
                        <a:bodyPr/>
                        <a:lstStyle/>
                        <a:p>
                          <a:pPr algn="ctr"/>
                          <a:r>
                            <a:rPr kumimoji="1" lang="en-US" altLang="ja-JP" sz="2000" dirty="0"/>
                            <a:t>6</a:t>
                          </a:r>
                          <a:endParaRPr kumimoji="1" lang="ja-JP" altLang="en-US" sz="2000" dirty="0"/>
                        </a:p>
                      </a:txBody>
                      <a:tcPr/>
                    </a:tc>
                    <a:tc>
                      <a:txBody>
                        <a:bodyPr/>
                        <a:lstStyle/>
                        <a:p>
                          <a:pPr algn="ctr"/>
                          <a:r>
                            <a:rPr kumimoji="1" lang="en-US" altLang="ja-JP" sz="2000" dirty="0"/>
                            <a:t>5</a:t>
                          </a:r>
                          <a:endParaRPr kumimoji="1" lang="ja-JP" altLang="en-US" sz="2000" dirty="0"/>
                        </a:p>
                      </a:txBody>
                      <a:tcPr/>
                    </a:tc>
                    <a:tc>
                      <a:txBody>
                        <a:bodyPr/>
                        <a:lstStyle/>
                        <a:p>
                          <a:pPr algn="ctr"/>
                          <a:r>
                            <a:rPr kumimoji="1" lang="en-US" altLang="ja-JP" sz="2000" dirty="0">
                              <a:solidFill>
                                <a:srgbClr val="00B050"/>
                              </a:solidFill>
                            </a:rPr>
                            <a:t>9</a:t>
                          </a:r>
                          <a:endParaRPr kumimoji="1" lang="ja-JP" altLang="en-US" sz="2000" dirty="0">
                            <a:solidFill>
                              <a:srgbClr val="00B050"/>
                            </a:solidFill>
                          </a:endParaRPr>
                        </a:p>
                      </a:txBody>
                      <a:tcPr/>
                    </a:tc>
                    <a:tc>
                      <a:txBody>
                        <a:bodyPr/>
                        <a:lstStyle/>
                        <a:p>
                          <a:pPr algn="ctr"/>
                          <a:r>
                            <a:rPr kumimoji="1" lang="en-US" altLang="ja-JP" sz="2000" dirty="0"/>
                            <a:t>1</a:t>
                          </a:r>
                          <a:endParaRPr kumimoji="1" lang="ja-JP" altLang="en-US" sz="2000" dirty="0"/>
                        </a:p>
                      </a:txBody>
                      <a:tcPr/>
                    </a:tc>
                    <a:extLst>
                      <a:ext uri="{0D108BD9-81ED-4DB2-BD59-A6C34878D82A}">
                        <a16:rowId xmlns:a16="http://schemas.microsoft.com/office/drawing/2014/main" val="2788817301"/>
                      </a:ext>
                    </a:extLst>
                  </a:tr>
                  <a:tr h="370840">
                    <a:tc>
                      <a:txBody>
                        <a:bodyPr/>
                        <a:lstStyle/>
                        <a:p>
                          <a:pPr algn="ctr"/>
                          <a14:m>
                            <m:oMathPara xmlns:m="http://schemas.openxmlformats.org/officeDocument/2006/math">
                              <m:oMathParaPr>
                                <m:jc m:val="centerGroup"/>
                              </m:oMathParaPr>
                              <m:oMath xmlns:m="http://schemas.openxmlformats.org/officeDocument/2006/math">
                                <m:r>
                                  <m:rPr>
                                    <m:sty m:val="p"/>
                                  </m:rPr>
                                  <a:rPr kumimoji="1" lang="en-US" altLang="ja-JP" sz="2000" b="0" i="0" smtClean="0">
                                    <a:latin typeface="Cambria Math" panose="02040503050406030204" pitchFamily="18" charset="0"/>
                                  </a:rPr>
                                  <m:t>pred</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𝑎</m:t>
                                </m:r>
                                <m:r>
                                  <a:rPr kumimoji="1" lang="en-US" altLang="ja-JP" sz="2000" b="0" i="1" smtClean="0">
                                    <a:latin typeface="Cambria Math" panose="02040503050406030204" pitchFamily="18" charset="0"/>
                                  </a:rPr>
                                  <m:t>)</m:t>
                                </m:r>
                              </m:oMath>
                            </m:oMathPara>
                          </a14:m>
                          <a:endParaRPr kumimoji="1" lang="ja-JP" altLang="en-US" sz="2000" dirty="0"/>
                        </a:p>
                      </a:txBody>
                      <a:tcPr/>
                    </a:tc>
                    <a:tc>
                      <a:txBody>
                        <a:bodyPr/>
                        <a:lstStyle/>
                        <a:p>
                          <a:pPr algn="ctr"/>
                          <a:r>
                            <a:rPr kumimoji="1" lang="en-US" altLang="ja-JP" sz="2000" dirty="0"/>
                            <a:t>4</a:t>
                          </a:r>
                          <a:endParaRPr kumimoji="1" lang="ja-JP" altLang="en-US" sz="2000" dirty="0"/>
                        </a:p>
                      </a:txBody>
                      <a:tcPr/>
                    </a:tc>
                    <a:tc>
                      <a:txBody>
                        <a:bodyPr/>
                        <a:lstStyle/>
                        <a:p>
                          <a:pPr algn="ctr"/>
                          <a:endParaRPr kumimoji="1" lang="ja-JP" altLang="en-US" sz="2000" dirty="0"/>
                        </a:p>
                      </a:txBody>
                      <a:tcPr/>
                    </a:tc>
                    <a:tc>
                      <a:txBody>
                        <a:bodyPr/>
                        <a:lstStyle/>
                        <a:p>
                          <a:pPr algn="ctr"/>
                          <a:endParaRPr kumimoji="1" lang="ja-JP" altLang="en-US" sz="2000" dirty="0"/>
                        </a:p>
                      </a:txBody>
                      <a:tcPr/>
                    </a:tc>
                    <a:tc>
                      <a:txBody>
                        <a:bodyPr/>
                        <a:lstStyle/>
                        <a:p>
                          <a:pPr algn="ctr"/>
                          <a:endParaRPr kumimoji="1" lang="ja-JP" altLang="en-US" sz="2000" dirty="0"/>
                        </a:p>
                      </a:txBody>
                      <a:tcPr/>
                    </a:tc>
                    <a:tc>
                      <a:txBody>
                        <a:bodyPr/>
                        <a:lstStyle/>
                        <a:p>
                          <a:pPr algn="ctr"/>
                          <a:endParaRPr kumimoji="1" lang="ja-JP" altLang="en-US" sz="2000" dirty="0"/>
                        </a:p>
                      </a:txBody>
                      <a:tcPr/>
                    </a:tc>
                    <a:extLst>
                      <a:ext uri="{0D108BD9-81ED-4DB2-BD59-A6C34878D82A}">
                        <a16:rowId xmlns:a16="http://schemas.microsoft.com/office/drawing/2014/main" val="1453427238"/>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𝑆</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𝑎</m:t>
                                </m:r>
                                <m:r>
                                  <a:rPr kumimoji="1" lang="en-US" altLang="ja-JP" sz="2000" b="0" i="1" smtClean="0">
                                    <a:latin typeface="Cambria Math" panose="02040503050406030204" pitchFamily="18" charset="0"/>
                                  </a:rPr>
                                  <m:t>)</m:t>
                                </m:r>
                              </m:oMath>
                            </m:oMathPara>
                          </a14:m>
                          <a:endParaRPr kumimoji="1" lang="ja-JP" altLang="en-US" sz="2000" dirty="0"/>
                        </a:p>
                      </a:txBody>
                      <a:tcPr/>
                    </a:tc>
                    <a:tc>
                      <a:txBody>
                        <a:bodyPr/>
                        <a:lstStyle/>
                        <a:p>
                          <a:pPr algn="ctr"/>
                          <a:endParaRPr kumimoji="1" lang="ja-JP" altLang="en-US" sz="2000" dirty="0"/>
                        </a:p>
                      </a:txBody>
                      <a:tcPr/>
                    </a:tc>
                    <a:tc>
                      <a:txBody>
                        <a:bodyPr/>
                        <a:lstStyle/>
                        <a:p>
                          <a:pPr algn="ctr"/>
                          <a:endParaRPr kumimoji="1" lang="ja-JP" altLang="en-US" sz="2000"/>
                        </a:p>
                      </a:txBody>
                      <a:tcPr/>
                    </a:tc>
                    <a:tc>
                      <a:txBody>
                        <a:bodyPr/>
                        <a:lstStyle/>
                        <a:p>
                          <a:pPr algn="ctr"/>
                          <a:endParaRPr kumimoji="1" lang="ja-JP" altLang="en-US" sz="2000"/>
                        </a:p>
                      </a:txBody>
                      <a:tcPr/>
                    </a:tc>
                    <a:tc>
                      <a:txBody>
                        <a:bodyPr/>
                        <a:lstStyle/>
                        <a:p>
                          <a:pPr algn="ctr"/>
                          <a:endParaRPr kumimoji="1" lang="ja-JP" altLang="en-US" sz="2000"/>
                        </a:p>
                      </a:txBody>
                      <a:tcPr/>
                    </a:tc>
                    <a:tc>
                      <a:txBody>
                        <a:bodyPr/>
                        <a:lstStyle/>
                        <a:p>
                          <a:pPr algn="ctr"/>
                          <a:endParaRPr kumimoji="1" lang="ja-JP" altLang="en-US" sz="2000" dirty="0"/>
                        </a:p>
                      </a:txBody>
                      <a:tcPr/>
                    </a:tc>
                    <a:extLst>
                      <a:ext uri="{0D108BD9-81ED-4DB2-BD59-A6C34878D82A}">
                        <a16:rowId xmlns:a16="http://schemas.microsoft.com/office/drawing/2014/main" val="3108521135"/>
                      </a:ext>
                    </a:extLst>
                  </a:tr>
                </a:tbl>
              </a:graphicData>
            </a:graphic>
          </p:graphicFrame>
        </mc:Choice>
        <mc:Fallback>
          <p:graphicFrame>
            <p:nvGraphicFramePr>
              <p:cNvPr id="5" name="表 4"/>
              <p:cNvGraphicFramePr>
                <a:graphicFrameLocks noGrp="1"/>
              </p:cNvGraphicFramePr>
              <p:nvPr>
                <p:extLst>
                  <p:ext uri="{D42A27DB-BD31-4B8C-83A1-F6EECF244321}">
                    <p14:modId xmlns:p14="http://schemas.microsoft.com/office/powerpoint/2010/main" val="3889158286"/>
                  </p:ext>
                </p:extLst>
              </p:nvPr>
            </p:nvGraphicFramePr>
            <p:xfrm>
              <a:off x="1389784" y="2893752"/>
              <a:ext cx="6096000" cy="158496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901400049"/>
                        </a:ext>
                      </a:extLst>
                    </a:gridCol>
                    <a:gridCol w="1016000">
                      <a:extLst>
                        <a:ext uri="{9D8B030D-6E8A-4147-A177-3AD203B41FA5}">
                          <a16:colId xmlns:a16="http://schemas.microsoft.com/office/drawing/2014/main" val="1585626577"/>
                        </a:ext>
                      </a:extLst>
                    </a:gridCol>
                    <a:gridCol w="1016000">
                      <a:extLst>
                        <a:ext uri="{9D8B030D-6E8A-4147-A177-3AD203B41FA5}">
                          <a16:colId xmlns:a16="http://schemas.microsoft.com/office/drawing/2014/main" val="847634673"/>
                        </a:ext>
                      </a:extLst>
                    </a:gridCol>
                    <a:gridCol w="1016000">
                      <a:extLst>
                        <a:ext uri="{9D8B030D-6E8A-4147-A177-3AD203B41FA5}">
                          <a16:colId xmlns:a16="http://schemas.microsoft.com/office/drawing/2014/main" val="4236799000"/>
                        </a:ext>
                      </a:extLst>
                    </a:gridCol>
                    <a:gridCol w="1016000">
                      <a:extLst>
                        <a:ext uri="{9D8B030D-6E8A-4147-A177-3AD203B41FA5}">
                          <a16:colId xmlns:a16="http://schemas.microsoft.com/office/drawing/2014/main" val="700092334"/>
                        </a:ext>
                      </a:extLst>
                    </a:gridCol>
                    <a:gridCol w="1016000">
                      <a:extLst>
                        <a:ext uri="{9D8B030D-6E8A-4147-A177-3AD203B41FA5}">
                          <a16:colId xmlns:a16="http://schemas.microsoft.com/office/drawing/2014/main" val="2836348642"/>
                        </a:ext>
                      </a:extLst>
                    </a:gridCol>
                  </a:tblGrid>
                  <a:tr h="396240">
                    <a:tc>
                      <a:txBody>
                        <a:bodyPr/>
                        <a:lstStyle/>
                        <a:p>
                          <a:pPr algn="ctr"/>
                          <a:r>
                            <a:rPr lang="en-US" altLang="ja-JP" sz="2000" dirty="0"/>
                            <a:t>index</a:t>
                          </a:r>
                          <a:endParaRPr kumimoji="1" lang="ja-JP" altLang="en-US" sz="2000" dirty="0"/>
                        </a:p>
                      </a:txBody>
                      <a:tcPr>
                        <a:solidFill>
                          <a:schemeClr val="bg1">
                            <a:lumMod val="85000"/>
                          </a:schemeClr>
                        </a:solidFill>
                      </a:tcPr>
                    </a:tc>
                    <a:tc>
                      <a:txBody>
                        <a:bodyPr/>
                        <a:lstStyle/>
                        <a:p>
                          <a:pPr algn="ctr"/>
                          <a:r>
                            <a:rPr kumimoji="1" lang="en-US" altLang="ja-JP" sz="2000" dirty="0"/>
                            <a:t>1</a:t>
                          </a:r>
                          <a:endParaRPr kumimoji="1" lang="ja-JP" altLang="en-US" sz="2000" dirty="0"/>
                        </a:p>
                      </a:txBody>
                      <a:tcPr>
                        <a:solidFill>
                          <a:schemeClr val="bg1">
                            <a:lumMod val="85000"/>
                          </a:schemeClr>
                        </a:solidFill>
                      </a:tcPr>
                    </a:tc>
                    <a:tc>
                      <a:txBody>
                        <a:bodyPr/>
                        <a:lstStyle/>
                        <a:p>
                          <a:pPr algn="ctr"/>
                          <a:r>
                            <a:rPr kumimoji="1" lang="en-US" altLang="ja-JP" sz="2000" dirty="0"/>
                            <a:t>2</a:t>
                          </a:r>
                          <a:endParaRPr kumimoji="1" lang="ja-JP" altLang="en-US" sz="2000" dirty="0"/>
                        </a:p>
                      </a:txBody>
                      <a:tcPr>
                        <a:solidFill>
                          <a:schemeClr val="bg1">
                            <a:lumMod val="85000"/>
                          </a:schemeClr>
                        </a:solidFill>
                      </a:tcPr>
                    </a:tc>
                    <a:tc>
                      <a:txBody>
                        <a:bodyPr/>
                        <a:lstStyle/>
                        <a:p>
                          <a:pPr algn="ctr"/>
                          <a:r>
                            <a:rPr kumimoji="1" lang="en-US" altLang="ja-JP" sz="2000" dirty="0"/>
                            <a:t>3</a:t>
                          </a:r>
                          <a:endParaRPr kumimoji="1" lang="ja-JP" altLang="en-US" sz="2000" dirty="0"/>
                        </a:p>
                      </a:txBody>
                      <a:tcPr>
                        <a:solidFill>
                          <a:schemeClr val="bg1">
                            <a:lumMod val="85000"/>
                          </a:schemeClr>
                        </a:solidFill>
                      </a:tcPr>
                    </a:tc>
                    <a:tc>
                      <a:txBody>
                        <a:bodyPr/>
                        <a:lstStyle/>
                        <a:p>
                          <a:pPr algn="ctr"/>
                          <a:r>
                            <a:rPr kumimoji="1" lang="en-US" altLang="ja-JP" sz="2000" dirty="0"/>
                            <a:t>4</a:t>
                          </a:r>
                          <a:endParaRPr kumimoji="1" lang="ja-JP" altLang="en-US" sz="2000" dirty="0"/>
                        </a:p>
                      </a:txBody>
                      <a:tcPr>
                        <a:solidFill>
                          <a:schemeClr val="bg1">
                            <a:lumMod val="85000"/>
                          </a:schemeClr>
                        </a:solidFill>
                      </a:tcPr>
                    </a:tc>
                    <a:tc>
                      <a:txBody>
                        <a:bodyPr/>
                        <a:lstStyle/>
                        <a:p>
                          <a:pPr algn="ctr"/>
                          <a:r>
                            <a:rPr kumimoji="1" lang="en-US" altLang="ja-JP" sz="2000" dirty="0"/>
                            <a:t>5</a:t>
                          </a:r>
                          <a:endParaRPr kumimoji="1" lang="ja-JP" altLang="en-US" sz="2000" dirty="0"/>
                        </a:p>
                      </a:txBody>
                      <a:tcPr>
                        <a:solidFill>
                          <a:schemeClr val="bg1">
                            <a:lumMod val="85000"/>
                          </a:schemeClr>
                        </a:solidFill>
                      </a:tcPr>
                    </a:tc>
                    <a:extLst>
                      <a:ext uri="{0D108BD9-81ED-4DB2-BD59-A6C34878D82A}">
                        <a16:rowId xmlns:a16="http://schemas.microsoft.com/office/drawing/2014/main" val="2855172224"/>
                      </a:ext>
                    </a:extLst>
                  </a:tr>
                  <a:tr h="396240">
                    <a:tc>
                      <a:txBody>
                        <a:bodyPr/>
                        <a:lstStyle/>
                        <a:p>
                          <a:endParaRPr lang="ja-JP"/>
                        </a:p>
                      </a:txBody>
                      <a:tcPr>
                        <a:blipFill>
                          <a:blip r:embed="rId2"/>
                          <a:stretch>
                            <a:fillRect l="-599" t="-106061" r="-501198" b="-212121"/>
                          </a:stretch>
                        </a:blipFill>
                      </a:tcPr>
                    </a:tc>
                    <a:tc>
                      <a:txBody>
                        <a:bodyPr/>
                        <a:lstStyle/>
                        <a:p>
                          <a:pPr algn="ctr"/>
                          <a:r>
                            <a:rPr kumimoji="1" lang="en-US" altLang="ja-JP" sz="2000" dirty="0">
                              <a:solidFill>
                                <a:srgbClr val="C00000"/>
                              </a:solidFill>
                            </a:rPr>
                            <a:t>15</a:t>
                          </a:r>
                          <a:endParaRPr kumimoji="1" lang="ja-JP" altLang="en-US" sz="2000" dirty="0">
                            <a:solidFill>
                              <a:srgbClr val="C00000"/>
                            </a:solidFill>
                          </a:endParaRPr>
                        </a:p>
                      </a:txBody>
                      <a:tcPr/>
                    </a:tc>
                    <a:tc>
                      <a:txBody>
                        <a:bodyPr/>
                        <a:lstStyle/>
                        <a:p>
                          <a:pPr algn="ctr"/>
                          <a:r>
                            <a:rPr kumimoji="1" lang="en-US" altLang="ja-JP" sz="2000" dirty="0"/>
                            <a:t>6</a:t>
                          </a:r>
                          <a:endParaRPr kumimoji="1" lang="ja-JP" altLang="en-US" sz="2000" dirty="0"/>
                        </a:p>
                      </a:txBody>
                      <a:tcPr/>
                    </a:tc>
                    <a:tc>
                      <a:txBody>
                        <a:bodyPr/>
                        <a:lstStyle/>
                        <a:p>
                          <a:pPr algn="ctr"/>
                          <a:r>
                            <a:rPr kumimoji="1" lang="en-US" altLang="ja-JP" sz="2000" dirty="0"/>
                            <a:t>5</a:t>
                          </a:r>
                          <a:endParaRPr kumimoji="1" lang="ja-JP" altLang="en-US" sz="2000" dirty="0"/>
                        </a:p>
                      </a:txBody>
                      <a:tcPr/>
                    </a:tc>
                    <a:tc>
                      <a:txBody>
                        <a:bodyPr/>
                        <a:lstStyle/>
                        <a:p>
                          <a:pPr algn="ctr"/>
                          <a:r>
                            <a:rPr kumimoji="1" lang="en-US" altLang="ja-JP" sz="2000" dirty="0">
                              <a:solidFill>
                                <a:srgbClr val="00B050"/>
                              </a:solidFill>
                            </a:rPr>
                            <a:t>9</a:t>
                          </a:r>
                          <a:endParaRPr kumimoji="1" lang="ja-JP" altLang="en-US" sz="2000" dirty="0">
                            <a:solidFill>
                              <a:srgbClr val="00B050"/>
                            </a:solidFill>
                          </a:endParaRPr>
                        </a:p>
                      </a:txBody>
                      <a:tcPr/>
                    </a:tc>
                    <a:tc>
                      <a:txBody>
                        <a:bodyPr/>
                        <a:lstStyle/>
                        <a:p>
                          <a:pPr algn="ctr"/>
                          <a:r>
                            <a:rPr kumimoji="1" lang="en-US" altLang="ja-JP" sz="2000" dirty="0"/>
                            <a:t>1</a:t>
                          </a:r>
                          <a:endParaRPr kumimoji="1" lang="ja-JP" altLang="en-US" sz="2000" dirty="0"/>
                        </a:p>
                      </a:txBody>
                      <a:tcPr/>
                    </a:tc>
                    <a:extLst>
                      <a:ext uri="{0D108BD9-81ED-4DB2-BD59-A6C34878D82A}">
                        <a16:rowId xmlns:a16="http://schemas.microsoft.com/office/drawing/2014/main" val="2788817301"/>
                      </a:ext>
                    </a:extLst>
                  </a:tr>
                  <a:tr h="396240">
                    <a:tc>
                      <a:txBody>
                        <a:bodyPr/>
                        <a:lstStyle/>
                        <a:p>
                          <a:endParaRPr lang="ja-JP"/>
                        </a:p>
                      </a:txBody>
                      <a:tcPr>
                        <a:blipFill>
                          <a:blip r:embed="rId2"/>
                          <a:stretch>
                            <a:fillRect l="-599" t="-209231" r="-501198" b="-115385"/>
                          </a:stretch>
                        </a:blipFill>
                      </a:tcPr>
                    </a:tc>
                    <a:tc>
                      <a:txBody>
                        <a:bodyPr/>
                        <a:lstStyle/>
                        <a:p>
                          <a:pPr algn="ctr"/>
                          <a:r>
                            <a:rPr kumimoji="1" lang="en-US" altLang="ja-JP" sz="2000" dirty="0"/>
                            <a:t>4</a:t>
                          </a:r>
                          <a:endParaRPr kumimoji="1" lang="ja-JP" altLang="en-US" sz="2000" dirty="0"/>
                        </a:p>
                      </a:txBody>
                      <a:tcPr/>
                    </a:tc>
                    <a:tc>
                      <a:txBody>
                        <a:bodyPr/>
                        <a:lstStyle/>
                        <a:p>
                          <a:pPr algn="ctr"/>
                          <a:endParaRPr kumimoji="1" lang="ja-JP" altLang="en-US" sz="2000" dirty="0"/>
                        </a:p>
                      </a:txBody>
                      <a:tcPr/>
                    </a:tc>
                    <a:tc>
                      <a:txBody>
                        <a:bodyPr/>
                        <a:lstStyle/>
                        <a:p>
                          <a:pPr algn="ctr"/>
                          <a:endParaRPr kumimoji="1" lang="ja-JP" altLang="en-US" sz="2000" dirty="0"/>
                        </a:p>
                      </a:txBody>
                      <a:tcPr/>
                    </a:tc>
                    <a:tc>
                      <a:txBody>
                        <a:bodyPr/>
                        <a:lstStyle/>
                        <a:p>
                          <a:pPr algn="ctr"/>
                          <a:endParaRPr kumimoji="1" lang="ja-JP" altLang="en-US" sz="2000" dirty="0"/>
                        </a:p>
                      </a:txBody>
                      <a:tcPr/>
                    </a:tc>
                    <a:tc>
                      <a:txBody>
                        <a:bodyPr/>
                        <a:lstStyle/>
                        <a:p>
                          <a:pPr algn="ctr"/>
                          <a:endParaRPr kumimoji="1" lang="ja-JP" altLang="en-US" sz="2000" dirty="0"/>
                        </a:p>
                      </a:txBody>
                      <a:tcPr/>
                    </a:tc>
                    <a:extLst>
                      <a:ext uri="{0D108BD9-81ED-4DB2-BD59-A6C34878D82A}">
                        <a16:rowId xmlns:a16="http://schemas.microsoft.com/office/drawing/2014/main" val="1453427238"/>
                      </a:ext>
                    </a:extLst>
                  </a:tr>
                  <a:tr h="396240">
                    <a:tc>
                      <a:txBody>
                        <a:bodyPr/>
                        <a:lstStyle/>
                        <a:p>
                          <a:endParaRPr lang="ja-JP"/>
                        </a:p>
                      </a:txBody>
                      <a:tcPr>
                        <a:blipFill>
                          <a:blip r:embed="rId2"/>
                          <a:stretch>
                            <a:fillRect l="-599" t="-309231" r="-501198" b="-15385"/>
                          </a:stretch>
                        </a:blipFill>
                      </a:tcPr>
                    </a:tc>
                    <a:tc>
                      <a:txBody>
                        <a:bodyPr/>
                        <a:lstStyle/>
                        <a:p>
                          <a:pPr algn="ctr"/>
                          <a:endParaRPr kumimoji="1" lang="ja-JP" altLang="en-US" sz="2000" dirty="0"/>
                        </a:p>
                      </a:txBody>
                      <a:tcPr/>
                    </a:tc>
                    <a:tc>
                      <a:txBody>
                        <a:bodyPr/>
                        <a:lstStyle/>
                        <a:p>
                          <a:pPr algn="ctr"/>
                          <a:endParaRPr kumimoji="1" lang="ja-JP" altLang="en-US" sz="2000"/>
                        </a:p>
                      </a:txBody>
                      <a:tcPr/>
                    </a:tc>
                    <a:tc>
                      <a:txBody>
                        <a:bodyPr/>
                        <a:lstStyle/>
                        <a:p>
                          <a:pPr algn="ctr"/>
                          <a:endParaRPr kumimoji="1" lang="ja-JP" altLang="en-US" sz="2000"/>
                        </a:p>
                      </a:txBody>
                      <a:tcPr/>
                    </a:tc>
                    <a:tc>
                      <a:txBody>
                        <a:bodyPr/>
                        <a:lstStyle/>
                        <a:p>
                          <a:pPr algn="ctr"/>
                          <a:endParaRPr kumimoji="1" lang="ja-JP" altLang="en-US" sz="2000"/>
                        </a:p>
                      </a:txBody>
                      <a:tcPr/>
                    </a:tc>
                    <a:tc>
                      <a:txBody>
                        <a:bodyPr/>
                        <a:lstStyle/>
                        <a:p>
                          <a:pPr algn="ctr"/>
                          <a:endParaRPr kumimoji="1" lang="ja-JP" altLang="en-US" sz="2000" dirty="0"/>
                        </a:p>
                      </a:txBody>
                      <a:tcPr/>
                    </a:tc>
                    <a:extLst>
                      <a:ext uri="{0D108BD9-81ED-4DB2-BD59-A6C34878D82A}">
                        <a16:rowId xmlns:a16="http://schemas.microsoft.com/office/drawing/2014/main" val="3108521135"/>
                      </a:ext>
                    </a:extLst>
                  </a:tr>
                </a:tbl>
              </a:graphicData>
            </a:graphic>
          </p:graphicFrame>
        </mc:Fallback>
      </mc:AlternateContent>
      <p:sp>
        <p:nvSpPr>
          <p:cNvPr id="6" name="矢印: 下カーブ 5"/>
          <p:cNvSpPr/>
          <p:nvPr/>
        </p:nvSpPr>
        <p:spPr>
          <a:xfrm>
            <a:off x="2992582" y="2257924"/>
            <a:ext cx="2722418" cy="635828"/>
          </a:xfrm>
          <a:prstGeom prst="curved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mc:Choice xmlns:a14="http://schemas.microsoft.com/office/drawing/2010/main" Requires="a14">
          <p:sp>
            <p:nvSpPr>
              <p:cNvPr id="9" name="コンテンツ プレースホルダー 2"/>
              <p:cNvSpPr txBox="1">
                <a:spLocks/>
              </p:cNvSpPr>
              <p:nvPr/>
            </p:nvSpPr>
            <p:spPr>
              <a:xfrm>
                <a:off x="360218" y="1340716"/>
                <a:ext cx="8155132" cy="799811"/>
              </a:xfrm>
              <a:prstGeom prst="rect">
                <a:avLst/>
              </a:prstGeom>
            </p:spPr>
            <p:txBody>
              <a:bodyPr vert="horz" lIns="91440" tIns="45720" rIns="91440" bIns="45720" rtlCol="0">
                <a:normAutofit fontScale="92500" lnSpcReduction="10000"/>
              </a:bodyPr>
              <a:lstStyle>
                <a:lvl1pPr marL="171450" indent="-171450" algn="l" defTabSz="685800" rtl="0" eaLnBrk="1" latinLnBrk="0" hangingPunct="1">
                  <a:lnSpc>
                    <a:spcPct val="90000"/>
                  </a:lnSpc>
                  <a:spcBef>
                    <a:spcPts val="750"/>
                  </a:spcBef>
                  <a:buFont typeface="Arial"/>
                  <a:buChar char="•"/>
                  <a:defRPr kumimoji="1" sz="2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kumimoji="1" sz="2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kumimoji="1"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kumimoji="1"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kumimoji="1"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9pPr>
              </a:lstStyle>
              <a:p>
                <a:r>
                  <a:rPr lang="ja-JP" altLang="en-US" dirty="0"/>
                  <a:t>整数アルファベット上の系列</a:t>
                </a:r>
                <a14:m>
                  <m:oMath xmlns:m="http://schemas.openxmlformats.org/officeDocument/2006/math">
                    <m:r>
                      <a:rPr lang="en-US" altLang="ja-JP" i="1" dirty="0">
                        <a:latin typeface="Cambria Math" panose="02040503050406030204" pitchFamily="18" charset="0"/>
                      </a:rPr>
                      <m:t>𝑎</m:t>
                    </m:r>
                    <m:r>
                      <a:rPr lang="en-US" altLang="ja-JP" dirty="0" smtClean="0">
                        <a:latin typeface="Cambria Math" panose="02040503050406030204" pitchFamily="18" charset="0"/>
                      </a:rPr>
                      <m:t>=</m:t>
                    </m:r>
                    <m:r>
                      <a:rPr lang="en-US" altLang="ja-JP" i="1" dirty="0" smtClean="0">
                        <a:latin typeface="Cambria Math" panose="02040503050406030204" pitchFamily="18" charset="0"/>
                      </a:rPr>
                      <m:t>(</m:t>
                    </m:r>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𝑎</m:t>
                        </m:r>
                      </m:e>
                      <m:sub>
                        <m:r>
                          <a:rPr lang="en-US" altLang="ja-JP" i="1" dirty="0" smtClean="0">
                            <a:latin typeface="Cambria Math" panose="02040503050406030204" pitchFamily="18" charset="0"/>
                          </a:rPr>
                          <m:t>1</m:t>
                        </m:r>
                      </m:sub>
                    </m:sSub>
                    <m:r>
                      <a:rPr lang="en-US" altLang="ja-JP" i="1" dirty="0" smtClean="0">
                        <a:latin typeface="Cambria Math" panose="02040503050406030204" pitchFamily="18" charset="0"/>
                      </a:rPr>
                      <m:t>,…,</m:t>
                    </m:r>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𝑎</m:t>
                        </m:r>
                      </m:e>
                      <m:sub>
                        <m:r>
                          <a:rPr lang="en-US" altLang="ja-JP" i="1" dirty="0" smtClean="0">
                            <a:latin typeface="Cambria Math" panose="02040503050406030204" pitchFamily="18" charset="0"/>
                          </a:rPr>
                          <m:t>𝑚</m:t>
                        </m:r>
                      </m:sub>
                    </m:sSub>
                    <m:r>
                      <a:rPr lang="en-US" altLang="ja-JP" i="1" dirty="0" smtClean="0">
                        <a:latin typeface="Cambria Math" panose="02040503050406030204" pitchFamily="18" charset="0"/>
                      </a:rPr>
                      <m:t>)</m:t>
                    </m:r>
                  </m:oMath>
                </a14:m>
                <a:r>
                  <a:rPr lang="ja-JP" altLang="en-US" dirty="0"/>
                  <a:t>に対して，</a:t>
                </a:r>
                <a14:m>
                  <m:oMath xmlns:m="http://schemas.openxmlformats.org/officeDocument/2006/math">
                    <m:r>
                      <m:rPr>
                        <m:sty m:val="p"/>
                      </m:rPr>
                      <a:rPr lang="en-US" altLang="ja-JP" b="0" i="0" dirty="0" smtClean="0">
                        <a:latin typeface="Cambria Math" panose="02040503050406030204" pitchFamily="18" charset="0"/>
                      </a:rPr>
                      <m:t>pred</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𝑎</m:t>
                    </m:r>
                    <m:r>
                      <a:rPr lang="en-US" altLang="ja-JP" i="1" dirty="0" smtClean="0">
                        <a:latin typeface="Cambria Math" panose="02040503050406030204" pitchFamily="18" charset="0"/>
                      </a:rPr>
                      <m:t>)</m:t>
                    </m:r>
                    <m:r>
                      <a:rPr lang="ja-JP" altLang="en-US" i="1" dirty="0">
                        <a:latin typeface="Cambria Math" panose="02040503050406030204" pitchFamily="18" charset="0"/>
                      </a:rPr>
                      <m:t>を</m:t>
                    </m:r>
                  </m:oMath>
                </a14:m>
                <a:r>
                  <a:rPr lang="ja-JP" altLang="en-US" dirty="0"/>
                  <a:t>次のように生成する．</a:t>
                </a:r>
              </a:p>
            </p:txBody>
          </p:sp>
        </mc:Choice>
        <mc:Fallback>
          <p:sp>
            <p:nvSpPr>
              <p:cNvPr id="9" name="コンテンツ プレースホルダー 2"/>
              <p:cNvSpPr txBox="1">
                <a:spLocks noRot="1" noChangeAspect="1" noMove="1" noResize="1" noEditPoints="1" noAdjustHandles="1" noChangeArrowheads="1" noChangeShapeType="1" noTextEdit="1"/>
              </p:cNvSpPr>
              <p:nvPr/>
            </p:nvSpPr>
            <p:spPr>
              <a:xfrm>
                <a:off x="360218" y="1340716"/>
                <a:ext cx="8155132" cy="799811"/>
              </a:xfrm>
              <a:prstGeom prst="rect">
                <a:avLst/>
              </a:prstGeom>
              <a:blipFill>
                <a:blip r:embed="rId3"/>
                <a:stretch>
                  <a:fillRect l="-1121" t="-15267" b="-1145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16693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フィルタリングに必要な前処理</a:t>
            </a:r>
            <a:endParaRPr kumimoji="1" lang="ja-JP" altLang="en-US" dirty="0"/>
          </a:p>
        </p:txBody>
      </p:sp>
      <p:sp>
        <p:nvSpPr>
          <p:cNvPr id="4" name="スライド番号プレースホルダー 3"/>
          <p:cNvSpPr>
            <a:spLocks noGrp="1"/>
          </p:cNvSpPr>
          <p:nvPr>
            <p:ph type="sldNum" sz="quarter" idx="12"/>
          </p:nvPr>
        </p:nvSpPr>
        <p:spPr/>
        <p:txBody>
          <a:bodyPr/>
          <a:lstStyle/>
          <a:p>
            <a:fld id="{46F5A2C1-14D5-5B4B-BE34-C3D425CB82EE}" type="slidenum">
              <a:rPr kumimoji="1" lang="ja-JP" altLang="en-US" smtClean="0"/>
              <a:t>22</a:t>
            </a:fld>
            <a:endParaRPr kumimoji="1" lang="ja-JP" altLang="en-US"/>
          </a:p>
        </p:txBody>
      </p:sp>
      <mc:AlternateContent xmlns:mc="http://schemas.openxmlformats.org/markup-compatibility/2006">
        <mc:Choice xmlns:a14="http://schemas.microsoft.com/office/drawing/2010/main" Requires="a14">
          <p:graphicFrame>
            <p:nvGraphicFramePr>
              <p:cNvPr id="5" name="表 4"/>
              <p:cNvGraphicFramePr>
                <a:graphicFrameLocks noGrp="1"/>
              </p:cNvGraphicFramePr>
              <p:nvPr>
                <p:extLst>
                  <p:ext uri="{D42A27DB-BD31-4B8C-83A1-F6EECF244321}">
                    <p14:modId xmlns:p14="http://schemas.microsoft.com/office/powerpoint/2010/main" val="3531642365"/>
                  </p:ext>
                </p:extLst>
              </p:nvPr>
            </p:nvGraphicFramePr>
            <p:xfrm>
              <a:off x="1389784" y="2893752"/>
              <a:ext cx="6096000" cy="158496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901400049"/>
                        </a:ext>
                      </a:extLst>
                    </a:gridCol>
                    <a:gridCol w="1016000">
                      <a:extLst>
                        <a:ext uri="{9D8B030D-6E8A-4147-A177-3AD203B41FA5}">
                          <a16:colId xmlns:a16="http://schemas.microsoft.com/office/drawing/2014/main" val="1585626577"/>
                        </a:ext>
                      </a:extLst>
                    </a:gridCol>
                    <a:gridCol w="1016000">
                      <a:extLst>
                        <a:ext uri="{9D8B030D-6E8A-4147-A177-3AD203B41FA5}">
                          <a16:colId xmlns:a16="http://schemas.microsoft.com/office/drawing/2014/main" val="847634673"/>
                        </a:ext>
                      </a:extLst>
                    </a:gridCol>
                    <a:gridCol w="1016000">
                      <a:extLst>
                        <a:ext uri="{9D8B030D-6E8A-4147-A177-3AD203B41FA5}">
                          <a16:colId xmlns:a16="http://schemas.microsoft.com/office/drawing/2014/main" val="4236799000"/>
                        </a:ext>
                      </a:extLst>
                    </a:gridCol>
                    <a:gridCol w="1016000">
                      <a:extLst>
                        <a:ext uri="{9D8B030D-6E8A-4147-A177-3AD203B41FA5}">
                          <a16:colId xmlns:a16="http://schemas.microsoft.com/office/drawing/2014/main" val="700092334"/>
                        </a:ext>
                      </a:extLst>
                    </a:gridCol>
                    <a:gridCol w="1016000">
                      <a:extLst>
                        <a:ext uri="{9D8B030D-6E8A-4147-A177-3AD203B41FA5}">
                          <a16:colId xmlns:a16="http://schemas.microsoft.com/office/drawing/2014/main" val="2836348642"/>
                        </a:ext>
                      </a:extLst>
                    </a:gridCol>
                  </a:tblGrid>
                  <a:tr h="370840">
                    <a:tc>
                      <a:txBody>
                        <a:bodyPr/>
                        <a:lstStyle/>
                        <a:p>
                          <a:pPr algn="ctr"/>
                          <a:r>
                            <a:rPr lang="en-US" altLang="ja-JP" sz="2000" dirty="0"/>
                            <a:t>index</a:t>
                          </a:r>
                          <a:endParaRPr kumimoji="1" lang="ja-JP" altLang="en-US" sz="2000" dirty="0"/>
                        </a:p>
                      </a:txBody>
                      <a:tcPr>
                        <a:solidFill>
                          <a:schemeClr val="bg1">
                            <a:lumMod val="85000"/>
                          </a:schemeClr>
                        </a:solidFill>
                      </a:tcPr>
                    </a:tc>
                    <a:tc>
                      <a:txBody>
                        <a:bodyPr/>
                        <a:lstStyle/>
                        <a:p>
                          <a:pPr algn="ctr"/>
                          <a:r>
                            <a:rPr kumimoji="1" lang="en-US" altLang="ja-JP" sz="2000" dirty="0"/>
                            <a:t>1</a:t>
                          </a:r>
                          <a:endParaRPr kumimoji="1" lang="ja-JP" altLang="en-US" sz="2000" dirty="0"/>
                        </a:p>
                      </a:txBody>
                      <a:tcPr>
                        <a:solidFill>
                          <a:schemeClr val="bg1">
                            <a:lumMod val="85000"/>
                          </a:schemeClr>
                        </a:solidFill>
                      </a:tcPr>
                    </a:tc>
                    <a:tc>
                      <a:txBody>
                        <a:bodyPr/>
                        <a:lstStyle/>
                        <a:p>
                          <a:pPr algn="ctr"/>
                          <a:r>
                            <a:rPr kumimoji="1" lang="en-US" altLang="ja-JP" sz="2000" dirty="0"/>
                            <a:t>2</a:t>
                          </a:r>
                          <a:endParaRPr kumimoji="1" lang="ja-JP" altLang="en-US" sz="2000" dirty="0"/>
                        </a:p>
                      </a:txBody>
                      <a:tcPr>
                        <a:solidFill>
                          <a:schemeClr val="bg1">
                            <a:lumMod val="85000"/>
                          </a:schemeClr>
                        </a:solidFill>
                      </a:tcPr>
                    </a:tc>
                    <a:tc>
                      <a:txBody>
                        <a:bodyPr/>
                        <a:lstStyle/>
                        <a:p>
                          <a:pPr algn="ctr"/>
                          <a:r>
                            <a:rPr kumimoji="1" lang="en-US" altLang="ja-JP" sz="2000" dirty="0"/>
                            <a:t>3</a:t>
                          </a:r>
                          <a:endParaRPr kumimoji="1" lang="ja-JP" altLang="en-US" sz="2000" dirty="0"/>
                        </a:p>
                      </a:txBody>
                      <a:tcPr>
                        <a:solidFill>
                          <a:schemeClr val="bg1">
                            <a:lumMod val="85000"/>
                          </a:schemeClr>
                        </a:solidFill>
                      </a:tcPr>
                    </a:tc>
                    <a:tc>
                      <a:txBody>
                        <a:bodyPr/>
                        <a:lstStyle/>
                        <a:p>
                          <a:pPr algn="ctr"/>
                          <a:r>
                            <a:rPr kumimoji="1" lang="en-US" altLang="ja-JP" sz="2000" dirty="0"/>
                            <a:t>4</a:t>
                          </a:r>
                          <a:endParaRPr kumimoji="1" lang="ja-JP" altLang="en-US" sz="2000" dirty="0"/>
                        </a:p>
                      </a:txBody>
                      <a:tcPr>
                        <a:solidFill>
                          <a:schemeClr val="bg1">
                            <a:lumMod val="85000"/>
                          </a:schemeClr>
                        </a:solidFill>
                      </a:tcPr>
                    </a:tc>
                    <a:tc>
                      <a:txBody>
                        <a:bodyPr/>
                        <a:lstStyle/>
                        <a:p>
                          <a:pPr algn="ctr"/>
                          <a:r>
                            <a:rPr kumimoji="1" lang="en-US" altLang="ja-JP" sz="2000" dirty="0"/>
                            <a:t>5</a:t>
                          </a:r>
                          <a:endParaRPr kumimoji="1" lang="ja-JP" altLang="en-US" sz="2000" dirty="0"/>
                        </a:p>
                      </a:txBody>
                      <a:tcPr>
                        <a:solidFill>
                          <a:schemeClr val="bg1">
                            <a:lumMod val="85000"/>
                          </a:schemeClr>
                        </a:solidFill>
                      </a:tcPr>
                    </a:tc>
                    <a:extLst>
                      <a:ext uri="{0D108BD9-81ED-4DB2-BD59-A6C34878D82A}">
                        <a16:rowId xmlns:a16="http://schemas.microsoft.com/office/drawing/2014/main" val="2855172224"/>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𝑎</m:t>
                                </m:r>
                              </m:oMath>
                            </m:oMathPara>
                          </a14:m>
                          <a:endParaRPr kumimoji="1" lang="ja-JP" altLang="en-US" sz="2000" dirty="0"/>
                        </a:p>
                      </a:txBody>
                      <a:tcPr/>
                    </a:tc>
                    <a:tc>
                      <a:txBody>
                        <a:bodyPr/>
                        <a:lstStyle/>
                        <a:p>
                          <a:pPr algn="ctr"/>
                          <a:r>
                            <a:rPr kumimoji="1" lang="en-US" altLang="ja-JP" sz="2000" dirty="0"/>
                            <a:t>15</a:t>
                          </a:r>
                          <a:endParaRPr kumimoji="1" lang="ja-JP" altLang="en-US" sz="2000" dirty="0"/>
                        </a:p>
                      </a:txBody>
                      <a:tcPr/>
                    </a:tc>
                    <a:tc>
                      <a:txBody>
                        <a:bodyPr/>
                        <a:lstStyle/>
                        <a:p>
                          <a:pPr algn="ctr"/>
                          <a:r>
                            <a:rPr kumimoji="1" lang="en-US" altLang="ja-JP" sz="2000" dirty="0">
                              <a:solidFill>
                                <a:srgbClr val="C00000"/>
                              </a:solidFill>
                            </a:rPr>
                            <a:t>6</a:t>
                          </a:r>
                          <a:endParaRPr kumimoji="1" lang="ja-JP" altLang="en-US" sz="2000" dirty="0">
                            <a:solidFill>
                              <a:srgbClr val="C00000"/>
                            </a:solidFill>
                          </a:endParaRPr>
                        </a:p>
                      </a:txBody>
                      <a:tcPr/>
                    </a:tc>
                    <a:tc>
                      <a:txBody>
                        <a:bodyPr/>
                        <a:lstStyle/>
                        <a:p>
                          <a:pPr algn="ctr"/>
                          <a:r>
                            <a:rPr kumimoji="1" lang="en-US" altLang="ja-JP" sz="2000" dirty="0">
                              <a:solidFill>
                                <a:srgbClr val="00B050"/>
                              </a:solidFill>
                            </a:rPr>
                            <a:t>5</a:t>
                          </a:r>
                          <a:endParaRPr kumimoji="1" lang="ja-JP" altLang="en-US" sz="2000" dirty="0">
                            <a:solidFill>
                              <a:srgbClr val="00B050"/>
                            </a:solidFill>
                          </a:endParaRPr>
                        </a:p>
                      </a:txBody>
                      <a:tcPr/>
                    </a:tc>
                    <a:tc>
                      <a:txBody>
                        <a:bodyPr/>
                        <a:lstStyle/>
                        <a:p>
                          <a:pPr algn="ctr"/>
                          <a:r>
                            <a:rPr kumimoji="1" lang="en-US" altLang="ja-JP" sz="2000" dirty="0"/>
                            <a:t>9</a:t>
                          </a:r>
                          <a:endParaRPr kumimoji="1" lang="ja-JP" altLang="en-US" sz="2000" dirty="0"/>
                        </a:p>
                      </a:txBody>
                      <a:tcPr/>
                    </a:tc>
                    <a:tc>
                      <a:txBody>
                        <a:bodyPr/>
                        <a:lstStyle/>
                        <a:p>
                          <a:pPr algn="ctr"/>
                          <a:r>
                            <a:rPr kumimoji="1" lang="en-US" altLang="ja-JP" sz="2000" dirty="0"/>
                            <a:t>1</a:t>
                          </a:r>
                          <a:endParaRPr kumimoji="1" lang="ja-JP" altLang="en-US" sz="2000" dirty="0"/>
                        </a:p>
                      </a:txBody>
                      <a:tcPr/>
                    </a:tc>
                    <a:extLst>
                      <a:ext uri="{0D108BD9-81ED-4DB2-BD59-A6C34878D82A}">
                        <a16:rowId xmlns:a16="http://schemas.microsoft.com/office/drawing/2014/main" val="2788817301"/>
                      </a:ext>
                    </a:extLst>
                  </a:tr>
                  <a:tr h="370840">
                    <a:tc>
                      <a:txBody>
                        <a:bodyPr/>
                        <a:lstStyle/>
                        <a:p>
                          <a:pPr algn="ctr"/>
                          <a14:m>
                            <m:oMathPara xmlns:m="http://schemas.openxmlformats.org/officeDocument/2006/math">
                              <m:oMathParaPr>
                                <m:jc m:val="centerGroup"/>
                              </m:oMathParaPr>
                              <m:oMath xmlns:m="http://schemas.openxmlformats.org/officeDocument/2006/math">
                                <m:r>
                                  <m:rPr>
                                    <m:sty m:val="p"/>
                                  </m:rPr>
                                  <a:rPr kumimoji="1" lang="en-US" altLang="ja-JP" sz="2000" b="0" i="0" smtClean="0">
                                    <a:latin typeface="Cambria Math" panose="02040503050406030204" pitchFamily="18" charset="0"/>
                                  </a:rPr>
                                  <m:t>pred</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𝑎</m:t>
                                </m:r>
                                <m:r>
                                  <a:rPr kumimoji="1" lang="en-US" altLang="ja-JP" sz="2000" b="0" i="1" smtClean="0">
                                    <a:latin typeface="Cambria Math" panose="02040503050406030204" pitchFamily="18" charset="0"/>
                                  </a:rPr>
                                  <m:t>)</m:t>
                                </m:r>
                              </m:oMath>
                            </m:oMathPara>
                          </a14:m>
                          <a:endParaRPr kumimoji="1" lang="ja-JP" altLang="en-US" sz="2000" dirty="0"/>
                        </a:p>
                      </a:txBody>
                      <a:tcPr/>
                    </a:tc>
                    <a:tc>
                      <a:txBody>
                        <a:bodyPr/>
                        <a:lstStyle/>
                        <a:p>
                          <a:pPr algn="ctr"/>
                          <a:r>
                            <a:rPr kumimoji="1" lang="en-US" altLang="ja-JP" sz="2000" dirty="0"/>
                            <a:t>4</a:t>
                          </a:r>
                          <a:endParaRPr kumimoji="1" lang="ja-JP" altLang="en-US" sz="2000" dirty="0"/>
                        </a:p>
                      </a:txBody>
                      <a:tcPr/>
                    </a:tc>
                    <a:tc>
                      <a:txBody>
                        <a:bodyPr/>
                        <a:lstStyle/>
                        <a:p>
                          <a:pPr algn="ctr"/>
                          <a:r>
                            <a:rPr kumimoji="1" lang="en-US" altLang="ja-JP" sz="2000" dirty="0"/>
                            <a:t>3</a:t>
                          </a:r>
                          <a:endParaRPr kumimoji="1" lang="ja-JP" altLang="en-US" sz="2000" dirty="0"/>
                        </a:p>
                      </a:txBody>
                      <a:tcPr/>
                    </a:tc>
                    <a:tc>
                      <a:txBody>
                        <a:bodyPr/>
                        <a:lstStyle/>
                        <a:p>
                          <a:pPr algn="ctr"/>
                          <a:endParaRPr kumimoji="1" lang="ja-JP" altLang="en-US" sz="2000" dirty="0"/>
                        </a:p>
                      </a:txBody>
                      <a:tcPr/>
                    </a:tc>
                    <a:tc>
                      <a:txBody>
                        <a:bodyPr/>
                        <a:lstStyle/>
                        <a:p>
                          <a:pPr algn="ctr"/>
                          <a:endParaRPr kumimoji="1" lang="ja-JP" altLang="en-US" sz="2000" dirty="0"/>
                        </a:p>
                      </a:txBody>
                      <a:tcPr/>
                    </a:tc>
                    <a:tc>
                      <a:txBody>
                        <a:bodyPr/>
                        <a:lstStyle/>
                        <a:p>
                          <a:pPr algn="ctr"/>
                          <a:endParaRPr kumimoji="1" lang="ja-JP" altLang="en-US" sz="2000" dirty="0"/>
                        </a:p>
                      </a:txBody>
                      <a:tcPr/>
                    </a:tc>
                    <a:extLst>
                      <a:ext uri="{0D108BD9-81ED-4DB2-BD59-A6C34878D82A}">
                        <a16:rowId xmlns:a16="http://schemas.microsoft.com/office/drawing/2014/main" val="1453427238"/>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𝑆</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𝑎</m:t>
                                </m:r>
                                <m:r>
                                  <a:rPr kumimoji="1" lang="en-US" altLang="ja-JP" sz="2000" b="0" i="1" smtClean="0">
                                    <a:latin typeface="Cambria Math" panose="02040503050406030204" pitchFamily="18" charset="0"/>
                                  </a:rPr>
                                  <m:t>)</m:t>
                                </m:r>
                              </m:oMath>
                            </m:oMathPara>
                          </a14:m>
                          <a:endParaRPr kumimoji="1" lang="ja-JP" altLang="en-US" sz="2000" dirty="0"/>
                        </a:p>
                      </a:txBody>
                      <a:tcPr/>
                    </a:tc>
                    <a:tc>
                      <a:txBody>
                        <a:bodyPr/>
                        <a:lstStyle/>
                        <a:p>
                          <a:pPr algn="ctr"/>
                          <a:endParaRPr kumimoji="1" lang="ja-JP" altLang="en-US" sz="2000" dirty="0"/>
                        </a:p>
                      </a:txBody>
                      <a:tcPr/>
                    </a:tc>
                    <a:tc>
                      <a:txBody>
                        <a:bodyPr/>
                        <a:lstStyle/>
                        <a:p>
                          <a:pPr algn="ctr"/>
                          <a:endParaRPr kumimoji="1" lang="ja-JP" altLang="en-US" sz="2000"/>
                        </a:p>
                      </a:txBody>
                      <a:tcPr/>
                    </a:tc>
                    <a:tc>
                      <a:txBody>
                        <a:bodyPr/>
                        <a:lstStyle/>
                        <a:p>
                          <a:pPr algn="ctr"/>
                          <a:endParaRPr kumimoji="1" lang="ja-JP" altLang="en-US" sz="2000"/>
                        </a:p>
                      </a:txBody>
                      <a:tcPr/>
                    </a:tc>
                    <a:tc>
                      <a:txBody>
                        <a:bodyPr/>
                        <a:lstStyle/>
                        <a:p>
                          <a:pPr algn="ctr"/>
                          <a:endParaRPr kumimoji="1" lang="ja-JP" altLang="en-US" sz="2000"/>
                        </a:p>
                      </a:txBody>
                      <a:tcPr/>
                    </a:tc>
                    <a:tc>
                      <a:txBody>
                        <a:bodyPr/>
                        <a:lstStyle/>
                        <a:p>
                          <a:pPr algn="ctr"/>
                          <a:endParaRPr kumimoji="1" lang="ja-JP" altLang="en-US" sz="2000" dirty="0"/>
                        </a:p>
                      </a:txBody>
                      <a:tcPr/>
                    </a:tc>
                    <a:extLst>
                      <a:ext uri="{0D108BD9-81ED-4DB2-BD59-A6C34878D82A}">
                        <a16:rowId xmlns:a16="http://schemas.microsoft.com/office/drawing/2014/main" val="3108521135"/>
                      </a:ext>
                    </a:extLst>
                  </a:tr>
                </a:tbl>
              </a:graphicData>
            </a:graphic>
          </p:graphicFrame>
        </mc:Choice>
        <mc:Fallback>
          <p:graphicFrame>
            <p:nvGraphicFramePr>
              <p:cNvPr id="5" name="表 4"/>
              <p:cNvGraphicFramePr>
                <a:graphicFrameLocks noGrp="1"/>
              </p:cNvGraphicFramePr>
              <p:nvPr>
                <p:extLst>
                  <p:ext uri="{D42A27DB-BD31-4B8C-83A1-F6EECF244321}">
                    <p14:modId xmlns:p14="http://schemas.microsoft.com/office/powerpoint/2010/main" val="3531642365"/>
                  </p:ext>
                </p:extLst>
              </p:nvPr>
            </p:nvGraphicFramePr>
            <p:xfrm>
              <a:off x="1389784" y="2893752"/>
              <a:ext cx="6096000" cy="158496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901400049"/>
                        </a:ext>
                      </a:extLst>
                    </a:gridCol>
                    <a:gridCol w="1016000">
                      <a:extLst>
                        <a:ext uri="{9D8B030D-6E8A-4147-A177-3AD203B41FA5}">
                          <a16:colId xmlns:a16="http://schemas.microsoft.com/office/drawing/2014/main" val="1585626577"/>
                        </a:ext>
                      </a:extLst>
                    </a:gridCol>
                    <a:gridCol w="1016000">
                      <a:extLst>
                        <a:ext uri="{9D8B030D-6E8A-4147-A177-3AD203B41FA5}">
                          <a16:colId xmlns:a16="http://schemas.microsoft.com/office/drawing/2014/main" val="847634673"/>
                        </a:ext>
                      </a:extLst>
                    </a:gridCol>
                    <a:gridCol w="1016000">
                      <a:extLst>
                        <a:ext uri="{9D8B030D-6E8A-4147-A177-3AD203B41FA5}">
                          <a16:colId xmlns:a16="http://schemas.microsoft.com/office/drawing/2014/main" val="4236799000"/>
                        </a:ext>
                      </a:extLst>
                    </a:gridCol>
                    <a:gridCol w="1016000">
                      <a:extLst>
                        <a:ext uri="{9D8B030D-6E8A-4147-A177-3AD203B41FA5}">
                          <a16:colId xmlns:a16="http://schemas.microsoft.com/office/drawing/2014/main" val="700092334"/>
                        </a:ext>
                      </a:extLst>
                    </a:gridCol>
                    <a:gridCol w="1016000">
                      <a:extLst>
                        <a:ext uri="{9D8B030D-6E8A-4147-A177-3AD203B41FA5}">
                          <a16:colId xmlns:a16="http://schemas.microsoft.com/office/drawing/2014/main" val="2836348642"/>
                        </a:ext>
                      </a:extLst>
                    </a:gridCol>
                  </a:tblGrid>
                  <a:tr h="396240">
                    <a:tc>
                      <a:txBody>
                        <a:bodyPr/>
                        <a:lstStyle/>
                        <a:p>
                          <a:pPr algn="ctr"/>
                          <a:r>
                            <a:rPr lang="en-US" altLang="ja-JP" sz="2000" dirty="0"/>
                            <a:t>index</a:t>
                          </a:r>
                          <a:endParaRPr kumimoji="1" lang="ja-JP" altLang="en-US" sz="2000" dirty="0"/>
                        </a:p>
                      </a:txBody>
                      <a:tcPr>
                        <a:solidFill>
                          <a:schemeClr val="bg1">
                            <a:lumMod val="85000"/>
                          </a:schemeClr>
                        </a:solidFill>
                      </a:tcPr>
                    </a:tc>
                    <a:tc>
                      <a:txBody>
                        <a:bodyPr/>
                        <a:lstStyle/>
                        <a:p>
                          <a:pPr algn="ctr"/>
                          <a:r>
                            <a:rPr kumimoji="1" lang="en-US" altLang="ja-JP" sz="2000" dirty="0"/>
                            <a:t>1</a:t>
                          </a:r>
                          <a:endParaRPr kumimoji="1" lang="ja-JP" altLang="en-US" sz="2000" dirty="0"/>
                        </a:p>
                      </a:txBody>
                      <a:tcPr>
                        <a:solidFill>
                          <a:schemeClr val="bg1">
                            <a:lumMod val="85000"/>
                          </a:schemeClr>
                        </a:solidFill>
                      </a:tcPr>
                    </a:tc>
                    <a:tc>
                      <a:txBody>
                        <a:bodyPr/>
                        <a:lstStyle/>
                        <a:p>
                          <a:pPr algn="ctr"/>
                          <a:r>
                            <a:rPr kumimoji="1" lang="en-US" altLang="ja-JP" sz="2000" dirty="0"/>
                            <a:t>2</a:t>
                          </a:r>
                          <a:endParaRPr kumimoji="1" lang="ja-JP" altLang="en-US" sz="2000" dirty="0"/>
                        </a:p>
                      </a:txBody>
                      <a:tcPr>
                        <a:solidFill>
                          <a:schemeClr val="bg1">
                            <a:lumMod val="85000"/>
                          </a:schemeClr>
                        </a:solidFill>
                      </a:tcPr>
                    </a:tc>
                    <a:tc>
                      <a:txBody>
                        <a:bodyPr/>
                        <a:lstStyle/>
                        <a:p>
                          <a:pPr algn="ctr"/>
                          <a:r>
                            <a:rPr kumimoji="1" lang="en-US" altLang="ja-JP" sz="2000" dirty="0"/>
                            <a:t>3</a:t>
                          </a:r>
                          <a:endParaRPr kumimoji="1" lang="ja-JP" altLang="en-US" sz="2000" dirty="0"/>
                        </a:p>
                      </a:txBody>
                      <a:tcPr>
                        <a:solidFill>
                          <a:schemeClr val="bg1">
                            <a:lumMod val="85000"/>
                          </a:schemeClr>
                        </a:solidFill>
                      </a:tcPr>
                    </a:tc>
                    <a:tc>
                      <a:txBody>
                        <a:bodyPr/>
                        <a:lstStyle/>
                        <a:p>
                          <a:pPr algn="ctr"/>
                          <a:r>
                            <a:rPr kumimoji="1" lang="en-US" altLang="ja-JP" sz="2000" dirty="0"/>
                            <a:t>4</a:t>
                          </a:r>
                          <a:endParaRPr kumimoji="1" lang="ja-JP" altLang="en-US" sz="2000" dirty="0"/>
                        </a:p>
                      </a:txBody>
                      <a:tcPr>
                        <a:solidFill>
                          <a:schemeClr val="bg1">
                            <a:lumMod val="85000"/>
                          </a:schemeClr>
                        </a:solidFill>
                      </a:tcPr>
                    </a:tc>
                    <a:tc>
                      <a:txBody>
                        <a:bodyPr/>
                        <a:lstStyle/>
                        <a:p>
                          <a:pPr algn="ctr"/>
                          <a:r>
                            <a:rPr kumimoji="1" lang="en-US" altLang="ja-JP" sz="2000" dirty="0"/>
                            <a:t>5</a:t>
                          </a:r>
                          <a:endParaRPr kumimoji="1" lang="ja-JP" altLang="en-US" sz="2000" dirty="0"/>
                        </a:p>
                      </a:txBody>
                      <a:tcPr>
                        <a:solidFill>
                          <a:schemeClr val="bg1">
                            <a:lumMod val="85000"/>
                          </a:schemeClr>
                        </a:solidFill>
                      </a:tcPr>
                    </a:tc>
                    <a:extLst>
                      <a:ext uri="{0D108BD9-81ED-4DB2-BD59-A6C34878D82A}">
                        <a16:rowId xmlns:a16="http://schemas.microsoft.com/office/drawing/2014/main" val="2855172224"/>
                      </a:ext>
                    </a:extLst>
                  </a:tr>
                  <a:tr h="396240">
                    <a:tc>
                      <a:txBody>
                        <a:bodyPr/>
                        <a:lstStyle/>
                        <a:p>
                          <a:endParaRPr lang="ja-JP"/>
                        </a:p>
                      </a:txBody>
                      <a:tcPr>
                        <a:blipFill>
                          <a:blip r:embed="rId2"/>
                          <a:stretch>
                            <a:fillRect l="-599" t="-106061" r="-501198" b="-212121"/>
                          </a:stretch>
                        </a:blipFill>
                      </a:tcPr>
                    </a:tc>
                    <a:tc>
                      <a:txBody>
                        <a:bodyPr/>
                        <a:lstStyle/>
                        <a:p>
                          <a:pPr algn="ctr"/>
                          <a:r>
                            <a:rPr kumimoji="1" lang="en-US" altLang="ja-JP" sz="2000" dirty="0"/>
                            <a:t>15</a:t>
                          </a:r>
                          <a:endParaRPr kumimoji="1" lang="ja-JP" altLang="en-US" sz="2000" dirty="0"/>
                        </a:p>
                      </a:txBody>
                      <a:tcPr/>
                    </a:tc>
                    <a:tc>
                      <a:txBody>
                        <a:bodyPr/>
                        <a:lstStyle/>
                        <a:p>
                          <a:pPr algn="ctr"/>
                          <a:r>
                            <a:rPr kumimoji="1" lang="en-US" altLang="ja-JP" sz="2000" dirty="0">
                              <a:solidFill>
                                <a:srgbClr val="C00000"/>
                              </a:solidFill>
                            </a:rPr>
                            <a:t>6</a:t>
                          </a:r>
                          <a:endParaRPr kumimoji="1" lang="ja-JP" altLang="en-US" sz="2000" dirty="0">
                            <a:solidFill>
                              <a:srgbClr val="C00000"/>
                            </a:solidFill>
                          </a:endParaRPr>
                        </a:p>
                      </a:txBody>
                      <a:tcPr/>
                    </a:tc>
                    <a:tc>
                      <a:txBody>
                        <a:bodyPr/>
                        <a:lstStyle/>
                        <a:p>
                          <a:pPr algn="ctr"/>
                          <a:r>
                            <a:rPr kumimoji="1" lang="en-US" altLang="ja-JP" sz="2000" dirty="0">
                              <a:solidFill>
                                <a:srgbClr val="00B050"/>
                              </a:solidFill>
                            </a:rPr>
                            <a:t>5</a:t>
                          </a:r>
                          <a:endParaRPr kumimoji="1" lang="ja-JP" altLang="en-US" sz="2000" dirty="0">
                            <a:solidFill>
                              <a:srgbClr val="00B050"/>
                            </a:solidFill>
                          </a:endParaRPr>
                        </a:p>
                      </a:txBody>
                      <a:tcPr/>
                    </a:tc>
                    <a:tc>
                      <a:txBody>
                        <a:bodyPr/>
                        <a:lstStyle/>
                        <a:p>
                          <a:pPr algn="ctr"/>
                          <a:r>
                            <a:rPr kumimoji="1" lang="en-US" altLang="ja-JP" sz="2000" dirty="0"/>
                            <a:t>9</a:t>
                          </a:r>
                          <a:endParaRPr kumimoji="1" lang="ja-JP" altLang="en-US" sz="2000" dirty="0"/>
                        </a:p>
                      </a:txBody>
                      <a:tcPr/>
                    </a:tc>
                    <a:tc>
                      <a:txBody>
                        <a:bodyPr/>
                        <a:lstStyle/>
                        <a:p>
                          <a:pPr algn="ctr"/>
                          <a:r>
                            <a:rPr kumimoji="1" lang="en-US" altLang="ja-JP" sz="2000" dirty="0"/>
                            <a:t>1</a:t>
                          </a:r>
                          <a:endParaRPr kumimoji="1" lang="ja-JP" altLang="en-US" sz="2000" dirty="0"/>
                        </a:p>
                      </a:txBody>
                      <a:tcPr/>
                    </a:tc>
                    <a:extLst>
                      <a:ext uri="{0D108BD9-81ED-4DB2-BD59-A6C34878D82A}">
                        <a16:rowId xmlns:a16="http://schemas.microsoft.com/office/drawing/2014/main" val="2788817301"/>
                      </a:ext>
                    </a:extLst>
                  </a:tr>
                  <a:tr h="396240">
                    <a:tc>
                      <a:txBody>
                        <a:bodyPr/>
                        <a:lstStyle/>
                        <a:p>
                          <a:endParaRPr lang="ja-JP"/>
                        </a:p>
                      </a:txBody>
                      <a:tcPr>
                        <a:blipFill>
                          <a:blip r:embed="rId2"/>
                          <a:stretch>
                            <a:fillRect l="-599" t="-209231" r="-501198" b="-115385"/>
                          </a:stretch>
                        </a:blipFill>
                      </a:tcPr>
                    </a:tc>
                    <a:tc>
                      <a:txBody>
                        <a:bodyPr/>
                        <a:lstStyle/>
                        <a:p>
                          <a:pPr algn="ctr"/>
                          <a:r>
                            <a:rPr kumimoji="1" lang="en-US" altLang="ja-JP" sz="2000" dirty="0"/>
                            <a:t>4</a:t>
                          </a:r>
                          <a:endParaRPr kumimoji="1" lang="ja-JP" altLang="en-US" sz="2000" dirty="0"/>
                        </a:p>
                      </a:txBody>
                      <a:tcPr/>
                    </a:tc>
                    <a:tc>
                      <a:txBody>
                        <a:bodyPr/>
                        <a:lstStyle/>
                        <a:p>
                          <a:pPr algn="ctr"/>
                          <a:r>
                            <a:rPr kumimoji="1" lang="en-US" altLang="ja-JP" sz="2000" dirty="0"/>
                            <a:t>3</a:t>
                          </a:r>
                          <a:endParaRPr kumimoji="1" lang="ja-JP" altLang="en-US" sz="2000" dirty="0"/>
                        </a:p>
                      </a:txBody>
                      <a:tcPr/>
                    </a:tc>
                    <a:tc>
                      <a:txBody>
                        <a:bodyPr/>
                        <a:lstStyle/>
                        <a:p>
                          <a:pPr algn="ctr"/>
                          <a:endParaRPr kumimoji="1" lang="ja-JP" altLang="en-US" sz="2000" dirty="0"/>
                        </a:p>
                      </a:txBody>
                      <a:tcPr/>
                    </a:tc>
                    <a:tc>
                      <a:txBody>
                        <a:bodyPr/>
                        <a:lstStyle/>
                        <a:p>
                          <a:pPr algn="ctr"/>
                          <a:endParaRPr kumimoji="1" lang="ja-JP" altLang="en-US" sz="2000" dirty="0"/>
                        </a:p>
                      </a:txBody>
                      <a:tcPr/>
                    </a:tc>
                    <a:tc>
                      <a:txBody>
                        <a:bodyPr/>
                        <a:lstStyle/>
                        <a:p>
                          <a:pPr algn="ctr"/>
                          <a:endParaRPr kumimoji="1" lang="ja-JP" altLang="en-US" sz="2000" dirty="0"/>
                        </a:p>
                      </a:txBody>
                      <a:tcPr/>
                    </a:tc>
                    <a:extLst>
                      <a:ext uri="{0D108BD9-81ED-4DB2-BD59-A6C34878D82A}">
                        <a16:rowId xmlns:a16="http://schemas.microsoft.com/office/drawing/2014/main" val="1453427238"/>
                      </a:ext>
                    </a:extLst>
                  </a:tr>
                  <a:tr h="396240">
                    <a:tc>
                      <a:txBody>
                        <a:bodyPr/>
                        <a:lstStyle/>
                        <a:p>
                          <a:endParaRPr lang="ja-JP"/>
                        </a:p>
                      </a:txBody>
                      <a:tcPr>
                        <a:blipFill>
                          <a:blip r:embed="rId2"/>
                          <a:stretch>
                            <a:fillRect l="-599" t="-309231" r="-501198" b="-15385"/>
                          </a:stretch>
                        </a:blipFill>
                      </a:tcPr>
                    </a:tc>
                    <a:tc>
                      <a:txBody>
                        <a:bodyPr/>
                        <a:lstStyle/>
                        <a:p>
                          <a:pPr algn="ctr"/>
                          <a:endParaRPr kumimoji="1" lang="ja-JP" altLang="en-US" sz="2000" dirty="0"/>
                        </a:p>
                      </a:txBody>
                      <a:tcPr/>
                    </a:tc>
                    <a:tc>
                      <a:txBody>
                        <a:bodyPr/>
                        <a:lstStyle/>
                        <a:p>
                          <a:pPr algn="ctr"/>
                          <a:endParaRPr kumimoji="1" lang="ja-JP" altLang="en-US" sz="2000"/>
                        </a:p>
                      </a:txBody>
                      <a:tcPr/>
                    </a:tc>
                    <a:tc>
                      <a:txBody>
                        <a:bodyPr/>
                        <a:lstStyle/>
                        <a:p>
                          <a:pPr algn="ctr"/>
                          <a:endParaRPr kumimoji="1" lang="ja-JP" altLang="en-US" sz="2000"/>
                        </a:p>
                      </a:txBody>
                      <a:tcPr/>
                    </a:tc>
                    <a:tc>
                      <a:txBody>
                        <a:bodyPr/>
                        <a:lstStyle/>
                        <a:p>
                          <a:pPr algn="ctr"/>
                          <a:endParaRPr kumimoji="1" lang="ja-JP" altLang="en-US" sz="2000"/>
                        </a:p>
                      </a:txBody>
                      <a:tcPr/>
                    </a:tc>
                    <a:tc>
                      <a:txBody>
                        <a:bodyPr/>
                        <a:lstStyle/>
                        <a:p>
                          <a:pPr algn="ctr"/>
                          <a:endParaRPr kumimoji="1" lang="ja-JP" altLang="en-US" sz="2000" dirty="0"/>
                        </a:p>
                      </a:txBody>
                      <a:tcPr/>
                    </a:tc>
                    <a:extLst>
                      <a:ext uri="{0D108BD9-81ED-4DB2-BD59-A6C34878D82A}">
                        <a16:rowId xmlns:a16="http://schemas.microsoft.com/office/drawing/2014/main" val="3108521135"/>
                      </a:ext>
                    </a:extLst>
                  </a:tr>
                </a:tbl>
              </a:graphicData>
            </a:graphic>
          </p:graphicFrame>
        </mc:Fallback>
      </mc:AlternateContent>
      <p:sp>
        <p:nvSpPr>
          <p:cNvPr id="6" name="矢印: 下カーブ 5"/>
          <p:cNvSpPr/>
          <p:nvPr/>
        </p:nvSpPr>
        <p:spPr>
          <a:xfrm>
            <a:off x="3906982" y="2257924"/>
            <a:ext cx="1149927" cy="635828"/>
          </a:xfrm>
          <a:prstGeom prst="curved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mc:Choice xmlns:a14="http://schemas.microsoft.com/office/drawing/2010/main" Requires="a14">
          <p:sp>
            <p:nvSpPr>
              <p:cNvPr id="9" name="コンテンツ プレースホルダー 2"/>
              <p:cNvSpPr txBox="1">
                <a:spLocks/>
              </p:cNvSpPr>
              <p:nvPr/>
            </p:nvSpPr>
            <p:spPr>
              <a:xfrm>
                <a:off x="360218" y="1340716"/>
                <a:ext cx="8155132" cy="799811"/>
              </a:xfrm>
              <a:prstGeom prst="rect">
                <a:avLst/>
              </a:prstGeom>
            </p:spPr>
            <p:txBody>
              <a:bodyPr vert="horz" lIns="91440" tIns="45720" rIns="91440" bIns="45720" rtlCol="0">
                <a:normAutofit fontScale="92500" lnSpcReduction="10000"/>
              </a:bodyPr>
              <a:lstStyle>
                <a:lvl1pPr marL="171450" indent="-171450" algn="l" defTabSz="685800" rtl="0" eaLnBrk="1" latinLnBrk="0" hangingPunct="1">
                  <a:lnSpc>
                    <a:spcPct val="90000"/>
                  </a:lnSpc>
                  <a:spcBef>
                    <a:spcPts val="750"/>
                  </a:spcBef>
                  <a:buFont typeface="Arial"/>
                  <a:buChar char="•"/>
                  <a:defRPr kumimoji="1" sz="2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kumimoji="1" sz="2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kumimoji="1"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kumimoji="1"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kumimoji="1"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9pPr>
              </a:lstStyle>
              <a:p>
                <a:r>
                  <a:rPr lang="ja-JP" altLang="en-US" dirty="0"/>
                  <a:t>整数アルファベット上の系列</a:t>
                </a:r>
                <a14:m>
                  <m:oMath xmlns:m="http://schemas.openxmlformats.org/officeDocument/2006/math">
                    <m:r>
                      <a:rPr lang="en-US" altLang="ja-JP" i="1" dirty="0" smtClean="0">
                        <a:latin typeface="Cambria Math" panose="02040503050406030204" pitchFamily="18" charset="0"/>
                      </a:rPr>
                      <m:t>𝑎</m:t>
                    </m:r>
                    <m:r>
                      <a:rPr lang="en-US" altLang="ja-JP" dirty="0" smtClean="0">
                        <a:latin typeface="Cambria Math" panose="02040503050406030204" pitchFamily="18" charset="0"/>
                      </a:rPr>
                      <m:t>=</m:t>
                    </m:r>
                    <m:r>
                      <a:rPr lang="en-US" altLang="ja-JP" i="1" dirty="0" smtClean="0">
                        <a:latin typeface="Cambria Math" panose="02040503050406030204" pitchFamily="18" charset="0"/>
                      </a:rPr>
                      <m:t>(</m:t>
                    </m:r>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𝑎</m:t>
                        </m:r>
                      </m:e>
                      <m:sub>
                        <m:r>
                          <a:rPr lang="en-US" altLang="ja-JP" i="1" dirty="0" smtClean="0">
                            <a:latin typeface="Cambria Math" panose="02040503050406030204" pitchFamily="18" charset="0"/>
                          </a:rPr>
                          <m:t>1</m:t>
                        </m:r>
                      </m:sub>
                    </m:sSub>
                    <m:r>
                      <a:rPr lang="en-US" altLang="ja-JP" i="1" dirty="0" smtClean="0">
                        <a:latin typeface="Cambria Math" panose="02040503050406030204" pitchFamily="18" charset="0"/>
                      </a:rPr>
                      <m:t>,…,</m:t>
                    </m:r>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𝑎</m:t>
                        </m:r>
                      </m:e>
                      <m:sub>
                        <m:r>
                          <a:rPr lang="en-US" altLang="ja-JP" i="1" dirty="0" smtClean="0">
                            <a:latin typeface="Cambria Math" panose="02040503050406030204" pitchFamily="18" charset="0"/>
                          </a:rPr>
                          <m:t>𝑚</m:t>
                        </m:r>
                      </m:sub>
                    </m:sSub>
                    <m:r>
                      <a:rPr lang="en-US" altLang="ja-JP" i="1" dirty="0" smtClean="0">
                        <a:latin typeface="Cambria Math" panose="02040503050406030204" pitchFamily="18" charset="0"/>
                      </a:rPr>
                      <m:t>)</m:t>
                    </m:r>
                  </m:oMath>
                </a14:m>
                <a:r>
                  <a:rPr lang="ja-JP" altLang="en-US" dirty="0"/>
                  <a:t>に対して，</a:t>
                </a:r>
                <a14:m>
                  <m:oMath xmlns:m="http://schemas.openxmlformats.org/officeDocument/2006/math">
                    <m:r>
                      <m:rPr>
                        <m:sty m:val="p"/>
                      </m:rPr>
                      <a:rPr lang="en-US" altLang="ja-JP" b="0" i="0" dirty="0" smtClean="0">
                        <a:latin typeface="Cambria Math" panose="02040503050406030204" pitchFamily="18" charset="0"/>
                      </a:rPr>
                      <m:t>pred</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𝑎</m:t>
                    </m:r>
                    <m:r>
                      <a:rPr lang="en-US" altLang="ja-JP" i="1" dirty="0" smtClean="0">
                        <a:latin typeface="Cambria Math" panose="02040503050406030204" pitchFamily="18" charset="0"/>
                      </a:rPr>
                      <m:t>)</m:t>
                    </m:r>
                    <m:r>
                      <a:rPr lang="ja-JP" altLang="en-US" i="1" dirty="0">
                        <a:latin typeface="Cambria Math" panose="02040503050406030204" pitchFamily="18" charset="0"/>
                      </a:rPr>
                      <m:t>を</m:t>
                    </m:r>
                  </m:oMath>
                </a14:m>
                <a:r>
                  <a:rPr lang="ja-JP" altLang="en-US" dirty="0"/>
                  <a:t>次のように生成する．</a:t>
                </a:r>
              </a:p>
            </p:txBody>
          </p:sp>
        </mc:Choice>
        <mc:Fallback>
          <p:sp>
            <p:nvSpPr>
              <p:cNvPr id="9" name="コンテンツ プレースホルダー 2"/>
              <p:cNvSpPr txBox="1">
                <a:spLocks noRot="1" noChangeAspect="1" noMove="1" noResize="1" noEditPoints="1" noAdjustHandles="1" noChangeArrowheads="1" noChangeShapeType="1" noTextEdit="1"/>
              </p:cNvSpPr>
              <p:nvPr/>
            </p:nvSpPr>
            <p:spPr>
              <a:xfrm>
                <a:off x="360218" y="1340716"/>
                <a:ext cx="8155132" cy="799811"/>
              </a:xfrm>
              <a:prstGeom prst="rect">
                <a:avLst/>
              </a:prstGeom>
              <a:blipFill>
                <a:blip r:embed="rId3"/>
                <a:stretch>
                  <a:fillRect l="-1121" t="-15267" b="-1145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00506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フィルタリングに必要な前処理</a:t>
            </a:r>
            <a:endParaRPr kumimoji="1" lang="ja-JP" altLang="en-US" dirty="0"/>
          </a:p>
        </p:txBody>
      </p:sp>
      <p:sp>
        <p:nvSpPr>
          <p:cNvPr id="4" name="スライド番号プレースホルダー 3"/>
          <p:cNvSpPr>
            <a:spLocks noGrp="1"/>
          </p:cNvSpPr>
          <p:nvPr>
            <p:ph type="sldNum" sz="quarter" idx="12"/>
          </p:nvPr>
        </p:nvSpPr>
        <p:spPr/>
        <p:txBody>
          <a:bodyPr/>
          <a:lstStyle/>
          <a:p>
            <a:fld id="{46F5A2C1-14D5-5B4B-BE34-C3D425CB82EE}" type="slidenum">
              <a:rPr kumimoji="1" lang="ja-JP" altLang="en-US" smtClean="0"/>
              <a:t>23</a:t>
            </a:fld>
            <a:endParaRPr kumimoji="1" lang="ja-JP" altLang="en-US"/>
          </a:p>
        </p:txBody>
      </p:sp>
      <mc:AlternateContent xmlns:mc="http://schemas.openxmlformats.org/markup-compatibility/2006">
        <mc:Choice xmlns:a14="http://schemas.microsoft.com/office/drawing/2010/main" Requires="a14">
          <p:graphicFrame>
            <p:nvGraphicFramePr>
              <p:cNvPr id="5" name="表 4"/>
              <p:cNvGraphicFramePr>
                <a:graphicFrameLocks noGrp="1"/>
              </p:cNvGraphicFramePr>
              <p:nvPr>
                <p:extLst>
                  <p:ext uri="{D42A27DB-BD31-4B8C-83A1-F6EECF244321}">
                    <p14:modId xmlns:p14="http://schemas.microsoft.com/office/powerpoint/2010/main" val="241795823"/>
                  </p:ext>
                </p:extLst>
              </p:nvPr>
            </p:nvGraphicFramePr>
            <p:xfrm>
              <a:off x="1389784" y="2893752"/>
              <a:ext cx="6096000" cy="158496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901400049"/>
                        </a:ext>
                      </a:extLst>
                    </a:gridCol>
                    <a:gridCol w="1016000">
                      <a:extLst>
                        <a:ext uri="{9D8B030D-6E8A-4147-A177-3AD203B41FA5}">
                          <a16:colId xmlns:a16="http://schemas.microsoft.com/office/drawing/2014/main" val="1585626577"/>
                        </a:ext>
                      </a:extLst>
                    </a:gridCol>
                    <a:gridCol w="1016000">
                      <a:extLst>
                        <a:ext uri="{9D8B030D-6E8A-4147-A177-3AD203B41FA5}">
                          <a16:colId xmlns:a16="http://schemas.microsoft.com/office/drawing/2014/main" val="847634673"/>
                        </a:ext>
                      </a:extLst>
                    </a:gridCol>
                    <a:gridCol w="1016000">
                      <a:extLst>
                        <a:ext uri="{9D8B030D-6E8A-4147-A177-3AD203B41FA5}">
                          <a16:colId xmlns:a16="http://schemas.microsoft.com/office/drawing/2014/main" val="4236799000"/>
                        </a:ext>
                      </a:extLst>
                    </a:gridCol>
                    <a:gridCol w="1016000">
                      <a:extLst>
                        <a:ext uri="{9D8B030D-6E8A-4147-A177-3AD203B41FA5}">
                          <a16:colId xmlns:a16="http://schemas.microsoft.com/office/drawing/2014/main" val="700092334"/>
                        </a:ext>
                      </a:extLst>
                    </a:gridCol>
                    <a:gridCol w="1016000">
                      <a:extLst>
                        <a:ext uri="{9D8B030D-6E8A-4147-A177-3AD203B41FA5}">
                          <a16:colId xmlns:a16="http://schemas.microsoft.com/office/drawing/2014/main" val="2836348642"/>
                        </a:ext>
                      </a:extLst>
                    </a:gridCol>
                  </a:tblGrid>
                  <a:tr h="370840">
                    <a:tc>
                      <a:txBody>
                        <a:bodyPr/>
                        <a:lstStyle/>
                        <a:p>
                          <a:pPr algn="ctr"/>
                          <a:r>
                            <a:rPr lang="en-US" altLang="ja-JP" sz="2000" dirty="0"/>
                            <a:t>index</a:t>
                          </a:r>
                          <a:endParaRPr kumimoji="1" lang="ja-JP" altLang="en-US" sz="2000" dirty="0"/>
                        </a:p>
                      </a:txBody>
                      <a:tcPr>
                        <a:solidFill>
                          <a:schemeClr val="bg1">
                            <a:lumMod val="85000"/>
                          </a:schemeClr>
                        </a:solidFill>
                      </a:tcPr>
                    </a:tc>
                    <a:tc>
                      <a:txBody>
                        <a:bodyPr/>
                        <a:lstStyle/>
                        <a:p>
                          <a:pPr algn="ctr"/>
                          <a:r>
                            <a:rPr kumimoji="1" lang="en-US" altLang="ja-JP" sz="2000" dirty="0"/>
                            <a:t>1</a:t>
                          </a:r>
                          <a:endParaRPr kumimoji="1" lang="ja-JP" altLang="en-US" sz="2000" dirty="0"/>
                        </a:p>
                      </a:txBody>
                      <a:tcPr>
                        <a:solidFill>
                          <a:schemeClr val="bg1">
                            <a:lumMod val="85000"/>
                          </a:schemeClr>
                        </a:solidFill>
                      </a:tcPr>
                    </a:tc>
                    <a:tc>
                      <a:txBody>
                        <a:bodyPr/>
                        <a:lstStyle/>
                        <a:p>
                          <a:pPr algn="ctr"/>
                          <a:r>
                            <a:rPr kumimoji="1" lang="en-US" altLang="ja-JP" sz="2000" dirty="0"/>
                            <a:t>2</a:t>
                          </a:r>
                          <a:endParaRPr kumimoji="1" lang="ja-JP" altLang="en-US" sz="2000" dirty="0"/>
                        </a:p>
                      </a:txBody>
                      <a:tcPr>
                        <a:solidFill>
                          <a:schemeClr val="bg1">
                            <a:lumMod val="85000"/>
                          </a:schemeClr>
                        </a:solidFill>
                      </a:tcPr>
                    </a:tc>
                    <a:tc>
                      <a:txBody>
                        <a:bodyPr/>
                        <a:lstStyle/>
                        <a:p>
                          <a:pPr algn="ctr"/>
                          <a:r>
                            <a:rPr kumimoji="1" lang="en-US" altLang="ja-JP" sz="2000" dirty="0"/>
                            <a:t>3</a:t>
                          </a:r>
                          <a:endParaRPr kumimoji="1" lang="ja-JP" altLang="en-US" sz="2000" dirty="0"/>
                        </a:p>
                      </a:txBody>
                      <a:tcPr>
                        <a:solidFill>
                          <a:schemeClr val="bg1">
                            <a:lumMod val="85000"/>
                          </a:schemeClr>
                        </a:solidFill>
                      </a:tcPr>
                    </a:tc>
                    <a:tc>
                      <a:txBody>
                        <a:bodyPr/>
                        <a:lstStyle/>
                        <a:p>
                          <a:pPr algn="ctr"/>
                          <a:r>
                            <a:rPr kumimoji="1" lang="en-US" altLang="ja-JP" sz="2000" dirty="0"/>
                            <a:t>4</a:t>
                          </a:r>
                          <a:endParaRPr kumimoji="1" lang="ja-JP" altLang="en-US" sz="2000" dirty="0"/>
                        </a:p>
                      </a:txBody>
                      <a:tcPr>
                        <a:solidFill>
                          <a:schemeClr val="bg1">
                            <a:lumMod val="85000"/>
                          </a:schemeClr>
                        </a:solidFill>
                      </a:tcPr>
                    </a:tc>
                    <a:tc>
                      <a:txBody>
                        <a:bodyPr/>
                        <a:lstStyle/>
                        <a:p>
                          <a:pPr algn="ctr"/>
                          <a:r>
                            <a:rPr kumimoji="1" lang="en-US" altLang="ja-JP" sz="2000" dirty="0"/>
                            <a:t>5</a:t>
                          </a:r>
                          <a:endParaRPr kumimoji="1" lang="ja-JP" altLang="en-US" sz="2000" dirty="0"/>
                        </a:p>
                      </a:txBody>
                      <a:tcPr>
                        <a:solidFill>
                          <a:schemeClr val="bg1">
                            <a:lumMod val="85000"/>
                          </a:schemeClr>
                        </a:solidFill>
                      </a:tcPr>
                    </a:tc>
                    <a:extLst>
                      <a:ext uri="{0D108BD9-81ED-4DB2-BD59-A6C34878D82A}">
                        <a16:rowId xmlns:a16="http://schemas.microsoft.com/office/drawing/2014/main" val="2855172224"/>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𝑎</m:t>
                                </m:r>
                              </m:oMath>
                            </m:oMathPara>
                          </a14:m>
                          <a:endParaRPr kumimoji="1" lang="ja-JP" altLang="en-US" sz="2000" dirty="0"/>
                        </a:p>
                      </a:txBody>
                      <a:tcPr/>
                    </a:tc>
                    <a:tc>
                      <a:txBody>
                        <a:bodyPr/>
                        <a:lstStyle/>
                        <a:p>
                          <a:pPr algn="ctr"/>
                          <a:r>
                            <a:rPr kumimoji="1" lang="en-US" altLang="ja-JP" sz="2000" dirty="0"/>
                            <a:t>15</a:t>
                          </a:r>
                          <a:endParaRPr kumimoji="1" lang="ja-JP" altLang="en-US" sz="2000" dirty="0"/>
                        </a:p>
                      </a:txBody>
                      <a:tcPr/>
                    </a:tc>
                    <a:tc>
                      <a:txBody>
                        <a:bodyPr/>
                        <a:lstStyle/>
                        <a:p>
                          <a:pPr algn="ctr"/>
                          <a:r>
                            <a:rPr kumimoji="1" lang="en-US" altLang="ja-JP" sz="2000" dirty="0"/>
                            <a:t>6</a:t>
                          </a:r>
                          <a:endParaRPr kumimoji="1" lang="ja-JP" altLang="en-US" sz="2000" dirty="0"/>
                        </a:p>
                      </a:txBody>
                      <a:tcPr/>
                    </a:tc>
                    <a:tc>
                      <a:txBody>
                        <a:bodyPr/>
                        <a:lstStyle/>
                        <a:p>
                          <a:pPr algn="ctr"/>
                          <a:r>
                            <a:rPr kumimoji="1" lang="en-US" altLang="ja-JP" sz="2000" dirty="0">
                              <a:solidFill>
                                <a:srgbClr val="C00000"/>
                              </a:solidFill>
                            </a:rPr>
                            <a:t>5</a:t>
                          </a:r>
                          <a:endParaRPr kumimoji="1" lang="ja-JP" altLang="en-US" sz="2000" dirty="0">
                            <a:solidFill>
                              <a:srgbClr val="C00000"/>
                            </a:solidFill>
                          </a:endParaRPr>
                        </a:p>
                      </a:txBody>
                      <a:tcPr/>
                    </a:tc>
                    <a:tc>
                      <a:txBody>
                        <a:bodyPr/>
                        <a:lstStyle/>
                        <a:p>
                          <a:pPr algn="ctr"/>
                          <a:r>
                            <a:rPr kumimoji="1" lang="en-US" altLang="ja-JP" sz="2000" dirty="0"/>
                            <a:t>9</a:t>
                          </a:r>
                          <a:endParaRPr kumimoji="1" lang="ja-JP" altLang="en-US" sz="2000" dirty="0"/>
                        </a:p>
                      </a:txBody>
                      <a:tcPr/>
                    </a:tc>
                    <a:tc>
                      <a:txBody>
                        <a:bodyPr/>
                        <a:lstStyle/>
                        <a:p>
                          <a:pPr algn="ctr"/>
                          <a:r>
                            <a:rPr kumimoji="1" lang="en-US" altLang="ja-JP" sz="2000" dirty="0">
                              <a:solidFill>
                                <a:srgbClr val="00B050"/>
                              </a:solidFill>
                            </a:rPr>
                            <a:t>1</a:t>
                          </a:r>
                          <a:endParaRPr kumimoji="1" lang="ja-JP" altLang="en-US" sz="2000" dirty="0">
                            <a:solidFill>
                              <a:srgbClr val="00B050"/>
                            </a:solidFill>
                          </a:endParaRPr>
                        </a:p>
                      </a:txBody>
                      <a:tcPr/>
                    </a:tc>
                    <a:extLst>
                      <a:ext uri="{0D108BD9-81ED-4DB2-BD59-A6C34878D82A}">
                        <a16:rowId xmlns:a16="http://schemas.microsoft.com/office/drawing/2014/main" val="2788817301"/>
                      </a:ext>
                    </a:extLst>
                  </a:tr>
                  <a:tr h="370840">
                    <a:tc>
                      <a:txBody>
                        <a:bodyPr/>
                        <a:lstStyle/>
                        <a:p>
                          <a:pPr algn="ctr"/>
                          <a14:m>
                            <m:oMathPara xmlns:m="http://schemas.openxmlformats.org/officeDocument/2006/math">
                              <m:oMathParaPr>
                                <m:jc m:val="centerGroup"/>
                              </m:oMathParaPr>
                              <m:oMath xmlns:m="http://schemas.openxmlformats.org/officeDocument/2006/math">
                                <m:r>
                                  <m:rPr>
                                    <m:sty m:val="p"/>
                                  </m:rPr>
                                  <a:rPr kumimoji="1" lang="en-US" altLang="ja-JP" sz="2000" b="0" i="0" smtClean="0">
                                    <a:latin typeface="Cambria Math" panose="02040503050406030204" pitchFamily="18" charset="0"/>
                                  </a:rPr>
                                  <m:t>pred</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𝑎</m:t>
                                </m:r>
                                <m:r>
                                  <a:rPr kumimoji="1" lang="en-US" altLang="ja-JP" sz="2000" b="0" i="1" smtClean="0">
                                    <a:latin typeface="Cambria Math" panose="02040503050406030204" pitchFamily="18" charset="0"/>
                                  </a:rPr>
                                  <m:t>)</m:t>
                                </m:r>
                              </m:oMath>
                            </m:oMathPara>
                          </a14:m>
                          <a:endParaRPr kumimoji="1" lang="ja-JP" altLang="en-US" sz="2000" dirty="0"/>
                        </a:p>
                      </a:txBody>
                      <a:tcPr/>
                    </a:tc>
                    <a:tc>
                      <a:txBody>
                        <a:bodyPr/>
                        <a:lstStyle/>
                        <a:p>
                          <a:pPr algn="ctr"/>
                          <a:r>
                            <a:rPr kumimoji="1" lang="en-US" altLang="ja-JP" sz="2000" dirty="0"/>
                            <a:t>4</a:t>
                          </a:r>
                          <a:endParaRPr kumimoji="1" lang="ja-JP" altLang="en-US" sz="2000" dirty="0"/>
                        </a:p>
                      </a:txBody>
                      <a:tcPr/>
                    </a:tc>
                    <a:tc>
                      <a:txBody>
                        <a:bodyPr/>
                        <a:lstStyle/>
                        <a:p>
                          <a:pPr algn="ctr"/>
                          <a:r>
                            <a:rPr kumimoji="1" lang="en-US" altLang="ja-JP" sz="2000" dirty="0"/>
                            <a:t>3</a:t>
                          </a:r>
                          <a:endParaRPr kumimoji="1" lang="ja-JP" altLang="en-US" sz="2000" dirty="0"/>
                        </a:p>
                      </a:txBody>
                      <a:tcPr/>
                    </a:tc>
                    <a:tc>
                      <a:txBody>
                        <a:bodyPr/>
                        <a:lstStyle/>
                        <a:p>
                          <a:pPr algn="ctr"/>
                          <a:r>
                            <a:rPr kumimoji="1" lang="en-US" altLang="ja-JP" sz="2000" dirty="0"/>
                            <a:t>5</a:t>
                          </a:r>
                          <a:endParaRPr kumimoji="1" lang="ja-JP" altLang="en-US" sz="2000" dirty="0"/>
                        </a:p>
                      </a:txBody>
                      <a:tcPr/>
                    </a:tc>
                    <a:tc>
                      <a:txBody>
                        <a:bodyPr/>
                        <a:lstStyle/>
                        <a:p>
                          <a:pPr algn="ctr"/>
                          <a:endParaRPr kumimoji="1" lang="ja-JP" altLang="en-US" sz="2000" dirty="0"/>
                        </a:p>
                      </a:txBody>
                      <a:tcPr/>
                    </a:tc>
                    <a:tc>
                      <a:txBody>
                        <a:bodyPr/>
                        <a:lstStyle/>
                        <a:p>
                          <a:pPr algn="ctr"/>
                          <a:endParaRPr kumimoji="1" lang="ja-JP" altLang="en-US" sz="2000" dirty="0"/>
                        </a:p>
                      </a:txBody>
                      <a:tcPr/>
                    </a:tc>
                    <a:extLst>
                      <a:ext uri="{0D108BD9-81ED-4DB2-BD59-A6C34878D82A}">
                        <a16:rowId xmlns:a16="http://schemas.microsoft.com/office/drawing/2014/main" val="1453427238"/>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𝑆</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𝑎</m:t>
                                </m:r>
                                <m:r>
                                  <a:rPr kumimoji="1" lang="en-US" altLang="ja-JP" sz="2000" b="0" i="1" smtClean="0">
                                    <a:latin typeface="Cambria Math" panose="02040503050406030204" pitchFamily="18" charset="0"/>
                                  </a:rPr>
                                  <m:t>)</m:t>
                                </m:r>
                              </m:oMath>
                            </m:oMathPara>
                          </a14:m>
                          <a:endParaRPr kumimoji="1" lang="ja-JP" altLang="en-US" sz="2000" dirty="0"/>
                        </a:p>
                      </a:txBody>
                      <a:tcPr/>
                    </a:tc>
                    <a:tc>
                      <a:txBody>
                        <a:bodyPr/>
                        <a:lstStyle/>
                        <a:p>
                          <a:pPr algn="ctr"/>
                          <a:endParaRPr kumimoji="1" lang="ja-JP" altLang="en-US" sz="2000" dirty="0"/>
                        </a:p>
                      </a:txBody>
                      <a:tcPr/>
                    </a:tc>
                    <a:tc>
                      <a:txBody>
                        <a:bodyPr/>
                        <a:lstStyle/>
                        <a:p>
                          <a:pPr algn="ctr"/>
                          <a:endParaRPr kumimoji="1" lang="ja-JP" altLang="en-US" sz="2000"/>
                        </a:p>
                      </a:txBody>
                      <a:tcPr/>
                    </a:tc>
                    <a:tc>
                      <a:txBody>
                        <a:bodyPr/>
                        <a:lstStyle/>
                        <a:p>
                          <a:pPr algn="ctr"/>
                          <a:endParaRPr kumimoji="1" lang="ja-JP" altLang="en-US" sz="2000"/>
                        </a:p>
                      </a:txBody>
                      <a:tcPr/>
                    </a:tc>
                    <a:tc>
                      <a:txBody>
                        <a:bodyPr/>
                        <a:lstStyle/>
                        <a:p>
                          <a:pPr algn="ctr"/>
                          <a:endParaRPr kumimoji="1" lang="ja-JP" altLang="en-US" sz="2000"/>
                        </a:p>
                      </a:txBody>
                      <a:tcPr/>
                    </a:tc>
                    <a:tc>
                      <a:txBody>
                        <a:bodyPr/>
                        <a:lstStyle/>
                        <a:p>
                          <a:pPr algn="ctr"/>
                          <a:endParaRPr kumimoji="1" lang="ja-JP" altLang="en-US" sz="2000" dirty="0"/>
                        </a:p>
                      </a:txBody>
                      <a:tcPr/>
                    </a:tc>
                    <a:extLst>
                      <a:ext uri="{0D108BD9-81ED-4DB2-BD59-A6C34878D82A}">
                        <a16:rowId xmlns:a16="http://schemas.microsoft.com/office/drawing/2014/main" val="3108521135"/>
                      </a:ext>
                    </a:extLst>
                  </a:tr>
                </a:tbl>
              </a:graphicData>
            </a:graphic>
          </p:graphicFrame>
        </mc:Choice>
        <mc:Fallback>
          <p:graphicFrame>
            <p:nvGraphicFramePr>
              <p:cNvPr id="5" name="表 4"/>
              <p:cNvGraphicFramePr>
                <a:graphicFrameLocks noGrp="1"/>
              </p:cNvGraphicFramePr>
              <p:nvPr>
                <p:extLst>
                  <p:ext uri="{D42A27DB-BD31-4B8C-83A1-F6EECF244321}">
                    <p14:modId xmlns:p14="http://schemas.microsoft.com/office/powerpoint/2010/main" val="241795823"/>
                  </p:ext>
                </p:extLst>
              </p:nvPr>
            </p:nvGraphicFramePr>
            <p:xfrm>
              <a:off x="1389784" y="2893752"/>
              <a:ext cx="6096000" cy="158496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901400049"/>
                        </a:ext>
                      </a:extLst>
                    </a:gridCol>
                    <a:gridCol w="1016000">
                      <a:extLst>
                        <a:ext uri="{9D8B030D-6E8A-4147-A177-3AD203B41FA5}">
                          <a16:colId xmlns:a16="http://schemas.microsoft.com/office/drawing/2014/main" val="1585626577"/>
                        </a:ext>
                      </a:extLst>
                    </a:gridCol>
                    <a:gridCol w="1016000">
                      <a:extLst>
                        <a:ext uri="{9D8B030D-6E8A-4147-A177-3AD203B41FA5}">
                          <a16:colId xmlns:a16="http://schemas.microsoft.com/office/drawing/2014/main" val="847634673"/>
                        </a:ext>
                      </a:extLst>
                    </a:gridCol>
                    <a:gridCol w="1016000">
                      <a:extLst>
                        <a:ext uri="{9D8B030D-6E8A-4147-A177-3AD203B41FA5}">
                          <a16:colId xmlns:a16="http://schemas.microsoft.com/office/drawing/2014/main" val="4236799000"/>
                        </a:ext>
                      </a:extLst>
                    </a:gridCol>
                    <a:gridCol w="1016000">
                      <a:extLst>
                        <a:ext uri="{9D8B030D-6E8A-4147-A177-3AD203B41FA5}">
                          <a16:colId xmlns:a16="http://schemas.microsoft.com/office/drawing/2014/main" val="700092334"/>
                        </a:ext>
                      </a:extLst>
                    </a:gridCol>
                    <a:gridCol w="1016000">
                      <a:extLst>
                        <a:ext uri="{9D8B030D-6E8A-4147-A177-3AD203B41FA5}">
                          <a16:colId xmlns:a16="http://schemas.microsoft.com/office/drawing/2014/main" val="2836348642"/>
                        </a:ext>
                      </a:extLst>
                    </a:gridCol>
                  </a:tblGrid>
                  <a:tr h="396240">
                    <a:tc>
                      <a:txBody>
                        <a:bodyPr/>
                        <a:lstStyle/>
                        <a:p>
                          <a:pPr algn="ctr"/>
                          <a:r>
                            <a:rPr lang="en-US" altLang="ja-JP" sz="2000" dirty="0"/>
                            <a:t>index</a:t>
                          </a:r>
                          <a:endParaRPr kumimoji="1" lang="ja-JP" altLang="en-US" sz="2000" dirty="0"/>
                        </a:p>
                      </a:txBody>
                      <a:tcPr>
                        <a:solidFill>
                          <a:schemeClr val="bg1">
                            <a:lumMod val="85000"/>
                          </a:schemeClr>
                        </a:solidFill>
                      </a:tcPr>
                    </a:tc>
                    <a:tc>
                      <a:txBody>
                        <a:bodyPr/>
                        <a:lstStyle/>
                        <a:p>
                          <a:pPr algn="ctr"/>
                          <a:r>
                            <a:rPr kumimoji="1" lang="en-US" altLang="ja-JP" sz="2000" dirty="0"/>
                            <a:t>1</a:t>
                          </a:r>
                          <a:endParaRPr kumimoji="1" lang="ja-JP" altLang="en-US" sz="2000" dirty="0"/>
                        </a:p>
                      </a:txBody>
                      <a:tcPr>
                        <a:solidFill>
                          <a:schemeClr val="bg1">
                            <a:lumMod val="85000"/>
                          </a:schemeClr>
                        </a:solidFill>
                      </a:tcPr>
                    </a:tc>
                    <a:tc>
                      <a:txBody>
                        <a:bodyPr/>
                        <a:lstStyle/>
                        <a:p>
                          <a:pPr algn="ctr"/>
                          <a:r>
                            <a:rPr kumimoji="1" lang="en-US" altLang="ja-JP" sz="2000" dirty="0"/>
                            <a:t>2</a:t>
                          </a:r>
                          <a:endParaRPr kumimoji="1" lang="ja-JP" altLang="en-US" sz="2000" dirty="0"/>
                        </a:p>
                      </a:txBody>
                      <a:tcPr>
                        <a:solidFill>
                          <a:schemeClr val="bg1">
                            <a:lumMod val="85000"/>
                          </a:schemeClr>
                        </a:solidFill>
                      </a:tcPr>
                    </a:tc>
                    <a:tc>
                      <a:txBody>
                        <a:bodyPr/>
                        <a:lstStyle/>
                        <a:p>
                          <a:pPr algn="ctr"/>
                          <a:r>
                            <a:rPr kumimoji="1" lang="en-US" altLang="ja-JP" sz="2000" dirty="0"/>
                            <a:t>3</a:t>
                          </a:r>
                          <a:endParaRPr kumimoji="1" lang="ja-JP" altLang="en-US" sz="2000" dirty="0"/>
                        </a:p>
                      </a:txBody>
                      <a:tcPr>
                        <a:solidFill>
                          <a:schemeClr val="bg1">
                            <a:lumMod val="85000"/>
                          </a:schemeClr>
                        </a:solidFill>
                      </a:tcPr>
                    </a:tc>
                    <a:tc>
                      <a:txBody>
                        <a:bodyPr/>
                        <a:lstStyle/>
                        <a:p>
                          <a:pPr algn="ctr"/>
                          <a:r>
                            <a:rPr kumimoji="1" lang="en-US" altLang="ja-JP" sz="2000" dirty="0"/>
                            <a:t>4</a:t>
                          </a:r>
                          <a:endParaRPr kumimoji="1" lang="ja-JP" altLang="en-US" sz="2000" dirty="0"/>
                        </a:p>
                      </a:txBody>
                      <a:tcPr>
                        <a:solidFill>
                          <a:schemeClr val="bg1">
                            <a:lumMod val="85000"/>
                          </a:schemeClr>
                        </a:solidFill>
                      </a:tcPr>
                    </a:tc>
                    <a:tc>
                      <a:txBody>
                        <a:bodyPr/>
                        <a:lstStyle/>
                        <a:p>
                          <a:pPr algn="ctr"/>
                          <a:r>
                            <a:rPr kumimoji="1" lang="en-US" altLang="ja-JP" sz="2000" dirty="0"/>
                            <a:t>5</a:t>
                          </a:r>
                          <a:endParaRPr kumimoji="1" lang="ja-JP" altLang="en-US" sz="2000" dirty="0"/>
                        </a:p>
                      </a:txBody>
                      <a:tcPr>
                        <a:solidFill>
                          <a:schemeClr val="bg1">
                            <a:lumMod val="85000"/>
                          </a:schemeClr>
                        </a:solidFill>
                      </a:tcPr>
                    </a:tc>
                    <a:extLst>
                      <a:ext uri="{0D108BD9-81ED-4DB2-BD59-A6C34878D82A}">
                        <a16:rowId xmlns:a16="http://schemas.microsoft.com/office/drawing/2014/main" val="2855172224"/>
                      </a:ext>
                    </a:extLst>
                  </a:tr>
                  <a:tr h="396240">
                    <a:tc>
                      <a:txBody>
                        <a:bodyPr/>
                        <a:lstStyle/>
                        <a:p>
                          <a:endParaRPr lang="ja-JP"/>
                        </a:p>
                      </a:txBody>
                      <a:tcPr>
                        <a:blipFill>
                          <a:blip r:embed="rId2"/>
                          <a:stretch>
                            <a:fillRect l="-599" t="-106061" r="-501198" b="-212121"/>
                          </a:stretch>
                        </a:blipFill>
                      </a:tcPr>
                    </a:tc>
                    <a:tc>
                      <a:txBody>
                        <a:bodyPr/>
                        <a:lstStyle/>
                        <a:p>
                          <a:pPr algn="ctr"/>
                          <a:r>
                            <a:rPr kumimoji="1" lang="en-US" altLang="ja-JP" sz="2000" dirty="0"/>
                            <a:t>15</a:t>
                          </a:r>
                          <a:endParaRPr kumimoji="1" lang="ja-JP" altLang="en-US" sz="2000" dirty="0"/>
                        </a:p>
                      </a:txBody>
                      <a:tcPr/>
                    </a:tc>
                    <a:tc>
                      <a:txBody>
                        <a:bodyPr/>
                        <a:lstStyle/>
                        <a:p>
                          <a:pPr algn="ctr"/>
                          <a:r>
                            <a:rPr kumimoji="1" lang="en-US" altLang="ja-JP" sz="2000" dirty="0"/>
                            <a:t>6</a:t>
                          </a:r>
                          <a:endParaRPr kumimoji="1" lang="ja-JP" altLang="en-US" sz="2000" dirty="0"/>
                        </a:p>
                      </a:txBody>
                      <a:tcPr/>
                    </a:tc>
                    <a:tc>
                      <a:txBody>
                        <a:bodyPr/>
                        <a:lstStyle/>
                        <a:p>
                          <a:pPr algn="ctr"/>
                          <a:r>
                            <a:rPr kumimoji="1" lang="en-US" altLang="ja-JP" sz="2000" dirty="0">
                              <a:solidFill>
                                <a:srgbClr val="C00000"/>
                              </a:solidFill>
                            </a:rPr>
                            <a:t>5</a:t>
                          </a:r>
                          <a:endParaRPr kumimoji="1" lang="ja-JP" altLang="en-US" sz="2000" dirty="0">
                            <a:solidFill>
                              <a:srgbClr val="C00000"/>
                            </a:solidFill>
                          </a:endParaRPr>
                        </a:p>
                      </a:txBody>
                      <a:tcPr/>
                    </a:tc>
                    <a:tc>
                      <a:txBody>
                        <a:bodyPr/>
                        <a:lstStyle/>
                        <a:p>
                          <a:pPr algn="ctr"/>
                          <a:r>
                            <a:rPr kumimoji="1" lang="en-US" altLang="ja-JP" sz="2000" dirty="0"/>
                            <a:t>9</a:t>
                          </a:r>
                          <a:endParaRPr kumimoji="1" lang="ja-JP" altLang="en-US" sz="2000" dirty="0"/>
                        </a:p>
                      </a:txBody>
                      <a:tcPr/>
                    </a:tc>
                    <a:tc>
                      <a:txBody>
                        <a:bodyPr/>
                        <a:lstStyle/>
                        <a:p>
                          <a:pPr algn="ctr"/>
                          <a:r>
                            <a:rPr kumimoji="1" lang="en-US" altLang="ja-JP" sz="2000" dirty="0">
                              <a:solidFill>
                                <a:srgbClr val="00B050"/>
                              </a:solidFill>
                            </a:rPr>
                            <a:t>1</a:t>
                          </a:r>
                          <a:endParaRPr kumimoji="1" lang="ja-JP" altLang="en-US" sz="2000" dirty="0">
                            <a:solidFill>
                              <a:srgbClr val="00B050"/>
                            </a:solidFill>
                          </a:endParaRPr>
                        </a:p>
                      </a:txBody>
                      <a:tcPr/>
                    </a:tc>
                    <a:extLst>
                      <a:ext uri="{0D108BD9-81ED-4DB2-BD59-A6C34878D82A}">
                        <a16:rowId xmlns:a16="http://schemas.microsoft.com/office/drawing/2014/main" val="2788817301"/>
                      </a:ext>
                    </a:extLst>
                  </a:tr>
                  <a:tr h="396240">
                    <a:tc>
                      <a:txBody>
                        <a:bodyPr/>
                        <a:lstStyle/>
                        <a:p>
                          <a:endParaRPr lang="ja-JP"/>
                        </a:p>
                      </a:txBody>
                      <a:tcPr>
                        <a:blipFill>
                          <a:blip r:embed="rId2"/>
                          <a:stretch>
                            <a:fillRect l="-599" t="-209231" r="-501198" b="-115385"/>
                          </a:stretch>
                        </a:blipFill>
                      </a:tcPr>
                    </a:tc>
                    <a:tc>
                      <a:txBody>
                        <a:bodyPr/>
                        <a:lstStyle/>
                        <a:p>
                          <a:pPr algn="ctr"/>
                          <a:r>
                            <a:rPr kumimoji="1" lang="en-US" altLang="ja-JP" sz="2000" dirty="0"/>
                            <a:t>4</a:t>
                          </a:r>
                          <a:endParaRPr kumimoji="1" lang="ja-JP" altLang="en-US" sz="2000" dirty="0"/>
                        </a:p>
                      </a:txBody>
                      <a:tcPr/>
                    </a:tc>
                    <a:tc>
                      <a:txBody>
                        <a:bodyPr/>
                        <a:lstStyle/>
                        <a:p>
                          <a:pPr algn="ctr"/>
                          <a:r>
                            <a:rPr kumimoji="1" lang="en-US" altLang="ja-JP" sz="2000" dirty="0"/>
                            <a:t>3</a:t>
                          </a:r>
                          <a:endParaRPr kumimoji="1" lang="ja-JP" altLang="en-US" sz="2000" dirty="0"/>
                        </a:p>
                      </a:txBody>
                      <a:tcPr/>
                    </a:tc>
                    <a:tc>
                      <a:txBody>
                        <a:bodyPr/>
                        <a:lstStyle/>
                        <a:p>
                          <a:pPr algn="ctr"/>
                          <a:r>
                            <a:rPr kumimoji="1" lang="en-US" altLang="ja-JP" sz="2000" dirty="0"/>
                            <a:t>5</a:t>
                          </a:r>
                          <a:endParaRPr kumimoji="1" lang="ja-JP" altLang="en-US" sz="2000" dirty="0"/>
                        </a:p>
                      </a:txBody>
                      <a:tcPr/>
                    </a:tc>
                    <a:tc>
                      <a:txBody>
                        <a:bodyPr/>
                        <a:lstStyle/>
                        <a:p>
                          <a:pPr algn="ctr"/>
                          <a:endParaRPr kumimoji="1" lang="ja-JP" altLang="en-US" sz="2000" dirty="0"/>
                        </a:p>
                      </a:txBody>
                      <a:tcPr/>
                    </a:tc>
                    <a:tc>
                      <a:txBody>
                        <a:bodyPr/>
                        <a:lstStyle/>
                        <a:p>
                          <a:pPr algn="ctr"/>
                          <a:endParaRPr kumimoji="1" lang="ja-JP" altLang="en-US" sz="2000" dirty="0"/>
                        </a:p>
                      </a:txBody>
                      <a:tcPr/>
                    </a:tc>
                    <a:extLst>
                      <a:ext uri="{0D108BD9-81ED-4DB2-BD59-A6C34878D82A}">
                        <a16:rowId xmlns:a16="http://schemas.microsoft.com/office/drawing/2014/main" val="1453427238"/>
                      </a:ext>
                    </a:extLst>
                  </a:tr>
                  <a:tr h="396240">
                    <a:tc>
                      <a:txBody>
                        <a:bodyPr/>
                        <a:lstStyle/>
                        <a:p>
                          <a:endParaRPr lang="ja-JP"/>
                        </a:p>
                      </a:txBody>
                      <a:tcPr>
                        <a:blipFill>
                          <a:blip r:embed="rId2"/>
                          <a:stretch>
                            <a:fillRect l="-599" t="-309231" r="-501198" b="-15385"/>
                          </a:stretch>
                        </a:blipFill>
                      </a:tcPr>
                    </a:tc>
                    <a:tc>
                      <a:txBody>
                        <a:bodyPr/>
                        <a:lstStyle/>
                        <a:p>
                          <a:pPr algn="ctr"/>
                          <a:endParaRPr kumimoji="1" lang="ja-JP" altLang="en-US" sz="2000" dirty="0"/>
                        </a:p>
                      </a:txBody>
                      <a:tcPr/>
                    </a:tc>
                    <a:tc>
                      <a:txBody>
                        <a:bodyPr/>
                        <a:lstStyle/>
                        <a:p>
                          <a:pPr algn="ctr"/>
                          <a:endParaRPr kumimoji="1" lang="ja-JP" altLang="en-US" sz="2000"/>
                        </a:p>
                      </a:txBody>
                      <a:tcPr/>
                    </a:tc>
                    <a:tc>
                      <a:txBody>
                        <a:bodyPr/>
                        <a:lstStyle/>
                        <a:p>
                          <a:pPr algn="ctr"/>
                          <a:endParaRPr kumimoji="1" lang="ja-JP" altLang="en-US" sz="2000"/>
                        </a:p>
                      </a:txBody>
                      <a:tcPr/>
                    </a:tc>
                    <a:tc>
                      <a:txBody>
                        <a:bodyPr/>
                        <a:lstStyle/>
                        <a:p>
                          <a:pPr algn="ctr"/>
                          <a:endParaRPr kumimoji="1" lang="ja-JP" altLang="en-US" sz="2000"/>
                        </a:p>
                      </a:txBody>
                      <a:tcPr/>
                    </a:tc>
                    <a:tc>
                      <a:txBody>
                        <a:bodyPr/>
                        <a:lstStyle/>
                        <a:p>
                          <a:pPr algn="ctr"/>
                          <a:endParaRPr kumimoji="1" lang="ja-JP" altLang="en-US" sz="2000" dirty="0"/>
                        </a:p>
                      </a:txBody>
                      <a:tcPr/>
                    </a:tc>
                    <a:extLst>
                      <a:ext uri="{0D108BD9-81ED-4DB2-BD59-A6C34878D82A}">
                        <a16:rowId xmlns:a16="http://schemas.microsoft.com/office/drawing/2014/main" val="3108521135"/>
                      </a:ext>
                    </a:extLst>
                  </a:tr>
                </a:tbl>
              </a:graphicData>
            </a:graphic>
          </p:graphicFrame>
        </mc:Fallback>
      </mc:AlternateContent>
      <p:sp>
        <p:nvSpPr>
          <p:cNvPr id="6" name="矢印: 下カーブ 5"/>
          <p:cNvSpPr/>
          <p:nvPr/>
        </p:nvSpPr>
        <p:spPr>
          <a:xfrm>
            <a:off x="4869873" y="2257924"/>
            <a:ext cx="2237509" cy="635828"/>
          </a:xfrm>
          <a:prstGeom prst="curved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mc:Choice xmlns:a14="http://schemas.microsoft.com/office/drawing/2010/main" Requires="a14">
          <p:sp>
            <p:nvSpPr>
              <p:cNvPr id="9" name="コンテンツ プレースホルダー 2"/>
              <p:cNvSpPr txBox="1">
                <a:spLocks/>
              </p:cNvSpPr>
              <p:nvPr/>
            </p:nvSpPr>
            <p:spPr>
              <a:xfrm>
                <a:off x="360218" y="1340716"/>
                <a:ext cx="8155132" cy="799811"/>
              </a:xfrm>
              <a:prstGeom prst="rect">
                <a:avLst/>
              </a:prstGeom>
            </p:spPr>
            <p:txBody>
              <a:bodyPr vert="horz" lIns="91440" tIns="45720" rIns="91440" bIns="45720" rtlCol="0">
                <a:normAutofit fontScale="92500" lnSpcReduction="10000"/>
              </a:bodyPr>
              <a:lstStyle>
                <a:lvl1pPr marL="171450" indent="-171450" algn="l" defTabSz="685800" rtl="0" eaLnBrk="1" latinLnBrk="0" hangingPunct="1">
                  <a:lnSpc>
                    <a:spcPct val="90000"/>
                  </a:lnSpc>
                  <a:spcBef>
                    <a:spcPts val="750"/>
                  </a:spcBef>
                  <a:buFont typeface="Arial"/>
                  <a:buChar char="•"/>
                  <a:defRPr kumimoji="1" sz="2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kumimoji="1" sz="2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kumimoji="1"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kumimoji="1"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kumimoji="1"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9pPr>
              </a:lstStyle>
              <a:p>
                <a:r>
                  <a:rPr lang="ja-JP" altLang="en-US" dirty="0"/>
                  <a:t>整数アルファベット上の系列</a:t>
                </a:r>
                <a14:m>
                  <m:oMath xmlns:m="http://schemas.openxmlformats.org/officeDocument/2006/math">
                    <m:r>
                      <a:rPr lang="en-US" altLang="ja-JP" i="1" dirty="0" smtClean="0">
                        <a:latin typeface="Cambria Math" panose="02040503050406030204" pitchFamily="18" charset="0"/>
                      </a:rPr>
                      <m:t>𝑎</m:t>
                    </m:r>
                    <m:r>
                      <a:rPr lang="en-US" altLang="ja-JP" dirty="0" smtClean="0">
                        <a:latin typeface="Cambria Math" panose="02040503050406030204" pitchFamily="18" charset="0"/>
                      </a:rPr>
                      <m:t>=</m:t>
                    </m:r>
                    <m:r>
                      <a:rPr lang="en-US" altLang="ja-JP" i="1" dirty="0" smtClean="0">
                        <a:latin typeface="Cambria Math" panose="02040503050406030204" pitchFamily="18" charset="0"/>
                      </a:rPr>
                      <m:t>(</m:t>
                    </m:r>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𝑎</m:t>
                        </m:r>
                      </m:e>
                      <m:sub>
                        <m:r>
                          <a:rPr lang="en-US" altLang="ja-JP" i="1" dirty="0" smtClean="0">
                            <a:latin typeface="Cambria Math" panose="02040503050406030204" pitchFamily="18" charset="0"/>
                          </a:rPr>
                          <m:t>1</m:t>
                        </m:r>
                      </m:sub>
                    </m:sSub>
                    <m:r>
                      <a:rPr lang="en-US" altLang="ja-JP" i="1" dirty="0" smtClean="0">
                        <a:latin typeface="Cambria Math" panose="02040503050406030204" pitchFamily="18" charset="0"/>
                      </a:rPr>
                      <m:t>,…,</m:t>
                    </m:r>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𝑎</m:t>
                        </m:r>
                      </m:e>
                      <m:sub>
                        <m:r>
                          <a:rPr lang="en-US" altLang="ja-JP" i="1" dirty="0" smtClean="0">
                            <a:latin typeface="Cambria Math" panose="02040503050406030204" pitchFamily="18" charset="0"/>
                          </a:rPr>
                          <m:t>𝑚</m:t>
                        </m:r>
                      </m:sub>
                    </m:sSub>
                    <m:r>
                      <a:rPr lang="en-US" altLang="ja-JP" i="1" dirty="0" smtClean="0">
                        <a:latin typeface="Cambria Math" panose="02040503050406030204" pitchFamily="18" charset="0"/>
                      </a:rPr>
                      <m:t>)</m:t>
                    </m:r>
                  </m:oMath>
                </a14:m>
                <a:r>
                  <a:rPr lang="ja-JP" altLang="en-US" dirty="0"/>
                  <a:t>に対して，</a:t>
                </a:r>
                <a14:m>
                  <m:oMath xmlns:m="http://schemas.openxmlformats.org/officeDocument/2006/math">
                    <m:r>
                      <m:rPr>
                        <m:sty m:val="p"/>
                      </m:rPr>
                      <a:rPr lang="en-US" altLang="ja-JP" b="0" i="0" dirty="0" smtClean="0">
                        <a:latin typeface="Cambria Math" panose="02040503050406030204" pitchFamily="18" charset="0"/>
                      </a:rPr>
                      <m:t>pred</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𝑎</m:t>
                    </m:r>
                    <m:r>
                      <a:rPr lang="en-US" altLang="ja-JP" i="1" dirty="0" smtClean="0">
                        <a:latin typeface="Cambria Math" panose="02040503050406030204" pitchFamily="18" charset="0"/>
                      </a:rPr>
                      <m:t>)</m:t>
                    </m:r>
                    <m:r>
                      <a:rPr lang="ja-JP" altLang="en-US" i="1" dirty="0">
                        <a:latin typeface="Cambria Math" panose="02040503050406030204" pitchFamily="18" charset="0"/>
                      </a:rPr>
                      <m:t>を</m:t>
                    </m:r>
                  </m:oMath>
                </a14:m>
                <a:r>
                  <a:rPr lang="ja-JP" altLang="en-US" dirty="0"/>
                  <a:t>次のように生成する．</a:t>
                </a:r>
              </a:p>
            </p:txBody>
          </p:sp>
        </mc:Choice>
        <mc:Fallback>
          <p:sp>
            <p:nvSpPr>
              <p:cNvPr id="9" name="コンテンツ プレースホルダー 2"/>
              <p:cNvSpPr txBox="1">
                <a:spLocks noRot="1" noChangeAspect="1" noMove="1" noResize="1" noEditPoints="1" noAdjustHandles="1" noChangeArrowheads="1" noChangeShapeType="1" noTextEdit="1"/>
              </p:cNvSpPr>
              <p:nvPr/>
            </p:nvSpPr>
            <p:spPr>
              <a:xfrm>
                <a:off x="360218" y="1340716"/>
                <a:ext cx="8155132" cy="799811"/>
              </a:xfrm>
              <a:prstGeom prst="rect">
                <a:avLst/>
              </a:prstGeom>
              <a:blipFill>
                <a:blip r:embed="rId3"/>
                <a:stretch>
                  <a:fillRect l="-1121" t="-15267" b="-1145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65703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フィルタリングに必要な前処理</a:t>
            </a:r>
            <a:endParaRPr kumimoji="1" lang="ja-JP" altLang="en-US" dirty="0"/>
          </a:p>
        </p:txBody>
      </p:sp>
      <p:sp>
        <p:nvSpPr>
          <p:cNvPr id="4" name="スライド番号プレースホルダー 3"/>
          <p:cNvSpPr>
            <a:spLocks noGrp="1"/>
          </p:cNvSpPr>
          <p:nvPr>
            <p:ph type="sldNum" sz="quarter" idx="12"/>
          </p:nvPr>
        </p:nvSpPr>
        <p:spPr/>
        <p:txBody>
          <a:bodyPr/>
          <a:lstStyle/>
          <a:p>
            <a:fld id="{46F5A2C1-14D5-5B4B-BE34-C3D425CB82EE}" type="slidenum">
              <a:rPr kumimoji="1" lang="ja-JP" altLang="en-US" smtClean="0"/>
              <a:t>24</a:t>
            </a:fld>
            <a:endParaRPr kumimoji="1" lang="ja-JP" altLang="en-US"/>
          </a:p>
        </p:txBody>
      </p:sp>
      <mc:AlternateContent xmlns:mc="http://schemas.openxmlformats.org/markup-compatibility/2006">
        <mc:Choice xmlns:a14="http://schemas.microsoft.com/office/drawing/2010/main" Requires="a14">
          <p:graphicFrame>
            <p:nvGraphicFramePr>
              <p:cNvPr id="5" name="表 4"/>
              <p:cNvGraphicFramePr>
                <a:graphicFrameLocks noGrp="1"/>
              </p:cNvGraphicFramePr>
              <p:nvPr>
                <p:extLst>
                  <p:ext uri="{D42A27DB-BD31-4B8C-83A1-F6EECF244321}">
                    <p14:modId xmlns:p14="http://schemas.microsoft.com/office/powerpoint/2010/main" val="2398463536"/>
                  </p:ext>
                </p:extLst>
              </p:nvPr>
            </p:nvGraphicFramePr>
            <p:xfrm>
              <a:off x="1389784" y="2893752"/>
              <a:ext cx="6096000" cy="158496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901400049"/>
                        </a:ext>
                      </a:extLst>
                    </a:gridCol>
                    <a:gridCol w="1016000">
                      <a:extLst>
                        <a:ext uri="{9D8B030D-6E8A-4147-A177-3AD203B41FA5}">
                          <a16:colId xmlns:a16="http://schemas.microsoft.com/office/drawing/2014/main" val="1585626577"/>
                        </a:ext>
                      </a:extLst>
                    </a:gridCol>
                    <a:gridCol w="1016000">
                      <a:extLst>
                        <a:ext uri="{9D8B030D-6E8A-4147-A177-3AD203B41FA5}">
                          <a16:colId xmlns:a16="http://schemas.microsoft.com/office/drawing/2014/main" val="847634673"/>
                        </a:ext>
                      </a:extLst>
                    </a:gridCol>
                    <a:gridCol w="1016000">
                      <a:extLst>
                        <a:ext uri="{9D8B030D-6E8A-4147-A177-3AD203B41FA5}">
                          <a16:colId xmlns:a16="http://schemas.microsoft.com/office/drawing/2014/main" val="4236799000"/>
                        </a:ext>
                      </a:extLst>
                    </a:gridCol>
                    <a:gridCol w="1016000">
                      <a:extLst>
                        <a:ext uri="{9D8B030D-6E8A-4147-A177-3AD203B41FA5}">
                          <a16:colId xmlns:a16="http://schemas.microsoft.com/office/drawing/2014/main" val="700092334"/>
                        </a:ext>
                      </a:extLst>
                    </a:gridCol>
                    <a:gridCol w="1016000">
                      <a:extLst>
                        <a:ext uri="{9D8B030D-6E8A-4147-A177-3AD203B41FA5}">
                          <a16:colId xmlns:a16="http://schemas.microsoft.com/office/drawing/2014/main" val="2836348642"/>
                        </a:ext>
                      </a:extLst>
                    </a:gridCol>
                  </a:tblGrid>
                  <a:tr h="370840">
                    <a:tc>
                      <a:txBody>
                        <a:bodyPr/>
                        <a:lstStyle/>
                        <a:p>
                          <a:pPr algn="ctr"/>
                          <a:r>
                            <a:rPr lang="en-US" altLang="ja-JP" sz="2000" dirty="0"/>
                            <a:t>index</a:t>
                          </a:r>
                          <a:endParaRPr kumimoji="1" lang="ja-JP" altLang="en-US" sz="2000" dirty="0"/>
                        </a:p>
                      </a:txBody>
                      <a:tcPr>
                        <a:solidFill>
                          <a:schemeClr val="bg1">
                            <a:lumMod val="85000"/>
                          </a:schemeClr>
                        </a:solidFill>
                      </a:tcPr>
                    </a:tc>
                    <a:tc>
                      <a:txBody>
                        <a:bodyPr/>
                        <a:lstStyle/>
                        <a:p>
                          <a:pPr algn="ctr"/>
                          <a:r>
                            <a:rPr kumimoji="1" lang="en-US" altLang="ja-JP" sz="2000" dirty="0"/>
                            <a:t>1</a:t>
                          </a:r>
                          <a:endParaRPr kumimoji="1" lang="ja-JP" altLang="en-US" sz="2000" dirty="0"/>
                        </a:p>
                      </a:txBody>
                      <a:tcPr>
                        <a:solidFill>
                          <a:schemeClr val="bg1">
                            <a:lumMod val="85000"/>
                          </a:schemeClr>
                        </a:solidFill>
                      </a:tcPr>
                    </a:tc>
                    <a:tc>
                      <a:txBody>
                        <a:bodyPr/>
                        <a:lstStyle/>
                        <a:p>
                          <a:pPr algn="ctr"/>
                          <a:r>
                            <a:rPr kumimoji="1" lang="en-US" altLang="ja-JP" sz="2000" dirty="0"/>
                            <a:t>2</a:t>
                          </a:r>
                          <a:endParaRPr kumimoji="1" lang="ja-JP" altLang="en-US" sz="2000" dirty="0"/>
                        </a:p>
                      </a:txBody>
                      <a:tcPr>
                        <a:solidFill>
                          <a:schemeClr val="bg1">
                            <a:lumMod val="85000"/>
                          </a:schemeClr>
                        </a:solidFill>
                      </a:tcPr>
                    </a:tc>
                    <a:tc>
                      <a:txBody>
                        <a:bodyPr/>
                        <a:lstStyle/>
                        <a:p>
                          <a:pPr algn="ctr"/>
                          <a:r>
                            <a:rPr kumimoji="1" lang="en-US" altLang="ja-JP" sz="2000" dirty="0"/>
                            <a:t>3</a:t>
                          </a:r>
                          <a:endParaRPr kumimoji="1" lang="ja-JP" altLang="en-US" sz="2000" dirty="0"/>
                        </a:p>
                      </a:txBody>
                      <a:tcPr>
                        <a:solidFill>
                          <a:schemeClr val="bg1">
                            <a:lumMod val="85000"/>
                          </a:schemeClr>
                        </a:solidFill>
                      </a:tcPr>
                    </a:tc>
                    <a:tc>
                      <a:txBody>
                        <a:bodyPr/>
                        <a:lstStyle/>
                        <a:p>
                          <a:pPr algn="ctr"/>
                          <a:r>
                            <a:rPr kumimoji="1" lang="en-US" altLang="ja-JP" sz="2000" dirty="0"/>
                            <a:t>4</a:t>
                          </a:r>
                          <a:endParaRPr kumimoji="1" lang="ja-JP" altLang="en-US" sz="2000" dirty="0"/>
                        </a:p>
                      </a:txBody>
                      <a:tcPr>
                        <a:solidFill>
                          <a:schemeClr val="bg1">
                            <a:lumMod val="85000"/>
                          </a:schemeClr>
                        </a:solidFill>
                      </a:tcPr>
                    </a:tc>
                    <a:tc>
                      <a:txBody>
                        <a:bodyPr/>
                        <a:lstStyle/>
                        <a:p>
                          <a:pPr algn="ctr"/>
                          <a:r>
                            <a:rPr kumimoji="1" lang="en-US" altLang="ja-JP" sz="2000" dirty="0"/>
                            <a:t>5</a:t>
                          </a:r>
                          <a:endParaRPr kumimoji="1" lang="ja-JP" altLang="en-US" sz="2000" dirty="0"/>
                        </a:p>
                      </a:txBody>
                      <a:tcPr>
                        <a:solidFill>
                          <a:schemeClr val="bg1">
                            <a:lumMod val="85000"/>
                          </a:schemeClr>
                        </a:solidFill>
                      </a:tcPr>
                    </a:tc>
                    <a:extLst>
                      <a:ext uri="{0D108BD9-81ED-4DB2-BD59-A6C34878D82A}">
                        <a16:rowId xmlns:a16="http://schemas.microsoft.com/office/drawing/2014/main" val="2855172224"/>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𝑎</m:t>
                                </m:r>
                              </m:oMath>
                            </m:oMathPara>
                          </a14:m>
                          <a:endParaRPr kumimoji="1" lang="ja-JP" altLang="en-US" sz="2000" dirty="0"/>
                        </a:p>
                      </a:txBody>
                      <a:tcPr/>
                    </a:tc>
                    <a:tc>
                      <a:txBody>
                        <a:bodyPr/>
                        <a:lstStyle/>
                        <a:p>
                          <a:pPr algn="ctr"/>
                          <a:r>
                            <a:rPr kumimoji="1" lang="en-US" altLang="ja-JP" sz="2000" dirty="0"/>
                            <a:t>15</a:t>
                          </a:r>
                          <a:endParaRPr kumimoji="1" lang="ja-JP" altLang="en-US" sz="2000" dirty="0"/>
                        </a:p>
                      </a:txBody>
                      <a:tcPr/>
                    </a:tc>
                    <a:tc>
                      <a:txBody>
                        <a:bodyPr/>
                        <a:lstStyle/>
                        <a:p>
                          <a:pPr algn="ctr"/>
                          <a:r>
                            <a:rPr kumimoji="1" lang="en-US" altLang="ja-JP" sz="2000" dirty="0">
                              <a:solidFill>
                                <a:srgbClr val="00B050"/>
                              </a:solidFill>
                            </a:rPr>
                            <a:t>6</a:t>
                          </a:r>
                          <a:endParaRPr kumimoji="1" lang="ja-JP" altLang="en-US" sz="2000" dirty="0">
                            <a:solidFill>
                              <a:srgbClr val="00B050"/>
                            </a:solidFill>
                          </a:endParaRPr>
                        </a:p>
                      </a:txBody>
                      <a:tcPr/>
                    </a:tc>
                    <a:tc>
                      <a:txBody>
                        <a:bodyPr/>
                        <a:lstStyle/>
                        <a:p>
                          <a:pPr algn="ctr"/>
                          <a:r>
                            <a:rPr kumimoji="1" lang="en-US" altLang="ja-JP" sz="2000" dirty="0"/>
                            <a:t>5</a:t>
                          </a:r>
                          <a:endParaRPr kumimoji="1" lang="ja-JP" altLang="en-US" sz="2000" dirty="0"/>
                        </a:p>
                      </a:txBody>
                      <a:tcPr/>
                    </a:tc>
                    <a:tc>
                      <a:txBody>
                        <a:bodyPr/>
                        <a:lstStyle/>
                        <a:p>
                          <a:pPr algn="ctr"/>
                          <a:r>
                            <a:rPr kumimoji="1" lang="en-US" altLang="ja-JP" sz="2000" dirty="0">
                              <a:solidFill>
                                <a:srgbClr val="C00000"/>
                              </a:solidFill>
                            </a:rPr>
                            <a:t>9</a:t>
                          </a:r>
                          <a:endParaRPr kumimoji="1" lang="ja-JP" altLang="en-US" sz="2000" dirty="0">
                            <a:solidFill>
                              <a:srgbClr val="C00000"/>
                            </a:solidFill>
                          </a:endParaRPr>
                        </a:p>
                      </a:txBody>
                      <a:tcPr/>
                    </a:tc>
                    <a:tc>
                      <a:txBody>
                        <a:bodyPr/>
                        <a:lstStyle/>
                        <a:p>
                          <a:pPr algn="ctr"/>
                          <a:r>
                            <a:rPr kumimoji="1" lang="en-US" altLang="ja-JP" sz="2000" dirty="0"/>
                            <a:t>1</a:t>
                          </a:r>
                          <a:endParaRPr kumimoji="1" lang="ja-JP" altLang="en-US" sz="2000" dirty="0"/>
                        </a:p>
                      </a:txBody>
                      <a:tcPr/>
                    </a:tc>
                    <a:extLst>
                      <a:ext uri="{0D108BD9-81ED-4DB2-BD59-A6C34878D82A}">
                        <a16:rowId xmlns:a16="http://schemas.microsoft.com/office/drawing/2014/main" val="2788817301"/>
                      </a:ext>
                    </a:extLst>
                  </a:tr>
                  <a:tr h="370840">
                    <a:tc>
                      <a:txBody>
                        <a:bodyPr/>
                        <a:lstStyle/>
                        <a:p>
                          <a:pPr algn="ctr"/>
                          <a14:m>
                            <m:oMathPara xmlns:m="http://schemas.openxmlformats.org/officeDocument/2006/math">
                              <m:oMathParaPr>
                                <m:jc m:val="centerGroup"/>
                              </m:oMathParaPr>
                              <m:oMath xmlns:m="http://schemas.openxmlformats.org/officeDocument/2006/math">
                                <m:r>
                                  <m:rPr>
                                    <m:sty m:val="p"/>
                                  </m:rPr>
                                  <a:rPr kumimoji="1" lang="en-US" altLang="ja-JP" sz="2000" b="0" i="0" smtClean="0">
                                    <a:latin typeface="Cambria Math" panose="02040503050406030204" pitchFamily="18" charset="0"/>
                                  </a:rPr>
                                  <m:t>pred</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𝑎</m:t>
                                </m:r>
                                <m:r>
                                  <a:rPr kumimoji="1" lang="en-US" altLang="ja-JP" sz="2000" b="0" i="1" smtClean="0">
                                    <a:latin typeface="Cambria Math" panose="02040503050406030204" pitchFamily="18" charset="0"/>
                                  </a:rPr>
                                  <m:t>)</m:t>
                                </m:r>
                              </m:oMath>
                            </m:oMathPara>
                          </a14:m>
                          <a:endParaRPr kumimoji="1" lang="ja-JP" altLang="en-US" sz="2000" dirty="0"/>
                        </a:p>
                      </a:txBody>
                      <a:tcPr/>
                    </a:tc>
                    <a:tc>
                      <a:txBody>
                        <a:bodyPr/>
                        <a:lstStyle/>
                        <a:p>
                          <a:pPr algn="ctr"/>
                          <a:r>
                            <a:rPr kumimoji="1" lang="en-US" altLang="ja-JP" sz="2000" dirty="0"/>
                            <a:t>4</a:t>
                          </a:r>
                          <a:endParaRPr kumimoji="1" lang="ja-JP" altLang="en-US" sz="2000" dirty="0"/>
                        </a:p>
                      </a:txBody>
                      <a:tcPr/>
                    </a:tc>
                    <a:tc>
                      <a:txBody>
                        <a:bodyPr/>
                        <a:lstStyle/>
                        <a:p>
                          <a:pPr algn="ctr"/>
                          <a:r>
                            <a:rPr kumimoji="1" lang="en-US" altLang="ja-JP" sz="2000" dirty="0"/>
                            <a:t>3</a:t>
                          </a:r>
                          <a:endParaRPr kumimoji="1" lang="ja-JP" altLang="en-US" sz="2000" dirty="0"/>
                        </a:p>
                      </a:txBody>
                      <a:tcPr/>
                    </a:tc>
                    <a:tc>
                      <a:txBody>
                        <a:bodyPr/>
                        <a:lstStyle/>
                        <a:p>
                          <a:pPr algn="ctr"/>
                          <a:r>
                            <a:rPr kumimoji="1" lang="en-US" altLang="ja-JP" sz="2000" dirty="0"/>
                            <a:t>5</a:t>
                          </a:r>
                          <a:endParaRPr kumimoji="1" lang="ja-JP" altLang="en-US" sz="2000" dirty="0"/>
                        </a:p>
                      </a:txBody>
                      <a:tcPr/>
                    </a:tc>
                    <a:tc>
                      <a:txBody>
                        <a:bodyPr/>
                        <a:lstStyle/>
                        <a:p>
                          <a:pPr algn="ctr"/>
                          <a:r>
                            <a:rPr kumimoji="1" lang="en-US" altLang="ja-JP" sz="2000" dirty="0"/>
                            <a:t>2</a:t>
                          </a:r>
                          <a:endParaRPr kumimoji="1" lang="ja-JP" altLang="en-US" sz="2000" dirty="0"/>
                        </a:p>
                      </a:txBody>
                      <a:tcPr/>
                    </a:tc>
                    <a:tc>
                      <a:txBody>
                        <a:bodyPr/>
                        <a:lstStyle/>
                        <a:p>
                          <a:pPr algn="ctr"/>
                          <a:endParaRPr kumimoji="1" lang="ja-JP" altLang="en-US" sz="2000" dirty="0"/>
                        </a:p>
                      </a:txBody>
                      <a:tcPr/>
                    </a:tc>
                    <a:extLst>
                      <a:ext uri="{0D108BD9-81ED-4DB2-BD59-A6C34878D82A}">
                        <a16:rowId xmlns:a16="http://schemas.microsoft.com/office/drawing/2014/main" val="1453427238"/>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𝑆</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𝑎</m:t>
                                </m:r>
                                <m:r>
                                  <a:rPr kumimoji="1" lang="en-US" altLang="ja-JP" sz="2000" b="0" i="1" smtClean="0">
                                    <a:latin typeface="Cambria Math" panose="02040503050406030204" pitchFamily="18" charset="0"/>
                                  </a:rPr>
                                  <m:t>)</m:t>
                                </m:r>
                              </m:oMath>
                            </m:oMathPara>
                          </a14:m>
                          <a:endParaRPr kumimoji="1" lang="ja-JP" altLang="en-US" sz="2000" dirty="0"/>
                        </a:p>
                      </a:txBody>
                      <a:tcPr/>
                    </a:tc>
                    <a:tc>
                      <a:txBody>
                        <a:bodyPr/>
                        <a:lstStyle/>
                        <a:p>
                          <a:pPr algn="ctr"/>
                          <a:endParaRPr kumimoji="1" lang="ja-JP" altLang="en-US" sz="2000" dirty="0"/>
                        </a:p>
                      </a:txBody>
                      <a:tcPr/>
                    </a:tc>
                    <a:tc>
                      <a:txBody>
                        <a:bodyPr/>
                        <a:lstStyle/>
                        <a:p>
                          <a:pPr algn="ctr"/>
                          <a:endParaRPr kumimoji="1" lang="ja-JP" altLang="en-US" sz="2000"/>
                        </a:p>
                      </a:txBody>
                      <a:tcPr/>
                    </a:tc>
                    <a:tc>
                      <a:txBody>
                        <a:bodyPr/>
                        <a:lstStyle/>
                        <a:p>
                          <a:pPr algn="ctr"/>
                          <a:endParaRPr kumimoji="1" lang="ja-JP" altLang="en-US" sz="2000"/>
                        </a:p>
                      </a:txBody>
                      <a:tcPr/>
                    </a:tc>
                    <a:tc>
                      <a:txBody>
                        <a:bodyPr/>
                        <a:lstStyle/>
                        <a:p>
                          <a:pPr algn="ctr"/>
                          <a:endParaRPr kumimoji="1" lang="ja-JP" altLang="en-US" sz="2000"/>
                        </a:p>
                      </a:txBody>
                      <a:tcPr/>
                    </a:tc>
                    <a:tc>
                      <a:txBody>
                        <a:bodyPr/>
                        <a:lstStyle/>
                        <a:p>
                          <a:pPr algn="ctr"/>
                          <a:endParaRPr kumimoji="1" lang="ja-JP" altLang="en-US" sz="2000" dirty="0"/>
                        </a:p>
                      </a:txBody>
                      <a:tcPr/>
                    </a:tc>
                    <a:extLst>
                      <a:ext uri="{0D108BD9-81ED-4DB2-BD59-A6C34878D82A}">
                        <a16:rowId xmlns:a16="http://schemas.microsoft.com/office/drawing/2014/main" val="3108521135"/>
                      </a:ext>
                    </a:extLst>
                  </a:tr>
                </a:tbl>
              </a:graphicData>
            </a:graphic>
          </p:graphicFrame>
        </mc:Choice>
        <mc:Fallback>
          <p:graphicFrame>
            <p:nvGraphicFramePr>
              <p:cNvPr id="5" name="表 4"/>
              <p:cNvGraphicFramePr>
                <a:graphicFrameLocks noGrp="1"/>
              </p:cNvGraphicFramePr>
              <p:nvPr>
                <p:extLst>
                  <p:ext uri="{D42A27DB-BD31-4B8C-83A1-F6EECF244321}">
                    <p14:modId xmlns:p14="http://schemas.microsoft.com/office/powerpoint/2010/main" val="2398463536"/>
                  </p:ext>
                </p:extLst>
              </p:nvPr>
            </p:nvGraphicFramePr>
            <p:xfrm>
              <a:off x="1389784" y="2893752"/>
              <a:ext cx="6096000" cy="158496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901400049"/>
                        </a:ext>
                      </a:extLst>
                    </a:gridCol>
                    <a:gridCol w="1016000">
                      <a:extLst>
                        <a:ext uri="{9D8B030D-6E8A-4147-A177-3AD203B41FA5}">
                          <a16:colId xmlns:a16="http://schemas.microsoft.com/office/drawing/2014/main" val="1585626577"/>
                        </a:ext>
                      </a:extLst>
                    </a:gridCol>
                    <a:gridCol w="1016000">
                      <a:extLst>
                        <a:ext uri="{9D8B030D-6E8A-4147-A177-3AD203B41FA5}">
                          <a16:colId xmlns:a16="http://schemas.microsoft.com/office/drawing/2014/main" val="847634673"/>
                        </a:ext>
                      </a:extLst>
                    </a:gridCol>
                    <a:gridCol w="1016000">
                      <a:extLst>
                        <a:ext uri="{9D8B030D-6E8A-4147-A177-3AD203B41FA5}">
                          <a16:colId xmlns:a16="http://schemas.microsoft.com/office/drawing/2014/main" val="4236799000"/>
                        </a:ext>
                      </a:extLst>
                    </a:gridCol>
                    <a:gridCol w="1016000">
                      <a:extLst>
                        <a:ext uri="{9D8B030D-6E8A-4147-A177-3AD203B41FA5}">
                          <a16:colId xmlns:a16="http://schemas.microsoft.com/office/drawing/2014/main" val="700092334"/>
                        </a:ext>
                      </a:extLst>
                    </a:gridCol>
                    <a:gridCol w="1016000">
                      <a:extLst>
                        <a:ext uri="{9D8B030D-6E8A-4147-A177-3AD203B41FA5}">
                          <a16:colId xmlns:a16="http://schemas.microsoft.com/office/drawing/2014/main" val="2836348642"/>
                        </a:ext>
                      </a:extLst>
                    </a:gridCol>
                  </a:tblGrid>
                  <a:tr h="396240">
                    <a:tc>
                      <a:txBody>
                        <a:bodyPr/>
                        <a:lstStyle/>
                        <a:p>
                          <a:pPr algn="ctr"/>
                          <a:r>
                            <a:rPr lang="en-US" altLang="ja-JP" sz="2000" dirty="0"/>
                            <a:t>index</a:t>
                          </a:r>
                          <a:endParaRPr kumimoji="1" lang="ja-JP" altLang="en-US" sz="2000" dirty="0"/>
                        </a:p>
                      </a:txBody>
                      <a:tcPr>
                        <a:solidFill>
                          <a:schemeClr val="bg1">
                            <a:lumMod val="85000"/>
                          </a:schemeClr>
                        </a:solidFill>
                      </a:tcPr>
                    </a:tc>
                    <a:tc>
                      <a:txBody>
                        <a:bodyPr/>
                        <a:lstStyle/>
                        <a:p>
                          <a:pPr algn="ctr"/>
                          <a:r>
                            <a:rPr kumimoji="1" lang="en-US" altLang="ja-JP" sz="2000" dirty="0"/>
                            <a:t>1</a:t>
                          </a:r>
                          <a:endParaRPr kumimoji="1" lang="ja-JP" altLang="en-US" sz="2000" dirty="0"/>
                        </a:p>
                      </a:txBody>
                      <a:tcPr>
                        <a:solidFill>
                          <a:schemeClr val="bg1">
                            <a:lumMod val="85000"/>
                          </a:schemeClr>
                        </a:solidFill>
                      </a:tcPr>
                    </a:tc>
                    <a:tc>
                      <a:txBody>
                        <a:bodyPr/>
                        <a:lstStyle/>
                        <a:p>
                          <a:pPr algn="ctr"/>
                          <a:r>
                            <a:rPr kumimoji="1" lang="en-US" altLang="ja-JP" sz="2000" dirty="0"/>
                            <a:t>2</a:t>
                          </a:r>
                          <a:endParaRPr kumimoji="1" lang="ja-JP" altLang="en-US" sz="2000" dirty="0"/>
                        </a:p>
                      </a:txBody>
                      <a:tcPr>
                        <a:solidFill>
                          <a:schemeClr val="bg1">
                            <a:lumMod val="85000"/>
                          </a:schemeClr>
                        </a:solidFill>
                      </a:tcPr>
                    </a:tc>
                    <a:tc>
                      <a:txBody>
                        <a:bodyPr/>
                        <a:lstStyle/>
                        <a:p>
                          <a:pPr algn="ctr"/>
                          <a:r>
                            <a:rPr kumimoji="1" lang="en-US" altLang="ja-JP" sz="2000" dirty="0"/>
                            <a:t>3</a:t>
                          </a:r>
                          <a:endParaRPr kumimoji="1" lang="ja-JP" altLang="en-US" sz="2000" dirty="0"/>
                        </a:p>
                      </a:txBody>
                      <a:tcPr>
                        <a:solidFill>
                          <a:schemeClr val="bg1">
                            <a:lumMod val="85000"/>
                          </a:schemeClr>
                        </a:solidFill>
                      </a:tcPr>
                    </a:tc>
                    <a:tc>
                      <a:txBody>
                        <a:bodyPr/>
                        <a:lstStyle/>
                        <a:p>
                          <a:pPr algn="ctr"/>
                          <a:r>
                            <a:rPr kumimoji="1" lang="en-US" altLang="ja-JP" sz="2000" dirty="0"/>
                            <a:t>4</a:t>
                          </a:r>
                          <a:endParaRPr kumimoji="1" lang="ja-JP" altLang="en-US" sz="2000" dirty="0"/>
                        </a:p>
                      </a:txBody>
                      <a:tcPr>
                        <a:solidFill>
                          <a:schemeClr val="bg1">
                            <a:lumMod val="85000"/>
                          </a:schemeClr>
                        </a:solidFill>
                      </a:tcPr>
                    </a:tc>
                    <a:tc>
                      <a:txBody>
                        <a:bodyPr/>
                        <a:lstStyle/>
                        <a:p>
                          <a:pPr algn="ctr"/>
                          <a:r>
                            <a:rPr kumimoji="1" lang="en-US" altLang="ja-JP" sz="2000" dirty="0"/>
                            <a:t>5</a:t>
                          </a:r>
                          <a:endParaRPr kumimoji="1" lang="ja-JP" altLang="en-US" sz="2000" dirty="0"/>
                        </a:p>
                      </a:txBody>
                      <a:tcPr>
                        <a:solidFill>
                          <a:schemeClr val="bg1">
                            <a:lumMod val="85000"/>
                          </a:schemeClr>
                        </a:solidFill>
                      </a:tcPr>
                    </a:tc>
                    <a:extLst>
                      <a:ext uri="{0D108BD9-81ED-4DB2-BD59-A6C34878D82A}">
                        <a16:rowId xmlns:a16="http://schemas.microsoft.com/office/drawing/2014/main" val="2855172224"/>
                      </a:ext>
                    </a:extLst>
                  </a:tr>
                  <a:tr h="396240">
                    <a:tc>
                      <a:txBody>
                        <a:bodyPr/>
                        <a:lstStyle/>
                        <a:p>
                          <a:endParaRPr lang="ja-JP"/>
                        </a:p>
                      </a:txBody>
                      <a:tcPr>
                        <a:blipFill>
                          <a:blip r:embed="rId2"/>
                          <a:stretch>
                            <a:fillRect l="-599" t="-106061" r="-501198" b="-212121"/>
                          </a:stretch>
                        </a:blipFill>
                      </a:tcPr>
                    </a:tc>
                    <a:tc>
                      <a:txBody>
                        <a:bodyPr/>
                        <a:lstStyle/>
                        <a:p>
                          <a:pPr algn="ctr"/>
                          <a:r>
                            <a:rPr kumimoji="1" lang="en-US" altLang="ja-JP" sz="2000" dirty="0"/>
                            <a:t>15</a:t>
                          </a:r>
                          <a:endParaRPr kumimoji="1" lang="ja-JP" altLang="en-US" sz="2000" dirty="0"/>
                        </a:p>
                      </a:txBody>
                      <a:tcPr/>
                    </a:tc>
                    <a:tc>
                      <a:txBody>
                        <a:bodyPr/>
                        <a:lstStyle/>
                        <a:p>
                          <a:pPr algn="ctr"/>
                          <a:r>
                            <a:rPr kumimoji="1" lang="en-US" altLang="ja-JP" sz="2000" dirty="0">
                              <a:solidFill>
                                <a:srgbClr val="00B050"/>
                              </a:solidFill>
                            </a:rPr>
                            <a:t>6</a:t>
                          </a:r>
                          <a:endParaRPr kumimoji="1" lang="ja-JP" altLang="en-US" sz="2000" dirty="0">
                            <a:solidFill>
                              <a:srgbClr val="00B050"/>
                            </a:solidFill>
                          </a:endParaRPr>
                        </a:p>
                      </a:txBody>
                      <a:tcPr/>
                    </a:tc>
                    <a:tc>
                      <a:txBody>
                        <a:bodyPr/>
                        <a:lstStyle/>
                        <a:p>
                          <a:pPr algn="ctr"/>
                          <a:r>
                            <a:rPr kumimoji="1" lang="en-US" altLang="ja-JP" sz="2000" dirty="0"/>
                            <a:t>5</a:t>
                          </a:r>
                          <a:endParaRPr kumimoji="1" lang="ja-JP" altLang="en-US" sz="2000" dirty="0"/>
                        </a:p>
                      </a:txBody>
                      <a:tcPr/>
                    </a:tc>
                    <a:tc>
                      <a:txBody>
                        <a:bodyPr/>
                        <a:lstStyle/>
                        <a:p>
                          <a:pPr algn="ctr"/>
                          <a:r>
                            <a:rPr kumimoji="1" lang="en-US" altLang="ja-JP" sz="2000" dirty="0">
                              <a:solidFill>
                                <a:srgbClr val="C00000"/>
                              </a:solidFill>
                            </a:rPr>
                            <a:t>9</a:t>
                          </a:r>
                          <a:endParaRPr kumimoji="1" lang="ja-JP" altLang="en-US" sz="2000" dirty="0">
                            <a:solidFill>
                              <a:srgbClr val="C00000"/>
                            </a:solidFill>
                          </a:endParaRPr>
                        </a:p>
                      </a:txBody>
                      <a:tcPr/>
                    </a:tc>
                    <a:tc>
                      <a:txBody>
                        <a:bodyPr/>
                        <a:lstStyle/>
                        <a:p>
                          <a:pPr algn="ctr"/>
                          <a:r>
                            <a:rPr kumimoji="1" lang="en-US" altLang="ja-JP" sz="2000" dirty="0"/>
                            <a:t>1</a:t>
                          </a:r>
                          <a:endParaRPr kumimoji="1" lang="ja-JP" altLang="en-US" sz="2000" dirty="0"/>
                        </a:p>
                      </a:txBody>
                      <a:tcPr/>
                    </a:tc>
                    <a:extLst>
                      <a:ext uri="{0D108BD9-81ED-4DB2-BD59-A6C34878D82A}">
                        <a16:rowId xmlns:a16="http://schemas.microsoft.com/office/drawing/2014/main" val="2788817301"/>
                      </a:ext>
                    </a:extLst>
                  </a:tr>
                  <a:tr h="396240">
                    <a:tc>
                      <a:txBody>
                        <a:bodyPr/>
                        <a:lstStyle/>
                        <a:p>
                          <a:endParaRPr lang="ja-JP"/>
                        </a:p>
                      </a:txBody>
                      <a:tcPr>
                        <a:blipFill>
                          <a:blip r:embed="rId2"/>
                          <a:stretch>
                            <a:fillRect l="-599" t="-209231" r="-501198" b="-115385"/>
                          </a:stretch>
                        </a:blipFill>
                      </a:tcPr>
                    </a:tc>
                    <a:tc>
                      <a:txBody>
                        <a:bodyPr/>
                        <a:lstStyle/>
                        <a:p>
                          <a:pPr algn="ctr"/>
                          <a:r>
                            <a:rPr kumimoji="1" lang="en-US" altLang="ja-JP" sz="2000" dirty="0"/>
                            <a:t>4</a:t>
                          </a:r>
                          <a:endParaRPr kumimoji="1" lang="ja-JP" altLang="en-US" sz="2000" dirty="0"/>
                        </a:p>
                      </a:txBody>
                      <a:tcPr/>
                    </a:tc>
                    <a:tc>
                      <a:txBody>
                        <a:bodyPr/>
                        <a:lstStyle/>
                        <a:p>
                          <a:pPr algn="ctr"/>
                          <a:r>
                            <a:rPr kumimoji="1" lang="en-US" altLang="ja-JP" sz="2000" dirty="0"/>
                            <a:t>3</a:t>
                          </a:r>
                          <a:endParaRPr kumimoji="1" lang="ja-JP" altLang="en-US" sz="2000" dirty="0"/>
                        </a:p>
                      </a:txBody>
                      <a:tcPr/>
                    </a:tc>
                    <a:tc>
                      <a:txBody>
                        <a:bodyPr/>
                        <a:lstStyle/>
                        <a:p>
                          <a:pPr algn="ctr"/>
                          <a:r>
                            <a:rPr kumimoji="1" lang="en-US" altLang="ja-JP" sz="2000" dirty="0"/>
                            <a:t>5</a:t>
                          </a:r>
                          <a:endParaRPr kumimoji="1" lang="ja-JP" altLang="en-US" sz="2000" dirty="0"/>
                        </a:p>
                      </a:txBody>
                      <a:tcPr/>
                    </a:tc>
                    <a:tc>
                      <a:txBody>
                        <a:bodyPr/>
                        <a:lstStyle/>
                        <a:p>
                          <a:pPr algn="ctr"/>
                          <a:r>
                            <a:rPr kumimoji="1" lang="en-US" altLang="ja-JP" sz="2000" dirty="0"/>
                            <a:t>2</a:t>
                          </a:r>
                          <a:endParaRPr kumimoji="1" lang="ja-JP" altLang="en-US" sz="2000" dirty="0"/>
                        </a:p>
                      </a:txBody>
                      <a:tcPr/>
                    </a:tc>
                    <a:tc>
                      <a:txBody>
                        <a:bodyPr/>
                        <a:lstStyle/>
                        <a:p>
                          <a:pPr algn="ctr"/>
                          <a:endParaRPr kumimoji="1" lang="ja-JP" altLang="en-US" sz="2000" dirty="0"/>
                        </a:p>
                      </a:txBody>
                      <a:tcPr/>
                    </a:tc>
                    <a:extLst>
                      <a:ext uri="{0D108BD9-81ED-4DB2-BD59-A6C34878D82A}">
                        <a16:rowId xmlns:a16="http://schemas.microsoft.com/office/drawing/2014/main" val="1453427238"/>
                      </a:ext>
                    </a:extLst>
                  </a:tr>
                  <a:tr h="396240">
                    <a:tc>
                      <a:txBody>
                        <a:bodyPr/>
                        <a:lstStyle/>
                        <a:p>
                          <a:endParaRPr lang="ja-JP"/>
                        </a:p>
                      </a:txBody>
                      <a:tcPr>
                        <a:blipFill>
                          <a:blip r:embed="rId2"/>
                          <a:stretch>
                            <a:fillRect l="-599" t="-309231" r="-501198" b="-15385"/>
                          </a:stretch>
                        </a:blipFill>
                      </a:tcPr>
                    </a:tc>
                    <a:tc>
                      <a:txBody>
                        <a:bodyPr/>
                        <a:lstStyle/>
                        <a:p>
                          <a:pPr algn="ctr"/>
                          <a:endParaRPr kumimoji="1" lang="ja-JP" altLang="en-US" sz="2000" dirty="0"/>
                        </a:p>
                      </a:txBody>
                      <a:tcPr/>
                    </a:tc>
                    <a:tc>
                      <a:txBody>
                        <a:bodyPr/>
                        <a:lstStyle/>
                        <a:p>
                          <a:pPr algn="ctr"/>
                          <a:endParaRPr kumimoji="1" lang="ja-JP" altLang="en-US" sz="2000"/>
                        </a:p>
                      </a:txBody>
                      <a:tcPr/>
                    </a:tc>
                    <a:tc>
                      <a:txBody>
                        <a:bodyPr/>
                        <a:lstStyle/>
                        <a:p>
                          <a:pPr algn="ctr"/>
                          <a:endParaRPr kumimoji="1" lang="ja-JP" altLang="en-US" sz="2000"/>
                        </a:p>
                      </a:txBody>
                      <a:tcPr/>
                    </a:tc>
                    <a:tc>
                      <a:txBody>
                        <a:bodyPr/>
                        <a:lstStyle/>
                        <a:p>
                          <a:pPr algn="ctr"/>
                          <a:endParaRPr kumimoji="1" lang="ja-JP" altLang="en-US" sz="2000"/>
                        </a:p>
                      </a:txBody>
                      <a:tcPr/>
                    </a:tc>
                    <a:tc>
                      <a:txBody>
                        <a:bodyPr/>
                        <a:lstStyle/>
                        <a:p>
                          <a:pPr algn="ctr"/>
                          <a:endParaRPr kumimoji="1" lang="ja-JP" altLang="en-US" sz="2000" dirty="0"/>
                        </a:p>
                      </a:txBody>
                      <a:tcPr/>
                    </a:tc>
                    <a:extLst>
                      <a:ext uri="{0D108BD9-81ED-4DB2-BD59-A6C34878D82A}">
                        <a16:rowId xmlns:a16="http://schemas.microsoft.com/office/drawing/2014/main" val="3108521135"/>
                      </a:ext>
                    </a:extLst>
                  </a:tr>
                </a:tbl>
              </a:graphicData>
            </a:graphic>
          </p:graphicFrame>
        </mc:Fallback>
      </mc:AlternateContent>
      <p:sp>
        <p:nvSpPr>
          <p:cNvPr id="6" name="矢印: 下カーブ 5"/>
          <p:cNvSpPr/>
          <p:nvPr/>
        </p:nvSpPr>
        <p:spPr>
          <a:xfrm flipH="1">
            <a:off x="3796146" y="2257924"/>
            <a:ext cx="2064328" cy="635828"/>
          </a:xfrm>
          <a:prstGeom prst="curved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mc:Choice xmlns:a14="http://schemas.microsoft.com/office/drawing/2010/main" Requires="a14">
          <p:sp>
            <p:nvSpPr>
              <p:cNvPr id="9" name="コンテンツ プレースホルダー 2"/>
              <p:cNvSpPr txBox="1">
                <a:spLocks/>
              </p:cNvSpPr>
              <p:nvPr/>
            </p:nvSpPr>
            <p:spPr>
              <a:xfrm>
                <a:off x="360218" y="1340716"/>
                <a:ext cx="8155132" cy="799811"/>
              </a:xfrm>
              <a:prstGeom prst="rect">
                <a:avLst/>
              </a:prstGeom>
            </p:spPr>
            <p:txBody>
              <a:bodyPr vert="horz" lIns="91440" tIns="45720" rIns="91440" bIns="45720" rtlCol="0">
                <a:normAutofit fontScale="92500" lnSpcReduction="10000"/>
              </a:bodyPr>
              <a:lstStyle>
                <a:lvl1pPr marL="171450" indent="-171450" algn="l" defTabSz="685800" rtl="0" eaLnBrk="1" latinLnBrk="0" hangingPunct="1">
                  <a:lnSpc>
                    <a:spcPct val="90000"/>
                  </a:lnSpc>
                  <a:spcBef>
                    <a:spcPts val="750"/>
                  </a:spcBef>
                  <a:buFont typeface="Arial"/>
                  <a:buChar char="•"/>
                  <a:defRPr kumimoji="1" sz="2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kumimoji="1" sz="2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kumimoji="1"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kumimoji="1"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kumimoji="1"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9pPr>
              </a:lstStyle>
              <a:p>
                <a:r>
                  <a:rPr lang="ja-JP" altLang="en-US" dirty="0"/>
                  <a:t>整数アルファベット上の系列</a:t>
                </a:r>
                <a14:m>
                  <m:oMath xmlns:m="http://schemas.openxmlformats.org/officeDocument/2006/math">
                    <m:r>
                      <a:rPr lang="en-US" altLang="ja-JP" i="1" dirty="0" smtClean="0">
                        <a:latin typeface="Cambria Math" panose="02040503050406030204" pitchFamily="18" charset="0"/>
                      </a:rPr>
                      <m:t>𝑎</m:t>
                    </m:r>
                    <m:r>
                      <a:rPr lang="en-US" altLang="ja-JP" dirty="0" smtClean="0">
                        <a:latin typeface="Cambria Math" panose="02040503050406030204" pitchFamily="18" charset="0"/>
                      </a:rPr>
                      <m:t>=</m:t>
                    </m:r>
                    <m:r>
                      <a:rPr lang="en-US" altLang="ja-JP" i="1" dirty="0" smtClean="0">
                        <a:latin typeface="Cambria Math" panose="02040503050406030204" pitchFamily="18" charset="0"/>
                      </a:rPr>
                      <m:t>(</m:t>
                    </m:r>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𝑎</m:t>
                        </m:r>
                      </m:e>
                      <m:sub>
                        <m:r>
                          <a:rPr lang="en-US" altLang="ja-JP" i="1" dirty="0" smtClean="0">
                            <a:latin typeface="Cambria Math" panose="02040503050406030204" pitchFamily="18" charset="0"/>
                          </a:rPr>
                          <m:t>1</m:t>
                        </m:r>
                      </m:sub>
                    </m:sSub>
                    <m:r>
                      <a:rPr lang="en-US" altLang="ja-JP" i="1" dirty="0" smtClean="0">
                        <a:latin typeface="Cambria Math" panose="02040503050406030204" pitchFamily="18" charset="0"/>
                      </a:rPr>
                      <m:t>,…,</m:t>
                    </m:r>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𝑎</m:t>
                        </m:r>
                      </m:e>
                      <m:sub>
                        <m:r>
                          <a:rPr lang="en-US" altLang="ja-JP" i="1" dirty="0" smtClean="0">
                            <a:latin typeface="Cambria Math" panose="02040503050406030204" pitchFamily="18" charset="0"/>
                          </a:rPr>
                          <m:t>𝑚</m:t>
                        </m:r>
                      </m:sub>
                    </m:sSub>
                    <m:r>
                      <a:rPr lang="en-US" altLang="ja-JP" i="1" dirty="0" smtClean="0">
                        <a:latin typeface="Cambria Math" panose="02040503050406030204" pitchFamily="18" charset="0"/>
                      </a:rPr>
                      <m:t>)</m:t>
                    </m:r>
                  </m:oMath>
                </a14:m>
                <a:r>
                  <a:rPr lang="ja-JP" altLang="en-US" dirty="0"/>
                  <a:t>に対して，</a:t>
                </a:r>
                <a14:m>
                  <m:oMath xmlns:m="http://schemas.openxmlformats.org/officeDocument/2006/math">
                    <m:r>
                      <m:rPr>
                        <m:sty m:val="p"/>
                      </m:rPr>
                      <a:rPr lang="en-US" altLang="ja-JP" b="0" i="0" dirty="0" smtClean="0">
                        <a:latin typeface="Cambria Math" panose="02040503050406030204" pitchFamily="18" charset="0"/>
                      </a:rPr>
                      <m:t>pred</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𝑎</m:t>
                    </m:r>
                    <m:r>
                      <a:rPr lang="en-US" altLang="ja-JP" i="1" dirty="0" smtClean="0">
                        <a:latin typeface="Cambria Math" panose="02040503050406030204" pitchFamily="18" charset="0"/>
                      </a:rPr>
                      <m:t>)</m:t>
                    </m:r>
                    <m:r>
                      <a:rPr lang="ja-JP" altLang="en-US" i="1" dirty="0">
                        <a:latin typeface="Cambria Math" panose="02040503050406030204" pitchFamily="18" charset="0"/>
                      </a:rPr>
                      <m:t>を</m:t>
                    </m:r>
                  </m:oMath>
                </a14:m>
                <a:r>
                  <a:rPr lang="ja-JP" altLang="en-US" dirty="0"/>
                  <a:t>次のように生成する．</a:t>
                </a:r>
              </a:p>
            </p:txBody>
          </p:sp>
        </mc:Choice>
        <mc:Fallback>
          <p:sp>
            <p:nvSpPr>
              <p:cNvPr id="9" name="コンテンツ プレースホルダー 2"/>
              <p:cNvSpPr txBox="1">
                <a:spLocks noRot="1" noChangeAspect="1" noMove="1" noResize="1" noEditPoints="1" noAdjustHandles="1" noChangeArrowheads="1" noChangeShapeType="1" noTextEdit="1"/>
              </p:cNvSpPr>
              <p:nvPr/>
            </p:nvSpPr>
            <p:spPr>
              <a:xfrm>
                <a:off x="360218" y="1340716"/>
                <a:ext cx="8155132" cy="799811"/>
              </a:xfrm>
              <a:prstGeom prst="rect">
                <a:avLst/>
              </a:prstGeom>
              <a:blipFill>
                <a:blip r:embed="rId3"/>
                <a:stretch>
                  <a:fillRect l="-1121" t="-15267" b="-1145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81980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フィルタリングに必要な前処理</a:t>
            </a:r>
            <a:endParaRPr kumimoji="1" lang="ja-JP" altLang="en-US" dirty="0"/>
          </a:p>
        </p:txBody>
      </p:sp>
      <p:sp>
        <p:nvSpPr>
          <p:cNvPr id="4" name="スライド番号プレースホルダー 3"/>
          <p:cNvSpPr>
            <a:spLocks noGrp="1"/>
          </p:cNvSpPr>
          <p:nvPr>
            <p:ph type="sldNum" sz="quarter" idx="12"/>
          </p:nvPr>
        </p:nvSpPr>
        <p:spPr/>
        <p:txBody>
          <a:bodyPr/>
          <a:lstStyle/>
          <a:p>
            <a:fld id="{46F5A2C1-14D5-5B4B-BE34-C3D425CB82EE}" type="slidenum">
              <a:rPr kumimoji="1" lang="ja-JP" altLang="en-US" smtClean="0"/>
              <a:t>25</a:t>
            </a:fld>
            <a:endParaRPr kumimoji="1" lang="ja-JP" altLang="en-US"/>
          </a:p>
        </p:txBody>
      </p:sp>
      <mc:AlternateContent xmlns:mc="http://schemas.openxmlformats.org/markup-compatibility/2006">
        <mc:Choice xmlns:a14="http://schemas.microsoft.com/office/drawing/2010/main" Requires="a14">
          <p:graphicFrame>
            <p:nvGraphicFramePr>
              <p:cNvPr id="5" name="表 4"/>
              <p:cNvGraphicFramePr>
                <a:graphicFrameLocks noGrp="1"/>
              </p:cNvGraphicFramePr>
              <p:nvPr>
                <p:extLst>
                  <p:ext uri="{D42A27DB-BD31-4B8C-83A1-F6EECF244321}">
                    <p14:modId xmlns:p14="http://schemas.microsoft.com/office/powerpoint/2010/main" val="2497449507"/>
                  </p:ext>
                </p:extLst>
              </p:nvPr>
            </p:nvGraphicFramePr>
            <p:xfrm>
              <a:off x="1389784" y="2893752"/>
              <a:ext cx="6096000" cy="158496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901400049"/>
                        </a:ext>
                      </a:extLst>
                    </a:gridCol>
                    <a:gridCol w="1016000">
                      <a:extLst>
                        <a:ext uri="{9D8B030D-6E8A-4147-A177-3AD203B41FA5}">
                          <a16:colId xmlns:a16="http://schemas.microsoft.com/office/drawing/2014/main" val="1585626577"/>
                        </a:ext>
                      </a:extLst>
                    </a:gridCol>
                    <a:gridCol w="1016000">
                      <a:extLst>
                        <a:ext uri="{9D8B030D-6E8A-4147-A177-3AD203B41FA5}">
                          <a16:colId xmlns:a16="http://schemas.microsoft.com/office/drawing/2014/main" val="847634673"/>
                        </a:ext>
                      </a:extLst>
                    </a:gridCol>
                    <a:gridCol w="1016000">
                      <a:extLst>
                        <a:ext uri="{9D8B030D-6E8A-4147-A177-3AD203B41FA5}">
                          <a16:colId xmlns:a16="http://schemas.microsoft.com/office/drawing/2014/main" val="4236799000"/>
                        </a:ext>
                      </a:extLst>
                    </a:gridCol>
                    <a:gridCol w="1016000">
                      <a:extLst>
                        <a:ext uri="{9D8B030D-6E8A-4147-A177-3AD203B41FA5}">
                          <a16:colId xmlns:a16="http://schemas.microsoft.com/office/drawing/2014/main" val="700092334"/>
                        </a:ext>
                      </a:extLst>
                    </a:gridCol>
                    <a:gridCol w="1016000">
                      <a:extLst>
                        <a:ext uri="{9D8B030D-6E8A-4147-A177-3AD203B41FA5}">
                          <a16:colId xmlns:a16="http://schemas.microsoft.com/office/drawing/2014/main" val="2836348642"/>
                        </a:ext>
                      </a:extLst>
                    </a:gridCol>
                  </a:tblGrid>
                  <a:tr h="370840">
                    <a:tc>
                      <a:txBody>
                        <a:bodyPr/>
                        <a:lstStyle/>
                        <a:p>
                          <a:pPr algn="ctr"/>
                          <a:r>
                            <a:rPr lang="en-US" altLang="ja-JP" sz="2000" dirty="0"/>
                            <a:t>index</a:t>
                          </a:r>
                          <a:endParaRPr kumimoji="1" lang="ja-JP" altLang="en-US" sz="2000" dirty="0"/>
                        </a:p>
                      </a:txBody>
                      <a:tcPr>
                        <a:solidFill>
                          <a:schemeClr val="bg1">
                            <a:lumMod val="85000"/>
                          </a:schemeClr>
                        </a:solidFill>
                      </a:tcPr>
                    </a:tc>
                    <a:tc>
                      <a:txBody>
                        <a:bodyPr/>
                        <a:lstStyle/>
                        <a:p>
                          <a:pPr algn="ctr"/>
                          <a:r>
                            <a:rPr kumimoji="1" lang="en-US" altLang="ja-JP" sz="2000" dirty="0"/>
                            <a:t>1</a:t>
                          </a:r>
                          <a:endParaRPr kumimoji="1" lang="ja-JP" altLang="en-US" sz="2000" dirty="0"/>
                        </a:p>
                      </a:txBody>
                      <a:tcPr>
                        <a:solidFill>
                          <a:schemeClr val="bg1">
                            <a:lumMod val="85000"/>
                          </a:schemeClr>
                        </a:solidFill>
                      </a:tcPr>
                    </a:tc>
                    <a:tc>
                      <a:txBody>
                        <a:bodyPr/>
                        <a:lstStyle/>
                        <a:p>
                          <a:pPr algn="ctr"/>
                          <a:r>
                            <a:rPr kumimoji="1" lang="en-US" altLang="ja-JP" sz="2000" dirty="0"/>
                            <a:t>2</a:t>
                          </a:r>
                          <a:endParaRPr kumimoji="1" lang="ja-JP" altLang="en-US" sz="2000" dirty="0"/>
                        </a:p>
                      </a:txBody>
                      <a:tcPr>
                        <a:solidFill>
                          <a:schemeClr val="bg1">
                            <a:lumMod val="85000"/>
                          </a:schemeClr>
                        </a:solidFill>
                      </a:tcPr>
                    </a:tc>
                    <a:tc>
                      <a:txBody>
                        <a:bodyPr/>
                        <a:lstStyle/>
                        <a:p>
                          <a:pPr algn="ctr"/>
                          <a:r>
                            <a:rPr kumimoji="1" lang="en-US" altLang="ja-JP" sz="2000" dirty="0"/>
                            <a:t>3</a:t>
                          </a:r>
                          <a:endParaRPr kumimoji="1" lang="ja-JP" altLang="en-US" sz="2000" dirty="0"/>
                        </a:p>
                      </a:txBody>
                      <a:tcPr>
                        <a:solidFill>
                          <a:schemeClr val="bg1">
                            <a:lumMod val="85000"/>
                          </a:schemeClr>
                        </a:solidFill>
                      </a:tcPr>
                    </a:tc>
                    <a:tc>
                      <a:txBody>
                        <a:bodyPr/>
                        <a:lstStyle/>
                        <a:p>
                          <a:pPr algn="ctr"/>
                          <a:r>
                            <a:rPr kumimoji="1" lang="en-US" altLang="ja-JP" sz="2000" dirty="0"/>
                            <a:t>4</a:t>
                          </a:r>
                          <a:endParaRPr kumimoji="1" lang="ja-JP" altLang="en-US" sz="2000" dirty="0"/>
                        </a:p>
                      </a:txBody>
                      <a:tcPr>
                        <a:solidFill>
                          <a:schemeClr val="bg1">
                            <a:lumMod val="85000"/>
                          </a:schemeClr>
                        </a:solidFill>
                      </a:tcPr>
                    </a:tc>
                    <a:tc>
                      <a:txBody>
                        <a:bodyPr/>
                        <a:lstStyle/>
                        <a:p>
                          <a:pPr algn="ctr"/>
                          <a:r>
                            <a:rPr kumimoji="1" lang="en-US" altLang="ja-JP" sz="2000" dirty="0"/>
                            <a:t>5</a:t>
                          </a:r>
                          <a:endParaRPr kumimoji="1" lang="ja-JP" altLang="en-US" sz="2000" dirty="0"/>
                        </a:p>
                      </a:txBody>
                      <a:tcPr>
                        <a:solidFill>
                          <a:schemeClr val="bg1">
                            <a:lumMod val="85000"/>
                          </a:schemeClr>
                        </a:solidFill>
                      </a:tcPr>
                    </a:tc>
                    <a:extLst>
                      <a:ext uri="{0D108BD9-81ED-4DB2-BD59-A6C34878D82A}">
                        <a16:rowId xmlns:a16="http://schemas.microsoft.com/office/drawing/2014/main" val="2855172224"/>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𝑎</m:t>
                                </m:r>
                              </m:oMath>
                            </m:oMathPara>
                          </a14:m>
                          <a:endParaRPr kumimoji="1" lang="ja-JP" altLang="en-US" sz="2000" dirty="0"/>
                        </a:p>
                      </a:txBody>
                      <a:tcPr/>
                    </a:tc>
                    <a:tc>
                      <a:txBody>
                        <a:bodyPr/>
                        <a:lstStyle/>
                        <a:p>
                          <a:pPr algn="ctr"/>
                          <a:r>
                            <a:rPr kumimoji="1" lang="en-US" altLang="ja-JP" sz="2000" dirty="0"/>
                            <a:t>15</a:t>
                          </a:r>
                          <a:endParaRPr kumimoji="1" lang="ja-JP" altLang="en-US" sz="2000" dirty="0"/>
                        </a:p>
                      </a:txBody>
                      <a:tcPr/>
                    </a:tc>
                    <a:tc>
                      <a:txBody>
                        <a:bodyPr/>
                        <a:lstStyle/>
                        <a:p>
                          <a:pPr algn="ctr"/>
                          <a:r>
                            <a:rPr kumimoji="1" lang="en-US" altLang="ja-JP" sz="2000" dirty="0"/>
                            <a:t>6</a:t>
                          </a:r>
                          <a:endParaRPr kumimoji="1" lang="ja-JP" altLang="en-US" sz="2000" dirty="0"/>
                        </a:p>
                      </a:txBody>
                      <a:tcPr/>
                    </a:tc>
                    <a:tc>
                      <a:txBody>
                        <a:bodyPr/>
                        <a:lstStyle/>
                        <a:p>
                          <a:pPr algn="ctr"/>
                          <a:r>
                            <a:rPr kumimoji="1" lang="en-US" altLang="ja-JP" sz="2000" dirty="0"/>
                            <a:t>5</a:t>
                          </a:r>
                          <a:endParaRPr kumimoji="1" lang="ja-JP" altLang="en-US" sz="2000" dirty="0"/>
                        </a:p>
                      </a:txBody>
                      <a:tcPr/>
                    </a:tc>
                    <a:tc>
                      <a:txBody>
                        <a:bodyPr/>
                        <a:lstStyle/>
                        <a:p>
                          <a:pPr algn="ctr"/>
                          <a:r>
                            <a:rPr kumimoji="1" lang="en-US" altLang="ja-JP" sz="2000" dirty="0"/>
                            <a:t>9</a:t>
                          </a:r>
                          <a:endParaRPr kumimoji="1" lang="ja-JP" altLang="en-US" sz="2000" dirty="0"/>
                        </a:p>
                      </a:txBody>
                      <a:tcPr/>
                    </a:tc>
                    <a:tc>
                      <a:txBody>
                        <a:bodyPr/>
                        <a:lstStyle/>
                        <a:p>
                          <a:pPr algn="ctr"/>
                          <a:r>
                            <a:rPr kumimoji="1" lang="en-US" altLang="ja-JP" sz="2000" dirty="0"/>
                            <a:t>1</a:t>
                          </a:r>
                          <a:endParaRPr kumimoji="1" lang="ja-JP" altLang="en-US" sz="2000" dirty="0"/>
                        </a:p>
                      </a:txBody>
                      <a:tcPr/>
                    </a:tc>
                    <a:extLst>
                      <a:ext uri="{0D108BD9-81ED-4DB2-BD59-A6C34878D82A}">
                        <a16:rowId xmlns:a16="http://schemas.microsoft.com/office/drawing/2014/main" val="2788817301"/>
                      </a:ext>
                    </a:extLst>
                  </a:tr>
                  <a:tr h="370840">
                    <a:tc>
                      <a:txBody>
                        <a:bodyPr/>
                        <a:lstStyle/>
                        <a:p>
                          <a:pPr algn="ctr"/>
                          <a14:m>
                            <m:oMathPara xmlns:m="http://schemas.openxmlformats.org/officeDocument/2006/math">
                              <m:oMathParaPr>
                                <m:jc m:val="centerGroup"/>
                              </m:oMathParaPr>
                              <m:oMath xmlns:m="http://schemas.openxmlformats.org/officeDocument/2006/math">
                                <m:r>
                                  <m:rPr>
                                    <m:sty m:val="p"/>
                                  </m:rPr>
                                  <a:rPr kumimoji="1" lang="en-US" altLang="ja-JP" sz="2000" b="0" i="0" smtClean="0">
                                    <a:latin typeface="Cambria Math" panose="02040503050406030204" pitchFamily="18" charset="0"/>
                                  </a:rPr>
                                  <m:t>pred</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𝑎</m:t>
                                </m:r>
                                <m:r>
                                  <a:rPr kumimoji="1" lang="en-US" altLang="ja-JP" sz="2000" b="0" i="1" smtClean="0">
                                    <a:latin typeface="Cambria Math" panose="02040503050406030204" pitchFamily="18" charset="0"/>
                                  </a:rPr>
                                  <m:t>)</m:t>
                                </m:r>
                              </m:oMath>
                            </m:oMathPara>
                          </a14:m>
                          <a:endParaRPr kumimoji="1" lang="ja-JP" altLang="en-US" sz="2000" dirty="0"/>
                        </a:p>
                      </a:txBody>
                      <a:tcPr/>
                    </a:tc>
                    <a:tc>
                      <a:txBody>
                        <a:bodyPr/>
                        <a:lstStyle/>
                        <a:p>
                          <a:pPr algn="ctr"/>
                          <a:r>
                            <a:rPr kumimoji="1" lang="en-US" altLang="ja-JP" sz="2000" dirty="0"/>
                            <a:t>4</a:t>
                          </a:r>
                          <a:endParaRPr kumimoji="1" lang="ja-JP" altLang="en-US" sz="2000" dirty="0"/>
                        </a:p>
                      </a:txBody>
                      <a:tcPr/>
                    </a:tc>
                    <a:tc>
                      <a:txBody>
                        <a:bodyPr/>
                        <a:lstStyle/>
                        <a:p>
                          <a:pPr algn="ctr"/>
                          <a:r>
                            <a:rPr kumimoji="1" lang="en-US" altLang="ja-JP" sz="2000" dirty="0"/>
                            <a:t>3</a:t>
                          </a:r>
                          <a:endParaRPr kumimoji="1" lang="ja-JP" altLang="en-US" sz="2000" dirty="0"/>
                        </a:p>
                      </a:txBody>
                      <a:tcPr/>
                    </a:tc>
                    <a:tc>
                      <a:txBody>
                        <a:bodyPr/>
                        <a:lstStyle/>
                        <a:p>
                          <a:pPr algn="ctr"/>
                          <a:r>
                            <a:rPr kumimoji="1" lang="en-US" altLang="ja-JP" sz="2000" dirty="0"/>
                            <a:t>5</a:t>
                          </a:r>
                          <a:endParaRPr kumimoji="1" lang="ja-JP" altLang="en-US" sz="2000" dirty="0"/>
                        </a:p>
                      </a:txBody>
                      <a:tcPr/>
                    </a:tc>
                    <a:tc>
                      <a:txBody>
                        <a:bodyPr/>
                        <a:lstStyle/>
                        <a:p>
                          <a:pPr algn="ctr"/>
                          <a:r>
                            <a:rPr kumimoji="1" lang="en-US" altLang="ja-JP" sz="2000" dirty="0"/>
                            <a:t>2</a:t>
                          </a:r>
                          <a:endParaRPr kumimoji="1" lang="ja-JP" altLang="en-US" sz="2000" dirty="0"/>
                        </a:p>
                      </a:txBody>
                      <a:tcPr/>
                    </a:tc>
                    <a:tc>
                      <a:txBody>
                        <a:bodyPr/>
                        <a:lstStyle/>
                        <a:p>
                          <a:pPr algn="ctr"/>
                          <a:r>
                            <a:rPr kumimoji="1" lang="en-US" altLang="ja-JP" sz="2000" dirty="0"/>
                            <a:t>0</a:t>
                          </a:r>
                          <a:endParaRPr kumimoji="1" lang="ja-JP" altLang="en-US" sz="2000" dirty="0"/>
                        </a:p>
                      </a:txBody>
                      <a:tcPr/>
                    </a:tc>
                    <a:extLst>
                      <a:ext uri="{0D108BD9-81ED-4DB2-BD59-A6C34878D82A}">
                        <a16:rowId xmlns:a16="http://schemas.microsoft.com/office/drawing/2014/main" val="1453427238"/>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𝑆</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𝑎</m:t>
                                </m:r>
                                <m:r>
                                  <a:rPr kumimoji="1" lang="en-US" altLang="ja-JP" sz="2000" b="0" i="1" smtClean="0">
                                    <a:latin typeface="Cambria Math" panose="02040503050406030204" pitchFamily="18" charset="0"/>
                                  </a:rPr>
                                  <m:t>)</m:t>
                                </m:r>
                              </m:oMath>
                            </m:oMathPara>
                          </a14:m>
                          <a:endParaRPr kumimoji="1" lang="ja-JP" altLang="en-US" sz="2000" dirty="0"/>
                        </a:p>
                      </a:txBody>
                      <a:tcPr/>
                    </a:tc>
                    <a:tc>
                      <a:txBody>
                        <a:bodyPr/>
                        <a:lstStyle/>
                        <a:p>
                          <a:pPr algn="ctr"/>
                          <a:endParaRPr kumimoji="1" lang="ja-JP" altLang="en-US" sz="2000" dirty="0"/>
                        </a:p>
                      </a:txBody>
                      <a:tcPr/>
                    </a:tc>
                    <a:tc>
                      <a:txBody>
                        <a:bodyPr/>
                        <a:lstStyle/>
                        <a:p>
                          <a:pPr algn="ctr"/>
                          <a:endParaRPr kumimoji="1" lang="ja-JP" altLang="en-US" sz="2000"/>
                        </a:p>
                      </a:txBody>
                      <a:tcPr/>
                    </a:tc>
                    <a:tc>
                      <a:txBody>
                        <a:bodyPr/>
                        <a:lstStyle/>
                        <a:p>
                          <a:pPr algn="ctr"/>
                          <a:endParaRPr kumimoji="1" lang="ja-JP" altLang="en-US" sz="2000"/>
                        </a:p>
                      </a:txBody>
                      <a:tcPr/>
                    </a:tc>
                    <a:tc>
                      <a:txBody>
                        <a:bodyPr/>
                        <a:lstStyle/>
                        <a:p>
                          <a:pPr algn="ctr"/>
                          <a:endParaRPr kumimoji="1" lang="ja-JP" altLang="en-US" sz="2000"/>
                        </a:p>
                      </a:txBody>
                      <a:tcPr/>
                    </a:tc>
                    <a:tc>
                      <a:txBody>
                        <a:bodyPr/>
                        <a:lstStyle/>
                        <a:p>
                          <a:pPr algn="ctr"/>
                          <a:endParaRPr kumimoji="1" lang="ja-JP" altLang="en-US" sz="2000" dirty="0"/>
                        </a:p>
                      </a:txBody>
                      <a:tcPr/>
                    </a:tc>
                    <a:extLst>
                      <a:ext uri="{0D108BD9-81ED-4DB2-BD59-A6C34878D82A}">
                        <a16:rowId xmlns:a16="http://schemas.microsoft.com/office/drawing/2014/main" val="3108521135"/>
                      </a:ext>
                    </a:extLst>
                  </a:tr>
                </a:tbl>
              </a:graphicData>
            </a:graphic>
          </p:graphicFrame>
        </mc:Choice>
        <mc:Fallback>
          <p:graphicFrame>
            <p:nvGraphicFramePr>
              <p:cNvPr id="5" name="表 4"/>
              <p:cNvGraphicFramePr>
                <a:graphicFrameLocks noGrp="1"/>
              </p:cNvGraphicFramePr>
              <p:nvPr>
                <p:extLst>
                  <p:ext uri="{D42A27DB-BD31-4B8C-83A1-F6EECF244321}">
                    <p14:modId xmlns:p14="http://schemas.microsoft.com/office/powerpoint/2010/main" val="2497449507"/>
                  </p:ext>
                </p:extLst>
              </p:nvPr>
            </p:nvGraphicFramePr>
            <p:xfrm>
              <a:off x="1389784" y="2893752"/>
              <a:ext cx="6096000" cy="158496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901400049"/>
                        </a:ext>
                      </a:extLst>
                    </a:gridCol>
                    <a:gridCol w="1016000">
                      <a:extLst>
                        <a:ext uri="{9D8B030D-6E8A-4147-A177-3AD203B41FA5}">
                          <a16:colId xmlns:a16="http://schemas.microsoft.com/office/drawing/2014/main" val="1585626577"/>
                        </a:ext>
                      </a:extLst>
                    </a:gridCol>
                    <a:gridCol w="1016000">
                      <a:extLst>
                        <a:ext uri="{9D8B030D-6E8A-4147-A177-3AD203B41FA5}">
                          <a16:colId xmlns:a16="http://schemas.microsoft.com/office/drawing/2014/main" val="847634673"/>
                        </a:ext>
                      </a:extLst>
                    </a:gridCol>
                    <a:gridCol w="1016000">
                      <a:extLst>
                        <a:ext uri="{9D8B030D-6E8A-4147-A177-3AD203B41FA5}">
                          <a16:colId xmlns:a16="http://schemas.microsoft.com/office/drawing/2014/main" val="4236799000"/>
                        </a:ext>
                      </a:extLst>
                    </a:gridCol>
                    <a:gridCol w="1016000">
                      <a:extLst>
                        <a:ext uri="{9D8B030D-6E8A-4147-A177-3AD203B41FA5}">
                          <a16:colId xmlns:a16="http://schemas.microsoft.com/office/drawing/2014/main" val="700092334"/>
                        </a:ext>
                      </a:extLst>
                    </a:gridCol>
                    <a:gridCol w="1016000">
                      <a:extLst>
                        <a:ext uri="{9D8B030D-6E8A-4147-A177-3AD203B41FA5}">
                          <a16:colId xmlns:a16="http://schemas.microsoft.com/office/drawing/2014/main" val="2836348642"/>
                        </a:ext>
                      </a:extLst>
                    </a:gridCol>
                  </a:tblGrid>
                  <a:tr h="396240">
                    <a:tc>
                      <a:txBody>
                        <a:bodyPr/>
                        <a:lstStyle/>
                        <a:p>
                          <a:pPr algn="ctr"/>
                          <a:r>
                            <a:rPr lang="en-US" altLang="ja-JP" sz="2000" dirty="0"/>
                            <a:t>index</a:t>
                          </a:r>
                          <a:endParaRPr kumimoji="1" lang="ja-JP" altLang="en-US" sz="2000" dirty="0"/>
                        </a:p>
                      </a:txBody>
                      <a:tcPr>
                        <a:solidFill>
                          <a:schemeClr val="bg1">
                            <a:lumMod val="85000"/>
                          </a:schemeClr>
                        </a:solidFill>
                      </a:tcPr>
                    </a:tc>
                    <a:tc>
                      <a:txBody>
                        <a:bodyPr/>
                        <a:lstStyle/>
                        <a:p>
                          <a:pPr algn="ctr"/>
                          <a:r>
                            <a:rPr kumimoji="1" lang="en-US" altLang="ja-JP" sz="2000" dirty="0"/>
                            <a:t>1</a:t>
                          </a:r>
                          <a:endParaRPr kumimoji="1" lang="ja-JP" altLang="en-US" sz="2000" dirty="0"/>
                        </a:p>
                      </a:txBody>
                      <a:tcPr>
                        <a:solidFill>
                          <a:schemeClr val="bg1">
                            <a:lumMod val="85000"/>
                          </a:schemeClr>
                        </a:solidFill>
                      </a:tcPr>
                    </a:tc>
                    <a:tc>
                      <a:txBody>
                        <a:bodyPr/>
                        <a:lstStyle/>
                        <a:p>
                          <a:pPr algn="ctr"/>
                          <a:r>
                            <a:rPr kumimoji="1" lang="en-US" altLang="ja-JP" sz="2000" dirty="0"/>
                            <a:t>2</a:t>
                          </a:r>
                          <a:endParaRPr kumimoji="1" lang="ja-JP" altLang="en-US" sz="2000" dirty="0"/>
                        </a:p>
                      </a:txBody>
                      <a:tcPr>
                        <a:solidFill>
                          <a:schemeClr val="bg1">
                            <a:lumMod val="85000"/>
                          </a:schemeClr>
                        </a:solidFill>
                      </a:tcPr>
                    </a:tc>
                    <a:tc>
                      <a:txBody>
                        <a:bodyPr/>
                        <a:lstStyle/>
                        <a:p>
                          <a:pPr algn="ctr"/>
                          <a:r>
                            <a:rPr kumimoji="1" lang="en-US" altLang="ja-JP" sz="2000" dirty="0"/>
                            <a:t>3</a:t>
                          </a:r>
                          <a:endParaRPr kumimoji="1" lang="ja-JP" altLang="en-US" sz="2000" dirty="0"/>
                        </a:p>
                      </a:txBody>
                      <a:tcPr>
                        <a:solidFill>
                          <a:schemeClr val="bg1">
                            <a:lumMod val="85000"/>
                          </a:schemeClr>
                        </a:solidFill>
                      </a:tcPr>
                    </a:tc>
                    <a:tc>
                      <a:txBody>
                        <a:bodyPr/>
                        <a:lstStyle/>
                        <a:p>
                          <a:pPr algn="ctr"/>
                          <a:r>
                            <a:rPr kumimoji="1" lang="en-US" altLang="ja-JP" sz="2000" dirty="0"/>
                            <a:t>4</a:t>
                          </a:r>
                          <a:endParaRPr kumimoji="1" lang="ja-JP" altLang="en-US" sz="2000" dirty="0"/>
                        </a:p>
                      </a:txBody>
                      <a:tcPr>
                        <a:solidFill>
                          <a:schemeClr val="bg1">
                            <a:lumMod val="85000"/>
                          </a:schemeClr>
                        </a:solidFill>
                      </a:tcPr>
                    </a:tc>
                    <a:tc>
                      <a:txBody>
                        <a:bodyPr/>
                        <a:lstStyle/>
                        <a:p>
                          <a:pPr algn="ctr"/>
                          <a:r>
                            <a:rPr kumimoji="1" lang="en-US" altLang="ja-JP" sz="2000" dirty="0"/>
                            <a:t>5</a:t>
                          </a:r>
                          <a:endParaRPr kumimoji="1" lang="ja-JP" altLang="en-US" sz="2000" dirty="0"/>
                        </a:p>
                      </a:txBody>
                      <a:tcPr>
                        <a:solidFill>
                          <a:schemeClr val="bg1">
                            <a:lumMod val="85000"/>
                          </a:schemeClr>
                        </a:solidFill>
                      </a:tcPr>
                    </a:tc>
                    <a:extLst>
                      <a:ext uri="{0D108BD9-81ED-4DB2-BD59-A6C34878D82A}">
                        <a16:rowId xmlns:a16="http://schemas.microsoft.com/office/drawing/2014/main" val="2855172224"/>
                      </a:ext>
                    </a:extLst>
                  </a:tr>
                  <a:tr h="396240">
                    <a:tc>
                      <a:txBody>
                        <a:bodyPr/>
                        <a:lstStyle/>
                        <a:p>
                          <a:endParaRPr lang="ja-JP"/>
                        </a:p>
                      </a:txBody>
                      <a:tcPr>
                        <a:blipFill>
                          <a:blip r:embed="rId2"/>
                          <a:stretch>
                            <a:fillRect l="-599" t="-106061" r="-501198" b="-212121"/>
                          </a:stretch>
                        </a:blipFill>
                      </a:tcPr>
                    </a:tc>
                    <a:tc>
                      <a:txBody>
                        <a:bodyPr/>
                        <a:lstStyle/>
                        <a:p>
                          <a:pPr algn="ctr"/>
                          <a:r>
                            <a:rPr kumimoji="1" lang="en-US" altLang="ja-JP" sz="2000" dirty="0"/>
                            <a:t>15</a:t>
                          </a:r>
                          <a:endParaRPr kumimoji="1" lang="ja-JP" altLang="en-US" sz="2000" dirty="0"/>
                        </a:p>
                      </a:txBody>
                      <a:tcPr/>
                    </a:tc>
                    <a:tc>
                      <a:txBody>
                        <a:bodyPr/>
                        <a:lstStyle/>
                        <a:p>
                          <a:pPr algn="ctr"/>
                          <a:r>
                            <a:rPr kumimoji="1" lang="en-US" altLang="ja-JP" sz="2000" dirty="0"/>
                            <a:t>6</a:t>
                          </a:r>
                          <a:endParaRPr kumimoji="1" lang="ja-JP" altLang="en-US" sz="2000" dirty="0"/>
                        </a:p>
                      </a:txBody>
                      <a:tcPr/>
                    </a:tc>
                    <a:tc>
                      <a:txBody>
                        <a:bodyPr/>
                        <a:lstStyle/>
                        <a:p>
                          <a:pPr algn="ctr"/>
                          <a:r>
                            <a:rPr kumimoji="1" lang="en-US" altLang="ja-JP" sz="2000" dirty="0"/>
                            <a:t>5</a:t>
                          </a:r>
                          <a:endParaRPr kumimoji="1" lang="ja-JP" altLang="en-US" sz="2000" dirty="0"/>
                        </a:p>
                      </a:txBody>
                      <a:tcPr/>
                    </a:tc>
                    <a:tc>
                      <a:txBody>
                        <a:bodyPr/>
                        <a:lstStyle/>
                        <a:p>
                          <a:pPr algn="ctr"/>
                          <a:r>
                            <a:rPr kumimoji="1" lang="en-US" altLang="ja-JP" sz="2000" dirty="0"/>
                            <a:t>9</a:t>
                          </a:r>
                          <a:endParaRPr kumimoji="1" lang="ja-JP" altLang="en-US" sz="2000" dirty="0"/>
                        </a:p>
                      </a:txBody>
                      <a:tcPr/>
                    </a:tc>
                    <a:tc>
                      <a:txBody>
                        <a:bodyPr/>
                        <a:lstStyle/>
                        <a:p>
                          <a:pPr algn="ctr"/>
                          <a:r>
                            <a:rPr kumimoji="1" lang="en-US" altLang="ja-JP" sz="2000" dirty="0"/>
                            <a:t>1</a:t>
                          </a:r>
                          <a:endParaRPr kumimoji="1" lang="ja-JP" altLang="en-US" sz="2000" dirty="0"/>
                        </a:p>
                      </a:txBody>
                      <a:tcPr/>
                    </a:tc>
                    <a:extLst>
                      <a:ext uri="{0D108BD9-81ED-4DB2-BD59-A6C34878D82A}">
                        <a16:rowId xmlns:a16="http://schemas.microsoft.com/office/drawing/2014/main" val="2788817301"/>
                      </a:ext>
                    </a:extLst>
                  </a:tr>
                  <a:tr h="396240">
                    <a:tc>
                      <a:txBody>
                        <a:bodyPr/>
                        <a:lstStyle/>
                        <a:p>
                          <a:endParaRPr lang="ja-JP"/>
                        </a:p>
                      </a:txBody>
                      <a:tcPr>
                        <a:blipFill>
                          <a:blip r:embed="rId2"/>
                          <a:stretch>
                            <a:fillRect l="-599" t="-209231" r="-501198" b="-115385"/>
                          </a:stretch>
                        </a:blipFill>
                      </a:tcPr>
                    </a:tc>
                    <a:tc>
                      <a:txBody>
                        <a:bodyPr/>
                        <a:lstStyle/>
                        <a:p>
                          <a:pPr algn="ctr"/>
                          <a:r>
                            <a:rPr kumimoji="1" lang="en-US" altLang="ja-JP" sz="2000" dirty="0"/>
                            <a:t>4</a:t>
                          </a:r>
                          <a:endParaRPr kumimoji="1" lang="ja-JP" altLang="en-US" sz="2000" dirty="0"/>
                        </a:p>
                      </a:txBody>
                      <a:tcPr/>
                    </a:tc>
                    <a:tc>
                      <a:txBody>
                        <a:bodyPr/>
                        <a:lstStyle/>
                        <a:p>
                          <a:pPr algn="ctr"/>
                          <a:r>
                            <a:rPr kumimoji="1" lang="en-US" altLang="ja-JP" sz="2000" dirty="0"/>
                            <a:t>3</a:t>
                          </a:r>
                          <a:endParaRPr kumimoji="1" lang="ja-JP" altLang="en-US" sz="2000" dirty="0"/>
                        </a:p>
                      </a:txBody>
                      <a:tcPr/>
                    </a:tc>
                    <a:tc>
                      <a:txBody>
                        <a:bodyPr/>
                        <a:lstStyle/>
                        <a:p>
                          <a:pPr algn="ctr"/>
                          <a:r>
                            <a:rPr kumimoji="1" lang="en-US" altLang="ja-JP" sz="2000" dirty="0"/>
                            <a:t>5</a:t>
                          </a:r>
                          <a:endParaRPr kumimoji="1" lang="ja-JP" altLang="en-US" sz="2000" dirty="0"/>
                        </a:p>
                      </a:txBody>
                      <a:tcPr/>
                    </a:tc>
                    <a:tc>
                      <a:txBody>
                        <a:bodyPr/>
                        <a:lstStyle/>
                        <a:p>
                          <a:pPr algn="ctr"/>
                          <a:r>
                            <a:rPr kumimoji="1" lang="en-US" altLang="ja-JP" sz="2000" dirty="0"/>
                            <a:t>2</a:t>
                          </a:r>
                          <a:endParaRPr kumimoji="1" lang="ja-JP" altLang="en-US" sz="2000" dirty="0"/>
                        </a:p>
                      </a:txBody>
                      <a:tcPr/>
                    </a:tc>
                    <a:tc>
                      <a:txBody>
                        <a:bodyPr/>
                        <a:lstStyle/>
                        <a:p>
                          <a:pPr algn="ctr"/>
                          <a:r>
                            <a:rPr kumimoji="1" lang="en-US" altLang="ja-JP" sz="2000" dirty="0"/>
                            <a:t>0</a:t>
                          </a:r>
                          <a:endParaRPr kumimoji="1" lang="ja-JP" altLang="en-US" sz="2000" dirty="0"/>
                        </a:p>
                      </a:txBody>
                      <a:tcPr/>
                    </a:tc>
                    <a:extLst>
                      <a:ext uri="{0D108BD9-81ED-4DB2-BD59-A6C34878D82A}">
                        <a16:rowId xmlns:a16="http://schemas.microsoft.com/office/drawing/2014/main" val="1453427238"/>
                      </a:ext>
                    </a:extLst>
                  </a:tr>
                  <a:tr h="396240">
                    <a:tc>
                      <a:txBody>
                        <a:bodyPr/>
                        <a:lstStyle/>
                        <a:p>
                          <a:endParaRPr lang="ja-JP"/>
                        </a:p>
                      </a:txBody>
                      <a:tcPr>
                        <a:blipFill>
                          <a:blip r:embed="rId2"/>
                          <a:stretch>
                            <a:fillRect l="-599" t="-309231" r="-501198" b="-15385"/>
                          </a:stretch>
                        </a:blipFill>
                      </a:tcPr>
                    </a:tc>
                    <a:tc>
                      <a:txBody>
                        <a:bodyPr/>
                        <a:lstStyle/>
                        <a:p>
                          <a:pPr algn="ctr"/>
                          <a:endParaRPr kumimoji="1" lang="ja-JP" altLang="en-US" sz="2000" dirty="0"/>
                        </a:p>
                      </a:txBody>
                      <a:tcPr/>
                    </a:tc>
                    <a:tc>
                      <a:txBody>
                        <a:bodyPr/>
                        <a:lstStyle/>
                        <a:p>
                          <a:pPr algn="ctr"/>
                          <a:endParaRPr kumimoji="1" lang="ja-JP" altLang="en-US" sz="2000"/>
                        </a:p>
                      </a:txBody>
                      <a:tcPr/>
                    </a:tc>
                    <a:tc>
                      <a:txBody>
                        <a:bodyPr/>
                        <a:lstStyle/>
                        <a:p>
                          <a:pPr algn="ctr"/>
                          <a:endParaRPr kumimoji="1" lang="ja-JP" altLang="en-US" sz="2000"/>
                        </a:p>
                      </a:txBody>
                      <a:tcPr/>
                    </a:tc>
                    <a:tc>
                      <a:txBody>
                        <a:bodyPr/>
                        <a:lstStyle/>
                        <a:p>
                          <a:pPr algn="ctr"/>
                          <a:endParaRPr kumimoji="1" lang="ja-JP" altLang="en-US" sz="2000"/>
                        </a:p>
                      </a:txBody>
                      <a:tcPr/>
                    </a:tc>
                    <a:tc>
                      <a:txBody>
                        <a:bodyPr/>
                        <a:lstStyle/>
                        <a:p>
                          <a:pPr algn="ctr"/>
                          <a:endParaRPr kumimoji="1" lang="ja-JP" altLang="en-US" sz="2000" dirty="0"/>
                        </a:p>
                      </a:txBody>
                      <a:tcPr/>
                    </a:tc>
                    <a:extLst>
                      <a:ext uri="{0D108BD9-81ED-4DB2-BD59-A6C34878D82A}">
                        <a16:rowId xmlns:a16="http://schemas.microsoft.com/office/drawing/2014/main" val="3108521135"/>
                      </a:ext>
                    </a:extLst>
                  </a:tr>
                </a:tbl>
              </a:graphicData>
            </a:graphic>
          </p:graphicFrame>
        </mc:Fallback>
      </mc:AlternateContent>
      <p:sp>
        <p:nvSpPr>
          <p:cNvPr id="6" name="吹き出し: 四角形 5"/>
          <p:cNvSpPr/>
          <p:nvPr/>
        </p:nvSpPr>
        <p:spPr>
          <a:xfrm>
            <a:off x="6359236" y="1780309"/>
            <a:ext cx="2216728" cy="983673"/>
          </a:xfrm>
          <a:prstGeom prst="wedgeRectCallou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predecessor</a:t>
            </a:r>
            <a:r>
              <a:rPr lang="ja-JP" altLang="en-US" dirty="0">
                <a:solidFill>
                  <a:schemeClr val="tx1"/>
                </a:solidFill>
              </a:rPr>
              <a:t>がないときは</a:t>
            </a:r>
            <a:r>
              <a:rPr lang="en-US" altLang="ja-JP" dirty="0">
                <a:solidFill>
                  <a:schemeClr val="tx1"/>
                </a:solidFill>
              </a:rPr>
              <a:t>0</a:t>
            </a:r>
            <a:r>
              <a:rPr lang="ja-JP" altLang="en-US" dirty="0">
                <a:solidFill>
                  <a:schemeClr val="tx1"/>
                </a:solidFill>
              </a:rPr>
              <a:t>を入れる</a:t>
            </a:r>
            <a:endParaRPr kumimoji="1" lang="ja-JP" altLang="en-US" dirty="0">
              <a:solidFill>
                <a:schemeClr val="tx1"/>
              </a:solidFill>
            </a:endParaRPr>
          </a:p>
        </p:txBody>
      </p:sp>
      <mc:AlternateContent xmlns:mc="http://schemas.openxmlformats.org/markup-compatibility/2006">
        <mc:Choice xmlns:a14="http://schemas.microsoft.com/office/drawing/2010/main" Requires="a14">
          <p:sp>
            <p:nvSpPr>
              <p:cNvPr id="9" name="コンテンツ プレースホルダー 2"/>
              <p:cNvSpPr txBox="1">
                <a:spLocks/>
              </p:cNvSpPr>
              <p:nvPr/>
            </p:nvSpPr>
            <p:spPr>
              <a:xfrm>
                <a:off x="360218" y="1340716"/>
                <a:ext cx="8155132" cy="799811"/>
              </a:xfrm>
              <a:prstGeom prst="rect">
                <a:avLst/>
              </a:prstGeom>
            </p:spPr>
            <p:txBody>
              <a:bodyPr vert="horz" lIns="91440" tIns="45720" rIns="91440" bIns="45720" rtlCol="0">
                <a:normAutofit fontScale="92500" lnSpcReduction="10000"/>
              </a:bodyPr>
              <a:lstStyle>
                <a:lvl1pPr marL="171450" indent="-171450" algn="l" defTabSz="685800" rtl="0" eaLnBrk="1" latinLnBrk="0" hangingPunct="1">
                  <a:lnSpc>
                    <a:spcPct val="90000"/>
                  </a:lnSpc>
                  <a:spcBef>
                    <a:spcPts val="750"/>
                  </a:spcBef>
                  <a:buFont typeface="Arial"/>
                  <a:buChar char="•"/>
                  <a:defRPr kumimoji="1" sz="2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kumimoji="1" sz="2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kumimoji="1"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kumimoji="1"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kumimoji="1"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9pPr>
              </a:lstStyle>
              <a:p>
                <a:r>
                  <a:rPr lang="ja-JP" altLang="en-US" dirty="0"/>
                  <a:t>整数アルファベット上の系列</a:t>
                </a:r>
                <a14:m>
                  <m:oMath xmlns:m="http://schemas.openxmlformats.org/officeDocument/2006/math">
                    <m:r>
                      <a:rPr lang="en-US" altLang="ja-JP" i="1" dirty="0" smtClean="0">
                        <a:latin typeface="Cambria Math" panose="02040503050406030204" pitchFamily="18" charset="0"/>
                      </a:rPr>
                      <m:t>𝑎</m:t>
                    </m:r>
                    <m:r>
                      <a:rPr lang="en-US" altLang="ja-JP" dirty="0" smtClean="0">
                        <a:latin typeface="Cambria Math" panose="02040503050406030204" pitchFamily="18" charset="0"/>
                      </a:rPr>
                      <m:t>=</m:t>
                    </m:r>
                    <m:r>
                      <a:rPr lang="en-US" altLang="ja-JP" i="1" dirty="0" smtClean="0">
                        <a:latin typeface="Cambria Math" panose="02040503050406030204" pitchFamily="18" charset="0"/>
                      </a:rPr>
                      <m:t>(</m:t>
                    </m:r>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𝑎</m:t>
                        </m:r>
                      </m:e>
                      <m:sub>
                        <m:r>
                          <a:rPr lang="en-US" altLang="ja-JP" i="1" dirty="0" smtClean="0">
                            <a:latin typeface="Cambria Math" panose="02040503050406030204" pitchFamily="18" charset="0"/>
                          </a:rPr>
                          <m:t>1</m:t>
                        </m:r>
                      </m:sub>
                    </m:sSub>
                    <m:r>
                      <a:rPr lang="en-US" altLang="ja-JP" i="1" dirty="0" smtClean="0">
                        <a:latin typeface="Cambria Math" panose="02040503050406030204" pitchFamily="18" charset="0"/>
                      </a:rPr>
                      <m:t>,…,</m:t>
                    </m:r>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𝑎</m:t>
                        </m:r>
                      </m:e>
                      <m:sub>
                        <m:r>
                          <a:rPr lang="en-US" altLang="ja-JP" i="1" dirty="0" smtClean="0">
                            <a:latin typeface="Cambria Math" panose="02040503050406030204" pitchFamily="18" charset="0"/>
                          </a:rPr>
                          <m:t>𝑚</m:t>
                        </m:r>
                      </m:sub>
                    </m:sSub>
                    <m:r>
                      <a:rPr lang="en-US" altLang="ja-JP" i="1" dirty="0" smtClean="0">
                        <a:latin typeface="Cambria Math" panose="02040503050406030204" pitchFamily="18" charset="0"/>
                      </a:rPr>
                      <m:t>)</m:t>
                    </m:r>
                  </m:oMath>
                </a14:m>
                <a:r>
                  <a:rPr lang="ja-JP" altLang="en-US" dirty="0"/>
                  <a:t>に対して，</a:t>
                </a:r>
                <a14:m>
                  <m:oMath xmlns:m="http://schemas.openxmlformats.org/officeDocument/2006/math">
                    <m:r>
                      <m:rPr>
                        <m:sty m:val="p"/>
                      </m:rPr>
                      <a:rPr lang="en-US" altLang="ja-JP" b="0" i="0" dirty="0" smtClean="0">
                        <a:latin typeface="Cambria Math" panose="02040503050406030204" pitchFamily="18" charset="0"/>
                      </a:rPr>
                      <m:t>pred</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𝑎</m:t>
                    </m:r>
                    <m:r>
                      <a:rPr lang="en-US" altLang="ja-JP" i="1" dirty="0" smtClean="0">
                        <a:latin typeface="Cambria Math" panose="02040503050406030204" pitchFamily="18" charset="0"/>
                      </a:rPr>
                      <m:t>)</m:t>
                    </m:r>
                    <m:r>
                      <a:rPr lang="ja-JP" altLang="en-US" i="1" dirty="0">
                        <a:latin typeface="Cambria Math" panose="02040503050406030204" pitchFamily="18" charset="0"/>
                      </a:rPr>
                      <m:t>を</m:t>
                    </m:r>
                  </m:oMath>
                </a14:m>
                <a:r>
                  <a:rPr lang="ja-JP" altLang="en-US" dirty="0"/>
                  <a:t>次のように生成する．</a:t>
                </a:r>
              </a:p>
            </p:txBody>
          </p:sp>
        </mc:Choice>
        <mc:Fallback>
          <p:sp>
            <p:nvSpPr>
              <p:cNvPr id="9" name="コンテンツ プレースホルダー 2"/>
              <p:cNvSpPr txBox="1">
                <a:spLocks noRot="1" noChangeAspect="1" noMove="1" noResize="1" noEditPoints="1" noAdjustHandles="1" noChangeArrowheads="1" noChangeShapeType="1" noTextEdit="1"/>
              </p:cNvSpPr>
              <p:nvPr/>
            </p:nvSpPr>
            <p:spPr>
              <a:xfrm>
                <a:off x="360218" y="1340716"/>
                <a:ext cx="8155132" cy="799811"/>
              </a:xfrm>
              <a:prstGeom prst="rect">
                <a:avLst/>
              </a:prstGeom>
              <a:blipFill>
                <a:blip r:embed="rId3"/>
                <a:stretch>
                  <a:fillRect l="-1121" t="-15267" b="-1145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12136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フィルタリングに必要な前処理</a:t>
            </a:r>
            <a:endParaRPr kumimoji="1" lang="ja-JP" altLang="en-US" dirty="0"/>
          </a:p>
        </p:txBody>
      </p:sp>
      <p:sp>
        <p:nvSpPr>
          <p:cNvPr id="4" name="スライド番号プレースホルダー 3"/>
          <p:cNvSpPr>
            <a:spLocks noGrp="1"/>
          </p:cNvSpPr>
          <p:nvPr>
            <p:ph type="sldNum" sz="quarter" idx="12"/>
          </p:nvPr>
        </p:nvSpPr>
        <p:spPr/>
        <p:txBody>
          <a:bodyPr/>
          <a:lstStyle/>
          <a:p>
            <a:fld id="{46F5A2C1-14D5-5B4B-BE34-C3D425CB82EE}" type="slidenum">
              <a:rPr kumimoji="1" lang="ja-JP" altLang="en-US" smtClean="0"/>
              <a:t>26</a:t>
            </a:fld>
            <a:endParaRPr kumimoji="1" lang="ja-JP" altLang="en-US"/>
          </a:p>
        </p:txBody>
      </p:sp>
      <mc:AlternateContent xmlns:mc="http://schemas.openxmlformats.org/markup-compatibility/2006">
        <mc:Choice xmlns:a14="http://schemas.microsoft.com/office/drawing/2010/main" Requires="a14">
          <p:graphicFrame>
            <p:nvGraphicFramePr>
              <p:cNvPr id="5" name="表 4"/>
              <p:cNvGraphicFramePr>
                <a:graphicFrameLocks noGrp="1"/>
              </p:cNvGraphicFramePr>
              <p:nvPr>
                <p:extLst>
                  <p:ext uri="{D42A27DB-BD31-4B8C-83A1-F6EECF244321}">
                    <p14:modId xmlns:p14="http://schemas.microsoft.com/office/powerpoint/2010/main" val="387546160"/>
                  </p:ext>
                </p:extLst>
              </p:nvPr>
            </p:nvGraphicFramePr>
            <p:xfrm>
              <a:off x="1389784" y="2893752"/>
              <a:ext cx="6096000" cy="158496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901400049"/>
                        </a:ext>
                      </a:extLst>
                    </a:gridCol>
                    <a:gridCol w="1016000">
                      <a:extLst>
                        <a:ext uri="{9D8B030D-6E8A-4147-A177-3AD203B41FA5}">
                          <a16:colId xmlns:a16="http://schemas.microsoft.com/office/drawing/2014/main" val="1585626577"/>
                        </a:ext>
                      </a:extLst>
                    </a:gridCol>
                    <a:gridCol w="1016000">
                      <a:extLst>
                        <a:ext uri="{9D8B030D-6E8A-4147-A177-3AD203B41FA5}">
                          <a16:colId xmlns:a16="http://schemas.microsoft.com/office/drawing/2014/main" val="847634673"/>
                        </a:ext>
                      </a:extLst>
                    </a:gridCol>
                    <a:gridCol w="1016000">
                      <a:extLst>
                        <a:ext uri="{9D8B030D-6E8A-4147-A177-3AD203B41FA5}">
                          <a16:colId xmlns:a16="http://schemas.microsoft.com/office/drawing/2014/main" val="4236799000"/>
                        </a:ext>
                      </a:extLst>
                    </a:gridCol>
                    <a:gridCol w="1016000">
                      <a:extLst>
                        <a:ext uri="{9D8B030D-6E8A-4147-A177-3AD203B41FA5}">
                          <a16:colId xmlns:a16="http://schemas.microsoft.com/office/drawing/2014/main" val="700092334"/>
                        </a:ext>
                      </a:extLst>
                    </a:gridCol>
                    <a:gridCol w="1016000">
                      <a:extLst>
                        <a:ext uri="{9D8B030D-6E8A-4147-A177-3AD203B41FA5}">
                          <a16:colId xmlns:a16="http://schemas.microsoft.com/office/drawing/2014/main" val="2836348642"/>
                        </a:ext>
                      </a:extLst>
                    </a:gridCol>
                  </a:tblGrid>
                  <a:tr h="370840">
                    <a:tc>
                      <a:txBody>
                        <a:bodyPr/>
                        <a:lstStyle/>
                        <a:p>
                          <a:pPr algn="ctr"/>
                          <a:r>
                            <a:rPr lang="en-US" altLang="ja-JP" sz="2000" dirty="0"/>
                            <a:t>index</a:t>
                          </a:r>
                          <a:endParaRPr kumimoji="1" lang="ja-JP" altLang="en-US" sz="2000" dirty="0"/>
                        </a:p>
                      </a:txBody>
                      <a:tcPr>
                        <a:solidFill>
                          <a:schemeClr val="bg1">
                            <a:lumMod val="85000"/>
                          </a:schemeClr>
                        </a:solidFill>
                      </a:tcPr>
                    </a:tc>
                    <a:tc>
                      <a:txBody>
                        <a:bodyPr/>
                        <a:lstStyle/>
                        <a:p>
                          <a:pPr algn="ctr"/>
                          <a:r>
                            <a:rPr kumimoji="1" lang="en-US" altLang="ja-JP" sz="2000" dirty="0"/>
                            <a:t>1</a:t>
                          </a:r>
                          <a:endParaRPr kumimoji="1" lang="ja-JP" altLang="en-US" sz="2000" dirty="0"/>
                        </a:p>
                      </a:txBody>
                      <a:tcPr>
                        <a:solidFill>
                          <a:schemeClr val="bg1">
                            <a:lumMod val="85000"/>
                          </a:schemeClr>
                        </a:solidFill>
                      </a:tcPr>
                    </a:tc>
                    <a:tc>
                      <a:txBody>
                        <a:bodyPr/>
                        <a:lstStyle/>
                        <a:p>
                          <a:pPr algn="ctr"/>
                          <a:r>
                            <a:rPr kumimoji="1" lang="en-US" altLang="ja-JP" sz="2000" dirty="0"/>
                            <a:t>2</a:t>
                          </a:r>
                          <a:endParaRPr kumimoji="1" lang="ja-JP" altLang="en-US" sz="2000" dirty="0"/>
                        </a:p>
                      </a:txBody>
                      <a:tcPr>
                        <a:solidFill>
                          <a:schemeClr val="bg1">
                            <a:lumMod val="85000"/>
                          </a:schemeClr>
                        </a:solidFill>
                      </a:tcPr>
                    </a:tc>
                    <a:tc>
                      <a:txBody>
                        <a:bodyPr/>
                        <a:lstStyle/>
                        <a:p>
                          <a:pPr algn="ctr"/>
                          <a:r>
                            <a:rPr kumimoji="1" lang="en-US" altLang="ja-JP" sz="2000" dirty="0"/>
                            <a:t>3</a:t>
                          </a:r>
                          <a:endParaRPr kumimoji="1" lang="ja-JP" altLang="en-US" sz="2000" dirty="0"/>
                        </a:p>
                      </a:txBody>
                      <a:tcPr>
                        <a:solidFill>
                          <a:schemeClr val="bg1">
                            <a:lumMod val="85000"/>
                          </a:schemeClr>
                        </a:solidFill>
                      </a:tcPr>
                    </a:tc>
                    <a:tc>
                      <a:txBody>
                        <a:bodyPr/>
                        <a:lstStyle/>
                        <a:p>
                          <a:pPr algn="ctr"/>
                          <a:r>
                            <a:rPr kumimoji="1" lang="en-US" altLang="ja-JP" sz="2000" dirty="0"/>
                            <a:t>4</a:t>
                          </a:r>
                          <a:endParaRPr kumimoji="1" lang="ja-JP" altLang="en-US" sz="2000" dirty="0"/>
                        </a:p>
                      </a:txBody>
                      <a:tcPr>
                        <a:solidFill>
                          <a:schemeClr val="bg1">
                            <a:lumMod val="85000"/>
                          </a:schemeClr>
                        </a:solidFill>
                      </a:tcPr>
                    </a:tc>
                    <a:tc>
                      <a:txBody>
                        <a:bodyPr/>
                        <a:lstStyle/>
                        <a:p>
                          <a:pPr algn="ctr"/>
                          <a:r>
                            <a:rPr kumimoji="1" lang="en-US" altLang="ja-JP" sz="2000" dirty="0"/>
                            <a:t>5</a:t>
                          </a:r>
                          <a:endParaRPr kumimoji="1" lang="ja-JP" altLang="en-US" sz="2000" dirty="0"/>
                        </a:p>
                      </a:txBody>
                      <a:tcPr>
                        <a:solidFill>
                          <a:schemeClr val="bg1">
                            <a:lumMod val="85000"/>
                          </a:schemeClr>
                        </a:solidFill>
                      </a:tcPr>
                    </a:tc>
                    <a:extLst>
                      <a:ext uri="{0D108BD9-81ED-4DB2-BD59-A6C34878D82A}">
                        <a16:rowId xmlns:a16="http://schemas.microsoft.com/office/drawing/2014/main" val="2855172224"/>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𝑎</m:t>
                                </m:r>
                              </m:oMath>
                            </m:oMathPara>
                          </a14:m>
                          <a:endParaRPr kumimoji="1" lang="ja-JP" altLang="en-US" sz="2000" dirty="0"/>
                        </a:p>
                      </a:txBody>
                      <a:tcPr/>
                    </a:tc>
                    <a:tc>
                      <a:txBody>
                        <a:bodyPr/>
                        <a:lstStyle/>
                        <a:p>
                          <a:pPr algn="ctr"/>
                          <a:r>
                            <a:rPr kumimoji="1" lang="en-US" altLang="ja-JP" sz="2000" dirty="0"/>
                            <a:t>15</a:t>
                          </a:r>
                          <a:endParaRPr kumimoji="1" lang="ja-JP" altLang="en-US" sz="2000" dirty="0"/>
                        </a:p>
                      </a:txBody>
                      <a:tcPr/>
                    </a:tc>
                    <a:tc>
                      <a:txBody>
                        <a:bodyPr/>
                        <a:lstStyle/>
                        <a:p>
                          <a:pPr algn="ctr"/>
                          <a:r>
                            <a:rPr kumimoji="1" lang="en-US" altLang="ja-JP" sz="2000" dirty="0"/>
                            <a:t>6</a:t>
                          </a:r>
                          <a:endParaRPr kumimoji="1" lang="ja-JP" altLang="en-US" sz="2000" dirty="0"/>
                        </a:p>
                      </a:txBody>
                      <a:tcPr/>
                    </a:tc>
                    <a:tc>
                      <a:txBody>
                        <a:bodyPr/>
                        <a:lstStyle/>
                        <a:p>
                          <a:pPr algn="ctr"/>
                          <a:r>
                            <a:rPr kumimoji="1" lang="en-US" altLang="ja-JP" sz="2000" dirty="0"/>
                            <a:t>5</a:t>
                          </a:r>
                          <a:endParaRPr kumimoji="1" lang="ja-JP" altLang="en-US" sz="2000" dirty="0"/>
                        </a:p>
                      </a:txBody>
                      <a:tcPr/>
                    </a:tc>
                    <a:tc>
                      <a:txBody>
                        <a:bodyPr/>
                        <a:lstStyle/>
                        <a:p>
                          <a:pPr algn="ctr"/>
                          <a:r>
                            <a:rPr kumimoji="1" lang="en-US" altLang="ja-JP" sz="2000" dirty="0"/>
                            <a:t>9</a:t>
                          </a:r>
                          <a:endParaRPr kumimoji="1" lang="ja-JP" altLang="en-US" sz="2000" dirty="0"/>
                        </a:p>
                      </a:txBody>
                      <a:tcPr/>
                    </a:tc>
                    <a:tc>
                      <a:txBody>
                        <a:bodyPr/>
                        <a:lstStyle/>
                        <a:p>
                          <a:pPr algn="ctr"/>
                          <a:r>
                            <a:rPr kumimoji="1" lang="en-US" altLang="ja-JP" sz="2000" dirty="0"/>
                            <a:t>1</a:t>
                          </a:r>
                          <a:endParaRPr kumimoji="1" lang="ja-JP" altLang="en-US" sz="2000" dirty="0"/>
                        </a:p>
                      </a:txBody>
                      <a:tcPr/>
                    </a:tc>
                    <a:extLst>
                      <a:ext uri="{0D108BD9-81ED-4DB2-BD59-A6C34878D82A}">
                        <a16:rowId xmlns:a16="http://schemas.microsoft.com/office/drawing/2014/main" val="2788817301"/>
                      </a:ext>
                    </a:extLst>
                  </a:tr>
                  <a:tr h="370840">
                    <a:tc>
                      <a:txBody>
                        <a:bodyPr/>
                        <a:lstStyle/>
                        <a:p>
                          <a:pPr algn="ctr"/>
                          <a14:m>
                            <m:oMathPara xmlns:m="http://schemas.openxmlformats.org/officeDocument/2006/math">
                              <m:oMathParaPr>
                                <m:jc m:val="centerGroup"/>
                              </m:oMathParaPr>
                              <m:oMath xmlns:m="http://schemas.openxmlformats.org/officeDocument/2006/math">
                                <m:r>
                                  <m:rPr>
                                    <m:sty m:val="p"/>
                                  </m:rPr>
                                  <a:rPr kumimoji="1" lang="en-US" altLang="ja-JP" sz="2000" b="0" i="0" smtClean="0">
                                    <a:latin typeface="Cambria Math" panose="02040503050406030204" pitchFamily="18" charset="0"/>
                                  </a:rPr>
                                  <m:t>pred</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𝑎</m:t>
                                </m:r>
                                <m:r>
                                  <a:rPr kumimoji="1" lang="en-US" altLang="ja-JP" sz="2000" b="0" i="1" smtClean="0">
                                    <a:latin typeface="Cambria Math" panose="02040503050406030204" pitchFamily="18" charset="0"/>
                                  </a:rPr>
                                  <m:t>)</m:t>
                                </m:r>
                              </m:oMath>
                            </m:oMathPara>
                          </a14:m>
                          <a:endParaRPr kumimoji="1" lang="ja-JP" altLang="en-US" sz="2000" dirty="0"/>
                        </a:p>
                      </a:txBody>
                      <a:tcPr/>
                    </a:tc>
                    <a:tc>
                      <a:txBody>
                        <a:bodyPr/>
                        <a:lstStyle/>
                        <a:p>
                          <a:pPr algn="ctr"/>
                          <a:r>
                            <a:rPr kumimoji="1" lang="en-US" altLang="ja-JP" sz="2000" dirty="0"/>
                            <a:t>4</a:t>
                          </a:r>
                          <a:endParaRPr kumimoji="1" lang="ja-JP" altLang="en-US" sz="2000" dirty="0"/>
                        </a:p>
                      </a:txBody>
                      <a:tcPr/>
                    </a:tc>
                    <a:tc>
                      <a:txBody>
                        <a:bodyPr/>
                        <a:lstStyle/>
                        <a:p>
                          <a:pPr algn="ctr"/>
                          <a:r>
                            <a:rPr kumimoji="1" lang="en-US" altLang="ja-JP" sz="2000" dirty="0"/>
                            <a:t>3</a:t>
                          </a:r>
                          <a:endParaRPr kumimoji="1" lang="ja-JP" altLang="en-US" sz="2000" dirty="0"/>
                        </a:p>
                      </a:txBody>
                      <a:tcPr/>
                    </a:tc>
                    <a:tc>
                      <a:txBody>
                        <a:bodyPr/>
                        <a:lstStyle/>
                        <a:p>
                          <a:pPr algn="ctr"/>
                          <a:r>
                            <a:rPr kumimoji="1" lang="en-US" altLang="ja-JP" sz="2000" dirty="0"/>
                            <a:t>5</a:t>
                          </a:r>
                          <a:endParaRPr kumimoji="1" lang="ja-JP" altLang="en-US" sz="2000" dirty="0"/>
                        </a:p>
                      </a:txBody>
                      <a:tcPr/>
                    </a:tc>
                    <a:tc>
                      <a:txBody>
                        <a:bodyPr/>
                        <a:lstStyle/>
                        <a:p>
                          <a:pPr algn="ctr"/>
                          <a:r>
                            <a:rPr kumimoji="1" lang="en-US" altLang="ja-JP" sz="2000" dirty="0"/>
                            <a:t>2</a:t>
                          </a:r>
                          <a:endParaRPr kumimoji="1" lang="ja-JP" altLang="en-US" sz="2000" dirty="0"/>
                        </a:p>
                      </a:txBody>
                      <a:tcPr/>
                    </a:tc>
                    <a:tc>
                      <a:txBody>
                        <a:bodyPr/>
                        <a:lstStyle/>
                        <a:p>
                          <a:pPr algn="ctr"/>
                          <a:r>
                            <a:rPr kumimoji="1" lang="en-US" altLang="ja-JP" sz="2000" dirty="0"/>
                            <a:t>0</a:t>
                          </a:r>
                          <a:endParaRPr kumimoji="1" lang="ja-JP" altLang="en-US" sz="2000" dirty="0"/>
                        </a:p>
                      </a:txBody>
                      <a:tcPr/>
                    </a:tc>
                    <a:extLst>
                      <a:ext uri="{0D108BD9-81ED-4DB2-BD59-A6C34878D82A}">
                        <a16:rowId xmlns:a16="http://schemas.microsoft.com/office/drawing/2014/main" val="1453427238"/>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𝑆</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𝑎</m:t>
                                </m:r>
                                <m:r>
                                  <a:rPr kumimoji="1" lang="en-US" altLang="ja-JP" sz="2000" b="0" i="1" smtClean="0">
                                    <a:latin typeface="Cambria Math" panose="02040503050406030204" pitchFamily="18" charset="0"/>
                                  </a:rPr>
                                  <m:t>)</m:t>
                                </m:r>
                              </m:oMath>
                            </m:oMathPara>
                          </a14:m>
                          <a:endParaRPr kumimoji="1" lang="ja-JP" altLang="en-US" sz="2000" dirty="0"/>
                        </a:p>
                      </a:txBody>
                      <a:tcPr/>
                    </a:tc>
                    <a:tc>
                      <a:txBody>
                        <a:bodyPr/>
                        <a:lstStyle/>
                        <a:p>
                          <a:pPr algn="ctr"/>
                          <a:endParaRPr kumimoji="1" lang="ja-JP" altLang="en-US" sz="2000" dirty="0"/>
                        </a:p>
                      </a:txBody>
                      <a:tcPr/>
                    </a:tc>
                    <a:tc>
                      <a:txBody>
                        <a:bodyPr/>
                        <a:lstStyle/>
                        <a:p>
                          <a:pPr algn="ctr"/>
                          <a:endParaRPr kumimoji="1" lang="ja-JP" altLang="en-US" sz="2000"/>
                        </a:p>
                      </a:txBody>
                      <a:tcPr/>
                    </a:tc>
                    <a:tc>
                      <a:txBody>
                        <a:bodyPr/>
                        <a:lstStyle/>
                        <a:p>
                          <a:pPr algn="ctr"/>
                          <a:endParaRPr kumimoji="1" lang="ja-JP" altLang="en-US" sz="2000"/>
                        </a:p>
                      </a:txBody>
                      <a:tcPr/>
                    </a:tc>
                    <a:tc>
                      <a:txBody>
                        <a:bodyPr/>
                        <a:lstStyle/>
                        <a:p>
                          <a:pPr algn="ctr"/>
                          <a:endParaRPr kumimoji="1" lang="ja-JP" altLang="en-US" sz="2000"/>
                        </a:p>
                      </a:txBody>
                      <a:tcPr/>
                    </a:tc>
                    <a:tc>
                      <a:txBody>
                        <a:bodyPr/>
                        <a:lstStyle/>
                        <a:p>
                          <a:pPr algn="ctr"/>
                          <a:endParaRPr kumimoji="1" lang="ja-JP" altLang="en-US" sz="2000" dirty="0"/>
                        </a:p>
                      </a:txBody>
                      <a:tcPr/>
                    </a:tc>
                    <a:extLst>
                      <a:ext uri="{0D108BD9-81ED-4DB2-BD59-A6C34878D82A}">
                        <a16:rowId xmlns:a16="http://schemas.microsoft.com/office/drawing/2014/main" val="3108521135"/>
                      </a:ext>
                    </a:extLst>
                  </a:tr>
                </a:tbl>
              </a:graphicData>
            </a:graphic>
          </p:graphicFrame>
        </mc:Choice>
        <mc:Fallback>
          <p:graphicFrame>
            <p:nvGraphicFramePr>
              <p:cNvPr id="5" name="表 4"/>
              <p:cNvGraphicFramePr>
                <a:graphicFrameLocks noGrp="1"/>
              </p:cNvGraphicFramePr>
              <p:nvPr>
                <p:extLst>
                  <p:ext uri="{D42A27DB-BD31-4B8C-83A1-F6EECF244321}">
                    <p14:modId xmlns:p14="http://schemas.microsoft.com/office/powerpoint/2010/main" val="387546160"/>
                  </p:ext>
                </p:extLst>
              </p:nvPr>
            </p:nvGraphicFramePr>
            <p:xfrm>
              <a:off x="1389784" y="2893752"/>
              <a:ext cx="6096000" cy="158496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901400049"/>
                        </a:ext>
                      </a:extLst>
                    </a:gridCol>
                    <a:gridCol w="1016000">
                      <a:extLst>
                        <a:ext uri="{9D8B030D-6E8A-4147-A177-3AD203B41FA5}">
                          <a16:colId xmlns:a16="http://schemas.microsoft.com/office/drawing/2014/main" val="1585626577"/>
                        </a:ext>
                      </a:extLst>
                    </a:gridCol>
                    <a:gridCol w="1016000">
                      <a:extLst>
                        <a:ext uri="{9D8B030D-6E8A-4147-A177-3AD203B41FA5}">
                          <a16:colId xmlns:a16="http://schemas.microsoft.com/office/drawing/2014/main" val="847634673"/>
                        </a:ext>
                      </a:extLst>
                    </a:gridCol>
                    <a:gridCol w="1016000">
                      <a:extLst>
                        <a:ext uri="{9D8B030D-6E8A-4147-A177-3AD203B41FA5}">
                          <a16:colId xmlns:a16="http://schemas.microsoft.com/office/drawing/2014/main" val="4236799000"/>
                        </a:ext>
                      </a:extLst>
                    </a:gridCol>
                    <a:gridCol w="1016000">
                      <a:extLst>
                        <a:ext uri="{9D8B030D-6E8A-4147-A177-3AD203B41FA5}">
                          <a16:colId xmlns:a16="http://schemas.microsoft.com/office/drawing/2014/main" val="700092334"/>
                        </a:ext>
                      </a:extLst>
                    </a:gridCol>
                    <a:gridCol w="1016000">
                      <a:extLst>
                        <a:ext uri="{9D8B030D-6E8A-4147-A177-3AD203B41FA5}">
                          <a16:colId xmlns:a16="http://schemas.microsoft.com/office/drawing/2014/main" val="2836348642"/>
                        </a:ext>
                      </a:extLst>
                    </a:gridCol>
                  </a:tblGrid>
                  <a:tr h="396240">
                    <a:tc>
                      <a:txBody>
                        <a:bodyPr/>
                        <a:lstStyle/>
                        <a:p>
                          <a:pPr algn="ctr"/>
                          <a:r>
                            <a:rPr lang="en-US" altLang="ja-JP" sz="2000" dirty="0"/>
                            <a:t>index</a:t>
                          </a:r>
                          <a:endParaRPr kumimoji="1" lang="ja-JP" altLang="en-US" sz="2000" dirty="0"/>
                        </a:p>
                      </a:txBody>
                      <a:tcPr>
                        <a:solidFill>
                          <a:schemeClr val="bg1">
                            <a:lumMod val="85000"/>
                          </a:schemeClr>
                        </a:solidFill>
                      </a:tcPr>
                    </a:tc>
                    <a:tc>
                      <a:txBody>
                        <a:bodyPr/>
                        <a:lstStyle/>
                        <a:p>
                          <a:pPr algn="ctr"/>
                          <a:r>
                            <a:rPr kumimoji="1" lang="en-US" altLang="ja-JP" sz="2000" dirty="0"/>
                            <a:t>1</a:t>
                          </a:r>
                          <a:endParaRPr kumimoji="1" lang="ja-JP" altLang="en-US" sz="2000" dirty="0"/>
                        </a:p>
                      </a:txBody>
                      <a:tcPr>
                        <a:solidFill>
                          <a:schemeClr val="bg1">
                            <a:lumMod val="85000"/>
                          </a:schemeClr>
                        </a:solidFill>
                      </a:tcPr>
                    </a:tc>
                    <a:tc>
                      <a:txBody>
                        <a:bodyPr/>
                        <a:lstStyle/>
                        <a:p>
                          <a:pPr algn="ctr"/>
                          <a:r>
                            <a:rPr kumimoji="1" lang="en-US" altLang="ja-JP" sz="2000" dirty="0"/>
                            <a:t>2</a:t>
                          </a:r>
                          <a:endParaRPr kumimoji="1" lang="ja-JP" altLang="en-US" sz="2000" dirty="0"/>
                        </a:p>
                      </a:txBody>
                      <a:tcPr>
                        <a:solidFill>
                          <a:schemeClr val="bg1">
                            <a:lumMod val="85000"/>
                          </a:schemeClr>
                        </a:solidFill>
                      </a:tcPr>
                    </a:tc>
                    <a:tc>
                      <a:txBody>
                        <a:bodyPr/>
                        <a:lstStyle/>
                        <a:p>
                          <a:pPr algn="ctr"/>
                          <a:r>
                            <a:rPr kumimoji="1" lang="en-US" altLang="ja-JP" sz="2000" dirty="0"/>
                            <a:t>3</a:t>
                          </a:r>
                          <a:endParaRPr kumimoji="1" lang="ja-JP" altLang="en-US" sz="2000" dirty="0"/>
                        </a:p>
                      </a:txBody>
                      <a:tcPr>
                        <a:solidFill>
                          <a:schemeClr val="bg1">
                            <a:lumMod val="85000"/>
                          </a:schemeClr>
                        </a:solidFill>
                      </a:tcPr>
                    </a:tc>
                    <a:tc>
                      <a:txBody>
                        <a:bodyPr/>
                        <a:lstStyle/>
                        <a:p>
                          <a:pPr algn="ctr"/>
                          <a:r>
                            <a:rPr kumimoji="1" lang="en-US" altLang="ja-JP" sz="2000" dirty="0"/>
                            <a:t>4</a:t>
                          </a:r>
                          <a:endParaRPr kumimoji="1" lang="ja-JP" altLang="en-US" sz="2000" dirty="0"/>
                        </a:p>
                      </a:txBody>
                      <a:tcPr>
                        <a:solidFill>
                          <a:schemeClr val="bg1">
                            <a:lumMod val="85000"/>
                          </a:schemeClr>
                        </a:solidFill>
                      </a:tcPr>
                    </a:tc>
                    <a:tc>
                      <a:txBody>
                        <a:bodyPr/>
                        <a:lstStyle/>
                        <a:p>
                          <a:pPr algn="ctr"/>
                          <a:r>
                            <a:rPr kumimoji="1" lang="en-US" altLang="ja-JP" sz="2000" dirty="0"/>
                            <a:t>5</a:t>
                          </a:r>
                          <a:endParaRPr kumimoji="1" lang="ja-JP" altLang="en-US" sz="2000" dirty="0"/>
                        </a:p>
                      </a:txBody>
                      <a:tcPr>
                        <a:solidFill>
                          <a:schemeClr val="bg1">
                            <a:lumMod val="85000"/>
                          </a:schemeClr>
                        </a:solidFill>
                      </a:tcPr>
                    </a:tc>
                    <a:extLst>
                      <a:ext uri="{0D108BD9-81ED-4DB2-BD59-A6C34878D82A}">
                        <a16:rowId xmlns:a16="http://schemas.microsoft.com/office/drawing/2014/main" val="2855172224"/>
                      </a:ext>
                    </a:extLst>
                  </a:tr>
                  <a:tr h="396240">
                    <a:tc>
                      <a:txBody>
                        <a:bodyPr/>
                        <a:lstStyle/>
                        <a:p>
                          <a:endParaRPr lang="ja-JP"/>
                        </a:p>
                      </a:txBody>
                      <a:tcPr>
                        <a:blipFill>
                          <a:blip r:embed="rId2"/>
                          <a:stretch>
                            <a:fillRect l="-599" t="-106061" r="-501198" b="-212121"/>
                          </a:stretch>
                        </a:blipFill>
                      </a:tcPr>
                    </a:tc>
                    <a:tc>
                      <a:txBody>
                        <a:bodyPr/>
                        <a:lstStyle/>
                        <a:p>
                          <a:pPr algn="ctr"/>
                          <a:r>
                            <a:rPr kumimoji="1" lang="en-US" altLang="ja-JP" sz="2000" dirty="0"/>
                            <a:t>15</a:t>
                          </a:r>
                          <a:endParaRPr kumimoji="1" lang="ja-JP" altLang="en-US" sz="2000" dirty="0"/>
                        </a:p>
                      </a:txBody>
                      <a:tcPr/>
                    </a:tc>
                    <a:tc>
                      <a:txBody>
                        <a:bodyPr/>
                        <a:lstStyle/>
                        <a:p>
                          <a:pPr algn="ctr"/>
                          <a:r>
                            <a:rPr kumimoji="1" lang="en-US" altLang="ja-JP" sz="2000" dirty="0"/>
                            <a:t>6</a:t>
                          </a:r>
                          <a:endParaRPr kumimoji="1" lang="ja-JP" altLang="en-US" sz="2000" dirty="0"/>
                        </a:p>
                      </a:txBody>
                      <a:tcPr/>
                    </a:tc>
                    <a:tc>
                      <a:txBody>
                        <a:bodyPr/>
                        <a:lstStyle/>
                        <a:p>
                          <a:pPr algn="ctr"/>
                          <a:r>
                            <a:rPr kumimoji="1" lang="en-US" altLang="ja-JP" sz="2000" dirty="0"/>
                            <a:t>5</a:t>
                          </a:r>
                          <a:endParaRPr kumimoji="1" lang="ja-JP" altLang="en-US" sz="2000" dirty="0"/>
                        </a:p>
                      </a:txBody>
                      <a:tcPr/>
                    </a:tc>
                    <a:tc>
                      <a:txBody>
                        <a:bodyPr/>
                        <a:lstStyle/>
                        <a:p>
                          <a:pPr algn="ctr"/>
                          <a:r>
                            <a:rPr kumimoji="1" lang="en-US" altLang="ja-JP" sz="2000" dirty="0"/>
                            <a:t>9</a:t>
                          </a:r>
                          <a:endParaRPr kumimoji="1" lang="ja-JP" altLang="en-US" sz="2000" dirty="0"/>
                        </a:p>
                      </a:txBody>
                      <a:tcPr/>
                    </a:tc>
                    <a:tc>
                      <a:txBody>
                        <a:bodyPr/>
                        <a:lstStyle/>
                        <a:p>
                          <a:pPr algn="ctr"/>
                          <a:r>
                            <a:rPr kumimoji="1" lang="en-US" altLang="ja-JP" sz="2000" dirty="0"/>
                            <a:t>1</a:t>
                          </a:r>
                          <a:endParaRPr kumimoji="1" lang="ja-JP" altLang="en-US" sz="2000" dirty="0"/>
                        </a:p>
                      </a:txBody>
                      <a:tcPr/>
                    </a:tc>
                    <a:extLst>
                      <a:ext uri="{0D108BD9-81ED-4DB2-BD59-A6C34878D82A}">
                        <a16:rowId xmlns:a16="http://schemas.microsoft.com/office/drawing/2014/main" val="2788817301"/>
                      </a:ext>
                    </a:extLst>
                  </a:tr>
                  <a:tr h="396240">
                    <a:tc>
                      <a:txBody>
                        <a:bodyPr/>
                        <a:lstStyle/>
                        <a:p>
                          <a:endParaRPr lang="ja-JP"/>
                        </a:p>
                      </a:txBody>
                      <a:tcPr>
                        <a:blipFill>
                          <a:blip r:embed="rId2"/>
                          <a:stretch>
                            <a:fillRect l="-599" t="-209231" r="-501198" b="-115385"/>
                          </a:stretch>
                        </a:blipFill>
                      </a:tcPr>
                    </a:tc>
                    <a:tc>
                      <a:txBody>
                        <a:bodyPr/>
                        <a:lstStyle/>
                        <a:p>
                          <a:pPr algn="ctr"/>
                          <a:r>
                            <a:rPr kumimoji="1" lang="en-US" altLang="ja-JP" sz="2000" dirty="0"/>
                            <a:t>4</a:t>
                          </a:r>
                          <a:endParaRPr kumimoji="1" lang="ja-JP" altLang="en-US" sz="2000" dirty="0"/>
                        </a:p>
                      </a:txBody>
                      <a:tcPr/>
                    </a:tc>
                    <a:tc>
                      <a:txBody>
                        <a:bodyPr/>
                        <a:lstStyle/>
                        <a:p>
                          <a:pPr algn="ctr"/>
                          <a:r>
                            <a:rPr kumimoji="1" lang="en-US" altLang="ja-JP" sz="2000" dirty="0"/>
                            <a:t>3</a:t>
                          </a:r>
                          <a:endParaRPr kumimoji="1" lang="ja-JP" altLang="en-US" sz="2000" dirty="0"/>
                        </a:p>
                      </a:txBody>
                      <a:tcPr/>
                    </a:tc>
                    <a:tc>
                      <a:txBody>
                        <a:bodyPr/>
                        <a:lstStyle/>
                        <a:p>
                          <a:pPr algn="ctr"/>
                          <a:r>
                            <a:rPr kumimoji="1" lang="en-US" altLang="ja-JP" sz="2000" dirty="0"/>
                            <a:t>5</a:t>
                          </a:r>
                          <a:endParaRPr kumimoji="1" lang="ja-JP" altLang="en-US" sz="2000" dirty="0"/>
                        </a:p>
                      </a:txBody>
                      <a:tcPr/>
                    </a:tc>
                    <a:tc>
                      <a:txBody>
                        <a:bodyPr/>
                        <a:lstStyle/>
                        <a:p>
                          <a:pPr algn="ctr"/>
                          <a:r>
                            <a:rPr kumimoji="1" lang="en-US" altLang="ja-JP" sz="2000" dirty="0"/>
                            <a:t>2</a:t>
                          </a:r>
                          <a:endParaRPr kumimoji="1" lang="ja-JP" altLang="en-US" sz="2000" dirty="0"/>
                        </a:p>
                      </a:txBody>
                      <a:tcPr/>
                    </a:tc>
                    <a:tc>
                      <a:txBody>
                        <a:bodyPr/>
                        <a:lstStyle/>
                        <a:p>
                          <a:pPr algn="ctr"/>
                          <a:r>
                            <a:rPr kumimoji="1" lang="en-US" altLang="ja-JP" sz="2000" dirty="0"/>
                            <a:t>0</a:t>
                          </a:r>
                          <a:endParaRPr kumimoji="1" lang="ja-JP" altLang="en-US" sz="2000" dirty="0"/>
                        </a:p>
                      </a:txBody>
                      <a:tcPr/>
                    </a:tc>
                    <a:extLst>
                      <a:ext uri="{0D108BD9-81ED-4DB2-BD59-A6C34878D82A}">
                        <a16:rowId xmlns:a16="http://schemas.microsoft.com/office/drawing/2014/main" val="1453427238"/>
                      </a:ext>
                    </a:extLst>
                  </a:tr>
                  <a:tr h="396240">
                    <a:tc>
                      <a:txBody>
                        <a:bodyPr/>
                        <a:lstStyle/>
                        <a:p>
                          <a:endParaRPr lang="ja-JP"/>
                        </a:p>
                      </a:txBody>
                      <a:tcPr>
                        <a:blipFill>
                          <a:blip r:embed="rId2"/>
                          <a:stretch>
                            <a:fillRect l="-599" t="-309231" r="-501198" b="-15385"/>
                          </a:stretch>
                        </a:blipFill>
                      </a:tcPr>
                    </a:tc>
                    <a:tc>
                      <a:txBody>
                        <a:bodyPr/>
                        <a:lstStyle/>
                        <a:p>
                          <a:pPr algn="ctr"/>
                          <a:endParaRPr kumimoji="1" lang="ja-JP" altLang="en-US" sz="2000" dirty="0"/>
                        </a:p>
                      </a:txBody>
                      <a:tcPr/>
                    </a:tc>
                    <a:tc>
                      <a:txBody>
                        <a:bodyPr/>
                        <a:lstStyle/>
                        <a:p>
                          <a:pPr algn="ctr"/>
                          <a:endParaRPr kumimoji="1" lang="ja-JP" altLang="en-US" sz="2000"/>
                        </a:p>
                      </a:txBody>
                      <a:tcPr/>
                    </a:tc>
                    <a:tc>
                      <a:txBody>
                        <a:bodyPr/>
                        <a:lstStyle/>
                        <a:p>
                          <a:pPr algn="ctr"/>
                          <a:endParaRPr kumimoji="1" lang="ja-JP" altLang="en-US" sz="2000"/>
                        </a:p>
                      </a:txBody>
                      <a:tcPr/>
                    </a:tc>
                    <a:tc>
                      <a:txBody>
                        <a:bodyPr/>
                        <a:lstStyle/>
                        <a:p>
                          <a:pPr algn="ctr"/>
                          <a:endParaRPr kumimoji="1" lang="ja-JP" altLang="en-US" sz="2000"/>
                        </a:p>
                      </a:txBody>
                      <a:tcPr/>
                    </a:tc>
                    <a:tc>
                      <a:txBody>
                        <a:bodyPr/>
                        <a:lstStyle/>
                        <a:p>
                          <a:pPr algn="ctr"/>
                          <a:endParaRPr kumimoji="1" lang="ja-JP" altLang="en-US" sz="2000" dirty="0"/>
                        </a:p>
                      </a:txBody>
                      <a:tcPr/>
                    </a:tc>
                    <a:extLst>
                      <a:ext uri="{0D108BD9-81ED-4DB2-BD59-A6C34878D82A}">
                        <a16:rowId xmlns:a16="http://schemas.microsoft.com/office/drawing/2014/main" val="3108521135"/>
                      </a:ext>
                    </a:extLst>
                  </a:tr>
                </a:tbl>
              </a:graphicData>
            </a:graphic>
          </p:graphicFrame>
        </mc:Fallback>
      </mc:AlternateContent>
      <mc:AlternateContent xmlns:mc="http://schemas.openxmlformats.org/markup-compatibility/2006">
        <mc:Choice xmlns:a14="http://schemas.microsoft.com/office/drawing/2010/main" Requires="a14">
          <p:sp>
            <p:nvSpPr>
              <p:cNvPr id="7" name="四角形: 角を丸くする 6"/>
              <p:cNvSpPr/>
              <p:nvPr/>
            </p:nvSpPr>
            <p:spPr>
              <a:xfrm>
                <a:off x="782781" y="2140527"/>
                <a:ext cx="7578437" cy="635461"/>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solidFill>
                            <a:schemeClr val="tx1"/>
                          </a:solidFill>
                          <a:latin typeface="Cambria Math" panose="02040503050406030204" pitchFamily="18" charset="0"/>
                        </a:rPr>
                        <m:t>𝑆</m:t>
                      </m:r>
                      <m:d>
                        <m:dPr>
                          <m:ctrlPr>
                            <a:rPr kumimoji="1" lang="en-US" altLang="ja-JP" sz="2000" b="0" i="1" smtClean="0">
                              <a:solidFill>
                                <a:schemeClr val="tx1"/>
                              </a:solidFill>
                              <a:latin typeface="Cambria Math" panose="02040503050406030204" pitchFamily="18" charset="0"/>
                            </a:rPr>
                          </m:ctrlPr>
                        </m:dPr>
                        <m:e>
                          <m:r>
                            <a:rPr kumimoji="1" lang="en-US" altLang="ja-JP" sz="2000" b="0" i="1" smtClean="0">
                              <a:solidFill>
                                <a:schemeClr val="tx1"/>
                              </a:solidFill>
                              <a:latin typeface="Cambria Math" panose="02040503050406030204" pitchFamily="18" charset="0"/>
                            </a:rPr>
                            <m:t>𝑎</m:t>
                          </m:r>
                        </m:e>
                      </m:d>
                      <m:r>
                        <a:rPr kumimoji="1" lang="en-US" altLang="ja-JP" sz="2000" b="0" i="1" smtClean="0">
                          <a:solidFill>
                            <a:schemeClr val="tx1"/>
                          </a:solidFill>
                          <a:latin typeface="Cambria Math" panose="02040503050406030204" pitchFamily="18" charset="0"/>
                        </a:rPr>
                        <m:t>=(</m:t>
                      </m:r>
                      <m:r>
                        <m:rPr>
                          <m:sty m:val="p"/>
                        </m:rPr>
                        <a:rPr kumimoji="1" lang="en-US" altLang="ja-JP" sz="2000" b="0" i="0" smtClean="0">
                          <a:solidFill>
                            <a:schemeClr val="tx1"/>
                          </a:solidFill>
                          <a:latin typeface="Cambria Math" panose="02040503050406030204" pitchFamily="18" charset="0"/>
                        </a:rPr>
                        <m:t>pred</m:t>
                      </m:r>
                      <m:sSub>
                        <m:sSubPr>
                          <m:ctrlPr>
                            <a:rPr kumimoji="1" lang="en-US" altLang="ja-JP" sz="2000" b="0" i="1" smtClean="0">
                              <a:solidFill>
                                <a:schemeClr val="tx1"/>
                              </a:solidFill>
                              <a:latin typeface="Cambria Math" panose="02040503050406030204" pitchFamily="18" charset="0"/>
                            </a:rPr>
                          </m:ctrlPr>
                        </m:sSubPr>
                        <m:e>
                          <m:d>
                            <m:dPr>
                              <m:ctrlPr>
                                <a:rPr kumimoji="1" lang="en-US" altLang="ja-JP" sz="2000" b="0" i="1" smtClean="0">
                                  <a:solidFill>
                                    <a:schemeClr val="tx1"/>
                                  </a:solidFill>
                                  <a:latin typeface="Cambria Math" panose="02040503050406030204" pitchFamily="18" charset="0"/>
                                </a:rPr>
                              </m:ctrlPr>
                            </m:dPr>
                            <m:e>
                              <m:r>
                                <a:rPr kumimoji="1" lang="en-US" altLang="ja-JP" sz="2000" b="0" i="1" smtClean="0">
                                  <a:solidFill>
                                    <a:schemeClr val="tx1"/>
                                  </a:solidFill>
                                  <a:latin typeface="Cambria Math" panose="02040503050406030204" pitchFamily="18" charset="0"/>
                                </a:rPr>
                                <m:t>𝑎</m:t>
                              </m:r>
                            </m:e>
                          </m:d>
                        </m:e>
                        <m:sub>
                          <m:r>
                            <a:rPr kumimoji="1" lang="en-US" altLang="ja-JP" sz="2000" b="0" i="1" smtClean="0">
                              <a:solidFill>
                                <a:schemeClr val="tx1"/>
                              </a:solidFill>
                              <a:latin typeface="Cambria Math" panose="02040503050406030204" pitchFamily="18" charset="0"/>
                            </a:rPr>
                            <m:t>1</m:t>
                          </m:r>
                        </m:sub>
                      </m:sSub>
                      <m:r>
                        <a:rPr kumimoji="1" lang="en-US" altLang="ja-JP" sz="2000" b="0" i="1" smtClean="0">
                          <a:solidFill>
                            <a:schemeClr val="tx1"/>
                          </a:solidFill>
                          <a:latin typeface="Cambria Math" panose="02040503050406030204" pitchFamily="18" charset="0"/>
                        </a:rPr>
                        <m:t>−1,…,</m:t>
                      </m:r>
                      <m:r>
                        <m:rPr>
                          <m:sty m:val="p"/>
                        </m:rPr>
                        <a:rPr kumimoji="1" lang="en-US" altLang="ja-JP" sz="2000" b="0" i="0" smtClean="0">
                          <a:solidFill>
                            <a:schemeClr val="tx1"/>
                          </a:solidFill>
                          <a:latin typeface="Cambria Math" panose="02040503050406030204" pitchFamily="18" charset="0"/>
                        </a:rPr>
                        <m:t>pred</m:t>
                      </m:r>
                      <m:sSub>
                        <m:sSubPr>
                          <m:ctrlPr>
                            <a:rPr kumimoji="1" lang="en-US" altLang="ja-JP" sz="2000" b="0" i="1" smtClean="0">
                              <a:solidFill>
                                <a:schemeClr val="tx1"/>
                              </a:solidFill>
                              <a:latin typeface="Cambria Math" panose="02040503050406030204" pitchFamily="18" charset="0"/>
                            </a:rPr>
                          </m:ctrlPr>
                        </m:sSubPr>
                        <m:e>
                          <m:d>
                            <m:dPr>
                              <m:ctrlPr>
                                <a:rPr kumimoji="1" lang="en-US" altLang="ja-JP" sz="2000" b="0" i="1" smtClean="0">
                                  <a:solidFill>
                                    <a:schemeClr val="tx1"/>
                                  </a:solidFill>
                                  <a:latin typeface="Cambria Math" panose="02040503050406030204" pitchFamily="18" charset="0"/>
                                </a:rPr>
                              </m:ctrlPr>
                            </m:dPr>
                            <m:e>
                              <m:r>
                                <a:rPr kumimoji="1" lang="en-US" altLang="ja-JP" sz="2000" b="0" i="1" smtClean="0">
                                  <a:solidFill>
                                    <a:schemeClr val="tx1"/>
                                  </a:solidFill>
                                  <a:latin typeface="Cambria Math" panose="02040503050406030204" pitchFamily="18" charset="0"/>
                                </a:rPr>
                                <m:t>𝑎</m:t>
                              </m:r>
                            </m:e>
                          </m:d>
                        </m:e>
                        <m:sub>
                          <m:r>
                            <a:rPr kumimoji="1" lang="en-US" altLang="ja-JP" sz="2000" b="0" i="1" smtClean="0">
                              <a:solidFill>
                                <a:schemeClr val="tx1"/>
                              </a:solidFill>
                              <a:latin typeface="Cambria Math" panose="02040503050406030204" pitchFamily="18" charset="0"/>
                            </a:rPr>
                            <m:t>𝑚</m:t>
                          </m:r>
                        </m:sub>
                      </m:sSub>
                      <m:r>
                        <a:rPr kumimoji="1" lang="en-US" altLang="ja-JP" sz="2000" b="0" i="1" smtClean="0">
                          <a:solidFill>
                            <a:schemeClr val="tx1"/>
                          </a:solidFill>
                          <a:latin typeface="Cambria Math" panose="02040503050406030204" pitchFamily="18" charset="0"/>
                        </a:rPr>
                        <m:t>−</m:t>
                      </m:r>
                      <m:r>
                        <a:rPr kumimoji="1" lang="en-US" altLang="ja-JP" sz="2000" b="0" i="1" smtClean="0">
                          <a:solidFill>
                            <a:schemeClr val="tx1"/>
                          </a:solidFill>
                          <a:latin typeface="Cambria Math" panose="02040503050406030204" pitchFamily="18" charset="0"/>
                        </a:rPr>
                        <m:t>𝑚</m:t>
                      </m:r>
                      <m:r>
                        <a:rPr kumimoji="1" lang="en-US" altLang="ja-JP" sz="2000" b="0" i="1" smtClean="0">
                          <a:solidFill>
                            <a:schemeClr val="tx1"/>
                          </a:solidFill>
                          <a:latin typeface="Cambria Math" panose="02040503050406030204" pitchFamily="18" charset="0"/>
                        </a:rPr>
                        <m:t>)</m:t>
                      </m:r>
                    </m:oMath>
                  </m:oMathPara>
                </a14:m>
                <a:endParaRPr kumimoji="1" lang="ja-JP" altLang="en-US" dirty="0">
                  <a:solidFill>
                    <a:schemeClr val="tx1"/>
                  </a:solidFill>
                </a:endParaRPr>
              </a:p>
            </p:txBody>
          </p:sp>
        </mc:Choice>
        <mc:Fallback>
          <p:sp>
            <p:nvSpPr>
              <p:cNvPr id="7" name="四角形: 角を丸くする 6"/>
              <p:cNvSpPr>
                <a:spLocks noRot="1" noChangeAspect="1" noMove="1" noResize="1" noEditPoints="1" noAdjustHandles="1" noChangeArrowheads="1" noChangeShapeType="1" noTextEdit="1"/>
              </p:cNvSpPr>
              <p:nvPr/>
            </p:nvSpPr>
            <p:spPr>
              <a:xfrm>
                <a:off x="782781" y="2140527"/>
                <a:ext cx="7578437" cy="635461"/>
              </a:xfrm>
              <a:prstGeom prst="roundRect">
                <a:avLst/>
              </a:prstGeom>
              <a:blipFill>
                <a:blip r:embed="rId3"/>
                <a:stretch>
                  <a:fillRect/>
                </a:stretch>
              </a:blipFill>
              <a:ln w="28575">
                <a:solidFill>
                  <a:srgbClr val="00B050"/>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コンテンツ プレースホルダー 2"/>
              <p:cNvSpPr>
                <a:spLocks noGrp="1"/>
              </p:cNvSpPr>
              <p:nvPr>
                <p:ph idx="1"/>
              </p:nvPr>
            </p:nvSpPr>
            <p:spPr>
              <a:xfrm>
                <a:off x="360218" y="1340716"/>
                <a:ext cx="8155132" cy="799811"/>
              </a:xfrm>
            </p:spPr>
            <p:txBody>
              <a:bodyPr>
                <a:normAutofit fontScale="92500" lnSpcReduction="10000"/>
              </a:bodyPr>
              <a:lstStyle/>
              <a:p>
                <a:r>
                  <a:rPr kumimoji="1" lang="ja-JP" altLang="en-US" dirty="0"/>
                  <a:t>整数アルファベット上の系列</a:t>
                </a:r>
                <a14:m>
                  <m:oMath xmlns:m="http://schemas.openxmlformats.org/officeDocument/2006/math">
                    <m:r>
                      <a:rPr kumimoji="1" lang="en-US" altLang="ja-JP" b="0" i="1" dirty="0" smtClean="0">
                        <a:latin typeface="Cambria Math" panose="02040503050406030204" pitchFamily="18" charset="0"/>
                      </a:rPr>
                      <m:t>𝑎</m:t>
                    </m:r>
                    <m:r>
                      <a:rPr kumimoji="1" lang="en-US" altLang="ja-JP" b="0" i="0" dirty="0" smtClean="0">
                        <a:latin typeface="Cambria Math" panose="02040503050406030204" pitchFamily="18" charset="0"/>
                      </a:rPr>
                      <m:t>=</m:t>
                    </m:r>
                    <m:r>
                      <a:rPr kumimoji="1" lang="en-US" altLang="ja-JP"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𝑎</m:t>
                        </m:r>
                      </m:e>
                      <m:sub>
                        <m:r>
                          <a:rPr kumimoji="1" lang="en-US" altLang="ja-JP" b="0" i="1" dirty="0" smtClean="0">
                            <a:latin typeface="Cambria Math" panose="02040503050406030204" pitchFamily="18" charset="0"/>
                          </a:rPr>
                          <m:t>1</m:t>
                        </m:r>
                      </m:sub>
                    </m:sSub>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𝑎</m:t>
                        </m:r>
                      </m:e>
                      <m:sub>
                        <m:r>
                          <a:rPr kumimoji="1" lang="en-US" altLang="ja-JP" b="0" i="1" dirty="0" smtClean="0">
                            <a:latin typeface="Cambria Math" panose="02040503050406030204" pitchFamily="18" charset="0"/>
                          </a:rPr>
                          <m:t>𝑚</m:t>
                        </m:r>
                      </m:sub>
                    </m:sSub>
                    <m:r>
                      <a:rPr kumimoji="1" lang="en-US" altLang="ja-JP" i="1" dirty="0" smtClean="0">
                        <a:latin typeface="Cambria Math" panose="02040503050406030204" pitchFamily="18" charset="0"/>
                      </a:rPr>
                      <m:t>)</m:t>
                    </m:r>
                  </m:oMath>
                </a14:m>
                <a:r>
                  <a:rPr kumimoji="1" lang="ja-JP" altLang="en-US" dirty="0"/>
                  <a:t>に対して，</a:t>
                </a:r>
                <a14:m>
                  <m:oMath xmlns:m="http://schemas.openxmlformats.org/officeDocument/2006/math">
                    <m:r>
                      <m:rPr>
                        <m:sty m:val="p"/>
                      </m:rPr>
                      <a:rPr lang="en-US" altLang="ja-JP" b="0" i="0" dirty="0" smtClean="0">
                        <a:latin typeface="Cambria Math" panose="02040503050406030204" pitchFamily="18" charset="0"/>
                      </a:rPr>
                      <m:t>pred</m:t>
                    </m:r>
                    <m:r>
                      <a:rPr lang="en-US" altLang="ja-JP" b="0" i="0" dirty="0" smtClean="0">
                        <a:latin typeface="Cambria Math" panose="02040503050406030204" pitchFamily="18" charset="0"/>
                      </a:rPr>
                      <m:t>(</m:t>
                    </m:r>
                    <m:r>
                      <a:rPr lang="en-US" altLang="ja-JP" b="0" i="1" dirty="0" smtClean="0">
                        <a:latin typeface="Cambria Math" panose="02040503050406030204" pitchFamily="18" charset="0"/>
                      </a:rPr>
                      <m:t>𝑎</m:t>
                    </m:r>
                    <m:r>
                      <a:rPr lang="en-US" altLang="ja-JP" b="0" i="0" dirty="0" smtClean="0">
                        <a:latin typeface="Cambria Math" panose="02040503050406030204" pitchFamily="18" charset="0"/>
                      </a:rPr>
                      <m:t>)</m:t>
                    </m:r>
                    <m:r>
                      <a:rPr lang="ja-JP" altLang="en-US" b="0" i="1" dirty="0" smtClean="0">
                        <a:latin typeface="Cambria Math" panose="02040503050406030204" pitchFamily="18" charset="0"/>
                      </a:rPr>
                      <m:t>から</m:t>
                    </m:r>
                    <m:r>
                      <a:rPr lang="en-US" altLang="ja-JP" i="1" dirty="0">
                        <a:latin typeface="Cambria Math" panose="02040503050406030204" pitchFamily="18" charset="0"/>
                      </a:rPr>
                      <m:t>𝑆</m:t>
                    </m:r>
                    <m:r>
                      <a:rPr lang="en-US" altLang="ja-JP" i="1" dirty="0">
                        <a:latin typeface="Cambria Math" panose="02040503050406030204" pitchFamily="18" charset="0"/>
                      </a:rPr>
                      <m:t>(</m:t>
                    </m:r>
                    <m:r>
                      <a:rPr lang="en-US" altLang="ja-JP" b="0" i="1" dirty="0" smtClean="0">
                        <a:latin typeface="Cambria Math" panose="02040503050406030204" pitchFamily="18" charset="0"/>
                      </a:rPr>
                      <m:t>𝑎</m:t>
                    </m:r>
                    <m:r>
                      <a:rPr lang="en-US" altLang="ja-JP" i="1" dirty="0" smtClean="0">
                        <a:latin typeface="Cambria Math" panose="02040503050406030204" pitchFamily="18" charset="0"/>
                      </a:rPr>
                      <m:t>)</m:t>
                    </m:r>
                    <m:r>
                      <a:rPr kumimoji="1" lang="ja-JP" altLang="en-US" i="1" dirty="0">
                        <a:latin typeface="Cambria Math" panose="02040503050406030204" pitchFamily="18" charset="0"/>
                      </a:rPr>
                      <m:t>を</m:t>
                    </m:r>
                  </m:oMath>
                </a14:m>
                <a:r>
                  <a:rPr kumimoji="1" lang="ja-JP" altLang="en-US" dirty="0"/>
                  <a:t>次のように生成する．</a:t>
                </a:r>
              </a:p>
            </p:txBody>
          </p:sp>
        </mc:Choice>
        <mc:Fallback>
          <p:sp>
            <p:nvSpPr>
              <p:cNvPr id="11" name="コンテンツ プレースホルダー 2"/>
              <p:cNvSpPr>
                <a:spLocks noGrp="1" noRot="1" noChangeAspect="1" noMove="1" noResize="1" noEditPoints="1" noAdjustHandles="1" noChangeArrowheads="1" noChangeShapeType="1" noTextEdit="1"/>
              </p:cNvSpPr>
              <p:nvPr>
                <p:ph idx="1"/>
              </p:nvPr>
            </p:nvSpPr>
            <p:spPr>
              <a:xfrm>
                <a:off x="360218" y="1340716"/>
                <a:ext cx="8155132" cy="799811"/>
              </a:xfrm>
              <a:blipFill>
                <a:blip r:embed="rId4"/>
                <a:stretch>
                  <a:fillRect l="-1121" t="-15267" b="-1145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7481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フィルタリングに必要な前処理</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360218" y="1340716"/>
                <a:ext cx="8155132" cy="799811"/>
              </a:xfrm>
            </p:spPr>
            <p:txBody>
              <a:bodyPr>
                <a:normAutofit fontScale="92500" lnSpcReduction="10000"/>
              </a:bodyPr>
              <a:lstStyle/>
              <a:p>
                <a:r>
                  <a:rPr kumimoji="1" lang="ja-JP" altLang="en-US" dirty="0"/>
                  <a:t>整数アルファベット上の系列</a:t>
                </a:r>
                <a14:m>
                  <m:oMath xmlns:m="http://schemas.openxmlformats.org/officeDocument/2006/math">
                    <m:r>
                      <a:rPr kumimoji="1" lang="en-US" altLang="ja-JP" b="0" i="1" dirty="0" smtClean="0">
                        <a:latin typeface="Cambria Math" panose="02040503050406030204" pitchFamily="18" charset="0"/>
                      </a:rPr>
                      <m:t>𝑎</m:t>
                    </m:r>
                    <m:r>
                      <a:rPr kumimoji="1" lang="en-US" altLang="ja-JP" b="0" i="0" dirty="0" smtClean="0">
                        <a:latin typeface="Cambria Math" panose="02040503050406030204" pitchFamily="18" charset="0"/>
                      </a:rPr>
                      <m:t>=</m:t>
                    </m:r>
                    <m:r>
                      <a:rPr kumimoji="1" lang="en-US" altLang="ja-JP"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𝑎</m:t>
                        </m:r>
                      </m:e>
                      <m:sub>
                        <m:r>
                          <a:rPr kumimoji="1" lang="en-US" altLang="ja-JP" b="0" i="1" dirty="0" smtClean="0">
                            <a:latin typeface="Cambria Math" panose="02040503050406030204" pitchFamily="18" charset="0"/>
                          </a:rPr>
                          <m:t>1</m:t>
                        </m:r>
                      </m:sub>
                    </m:sSub>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𝑎</m:t>
                        </m:r>
                      </m:e>
                      <m:sub>
                        <m:r>
                          <a:rPr kumimoji="1" lang="en-US" altLang="ja-JP" b="0" i="1" dirty="0" smtClean="0">
                            <a:latin typeface="Cambria Math" panose="02040503050406030204" pitchFamily="18" charset="0"/>
                          </a:rPr>
                          <m:t>𝑚</m:t>
                        </m:r>
                      </m:sub>
                    </m:sSub>
                    <m:r>
                      <a:rPr kumimoji="1" lang="en-US" altLang="ja-JP" i="1" dirty="0" smtClean="0">
                        <a:latin typeface="Cambria Math" panose="02040503050406030204" pitchFamily="18" charset="0"/>
                      </a:rPr>
                      <m:t>)</m:t>
                    </m:r>
                  </m:oMath>
                </a14:m>
                <a:r>
                  <a:rPr kumimoji="1" lang="ja-JP" altLang="en-US" dirty="0"/>
                  <a:t>に対して，</a:t>
                </a:r>
                <a14:m>
                  <m:oMath xmlns:m="http://schemas.openxmlformats.org/officeDocument/2006/math">
                    <m:r>
                      <a:rPr lang="en-US" altLang="ja-JP" i="1" dirty="0" smtClean="0">
                        <a:latin typeface="Cambria Math" panose="02040503050406030204" pitchFamily="18" charset="0"/>
                      </a:rPr>
                      <m:t>𝑆</m:t>
                    </m:r>
                    <m:r>
                      <a:rPr lang="en-US" altLang="ja-JP" i="1" dirty="0" smtClean="0">
                        <a:latin typeface="Cambria Math" panose="02040503050406030204" pitchFamily="18" charset="0"/>
                      </a:rPr>
                      <m:t>(</m:t>
                    </m:r>
                    <m:r>
                      <a:rPr lang="en-US" altLang="ja-JP" b="0" i="1" dirty="0" smtClean="0">
                        <a:latin typeface="Cambria Math" panose="02040503050406030204" pitchFamily="18" charset="0"/>
                      </a:rPr>
                      <m:t>𝑎</m:t>
                    </m:r>
                    <m:r>
                      <a:rPr lang="en-US" altLang="ja-JP" i="1" dirty="0" smtClean="0">
                        <a:latin typeface="Cambria Math" panose="02040503050406030204" pitchFamily="18" charset="0"/>
                      </a:rPr>
                      <m:t>)</m:t>
                    </m:r>
                    <m:r>
                      <a:rPr kumimoji="1" lang="ja-JP" altLang="en-US" i="1" dirty="0">
                        <a:latin typeface="Cambria Math" panose="02040503050406030204" pitchFamily="18" charset="0"/>
                      </a:rPr>
                      <m:t>を</m:t>
                    </m:r>
                  </m:oMath>
                </a14:m>
                <a:r>
                  <a:rPr kumimoji="1" lang="ja-JP" altLang="en-US" dirty="0"/>
                  <a:t>次のように生成する．</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360218" y="1340716"/>
                <a:ext cx="8155132" cy="799811"/>
              </a:xfrm>
              <a:blipFill>
                <a:blip r:embed="rId2"/>
                <a:stretch>
                  <a:fillRect l="-1121" t="-15267" b="-11450"/>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46F5A2C1-14D5-5B4B-BE34-C3D425CB82EE}" type="slidenum">
              <a:rPr kumimoji="1" lang="ja-JP" altLang="en-US" smtClean="0"/>
              <a:t>27</a:t>
            </a:fld>
            <a:endParaRPr kumimoji="1" lang="ja-JP" altLang="en-US"/>
          </a:p>
        </p:txBody>
      </p:sp>
      <mc:AlternateContent xmlns:mc="http://schemas.openxmlformats.org/markup-compatibility/2006">
        <mc:Choice xmlns:a14="http://schemas.microsoft.com/office/drawing/2010/main" Requires="a14">
          <p:graphicFrame>
            <p:nvGraphicFramePr>
              <p:cNvPr id="5" name="表 4"/>
              <p:cNvGraphicFramePr>
                <a:graphicFrameLocks noGrp="1"/>
              </p:cNvGraphicFramePr>
              <p:nvPr>
                <p:extLst>
                  <p:ext uri="{D42A27DB-BD31-4B8C-83A1-F6EECF244321}">
                    <p14:modId xmlns:p14="http://schemas.microsoft.com/office/powerpoint/2010/main" val="2601591494"/>
                  </p:ext>
                </p:extLst>
              </p:nvPr>
            </p:nvGraphicFramePr>
            <p:xfrm>
              <a:off x="1389784" y="2893752"/>
              <a:ext cx="6096000" cy="158496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901400049"/>
                        </a:ext>
                      </a:extLst>
                    </a:gridCol>
                    <a:gridCol w="1016000">
                      <a:extLst>
                        <a:ext uri="{9D8B030D-6E8A-4147-A177-3AD203B41FA5}">
                          <a16:colId xmlns:a16="http://schemas.microsoft.com/office/drawing/2014/main" val="1585626577"/>
                        </a:ext>
                      </a:extLst>
                    </a:gridCol>
                    <a:gridCol w="1016000">
                      <a:extLst>
                        <a:ext uri="{9D8B030D-6E8A-4147-A177-3AD203B41FA5}">
                          <a16:colId xmlns:a16="http://schemas.microsoft.com/office/drawing/2014/main" val="847634673"/>
                        </a:ext>
                      </a:extLst>
                    </a:gridCol>
                    <a:gridCol w="1016000">
                      <a:extLst>
                        <a:ext uri="{9D8B030D-6E8A-4147-A177-3AD203B41FA5}">
                          <a16:colId xmlns:a16="http://schemas.microsoft.com/office/drawing/2014/main" val="4236799000"/>
                        </a:ext>
                      </a:extLst>
                    </a:gridCol>
                    <a:gridCol w="1016000">
                      <a:extLst>
                        <a:ext uri="{9D8B030D-6E8A-4147-A177-3AD203B41FA5}">
                          <a16:colId xmlns:a16="http://schemas.microsoft.com/office/drawing/2014/main" val="700092334"/>
                        </a:ext>
                      </a:extLst>
                    </a:gridCol>
                    <a:gridCol w="1016000">
                      <a:extLst>
                        <a:ext uri="{9D8B030D-6E8A-4147-A177-3AD203B41FA5}">
                          <a16:colId xmlns:a16="http://schemas.microsoft.com/office/drawing/2014/main" val="2836348642"/>
                        </a:ext>
                      </a:extLst>
                    </a:gridCol>
                  </a:tblGrid>
                  <a:tr h="370840">
                    <a:tc>
                      <a:txBody>
                        <a:bodyPr/>
                        <a:lstStyle/>
                        <a:p>
                          <a:pPr algn="ctr"/>
                          <a:r>
                            <a:rPr lang="en-US" altLang="ja-JP" sz="2000" dirty="0"/>
                            <a:t>index</a:t>
                          </a:r>
                          <a:endParaRPr kumimoji="1" lang="ja-JP" altLang="en-US" sz="2000" dirty="0"/>
                        </a:p>
                      </a:txBody>
                      <a:tcPr>
                        <a:solidFill>
                          <a:schemeClr val="bg1">
                            <a:lumMod val="85000"/>
                          </a:schemeClr>
                        </a:solidFill>
                      </a:tcPr>
                    </a:tc>
                    <a:tc>
                      <a:txBody>
                        <a:bodyPr/>
                        <a:lstStyle/>
                        <a:p>
                          <a:pPr algn="ctr"/>
                          <a:r>
                            <a:rPr kumimoji="1" lang="en-US" altLang="ja-JP" sz="2000" dirty="0"/>
                            <a:t>1</a:t>
                          </a:r>
                          <a:endParaRPr kumimoji="1" lang="ja-JP" altLang="en-US" sz="2000" dirty="0"/>
                        </a:p>
                      </a:txBody>
                      <a:tcPr>
                        <a:solidFill>
                          <a:schemeClr val="bg1">
                            <a:lumMod val="85000"/>
                          </a:schemeClr>
                        </a:solidFill>
                      </a:tcPr>
                    </a:tc>
                    <a:tc>
                      <a:txBody>
                        <a:bodyPr/>
                        <a:lstStyle/>
                        <a:p>
                          <a:pPr algn="ctr"/>
                          <a:r>
                            <a:rPr kumimoji="1" lang="en-US" altLang="ja-JP" sz="2000" dirty="0"/>
                            <a:t>2</a:t>
                          </a:r>
                          <a:endParaRPr kumimoji="1" lang="ja-JP" altLang="en-US" sz="2000" dirty="0"/>
                        </a:p>
                      </a:txBody>
                      <a:tcPr>
                        <a:solidFill>
                          <a:schemeClr val="bg1">
                            <a:lumMod val="85000"/>
                          </a:schemeClr>
                        </a:solidFill>
                      </a:tcPr>
                    </a:tc>
                    <a:tc>
                      <a:txBody>
                        <a:bodyPr/>
                        <a:lstStyle/>
                        <a:p>
                          <a:pPr algn="ctr"/>
                          <a:r>
                            <a:rPr kumimoji="1" lang="en-US" altLang="ja-JP" sz="2000" dirty="0"/>
                            <a:t>3</a:t>
                          </a:r>
                          <a:endParaRPr kumimoji="1" lang="ja-JP" altLang="en-US" sz="2000" dirty="0"/>
                        </a:p>
                      </a:txBody>
                      <a:tcPr>
                        <a:solidFill>
                          <a:schemeClr val="bg1">
                            <a:lumMod val="85000"/>
                          </a:schemeClr>
                        </a:solidFill>
                      </a:tcPr>
                    </a:tc>
                    <a:tc>
                      <a:txBody>
                        <a:bodyPr/>
                        <a:lstStyle/>
                        <a:p>
                          <a:pPr algn="ctr"/>
                          <a:r>
                            <a:rPr kumimoji="1" lang="en-US" altLang="ja-JP" sz="2000" dirty="0"/>
                            <a:t>4</a:t>
                          </a:r>
                          <a:endParaRPr kumimoji="1" lang="ja-JP" altLang="en-US" sz="2000" dirty="0"/>
                        </a:p>
                      </a:txBody>
                      <a:tcPr>
                        <a:solidFill>
                          <a:schemeClr val="bg1">
                            <a:lumMod val="85000"/>
                          </a:schemeClr>
                        </a:solidFill>
                      </a:tcPr>
                    </a:tc>
                    <a:tc>
                      <a:txBody>
                        <a:bodyPr/>
                        <a:lstStyle/>
                        <a:p>
                          <a:pPr algn="ctr"/>
                          <a:r>
                            <a:rPr kumimoji="1" lang="en-US" altLang="ja-JP" sz="2000" dirty="0"/>
                            <a:t>5</a:t>
                          </a:r>
                          <a:endParaRPr kumimoji="1" lang="ja-JP" altLang="en-US" sz="2000" dirty="0"/>
                        </a:p>
                      </a:txBody>
                      <a:tcPr>
                        <a:solidFill>
                          <a:schemeClr val="bg1">
                            <a:lumMod val="85000"/>
                          </a:schemeClr>
                        </a:solidFill>
                      </a:tcPr>
                    </a:tc>
                    <a:extLst>
                      <a:ext uri="{0D108BD9-81ED-4DB2-BD59-A6C34878D82A}">
                        <a16:rowId xmlns:a16="http://schemas.microsoft.com/office/drawing/2014/main" val="2855172224"/>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𝑎</m:t>
                                </m:r>
                              </m:oMath>
                            </m:oMathPara>
                          </a14:m>
                          <a:endParaRPr kumimoji="1" lang="ja-JP" altLang="en-US" sz="2000" dirty="0"/>
                        </a:p>
                      </a:txBody>
                      <a:tcPr/>
                    </a:tc>
                    <a:tc>
                      <a:txBody>
                        <a:bodyPr/>
                        <a:lstStyle/>
                        <a:p>
                          <a:pPr algn="ctr"/>
                          <a:r>
                            <a:rPr kumimoji="1" lang="en-US" altLang="ja-JP" sz="2000" dirty="0"/>
                            <a:t>15</a:t>
                          </a:r>
                          <a:endParaRPr kumimoji="1" lang="ja-JP" altLang="en-US" sz="2000" dirty="0"/>
                        </a:p>
                      </a:txBody>
                      <a:tcPr/>
                    </a:tc>
                    <a:tc>
                      <a:txBody>
                        <a:bodyPr/>
                        <a:lstStyle/>
                        <a:p>
                          <a:pPr algn="ctr"/>
                          <a:r>
                            <a:rPr kumimoji="1" lang="en-US" altLang="ja-JP" sz="2000" dirty="0"/>
                            <a:t>6</a:t>
                          </a:r>
                          <a:endParaRPr kumimoji="1" lang="ja-JP" altLang="en-US" sz="2000" dirty="0"/>
                        </a:p>
                      </a:txBody>
                      <a:tcPr/>
                    </a:tc>
                    <a:tc>
                      <a:txBody>
                        <a:bodyPr/>
                        <a:lstStyle/>
                        <a:p>
                          <a:pPr algn="ctr"/>
                          <a:r>
                            <a:rPr kumimoji="1" lang="en-US" altLang="ja-JP" sz="2000" dirty="0"/>
                            <a:t>5</a:t>
                          </a:r>
                          <a:endParaRPr kumimoji="1" lang="ja-JP" altLang="en-US" sz="2000" dirty="0"/>
                        </a:p>
                      </a:txBody>
                      <a:tcPr/>
                    </a:tc>
                    <a:tc>
                      <a:txBody>
                        <a:bodyPr/>
                        <a:lstStyle/>
                        <a:p>
                          <a:pPr algn="ctr"/>
                          <a:r>
                            <a:rPr kumimoji="1" lang="en-US" altLang="ja-JP" sz="2000" dirty="0"/>
                            <a:t>9</a:t>
                          </a:r>
                          <a:endParaRPr kumimoji="1" lang="ja-JP" altLang="en-US" sz="2000" dirty="0"/>
                        </a:p>
                      </a:txBody>
                      <a:tcPr/>
                    </a:tc>
                    <a:tc>
                      <a:txBody>
                        <a:bodyPr/>
                        <a:lstStyle/>
                        <a:p>
                          <a:pPr algn="ctr"/>
                          <a:r>
                            <a:rPr kumimoji="1" lang="en-US" altLang="ja-JP" sz="2000" dirty="0"/>
                            <a:t>1</a:t>
                          </a:r>
                          <a:endParaRPr kumimoji="1" lang="ja-JP" altLang="en-US" sz="2000" dirty="0"/>
                        </a:p>
                      </a:txBody>
                      <a:tcPr/>
                    </a:tc>
                    <a:extLst>
                      <a:ext uri="{0D108BD9-81ED-4DB2-BD59-A6C34878D82A}">
                        <a16:rowId xmlns:a16="http://schemas.microsoft.com/office/drawing/2014/main" val="2788817301"/>
                      </a:ext>
                    </a:extLst>
                  </a:tr>
                  <a:tr h="370840">
                    <a:tc>
                      <a:txBody>
                        <a:bodyPr/>
                        <a:lstStyle/>
                        <a:p>
                          <a:pPr algn="ctr"/>
                          <a14:m>
                            <m:oMathPara xmlns:m="http://schemas.openxmlformats.org/officeDocument/2006/math">
                              <m:oMathParaPr>
                                <m:jc m:val="centerGroup"/>
                              </m:oMathParaPr>
                              <m:oMath xmlns:m="http://schemas.openxmlformats.org/officeDocument/2006/math">
                                <m:r>
                                  <m:rPr>
                                    <m:sty m:val="p"/>
                                  </m:rPr>
                                  <a:rPr kumimoji="1" lang="en-US" altLang="ja-JP" sz="2000" b="0" i="0" smtClean="0">
                                    <a:latin typeface="Cambria Math" panose="02040503050406030204" pitchFamily="18" charset="0"/>
                                  </a:rPr>
                                  <m:t>pred</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𝑎</m:t>
                                </m:r>
                                <m:r>
                                  <a:rPr kumimoji="1" lang="en-US" altLang="ja-JP" sz="2000" b="0" i="1" smtClean="0">
                                    <a:latin typeface="Cambria Math" panose="02040503050406030204" pitchFamily="18" charset="0"/>
                                  </a:rPr>
                                  <m:t>)</m:t>
                                </m:r>
                              </m:oMath>
                            </m:oMathPara>
                          </a14:m>
                          <a:endParaRPr kumimoji="1" lang="ja-JP" altLang="en-US" sz="2000" dirty="0"/>
                        </a:p>
                      </a:txBody>
                      <a:tcPr/>
                    </a:tc>
                    <a:tc>
                      <a:txBody>
                        <a:bodyPr/>
                        <a:lstStyle/>
                        <a:p>
                          <a:pPr algn="ctr"/>
                          <a:r>
                            <a:rPr kumimoji="1" lang="en-US" altLang="ja-JP" sz="2000" dirty="0"/>
                            <a:t>4</a:t>
                          </a:r>
                          <a:endParaRPr kumimoji="1" lang="ja-JP" altLang="en-US" sz="2000" dirty="0"/>
                        </a:p>
                      </a:txBody>
                      <a:tcPr/>
                    </a:tc>
                    <a:tc>
                      <a:txBody>
                        <a:bodyPr/>
                        <a:lstStyle/>
                        <a:p>
                          <a:pPr algn="ctr"/>
                          <a:r>
                            <a:rPr kumimoji="1" lang="en-US" altLang="ja-JP" sz="2000" dirty="0"/>
                            <a:t>3</a:t>
                          </a:r>
                          <a:endParaRPr kumimoji="1" lang="ja-JP" altLang="en-US" sz="2000" dirty="0"/>
                        </a:p>
                      </a:txBody>
                      <a:tcPr/>
                    </a:tc>
                    <a:tc>
                      <a:txBody>
                        <a:bodyPr/>
                        <a:lstStyle/>
                        <a:p>
                          <a:pPr algn="ctr"/>
                          <a:r>
                            <a:rPr kumimoji="1" lang="en-US" altLang="ja-JP" sz="2000" dirty="0"/>
                            <a:t>5</a:t>
                          </a:r>
                          <a:endParaRPr kumimoji="1" lang="ja-JP" altLang="en-US" sz="2000" dirty="0"/>
                        </a:p>
                      </a:txBody>
                      <a:tcPr/>
                    </a:tc>
                    <a:tc>
                      <a:txBody>
                        <a:bodyPr/>
                        <a:lstStyle/>
                        <a:p>
                          <a:pPr algn="ctr"/>
                          <a:r>
                            <a:rPr kumimoji="1" lang="en-US" altLang="ja-JP" sz="2000" dirty="0"/>
                            <a:t>2</a:t>
                          </a:r>
                          <a:endParaRPr kumimoji="1" lang="ja-JP" altLang="en-US" sz="2000" dirty="0"/>
                        </a:p>
                      </a:txBody>
                      <a:tcPr/>
                    </a:tc>
                    <a:tc>
                      <a:txBody>
                        <a:bodyPr/>
                        <a:lstStyle/>
                        <a:p>
                          <a:pPr algn="ctr"/>
                          <a:r>
                            <a:rPr kumimoji="1" lang="en-US" altLang="ja-JP" sz="2000" dirty="0"/>
                            <a:t>0</a:t>
                          </a:r>
                          <a:endParaRPr kumimoji="1" lang="ja-JP" altLang="en-US" sz="2000" dirty="0"/>
                        </a:p>
                      </a:txBody>
                      <a:tcPr/>
                    </a:tc>
                    <a:extLst>
                      <a:ext uri="{0D108BD9-81ED-4DB2-BD59-A6C34878D82A}">
                        <a16:rowId xmlns:a16="http://schemas.microsoft.com/office/drawing/2014/main" val="1453427238"/>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𝑆</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𝑎</m:t>
                                </m:r>
                                <m:r>
                                  <a:rPr kumimoji="1" lang="en-US" altLang="ja-JP" sz="2000" b="0" i="1" smtClean="0">
                                    <a:latin typeface="Cambria Math" panose="02040503050406030204" pitchFamily="18" charset="0"/>
                                  </a:rPr>
                                  <m:t>)</m:t>
                                </m:r>
                              </m:oMath>
                            </m:oMathPara>
                          </a14:m>
                          <a:endParaRPr kumimoji="1" lang="ja-JP" altLang="en-US" sz="2000" dirty="0"/>
                        </a:p>
                      </a:txBody>
                      <a:tcPr/>
                    </a:tc>
                    <a:tc>
                      <a:txBody>
                        <a:bodyPr/>
                        <a:lstStyle/>
                        <a:p>
                          <a:pPr algn="ctr"/>
                          <a:r>
                            <a:rPr kumimoji="1" lang="en-US" altLang="ja-JP" sz="2000" dirty="0"/>
                            <a:t>3</a:t>
                          </a:r>
                          <a:endParaRPr kumimoji="1" lang="ja-JP" altLang="en-US" sz="2000" dirty="0"/>
                        </a:p>
                      </a:txBody>
                      <a:tcPr/>
                    </a:tc>
                    <a:tc>
                      <a:txBody>
                        <a:bodyPr/>
                        <a:lstStyle/>
                        <a:p>
                          <a:pPr algn="ctr"/>
                          <a:r>
                            <a:rPr kumimoji="1" lang="en-US" altLang="ja-JP" sz="2000" dirty="0"/>
                            <a:t>1</a:t>
                          </a:r>
                          <a:endParaRPr kumimoji="1" lang="ja-JP" altLang="en-US" sz="2000" dirty="0"/>
                        </a:p>
                      </a:txBody>
                      <a:tcPr/>
                    </a:tc>
                    <a:tc>
                      <a:txBody>
                        <a:bodyPr/>
                        <a:lstStyle/>
                        <a:p>
                          <a:pPr algn="ctr"/>
                          <a:r>
                            <a:rPr kumimoji="1" lang="en-US" altLang="ja-JP" sz="2000" dirty="0"/>
                            <a:t>2</a:t>
                          </a:r>
                          <a:endParaRPr kumimoji="1" lang="ja-JP" altLang="en-US" sz="2000" dirty="0"/>
                        </a:p>
                      </a:txBody>
                      <a:tcPr/>
                    </a:tc>
                    <a:tc>
                      <a:txBody>
                        <a:bodyPr/>
                        <a:lstStyle/>
                        <a:p>
                          <a:pPr algn="ctr"/>
                          <a:r>
                            <a:rPr kumimoji="1" lang="en-US" altLang="ja-JP" sz="2000" dirty="0"/>
                            <a:t>-2</a:t>
                          </a:r>
                          <a:endParaRPr kumimoji="1" lang="ja-JP" altLang="en-US" sz="2000" dirty="0"/>
                        </a:p>
                      </a:txBody>
                      <a:tcPr/>
                    </a:tc>
                    <a:tc>
                      <a:txBody>
                        <a:bodyPr/>
                        <a:lstStyle/>
                        <a:p>
                          <a:pPr algn="ctr"/>
                          <a:r>
                            <a:rPr kumimoji="1" lang="en-US" altLang="ja-JP" sz="2000" dirty="0"/>
                            <a:t>-5</a:t>
                          </a:r>
                          <a:endParaRPr kumimoji="1" lang="ja-JP" altLang="en-US" sz="2000" dirty="0"/>
                        </a:p>
                      </a:txBody>
                      <a:tcPr/>
                    </a:tc>
                    <a:extLst>
                      <a:ext uri="{0D108BD9-81ED-4DB2-BD59-A6C34878D82A}">
                        <a16:rowId xmlns:a16="http://schemas.microsoft.com/office/drawing/2014/main" val="3108521135"/>
                      </a:ext>
                    </a:extLst>
                  </a:tr>
                </a:tbl>
              </a:graphicData>
            </a:graphic>
          </p:graphicFrame>
        </mc:Choice>
        <mc:Fallback>
          <p:graphicFrame>
            <p:nvGraphicFramePr>
              <p:cNvPr id="5" name="表 4"/>
              <p:cNvGraphicFramePr>
                <a:graphicFrameLocks noGrp="1"/>
              </p:cNvGraphicFramePr>
              <p:nvPr>
                <p:extLst>
                  <p:ext uri="{D42A27DB-BD31-4B8C-83A1-F6EECF244321}">
                    <p14:modId xmlns:p14="http://schemas.microsoft.com/office/powerpoint/2010/main" val="2601591494"/>
                  </p:ext>
                </p:extLst>
              </p:nvPr>
            </p:nvGraphicFramePr>
            <p:xfrm>
              <a:off x="1389784" y="2893752"/>
              <a:ext cx="6096000" cy="158496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901400049"/>
                        </a:ext>
                      </a:extLst>
                    </a:gridCol>
                    <a:gridCol w="1016000">
                      <a:extLst>
                        <a:ext uri="{9D8B030D-6E8A-4147-A177-3AD203B41FA5}">
                          <a16:colId xmlns:a16="http://schemas.microsoft.com/office/drawing/2014/main" val="1585626577"/>
                        </a:ext>
                      </a:extLst>
                    </a:gridCol>
                    <a:gridCol w="1016000">
                      <a:extLst>
                        <a:ext uri="{9D8B030D-6E8A-4147-A177-3AD203B41FA5}">
                          <a16:colId xmlns:a16="http://schemas.microsoft.com/office/drawing/2014/main" val="847634673"/>
                        </a:ext>
                      </a:extLst>
                    </a:gridCol>
                    <a:gridCol w="1016000">
                      <a:extLst>
                        <a:ext uri="{9D8B030D-6E8A-4147-A177-3AD203B41FA5}">
                          <a16:colId xmlns:a16="http://schemas.microsoft.com/office/drawing/2014/main" val="4236799000"/>
                        </a:ext>
                      </a:extLst>
                    </a:gridCol>
                    <a:gridCol w="1016000">
                      <a:extLst>
                        <a:ext uri="{9D8B030D-6E8A-4147-A177-3AD203B41FA5}">
                          <a16:colId xmlns:a16="http://schemas.microsoft.com/office/drawing/2014/main" val="700092334"/>
                        </a:ext>
                      </a:extLst>
                    </a:gridCol>
                    <a:gridCol w="1016000">
                      <a:extLst>
                        <a:ext uri="{9D8B030D-6E8A-4147-A177-3AD203B41FA5}">
                          <a16:colId xmlns:a16="http://schemas.microsoft.com/office/drawing/2014/main" val="2836348642"/>
                        </a:ext>
                      </a:extLst>
                    </a:gridCol>
                  </a:tblGrid>
                  <a:tr h="396240">
                    <a:tc>
                      <a:txBody>
                        <a:bodyPr/>
                        <a:lstStyle/>
                        <a:p>
                          <a:pPr algn="ctr"/>
                          <a:r>
                            <a:rPr lang="en-US" altLang="ja-JP" sz="2000" dirty="0"/>
                            <a:t>index</a:t>
                          </a:r>
                          <a:endParaRPr kumimoji="1" lang="ja-JP" altLang="en-US" sz="2000" dirty="0"/>
                        </a:p>
                      </a:txBody>
                      <a:tcPr>
                        <a:solidFill>
                          <a:schemeClr val="bg1">
                            <a:lumMod val="85000"/>
                          </a:schemeClr>
                        </a:solidFill>
                      </a:tcPr>
                    </a:tc>
                    <a:tc>
                      <a:txBody>
                        <a:bodyPr/>
                        <a:lstStyle/>
                        <a:p>
                          <a:pPr algn="ctr"/>
                          <a:r>
                            <a:rPr kumimoji="1" lang="en-US" altLang="ja-JP" sz="2000" dirty="0"/>
                            <a:t>1</a:t>
                          </a:r>
                          <a:endParaRPr kumimoji="1" lang="ja-JP" altLang="en-US" sz="2000" dirty="0"/>
                        </a:p>
                      </a:txBody>
                      <a:tcPr>
                        <a:solidFill>
                          <a:schemeClr val="bg1">
                            <a:lumMod val="85000"/>
                          </a:schemeClr>
                        </a:solidFill>
                      </a:tcPr>
                    </a:tc>
                    <a:tc>
                      <a:txBody>
                        <a:bodyPr/>
                        <a:lstStyle/>
                        <a:p>
                          <a:pPr algn="ctr"/>
                          <a:r>
                            <a:rPr kumimoji="1" lang="en-US" altLang="ja-JP" sz="2000" dirty="0"/>
                            <a:t>2</a:t>
                          </a:r>
                          <a:endParaRPr kumimoji="1" lang="ja-JP" altLang="en-US" sz="2000" dirty="0"/>
                        </a:p>
                      </a:txBody>
                      <a:tcPr>
                        <a:solidFill>
                          <a:schemeClr val="bg1">
                            <a:lumMod val="85000"/>
                          </a:schemeClr>
                        </a:solidFill>
                      </a:tcPr>
                    </a:tc>
                    <a:tc>
                      <a:txBody>
                        <a:bodyPr/>
                        <a:lstStyle/>
                        <a:p>
                          <a:pPr algn="ctr"/>
                          <a:r>
                            <a:rPr kumimoji="1" lang="en-US" altLang="ja-JP" sz="2000" dirty="0"/>
                            <a:t>3</a:t>
                          </a:r>
                          <a:endParaRPr kumimoji="1" lang="ja-JP" altLang="en-US" sz="2000" dirty="0"/>
                        </a:p>
                      </a:txBody>
                      <a:tcPr>
                        <a:solidFill>
                          <a:schemeClr val="bg1">
                            <a:lumMod val="85000"/>
                          </a:schemeClr>
                        </a:solidFill>
                      </a:tcPr>
                    </a:tc>
                    <a:tc>
                      <a:txBody>
                        <a:bodyPr/>
                        <a:lstStyle/>
                        <a:p>
                          <a:pPr algn="ctr"/>
                          <a:r>
                            <a:rPr kumimoji="1" lang="en-US" altLang="ja-JP" sz="2000" dirty="0"/>
                            <a:t>4</a:t>
                          </a:r>
                          <a:endParaRPr kumimoji="1" lang="ja-JP" altLang="en-US" sz="2000" dirty="0"/>
                        </a:p>
                      </a:txBody>
                      <a:tcPr>
                        <a:solidFill>
                          <a:schemeClr val="bg1">
                            <a:lumMod val="85000"/>
                          </a:schemeClr>
                        </a:solidFill>
                      </a:tcPr>
                    </a:tc>
                    <a:tc>
                      <a:txBody>
                        <a:bodyPr/>
                        <a:lstStyle/>
                        <a:p>
                          <a:pPr algn="ctr"/>
                          <a:r>
                            <a:rPr kumimoji="1" lang="en-US" altLang="ja-JP" sz="2000" dirty="0"/>
                            <a:t>5</a:t>
                          </a:r>
                          <a:endParaRPr kumimoji="1" lang="ja-JP" altLang="en-US" sz="2000" dirty="0"/>
                        </a:p>
                      </a:txBody>
                      <a:tcPr>
                        <a:solidFill>
                          <a:schemeClr val="bg1">
                            <a:lumMod val="85000"/>
                          </a:schemeClr>
                        </a:solidFill>
                      </a:tcPr>
                    </a:tc>
                    <a:extLst>
                      <a:ext uri="{0D108BD9-81ED-4DB2-BD59-A6C34878D82A}">
                        <a16:rowId xmlns:a16="http://schemas.microsoft.com/office/drawing/2014/main" val="2855172224"/>
                      </a:ext>
                    </a:extLst>
                  </a:tr>
                  <a:tr h="396240">
                    <a:tc>
                      <a:txBody>
                        <a:bodyPr/>
                        <a:lstStyle/>
                        <a:p>
                          <a:endParaRPr lang="ja-JP"/>
                        </a:p>
                      </a:txBody>
                      <a:tcPr>
                        <a:blipFill>
                          <a:blip r:embed="rId3"/>
                          <a:stretch>
                            <a:fillRect l="-599" t="-106061" r="-501198" b="-224242"/>
                          </a:stretch>
                        </a:blipFill>
                      </a:tcPr>
                    </a:tc>
                    <a:tc>
                      <a:txBody>
                        <a:bodyPr/>
                        <a:lstStyle/>
                        <a:p>
                          <a:pPr algn="ctr"/>
                          <a:r>
                            <a:rPr kumimoji="1" lang="en-US" altLang="ja-JP" sz="2000" dirty="0"/>
                            <a:t>15</a:t>
                          </a:r>
                          <a:endParaRPr kumimoji="1" lang="ja-JP" altLang="en-US" sz="2000" dirty="0"/>
                        </a:p>
                      </a:txBody>
                      <a:tcPr/>
                    </a:tc>
                    <a:tc>
                      <a:txBody>
                        <a:bodyPr/>
                        <a:lstStyle/>
                        <a:p>
                          <a:pPr algn="ctr"/>
                          <a:r>
                            <a:rPr kumimoji="1" lang="en-US" altLang="ja-JP" sz="2000" dirty="0"/>
                            <a:t>6</a:t>
                          </a:r>
                          <a:endParaRPr kumimoji="1" lang="ja-JP" altLang="en-US" sz="2000" dirty="0"/>
                        </a:p>
                      </a:txBody>
                      <a:tcPr/>
                    </a:tc>
                    <a:tc>
                      <a:txBody>
                        <a:bodyPr/>
                        <a:lstStyle/>
                        <a:p>
                          <a:pPr algn="ctr"/>
                          <a:r>
                            <a:rPr kumimoji="1" lang="en-US" altLang="ja-JP" sz="2000" dirty="0"/>
                            <a:t>5</a:t>
                          </a:r>
                          <a:endParaRPr kumimoji="1" lang="ja-JP" altLang="en-US" sz="2000" dirty="0"/>
                        </a:p>
                      </a:txBody>
                      <a:tcPr/>
                    </a:tc>
                    <a:tc>
                      <a:txBody>
                        <a:bodyPr/>
                        <a:lstStyle/>
                        <a:p>
                          <a:pPr algn="ctr"/>
                          <a:r>
                            <a:rPr kumimoji="1" lang="en-US" altLang="ja-JP" sz="2000" dirty="0"/>
                            <a:t>9</a:t>
                          </a:r>
                          <a:endParaRPr kumimoji="1" lang="ja-JP" altLang="en-US" sz="2000" dirty="0"/>
                        </a:p>
                      </a:txBody>
                      <a:tcPr/>
                    </a:tc>
                    <a:tc>
                      <a:txBody>
                        <a:bodyPr/>
                        <a:lstStyle/>
                        <a:p>
                          <a:pPr algn="ctr"/>
                          <a:r>
                            <a:rPr kumimoji="1" lang="en-US" altLang="ja-JP" sz="2000" dirty="0"/>
                            <a:t>1</a:t>
                          </a:r>
                          <a:endParaRPr kumimoji="1" lang="ja-JP" altLang="en-US" sz="2000" dirty="0"/>
                        </a:p>
                      </a:txBody>
                      <a:tcPr/>
                    </a:tc>
                    <a:extLst>
                      <a:ext uri="{0D108BD9-81ED-4DB2-BD59-A6C34878D82A}">
                        <a16:rowId xmlns:a16="http://schemas.microsoft.com/office/drawing/2014/main" val="2788817301"/>
                      </a:ext>
                    </a:extLst>
                  </a:tr>
                  <a:tr h="396240">
                    <a:tc>
                      <a:txBody>
                        <a:bodyPr/>
                        <a:lstStyle/>
                        <a:p>
                          <a:endParaRPr lang="ja-JP"/>
                        </a:p>
                      </a:txBody>
                      <a:tcPr>
                        <a:blipFill>
                          <a:blip r:embed="rId3"/>
                          <a:stretch>
                            <a:fillRect l="-599" t="-209231" r="-501198" b="-127692"/>
                          </a:stretch>
                        </a:blipFill>
                      </a:tcPr>
                    </a:tc>
                    <a:tc>
                      <a:txBody>
                        <a:bodyPr/>
                        <a:lstStyle/>
                        <a:p>
                          <a:pPr algn="ctr"/>
                          <a:r>
                            <a:rPr kumimoji="1" lang="en-US" altLang="ja-JP" sz="2000" dirty="0"/>
                            <a:t>4</a:t>
                          </a:r>
                          <a:endParaRPr kumimoji="1" lang="ja-JP" altLang="en-US" sz="2000" dirty="0"/>
                        </a:p>
                      </a:txBody>
                      <a:tcPr/>
                    </a:tc>
                    <a:tc>
                      <a:txBody>
                        <a:bodyPr/>
                        <a:lstStyle/>
                        <a:p>
                          <a:pPr algn="ctr"/>
                          <a:r>
                            <a:rPr kumimoji="1" lang="en-US" altLang="ja-JP" sz="2000" dirty="0"/>
                            <a:t>3</a:t>
                          </a:r>
                          <a:endParaRPr kumimoji="1" lang="ja-JP" altLang="en-US" sz="2000" dirty="0"/>
                        </a:p>
                      </a:txBody>
                      <a:tcPr/>
                    </a:tc>
                    <a:tc>
                      <a:txBody>
                        <a:bodyPr/>
                        <a:lstStyle/>
                        <a:p>
                          <a:pPr algn="ctr"/>
                          <a:r>
                            <a:rPr kumimoji="1" lang="en-US" altLang="ja-JP" sz="2000" dirty="0"/>
                            <a:t>5</a:t>
                          </a:r>
                          <a:endParaRPr kumimoji="1" lang="ja-JP" altLang="en-US" sz="2000" dirty="0"/>
                        </a:p>
                      </a:txBody>
                      <a:tcPr/>
                    </a:tc>
                    <a:tc>
                      <a:txBody>
                        <a:bodyPr/>
                        <a:lstStyle/>
                        <a:p>
                          <a:pPr algn="ctr"/>
                          <a:r>
                            <a:rPr kumimoji="1" lang="en-US" altLang="ja-JP" sz="2000" dirty="0"/>
                            <a:t>2</a:t>
                          </a:r>
                          <a:endParaRPr kumimoji="1" lang="ja-JP" altLang="en-US" sz="2000" dirty="0"/>
                        </a:p>
                      </a:txBody>
                      <a:tcPr/>
                    </a:tc>
                    <a:tc>
                      <a:txBody>
                        <a:bodyPr/>
                        <a:lstStyle/>
                        <a:p>
                          <a:pPr algn="ctr"/>
                          <a:r>
                            <a:rPr kumimoji="1" lang="en-US" altLang="ja-JP" sz="2000" dirty="0"/>
                            <a:t>0</a:t>
                          </a:r>
                          <a:endParaRPr kumimoji="1" lang="ja-JP" altLang="en-US" sz="2000" dirty="0"/>
                        </a:p>
                      </a:txBody>
                      <a:tcPr/>
                    </a:tc>
                    <a:extLst>
                      <a:ext uri="{0D108BD9-81ED-4DB2-BD59-A6C34878D82A}">
                        <a16:rowId xmlns:a16="http://schemas.microsoft.com/office/drawing/2014/main" val="1453427238"/>
                      </a:ext>
                    </a:extLst>
                  </a:tr>
                  <a:tr h="396240">
                    <a:tc>
                      <a:txBody>
                        <a:bodyPr/>
                        <a:lstStyle/>
                        <a:p>
                          <a:endParaRPr lang="ja-JP"/>
                        </a:p>
                      </a:txBody>
                      <a:tcPr>
                        <a:blipFill>
                          <a:blip r:embed="rId3"/>
                          <a:stretch>
                            <a:fillRect l="-599" t="-309231" r="-501198" b="-27692"/>
                          </a:stretch>
                        </a:blipFill>
                      </a:tcPr>
                    </a:tc>
                    <a:tc>
                      <a:txBody>
                        <a:bodyPr/>
                        <a:lstStyle/>
                        <a:p>
                          <a:pPr algn="ctr"/>
                          <a:r>
                            <a:rPr kumimoji="1" lang="en-US" altLang="ja-JP" sz="2000" dirty="0"/>
                            <a:t>3</a:t>
                          </a:r>
                          <a:endParaRPr kumimoji="1" lang="ja-JP" altLang="en-US" sz="2000" dirty="0"/>
                        </a:p>
                      </a:txBody>
                      <a:tcPr/>
                    </a:tc>
                    <a:tc>
                      <a:txBody>
                        <a:bodyPr/>
                        <a:lstStyle/>
                        <a:p>
                          <a:pPr algn="ctr"/>
                          <a:r>
                            <a:rPr kumimoji="1" lang="en-US" altLang="ja-JP" sz="2000" dirty="0"/>
                            <a:t>1</a:t>
                          </a:r>
                          <a:endParaRPr kumimoji="1" lang="ja-JP" altLang="en-US" sz="2000" dirty="0"/>
                        </a:p>
                      </a:txBody>
                      <a:tcPr/>
                    </a:tc>
                    <a:tc>
                      <a:txBody>
                        <a:bodyPr/>
                        <a:lstStyle/>
                        <a:p>
                          <a:pPr algn="ctr"/>
                          <a:r>
                            <a:rPr kumimoji="1" lang="en-US" altLang="ja-JP" sz="2000" dirty="0"/>
                            <a:t>2</a:t>
                          </a:r>
                          <a:endParaRPr kumimoji="1" lang="ja-JP" altLang="en-US" sz="2000" dirty="0"/>
                        </a:p>
                      </a:txBody>
                      <a:tcPr/>
                    </a:tc>
                    <a:tc>
                      <a:txBody>
                        <a:bodyPr/>
                        <a:lstStyle/>
                        <a:p>
                          <a:pPr algn="ctr"/>
                          <a:r>
                            <a:rPr kumimoji="1" lang="en-US" altLang="ja-JP" sz="2000" dirty="0"/>
                            <a:t>-2</a:t>
                          </a:r>
                          <a:endParaRPr kumimoji="1" lang="ja-JP" altLang="en-US" sz="2000" dirty="0"/>
                        </a:p>
                      </a:txBody>
                      <a:tcPr/>
                    </a:tc>
                    <a:tc>
                      <a:txBody>
                        <a:bodyPr/>
                        <a:lstStyle/>
                        <a:p>
                          <a:pPr algn="ctr"/>
                          <a:r>
                            <a:rPr kumimoji="1" lang="en-US" altLang="ja-JP" sz="2000" dirty="0"/>
                            <a:t>-5</a:t>
                          </a:r>
                          <a:endParaRPr kumimoji="1" lang="ja-JP" altLang="en-US" sz="2000" dirty="0"/>
                        </a:p>
                      </a:txBody>
                      <a:tcPr/>
                    </a:tc>
                    <a:extLst>
                      <a:ext uri="{0D108BD9-81ED-4DB2-BD59-A6C34878D82A}">
                        <a16:rowId xmlns:a16="http://schemas.microsoft.com/office/drawing/2014/main" val="3108521135"/>
                      </a:ext>
                    </a:extLst>
                  </a:tr>
                </a:tbl>
              </a:graphicData>
            </a:graphic>
          </p:graphicFrame>
        </mc:Fallback>
      </mc:AlternateContent>
      <mc:AlternateContent xmlns:mc="http://schemas.openxmlformats.org/markup-compatibility/2006">
        <mc:Choice xmlns:a14="http://schemas.microsoft.com/office/drawing/2010/main" Requires="a14">
          <p:sp>
            <p:nvSpPr>
              <p:cNvPr id="8" name="四角形: 角を丸くする 7"/>
              <p:cNvSpPr/>
              <p:nvPr/>
            </p:nvSpPr>
            <p:spPr>
              <a:xfrm>
                <a:off x="782781" y="2140527"/>
                <a:ext cx="7578437" cy="635461"/>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solidFill>
                            <a:schemeClr val="tx1"/>
                          </a:solidFill>
                          <a:latin typeface="Cambria Math" panose="02040503050406030204" pitchFamily="18" charset="0"/>
                        </a:rPr>
                        <m:t>𝑆</m:t>
                      </m:r>
                      <m:d>
                        <m:dPr>
                          <m:ctrlPr>
                            <a:rPr kumimoji="1" lang="en-US" altLang="ja-JP" sz="2000" b="0" i="1" smtClean="0">
                              <a:solidFill>
                                <a:schemeClr val="tx1"/>
                              </a:solidFill>
                              <a:latin typeface="Cambria Math" panose="02040503050406030204" pitchFamily="18" charset="0"/>
                            </a:rPr>
                          </m:ctrlPr>
                        </m:dPr>
                        <m:e>
                          <m:r>
                            <a:rPr kumimoji="1" lang="en-US" altLang="ja-JP" sz="2000" b="0" i="1" smtClean="0">
                              <a:solidFill>
                                <a:schemeClr val="tx1"/>
                              </a:solidFill>
                              <a:latin typeface="Cambria Math" panose="02040503050406030204" pitchFamily="18" charset="0"/>
                            </a:rPr>
                            <m:t>𝑎</m:t>
                          </m:r>
                        </m:e>
                      </m:d>
                      <m:r>
                        <a:rPr kumimoji="1" lang="en-US" altLang="ja-JP" sz="2000" b="0" i="1" smtClean="0">
                          <a:solidFill>
                            <a:schemeClr val="tx1"/>
                          </a:solidFill>
                          <a:latin typeface="Cambria Math" panose="02040503050406030204" pitchFamily="18" charset="0"/>
                        </a:rPr>
                        <m:t>=(</m:t>
                      </m:r>
                      <m:r>
                        <m:rPr>
                          <m:sty m:val="p"/>
                        </m:rPr>
                        <a:rPr kumimoji="1" lang="en-US" altLang="ja-JP" sz="2000" b="0" i="0" smtClean="0">
                          <a:solidFill>
                            <a:schemeClr val="tx1"/>
                          </a:solidFill>
                          <a:latin typeface="Cambria Math" panose="02040503050406030204" pitchFamily="18" charset="0"/>
                        </a:rPr>
                        <m:t>pred</m:t>
                      </m:r>
                      <m:sSub>
                        <m:sSubPr>
                          <m:ctrlPr>
                            <a:rPr kumimoji="1" lang="en-US" altLang="ja-JP" sz="2000" b="0" i="1" smtClean="0">
                              <a:solidFill>
                                <a:schemeClr val="tx1"/>
                              </a:solidFill>
                              <a:latin typeface="Cambria Math" panose="02040503050406030204" pitchFamily="18" charset="0"/>
                            </a:rPr>
                          </m:ctrlPr>
                        </m:sSubPr>
                        <m:e>
                          <m:d>
                            <m:dPr>
                              <m:ctrlPr>
                                <a:rPr kumimoji="1" lang="en-US" altLang="ja-JP" sz="2000" b="0" i="1" smtClean="0">
                                  <a:solidFill>
                                    <a:schemeClr val="tx1"/>
                                  </a:solidFill>
                                  <a:latin typeface="Cambria Math" panose="02040503050406030204" pitchFamily="18" charset="0"/>
                                </a:rPr>
                              </m:ctrlPr>
                            </m:dPr>
                            <m:e>
                              <m:r>
                                <a:rPr kumimoji="1" lang="en-US" altLang="ja-JP" sz="2000" b="0" i="1" smtClean="0">
                                  <a:solidFill>
                                    <a:schemeClr val="tx1"/>
                                  </a:solidFill>
                                  <a:latin typeface="Cambria Math" panose="02040503050406030204" pitchFamily="18" charset="0"/>
                                </a:rPr>
                                <m:t>𝑎</m:t>
                              </m:r>
                            </m:e>
                          </m:d>
                        </m:e>
                        <m:sub>
                          <m:r>
                            <a:rPr kumimoji="1" lang="en-US" altLang="ja-JP" sz="2000" b="0" i="1" smtClean="0">
                              <a:solidFill>
                                <a:schemeClr val="tx1"/>
                              </a:solidFill>
                              <a:latin typeface="Cambria Math" panose="02040503050406030204" pitchFamily="18" charset="0"/>
                            </a:rPr>
                            <m:t>1</m:t>
                          </m:r>
                        </m:sub>
                      </m:sSub>
                      <m:r>
                        <a:rPr kumimoji="1" lang="en-US" altLang="ja-JP" sz="2000" b="0" i="1" smtClean="0">
                          <a:solidFill>
                            <a:schemeClr val="tx1"/>
                          </a:solidFill>
                          <a:latin typeface="Cambria Math" panose="02040503050406030204" pitchFamily="18" charset="0"/>
                        </a:rPr>
                        <m:t>−1,…,</m:t>
                      </m:r>
                      <m:r>
                        <m:rPr>
                          <m:sty m:val="p"/>
                        </m:rPr>
                        <a:rPr kumimoji="1" lang="en-US" altLang="ja-JP" sz="2000" b="0" i="0" smtClean="0">
                          <a:solidFill>
                            <a:schemeClr val="tx1"/>
                          </a:solidFill>
                          <a:latin typeface="Cambria Math" panose="02040503050406030204" pitchFamily="18" charset="0"/>
                        </a:rPr>
                        <m:t>pred</m:t>
                      </m:r>
                      <m:sSub>
                        <m:sSubPr>
                          <m:ctrlPr>
                            <a:rPr kumimoji="1" lang="en-US" altLang="ja-JP" sz="2000" b="0" i="1" smtClean="0">
                              <a:solidFill>
                                <a:schemeClr val="tx1"/>
                              </a:solidFill>
                              <a:latin typeface="Cambria Math" panose="02040503050406030204" pitchFamily="18" charset="0"/>
                            </a:rPr>
                          </m:ctrlPr>
                        </m:sSubPr>
                        <m:e>
                          <m:d>
                            <m:dPr>
                              <m:ctrlPr>
                                <a:rPr kumimoji="1" lang="en-US" altLang="ja-JP" sz="2000" b="0" i="1" smtClean="0">
                                  <a:solidFill>
                                    <a:schemeClr val="tx1"/>
                                  </a:solidFill>
                                  <a:latin typeface="Cambria Math" panose="02040503050406030204" pitchFamily="18" charset="0"/>
                                </a:rPr>
                              </m:ctrlPr>
                            </m:dPr>
                            <m:e>
                              <m:r>
                                <a:rPr kumimoji="1" lang="en-US" altLang="ja-JP" sz="2000" b="0" i="1" smtClean="0">
                                  <a:solidFill>
                                    <a:schemeClr val="tx1"/>
                                  </a:solidFill>
                                  <a:latin typeface="Cambria Math" panose="02040503050406030204" pitchFamily="18" charset="0"/>
                                </a:rPr>
                                <m:t>𝑎</m:t>
                              </m:r>
                            </m:e>
                          </m:d>
                        </m:e>
                        <m:sub>
                          <m:r>
                            <a:rPr kumimoji="1" lang="en-US" altLang="ja-JP" sz="2000" b="0" i="1" smtClean="0">
                              <a:solidFill>
                                <a:schemeClr val="tx1"/>
                              </a:solidFill>
                              <a:latin typeface="Cambria Math" panose="02040503050406030204" pitchFamily="18" charset="0"/>
                            </a:rPr>
                            <m:t>𝑚</m:t>
                          </m:r>
                        </m:sub>
                      </m:sSub>
                      <m:r>
                        <a:rPr kumimoji="1" lang="en-US" altLang="ja-JP" sz="2000" b="0" i="1" smtClean="0">
                          <a:solidFill>
                            <a:schemeClr val="tx1"/>
                          </a:solidFill>
                          <a:latin typeface="Cambria Math" panose="02040503050406030204" pitchFamily="18" charset="0"/>
                        </a:rPr>
                        <m:t>−</m:t>
                      </m:r>
                      <m:r>
                        <a:rPr kumimoji="1" lang="en-US" altLang="ja-JP" sz="2000" b="0" i="1" smtClean="0">
                          <a:solidFill>
                            <a:schemeClr val="tx1"/>
                          </a:solidFill>
                          <a:latin typeface="Cambria Math" panose="02040503050406030204" pitchFamily="18" charset="0"/>
                        </a:rPr>
                        <m:t>𝑚</m:t>
                      </m:r>
                      <m:r>
                        <a:rPr kumimoji="1" lang="en-US" altLang="ja-JP" sz="2000" b="0" i="1" smtClean="0">
                          <a:solidFill>
                            <a:schemeClr val="tx1"/>
                          </a:solidFill>
                          <a:latin typeface="Cambria Math" panose="02040503050406030204" pitchFamily="18" charset="0"/>
                        </a:rPr>
                        <m:t>)</m:t>
                      </m:r>
                    </m:oMath>
                  </m:oMathPara>
                </a14:m>
                <a:endParaRPr kumimoji="1" lang="ja-JP" altLang="en-US" dirty="0">
                  <a:solidFill>
                    <a:schemeClr val="tx1"/>
                  </a:solidFill>
                </a:endParaRPr>
              </a:p>
            </p:txBody>
          </p:sp>
        </mc:Choice>
        <mc:Fallback>
          <p:sp>
            <p:nvSpPr>
              <p:cNvPr id="8" name="四角形: 角を丸くする 7"/>
              <p:cNvSpPr>
                <a:spLocks noRot="1" noChangeAspect="1" noMove="1" noResize="1" noEditPoints="1" noAdjustHandles="1" noChangeArrowheads="1" noChangeShapeType="1" noTextEdit="1"/>
              </p:cNvSpPr>
              <p:nvPr/>
            </p:nvSpPr>
            <p:spPr>
              <a:xfrm>
                <a:off x="782781" y="2140527"/>
                <a:ext cx="7578437" cy="635461"/>
              </a:xfrm>
              <a:prstGeom prst="roundRect">
                <a:avLst/>
              </a:prstGeom>
              <a:blipFill>
                <a:blip r:embed="rId4"/>
                <a:stretch>
                  <a:fillRect/>
                </a:stretch>
              </a:blipFill>
              <a:ln w="28575">
                <a:solidFill>
                  <a:srgbClr val="00B050"/>
                </a:solidFill>
              </a:ln>
            </p:spPr>
            <p:txBody>
              <a:bodyPr/>
              <a:lstStyle/>
              <a:p>
                <a:r>
                  <a:rPr lang="ja-JP" altLang="en-US">
                    <a:noFill/>
                  </a:rPr>
                  <a:t> </a:t>
                </a:r>
              </a:p>
            </p:txBody>
          </p:sp>
        </mc:Fallback>
      </mc:AlternateContent>
    </p:spTree>
    <p:extLst>
      <p:ext uri="{BB962C8B-B14F-4D97-AF65-F5344CB8AC3E}">
        <p14:creationId xmlns:p14="http://schemas.microsoft.com/office/powerpoint/2010/main" val="373970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フィルタリングに必要な前処理</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360218" y="1340716"/>
                <a:ext cx="8155132" cy="799811"/>
              </a:xfrm>
            </p:spPr>
            <p:txBody>
              <a:bodyPr>
                <a:normAutofit fontScale="92500" lnSpcReduction="10000"/>
              </a:bodyPr>
              <a:lstStyle/>
              <a:p>
                <a:r>
                  <a:rPr kumimoji="1" lang="ja-JP" altLang="en-US" dirty="0"/>
                  <a:t>整数アルファベット上の系列</a:t>
                </a:r>
                <a14:m>
                  <m:oMath xmlns:m="http://schemas.openxmlformats.org/officeDocument/2006/math">
                    <m:r>
                      <a:rPr kumimoji="1" lang="en-US" altLang="ja-JP" b="0" i="1" dirty="0" smtClean="0">
                        <a:latin typeface="Cambria Math" panose="02040503050406030204" pitchFamily="18" charset="0"/>
                      </a:rPr>
                      <m:t>𝑎</m:t>
                    </m:r>
                    <m:r>
                      <a:rPr kumimoji="1" lang="en-US" altLang="ja-JP" b="0" i="0" dirty="0" smtClean="0">
                        <a:latin typeface="Cambria Math" panose="02040503050406030204" pitchFamily="18" charset="0"/>
                      </a:rPr>
                      <m:t>=</m:t>
                    </m:r>
                    <m:r>
                      <a:rPr kumimoji="1" lang="en-US" altLang="ja-JP"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𝑎</m:t>
                        </m:r>
                      </m:e>
                      <m:sub>
                        <m:r>
                          <a:rPr kumimoji="1" lang="en-US" altLang="ja-JP" b="0" i="1" dirty="0" smtClean="0">
                            <a:latin typeface="Cambria Math" panose="02040503050406030204" pitchFamily="18" charset="0"/>
                          </a:rPr>
                          <m:t>1</m:t>
                        </m:r>
                      </m:sub>
                    </m:sSub>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𝑎</m:t>
                        </m:r>
                      </m:e>
                      <m:sub>
                        <m:r>
                          <a:rPr kumimoji="1" lang="en-US" altLang="ja-JP" b="0" i="1" dirty="0" smtClean="0">
                            <a:latin typeface="Cambria Math" panose="02040503050406030204" pitchFamily="18" charset="0"/>
                          </a:rPr>
                          <m:t>𝑚</m:t>
                        </m:r>
                      </m:sub>
                    </m:sSub>
                    <m:r>
                      <a:rPr kumimoji="1" lang="en-US" altLang="ja-JP" i="1" dirty="0" smtClean="0">
                        <a:latin typeface="Cambria Math" panose="02040503050406030204" pitchFamily="18" charset="0"/>
                      </a:rPr>
                      <m:t>)</m:t>
                    </m:r>
                  </m:oMath>
                </a14:m>
                <a:r>
                  <a:rPr kumimoji="1" lang="ja-JP" altLang="en-US" dirty="0"/>
                  <a:t>に対して，</a:t>
                </a:r>
                <a14:m>
                  <m:oMath xmlns:m="http://schemas.openxmlformats.org/officeDocument/2006/math">
                    <m:r>
                      <a:rPr lang="en-US" altLang="ja-JP" i="1" dirty="0" smtClean="0">
                        <a:latin typeface="Cambria Math" panose="02040503050406030204" pitchFamily="18" charset="0"/>
                      </a:rPr>
                      <m:t>𝑆</m:t>
                    </m:r>
                    <m:r>
                      <a:rPr lang="en-US" altLang="ja-JP" i="1" dirty="0" smtClean="0">
                        <a:latin typeface="Cambria Math" panose="02040503050406030204" pitchFamily="18" charset="0"/>
                      </a:rPr>
                      <m:t>(</m:t>
                    </m:r>
                    <m:r>
                      <a:rPr lang="en-US" altLang="ja-JP" b="0" i="1" dirty="0" smtClean="0">
                        <a:latin typeface="Cambria Math" panose="02040503050406030204" pitchFamily="18" charset="0"/>
                      </a:rPr>
                      <m:t>𝑎</m:t>
                    </m:r>
                    <m:r>
                      <a:rPr lang="en-US" altLang="ja-JP" i="1" dirty="0" smtClean="0">
                        <a:latin typeface="Cambria Math" panose="02040503050406030204" pitchFamily="18" charset="0"/>
                      </a:rPr>
                      <m:t>)</m:t>
                    </m:r>
                    <m:r>
                      <a:rPr kumimoji="1" lang="ja-JP" altLang="en-US" i="1" dirty="0">
                        <a:latin typeface="Cambria Math" panose="02040503050406030204" pitchFamily="18" charset="0"/>
                      </a:rPr>
                      <m:t>を</m:t>
                    </m:r>
                  </m:oMath>
                </a14:m>
                <a:r>
                  <a:rPr kumimoji="1" lang="ja-JP" altLang="en-US" dirty="0"/>
                  <a:t>次のように生成する．</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360218" y="1340716"/>
                <a:ext cx="8155132" cy="799811"/>
              </a:xfrm>
              <a:blipFill>
                <a:blip r:embed="rId2"/>
                <a:stretch>
                  <a:fillRect l="-1121" t="-15267" b="-11450"/>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46F5A2C1-14D5-5B4B-BE34-C3D425CB82EE}" type="slidenum">
              <a:rPr kumimoji="1" lang="ja-JP" altLang="en-US" smtClean="0"/>
              <a:t>28</a:t>
            </a:fld>
            <a:endParaRPr kumimoji="1" lang="ja-JP" altLang="en-US"/>
          </a:p>
        </p:txBody>
      </p:sp>
      <mc:AlternateContent xmlns:mc="http://schemas.openxmlformats.org/markup-compatibility/2006">
        <mc:Choice xmlns:a14="http://schemas.microsoft.com/office/drawing/2010/main" Requires="a14">
          <p:graphicFrame>
            <p:nvGraphicFramePr>
              <p:cNvPr id="5" name="表 4"/>
              <p:cNvGraphicFramePr>
                <a:graphicFrameLocks noGrp="1"/>
              </p:cNvGraphicFramePr>
              <p:nvPr>
                <p:extLst>
                  <p:ext uri="{D42A27DB-BD31-4B8C-83A1-F6EECF244321}">
                    <p14:modId xmlns:p14="http://schemas.microsoft.com/office/powerpoint/2010/main" val="626286229"/>
                  </p:ext>
                </p:extLst>
              </p:nvPr>
            </p:nvGraphicFramePr>
            <p:xfrm>
              <a:off x="1389784" y="2893752"/>
              <a:ext cx="6096000" cy="158496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901400049"/>
                        </a:ext>
                      </a:extLst>
                    </a:gridCol>
                    <a:gridCol w="1016000">
                      <a:extLst>
                        <a:ext uri="{9D8B030D-6E8A-4147-A177-3AD203B41FA5}">
                          <a16:colId xmlns:a16="http://schemas.microsoft.com/office/drawing/2014/main" val="1585626577"/>
                        </a:ext>
                      </a:extLst>
                    </a:gridCol>
                    <a:gridCol w="1016000">
                      <a:extLst>
                        <a:ext uri="{9D8B030D-6E8A-4147-A177-3AD203B41FA5}">
                          <a16:colId xmlns:a16="http://schemas.microsoft.com/office/drawing/2014/main" val="847634673"/>
                        </a:ext>
                      </a:extLst>
                    </a:gridCol>
                    <a:gridCol w="1016000">
                      <a:extLst>
                        <a:ext uri="{9D8B030D-6E8A-4147-A177-3AD203B41FA5}">
                          <a16:colId xmlns:a16="http://schemas.microsoft.com/office/drawing/2014/main" val="4236799000"/>
                        </a:ext>
                      </a:extLst>
                    </a:gridCol>
                    <a:gridCol w="1016000">
                      <a:extLst>
                        <a:ext uri="{9D8B030D-6E8A-4147-A177-3AD203B41FA5}">
                          <a16:colId xmlns:a16="http://schemas.microsoft.com/office/drawing/2014/main" val="700092334"/>
                        </a:ext>
                      </a:extLst>
                    </a:gridCol>
                    <a:gridCol w="1016000">
                      <a:extLst>
                        <a:ext uri="{9D8B030D-6E8A-4147-A177-3AD203B41FA5}">
                          <a16:colId xmlns:a16="http://schemas.microsoft.com/office/drawing/2014/main" val="2836348642"/>
                        </a:ext>
                      </a:extLst>
                    </a:gridCol>
                  </a:tblGrid>
                  <a:tr h="370840">
                    <a:tc>
                      <a:txBody>
                        <a:bodyPr/>
                        <a:lstStyle/>
                        <a:p>
                          <a:pPr algn="ctr"/>
                          <a:r>
                            <a:rPr lang="en-US" altLang="ja-JP" sz="2000" dirty="0"/>
                            <a:t>index</a:t>
                          </a:r>
                          <a:endParaRPr kumimoji="1" lang="ja-JP" altLang="en-US" sz="2000" dirty="0"/>
                        </a:p>
                      </a:txBody>
                      <a:tcPr>
                        <a:solidFill>
                          <a:schemeClr val="bg1">
                            <a:lumMod val="85000"/>
                          </a:schemeClr>
                        </a:solidFill>
                      </a:tcPr>
                    </a:tc>
                    <a:tc>
                      <a:txBody>
                        <a:bodyPr/>
                        <a:lstStyle/>
                        <a:p>
                          <a:pPr algn="ctr"/>
                          <a:r>
                            <a:rPr kumimoji="1" lang="en-US" altLang="ja-JP" sz="2000" dirty="0"/>
                            <a:t>1</a:t>
                          </a:r>
                          <a:endParaRPr kumimoji="1" lang="ja-JP" altLang="en-US" sz="2000" dirty="0"/>
                        </a:p>
                      </a:txBody>
                      <a:tcPr>
                        <a:solidFill>
                          <a:schemeClr val="bg1">
                            <a:lumMod val="85000"/>
                          </a:schemeClr>
                        </a:solidFill>
                      </a:tcPr>
                    </a:tc>
                    <a:tc>
                      <a:txBody>
                        <a:bodyPr/>
                        <a:lstStyle/>
                        <a:p>
                          <a:pPr algn="ctr"/>
                          <a:r>
                            <a:rPr kumimoji="1" lang="en-US" altLang="ja-JP" sz="2000" dirty="0"/>
                            <a:t>2</a:t>
                          </a:r>
                          <a:endParaRPr kumimoji="1" lang="ja-JP" altLang="en-US" sz="2000" dirty="0"/>
                        </a:p>
                      </a:txBody>
                      <a:tcPr>
                        <a:solidFill>
                          <a:schemeClr val="bg1">
                            <a:lumMod val="85000"/>
                          </a:schemeClr>
                        </a:solidFill>
                      </a:tcPr>
                    </a:tc>
                    <a:tc>
                      <a:txBody>
                        <a:bodyPr/>
                        <a:lstStyle/>
                        <a:p>
                          <a:pPr algn="ctr"/>
                          <a:r>
                            <a:rPr kumimoji="1" lang="en-US" altLang="ja-JP" sz="2000" dirty="0"/>
                            <a:t>3</a:t>
                          </a:r>
                          <a:endParaRPr kumimoji="1" lang="ja-JP" altLang="en-US" sz="2000" dirty="0"/>
                        </a:p>
                      </a:txBody>
                      <a:tcPr>
                        <a:solidFill>
                          <a:schemeClr val="bg1">
                            <a:lumMod val="85000"/>
                          </a:schemeClr>
                        </a:solidFill>
                      </a:tcPr>
                    </a:tc>
                    <a:tc>
                      <a:txBody>
                        <a:bodyPr/>
                        <a:lstStyle/>
                        <a:p>
                          <a:pPr algn="ctr"/>
                          <a:r>
                            <a:rPr kumimoji="1" lang="en-US" altLang="ja-JP" sz="2000" dirty="0"/>
                            <a:t>4</a:t>
                          </a:r>
                          <a:endParaRPr kumimoji="1" lang="ja-JP" altLang="en-US" sz="2000" dirty="0"/>
                        </a:p>
                      </a:txBody>
                      <a:tcPr>
                        <a:solidFill>
                          <a:schemeClr val="bg1">
                            <a:lumMod val="85000"/>
                          </a:schemeClr>
                        </a:solidFill>
                      </a:tcPr>
                    </a:tc>
                    <a:tc>
                      <a:txBody>
                        <a:bodyPr/>
                        <a:lstStyle/>
                        <a:p>
                          <a:pPr algn="ctr"/>
                          <a:r>
                            <a:rPr kumimoji="1" lang="en-US" altLang="ja-JP" sz="2000" dirty="0"/>
                            <a:t>5</a:t>
                          </a:r>
                          <a:endParaRPr kumimoji="1" lang="ja-JP" altLang="en-US" sz="2000" dirty="0"/>
                        </a:p>
                      </a:txBody>
                      <a:tcPr>
                        <a:solidFill>
                          <a:schemeClr val="bg1">
                            <a:lumMod val="85000"/>
                          </a:schemeClr>
                        </a:solidFill>
                      </a:tcPr>
                    </a:tc>
                    <a:extLst>
                      <a:ext uri="{0D108BD9-81ED-4DB2-BD59-A6C34878D82A}">
                        <a16:rowId xmlns:a16="http://schemas.microsoft.com/office/drawing/2014/main" val="2855172224"/>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𝑎</m:t>
                                </m:r>
                              </m:oMath>
                            </m:oMathPara>
                          </a14:m>
                          <a:endParaRPr kumimoji="1" lang="ja-JP" altLang="en-US" sz="2000" dirty="0"/>
                        </a:p>
                      </a:txBody>
                      <a:tcPr/>
                    </a:tc>
                    <a:tc>
                      <a:txBody>
                        <a:bodyPr/>
                        <a:lstStyle/>
                        <a:p>
                          <a:pPr algn="ctr"/>
                          <a:r>
                            <a:rPr kumimoji="1" lang="en-US" altLang="ja-JP" sz="2000" dirty="0"/>
                            <a:t>15</a:t>
                          </a:r>
                          <a:endParaRPr kumimoji="1" lang="ja-JP" altLang="en-US" sz="2000" dirty="0"/>
                        </a:p>
                      </a:txBody>
                      <a:tcPr/>
                    </a:tc>
                    <a:tc>
                      <a:txBody>
                        <a:bodyPr/>
                        <a:lstStyle/>
                        <a:p>
                          <a:pPr algn="ctr"/>
                          <a:r>
                            <a:rPr kumimoji="1" lang="en-US" altLang="ja-JP" sz="2000" dirty="0"/>
                            <a:t>6</a:t>
                          </a:r>
                          <a:endParaRPr kumimoji="1" lang="ja-JP" altLang="en-US" sz="2000" dirty="0"/>
                        </a:p>
                      </a:txBody>
                      <a:tcPr/>
                    </a:tc>
                    <a:tc>
                      <a:txBody>
                        <a:bodyPr/>
                        <a:lstStyle/>
                        <a:p>
                          <a:pPr algn="ctr"/>
                          <a:r>
                            <a:rPr kumimoji="1" lang="en-US" altLang="ja-JP" sz="2000" dirty="0"/>
                            <a:t>5</a:t>
                          </a:r>
                          <a:endParaRPr kumimoji="1" lang="ja-JP" altLang="en-US" sz="2000" dirty="0"/>
                        </a:p>
                      </a:txBody>
                      <a:tcPr/>
                    </a:tc>
                    <a:tc>
                      <a:txBody>
                        <a:bodyPr/>
                        <a:lstStyle/>
                        <a:p>
                          <a:pPr algn="ctr"/>
                          <a:r>
                            <a:rPr kumimoji="1" lang="en-US" altLang="ja-JP" sz="2000" dirty="0"/>
                            <a:t>9</a:t>
                          </a:r>
                          <a:endParaRPr kumimoji="1" lang="ja-JP" altLang="en-US" sz="2000" dirty="0"/>
                        </a:p>
                      </a:txBody>
                      <a:tcPr/>
                    </a:tc>
                    <a:tc>
                      <a:txBody>
                        <a:bodyPr/>
                        <a:lstStyle/>
                        <a:p>
                          <a:pPr algn="ctr"/>
                          <a:r>
                            <a:rPr kumimoji="1" lang="en-US" altLang="ja-JP" sz="2000" dirty="0"/>
                            <a:t>1</a:t>
                          </a:r>
                          <a:endParaRPr kumimoji="1" lang="ja-JP" altLang="en-US" sz="2000" dirty="0"/>
                        </a:p>
                      </a:txBody>
                      <a:tcPr/>
                    </a:tc>
                    <a:extLst>
                      <a:ext uri="{0D108BD9-81ED-4DB2-BD59-A6C34878D82A}">
                        <a16:rowId xmlns:a16="http://schemas.microsoft.com/office/drawing/2014/main" val="2788817301"/>
                      </a:ext>
                    </a:extLst>
                  </a:tr>
                  <a:tr h="370840">
                    <a:tc>
                      <a:txBody>
                        <a:bodyPr/>
                        <a:lstStyle/>
                        <a:p>
                          <a:pPr algn="ctr"/>
                          <a14:m>
                            <m:oMathPara xmlns:m="http://schemas.openxmlformats.org/officeDocument/2006/math">
                              <m:oMathParaPr>
                                <m:jc m:val="centerGroup"/>
                              </m:oMathParaPr>
                              <m:oMath xmlns:m="http://schemas.openxmlformats.org/officeDocument/2006/math">
                                <m:r>
                                  <m:rPr>
                                    <m:sty m:val="p"/>
                                  </m:rPr>
                                  <a:rPr kumimoji="1" lang="en-US" altLang="ja-JP" sz="2000" b="0" i="0" smtClean="0">
                                    <a:latin typeface="Cambria Math" panose="02040503050406030204" pitchFamily="18" charset="0"/>
                                  </a:rPr>
                                  <m:t>pred</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𝑎</m:t>
                                </m:r>
                                <m:r>
                                  <a:rPr kumimoji="1" lang="en-US" altLang="ja-JP" sz="2000" b="0" i="1" smtClean="0">
                                    <a:latin typeface="Cambria Math" panose="02040503050406030204" pitchFamily="18" charset="0"/>
                                  </a:rPr>
                                  <m:t>)</m:t>
                                </m:r>
                              </m:oMath>
                            </m:oMathPara>
                          </a14:m>
                          <a:endParaRPr kumimoji="1" lang="ja-JP" altLang="en-US" sz="2000" dirty="0"/>
                        </a:p>
                      </a:txBody>
                      <a:tcPr/>
                    </a:tc>
                    <a:tc>
                      <a:txBody>
                        <a:bodyPr/>
                        <a:lstStyle/>
                        <a:p>
                          <a:pPr algn="ctr"/>
                          <a:r>
                            <a:rPr kumimoji="1" lang="en-US" altLang="ja-JP" sz="2000" dirty="0"/>
                            <a:t>4</a:t>
                          </a:r>
                          <a:endParaRPr kumimoji="1" lang="ja-JP" altLang="en-US" sz="2000" dirty="0"/>
                        </a:p>
                      </a:txBody>
                      <a:tcPr/>
                    </a:tc>
                    <a:tc>
                      <a:txBody>
                        <a:bodyPr/>
                        <a:lstStyle/>
                        <a:p>
                          <a:pPr algn="ctr"/>
                          <a:r>
                            <a:rPr kumimoji="1" lang="en-US" altLang="ja-JP" sz="2000" dirty="0"/>
                            <a:t>3</a:t>
                          </a:r>
                          <a:endParaRPr kumimoji="1" lang="ja-JP" altLang="en-US" sz="2000" dirty="0"/>
                        </a:p>
                      </a:txBody>
                      <a:tcPr/>
                    </a:tc>
                    <a:tc>
                      <a:txBody>
                        <a:bodyPr/>
                        <a:lstStyle/>
                        <a:p>
                          <a:pPr algn="ctr"/>
                          <a:r>
                            <a:rPr kumimoji="1" lang="en-US" altLang="ja-JP" sz="2000" dirty="0"/>
                            <a:t>5</a:t>
                          </a:r>
                          <a:endParaRPr kumimoji="1" lang="ja-JP" altLang="en-US" sz="2000" dirty="0"/>
                        </a:p>
                      </a:txBody>
                      <a:tcPr/>
                    </a:tc>
                    <a:tc>
                      <a:txBody>
                        <a:bodyPr/>
                        <a:lstStyle/>
                        <a:p>
                          <a:pPr algn="ctr"/>
                          <a:r>
                            <a:rPr kumimoji="1" lang="en-US" altLang="ja-JP" sz="2000" dirty="0"/>
                            <a:t>2</a:t>
                          </a:r>
                          <a:endParaRPr kumimoji="1" lang="ja-JP" altLang="en-US" sz="2000" dirty="0"/>
                        </a:p>
                      </a:txBody>
                      <a:tcPr/>
                    </a:tc>
                    <a:tc>
                      <a:txBody>
                        <a:bodyPr/>
                        <a:lstStyle/>
                        <a:p>
                          <a:pPr algn="ctr"/>
                          <a:r>
                            <a:rPr kumimoji="1" lang="en-US" altLang="ja-JP" sz="2000" dirty="0"/>
                            <a:t>0</a:t>
                          </a:r>
                          <a:endParaRPr kumimoji="1" lang="ja-JP" altLang="en-US" sz="2000" dirty="0"/>
                        </a:p>
                      </a:txBody>
                      <a:tcPr/>
                    </a:tc>
                    <a:extLst>
                      <a:ext uri="{0D108BD9-81ED-4DB2-BD59-A6C34878D82A}">
                        <a16:rowId xmlns:a16="http://schemas.microsoft.com/office/drawing/2014/main" val="1453427238"/>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𝑆</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𝑎</m:t>
                                </m:r>
                                <m:r>
                                  <a:rPr kumimoji="1" lang="en-US" altLang="ja-JP" sz="2000" b="0" i="1" smtClean="0">
                                    <a:latin typeface="Cambria Math" panose="02040503050406030204" pitchFamily="18" charset="0"/>
                                  </a:rPr>
                                  <m:t>)</m:t>
                                </m:r>
                              </m:oMath>
                            </m:oMathPara>
                          </a14:m>
                          <a:endParaRPr kumimoji="1" lang="ja-JP" altLang="en-US" sz="2000" dirty="0"/>
                        </a:p>
                      </a:txBody>
                      <a:tcPr/>
                    </a:tc>
                    <a:tc>
                      <a:txBody>
                        <a:bodyPr/>
                        <a:lstStyle/>
                        <a:p>
                          <a:pPr algn="ctr"/>
                          <a:r>
                            <a:rPr kumimoji="1" lang="en-US" altLang="ja-JP" sz="2000" dirty="0">
                              <a:solidFill>
                                <a:srgbClr val="C00000"/>
                              </a:solidFill>
                            </a:rPr>
                            <a:t>3</a:t>
                          </a:r>
                          <a:endParaRPr kumimoji="1" lang="ja-JP" altLang="en-US" sz="2000" dirty="0">
                            <a:solidFill>
                              <a:srgbClr val="C00000"/>
                            </a:solidFill>
                          </a:endParaRPr>
                        </a:p>
                      </a:txBody>
                      <a:tcPr/>
                    </a:tc>
                    <a:tc>
                      <a:txBody>
                        <a:bodyPr/>
                        <a:lstStyle/>
                        <a:p>
                          <a:pPr algn="ctr"/>
                          <a:r>
                            <a:rPr kumimoji="1" lang="en-US" altLang="ja-JP" sz="2000" dirty="0"/>
                            <a:t>1</a:t>
                          </a:r>
                          <a:endParaRPr kumimoji="1" lang="ja-JP" altLang="en-US" sz="2000" dirty="0"/>
                        </a:p>
                      </a:txBody>
                      <a:tcPr/>
                    </a:tc>
                    <a:tc>
                      <a:txBody>
                        <a:bodyPr/>
                        <a:lstStyle/>
                        <a:p>
                          <a:pPr algn="ctr"/>
                          <a:r>
                            <a:rPr kumimoji="1" lang="en-US" altLang="ja-JP" sz="2000" dirty="0"/>
                            <a:t>2</a:t>
                          </a:r>
                          <a:endParaRPr kumimoji="1" lang="ja-JP" altLang="en-US" sz="2000" dirty="0"/>
                        </a:p>
                      </a:txBody>
                      <a:tcPr/>
                    </a:tc>
                    <a:tc>
                      <a:txBody>
                        <a:bodyPr/>
                        <a:lstStyle/>
                        <a:p>
                          <a:pPr algn="ctr"/>
                          <a:r>
                            <a:rPr kumimoji="1" lang="en-US" altLang="ja-JP" sz="2000" dirty="0"/>
                            <a:t>-2</a:t>
                          </a:r>
                          <a:endParaRPr kumimoji="1" lang="ja-JP" altLang="en-US" sz="2000" dirty="0"/>
                        </a:p>
                      </a:txBody>
                      <a:tcPr/>
                    </a:tc>
                    <a:tc>
                      <a:txBody>
                        <a:bodyPr/>
                        <a:lstStyle/>
                        <a:p>
                          <a:pPr algn="ctr"/>
                          <a:r>
                            <a:rPr kumimoji="1" lang="en-US" altLang="ja-JP" sz="2000" dirty="0"/>
                            <a:t>-5</a:t>
                          </a:r>
                          <a:endParaRPr kumimoji="1" lang="ja-JP" altLang="en-US" sz="2000" dirty="0"/>
                        </a:p>
                      </a:txBody>
                      <a:tcPr/>
                    </a:tc>
                    <a:extLst>
                      <a:ext uri="{0D108BD9-81ED-4DB2-BD59-A6C34878D82A}">
                        <a16:rowId xmlns:a16="http://schemas.microsoft.com/office/drawing/2014/main" val="3108521135"/>
                      </a:ext>
                    </a:extLst>
                  </a:tr>
                </a:tbl>
              </a:graphicData>
            </a:graphic>
          </p:graphicFrame>
        </mc:Choice>
        <mc:Fallback>
          <p:graphicFrame>
            <p:nvGraphicFramePr>
              <p:cNvPr id="5" name="表 4"/>
              <p:cNvGraphicFramePr>
                <a:graphicFrameLocks noGrp="1"/>
              </p:cNvGraphicFramePr>
              <p:nvPr>
                <p:extLst>
                  <p:ext uri="{D42A27DB-BD31-4B8C-83A1-F6EECF244321}">
                    <p14:modId xmlns:p14="http://schemas.microsoft.com/office/powerpoint/2010/main" val="626286229"/>
                  </p:ext>
                </p:extLst>
              </p:nvPr>
            </p:nvGraphicFramePr>
            <p:xfrm>
              <a:off x="1389784" y="2893752"/>
              <a:ext cx="6096000" cy="158496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901400049"/>
                        </a:ext>
                      </a:extLst>
                    </a:gridCol>
                    <a:gridCol w="1016000">
                      <a:extLst>
                        <a:ext uri="{9D8B030D-6E8A-4147-A177-3AD203B41FA5}">
                          <a16:colId xmlns:a16="http://schemas.microsoft.com/office/drawing/2014/main" val="1585626577"/>
                        </a:ext>
                      </a:extLst>
                    </a:gridCol>
                    <a:gridCol w="1016000">
                      <a:extLst>
                        <a:ext uri="{9D8B030D-6E8A-4147-A177-3AD203B41FA5}">
                          <a16:colId xmlns:a16="http://schemas.microsoft.com/office/drawing/2014/main" val="847634673"/>
                        </a:ext>
                      </a:extLst>
                    </a:gridCol>
                    <a:gridCol w="1016000">
                      <a:extLst>
                        <a:ext uri="{9D8B030D-6E8A-4147-A177-3AD203B41FA5}">
                          <a16:colId xmlns:a16="http://schemas.microsoft.com/office/drawing/2014/main" val="4236799000"/>
                        </a:ext>
                      </a:extLst>
                    </a:gridCol>
                    <a:gridCol w="1016000">
                      <a:extLst>
                        <a:ext uri="{9D8B030D-6E8A-4147-A177-3AD203B41FA5}">
                          <a16:colId xmlns:a16="http://schemas.microsoft.com/office/drawing/2014/main" val="700092334"/>
                        </a:ext>
                      </a:extLst>
                    </a:gridCol>
                    <a:gridCol w="1016000">
                      <a:extLst>
                        <a:ext uri="{9D8B030D-6E8A-4147-A177-3AD203B41FA5}">
                          <a16:colId xmlns:a16="http://schemas.microsoft.com/office/drawing/2014/main" val="2836348642"/>
                        </a:ext>
                      </a:extLst>
                    </a:gridCol>
                  </a:tblGrid>
                  <a:tr h="396240">
                    <a:tc>
                      <a:txBody>
                        <a:bodyPr/>
                        <a:lstStyle/>
                        <a:p>
                          <a:pPr algn="ctr"/>
                          <a:r>
                            <a:rPr lang="en-US" altLang="ja-JP" sz="2000" dirty="0"/>
                            <a:t>index</a:t>
                          </a:r>
                          <a:endParaRPr kumimoji="1" lang="ja-JP" altLang="en-US" sz="2000" dirty="0"/>
                        </a:p>
                      </a:txBody>
                      <a:tcPr>
                        <a:solidFill>
                          <a:schemeClr val="bg1">
                            <a:lumMod val="85000"/>
                          </a:schemeClr>
                        </a:solidFill>
                      </a:tcPr>
                    </a:tc>
                    <a:tc>
                      <a:txBody>
                        <a:bodyPr/>
                        <a:lstStyle/>
                        <a:p>
                          <a:pPr algn="ctr"/>
                          <a:r>
                            <a:rPr kumimoji="1" lang="en-US" altLang="ja-JP" sz="2000" dirty="0"/>
                            <a:t>1</a:t>
                          </a:r>
                          <a:endParaRPr kumimoji="1" lang="ja-JP" altLang="en-US" sz="2000" dirty="0"/>
                        </a:p>
                      </a:txBody>
                      <a:tcPr>
                        <a:solidFill>
                          <a:schemeClr val="bg1">
                            <a:lumMod val="85000"/>
                          </a:schemeClr>
                        </a:solidFill>
                      </a:tcPr>
                    </a:tc>
                    <a:tc>
                      <a:txBody>
                        <a:bodyPr/>
                        <a:lstStyle/>
                        <a:p>
                          <a:pPr algn="ctr"/>
                          <a:r>
                            <a:rPr kumimoji="1" lang="en-US" altLang="ja-JP" sz="2000" dirty="0"/>
                            <a:t>2</a:t>
                          </a:r>
                          <a:endParaRPr kumimoji="1" lang="ja-JP" altLang="en-US" sz="2000" dirty="0"/>
                        </a:p>
                      </a:txBody>
                      <a:tcPr>
                        <a:solidFill>
                          <a:schemeClr val="bg1">
                            <a:lumMod val="85000"/>
                          </a:schemeClr>
                        </a:solidFill>
                      </a:tcPr>
                    </a:tc>
                    <a:tc>
                      <a:txBody>
                        <a:bodyPr/>
                        <a:lstStyle/>
                        <a:p>
                          <a:pPr algn="ctr"/>
                          <a:r>
                            <a:rPr kumimoji="1" lang="en-US" altLang="ja-JP" sz="2000" dirty="0"/>
                            <a:t>3</a:t>
                          </a:r>
                          <a:endParaRPr kumimoji="1" lang="ja-JP" altLang="en-US" sz="2000" dirty="0"/>
                        </a:p>
                      </a:txBody>
                      <a:tcPr>
                        <a:solidFill>
                          <a:schemeClr val="bg1">
                            <a:lumMod val="85000"/>
                          </a:schemeClr>
                        </a:solidFill>
                      </a:tcPr>
                    </a:tc>
                    <a:tc>
                      <a:txBody>
                        <a:bodyPr/>
                        <a:lstStyle/>
                        <a:p>
                          <a:pPr algn="ctr"/>
                          <a:r>
                            <a:rPr kumimoji="1" lang="en-US" altLang="ja-JP" sz="2000" dirty="0"/>
                            <a:t>4</a:t>
                          </a:r>
                          <a:endParaRPr kumimoji="1" lang="ja-JP" altLang="en-US" sz="2000" dirty="0"/>
                        </a:p>
                      </a:txBody>
                      <a:tcPr>
                        <a:solidFill>
                          <a:schemeClr val="bg1">
                            <a:lumMod val="85000"/>
                          </a:schemeClr>
                        </a:solidFill>
                      </a:tcPr>
                    </a:tc>
                    <a:tc>
                      <a:txBody>
                        <a:bodyPr/>
                        <a:lstStyle/>
                        <a:p>
                          <a:pPr algn="ctr"/>
                          <a:r>
                            <a:rPr kumimoji="1" lang="en-US" altLang="ja-JP" sz="2000" dirty="0"/>
                            <a:t>5</a:t>
                          </a:r>
                          <a:endParaRPr kumimoji="1" lang="ja-JP" altLang="en-US" sz="2000" dirty="0"/>
                        </a:p>
                      </a:txBody>
                      <a:tcPr>
                        <a:solidFill>
                          <a:schemeClr val="bg1">
                            <a:lumMod val="85000"/>
                          </a:schemeClr>
                        </a:solidFill>
                      </a:tcPr>
                    </a:tc>
                    <a:extLst>
                      <a:ext uri="{0D108BD9-81ED-4DB2-BD59-A6C34878D82A}">
                        <a16:rowId xmlns:a16="http://schemas.microsoft.com/office/drawing/2014/main" val="2855172224"/>
                      </a:ext>
                    </a:extLst>
                  </a:tr>
                  <a:tr h="396240">
                    <a:tc>
                      <a:txBody>
                        <a:bodyPr/>
                        <a:lstStyle/>
                        <a:p>
                          <a:endParaRPr lang="ja-JP"/>
                        </a:p>
                      </a:txBody>
                      <a:tcPr>
                        <a:blipFill>
                          <a:blip r:embed="rId3"/>
                          <a:stretch>
                            <a:fillRect l="-599" t="-106061" r="-501198" b="-224242"/>
                          </a:stretch>
                        </a:blipFill>
                      </a:tcPr>
                    </a:tc>
                    <a:tc>
                      <a:txBody>
                        <a:bodyPr/>
                        <a:lstStyle/>
                        <a:p>
                          <a:pPr algn="ctr"/>
                          <a:r>
                            <a:rPr kumimoji="1" lang="en-US" altLang="ja-JP" sz="2000" dirty="0"/>
                            <a:t>15</a:t>
                          </a:r>
                          <a:endParaRPr kumimoji="1" lang="ja-JP" altLang="en-US" sz="2000" dirty="0"/>
                        </a:p>
                      </a:txBody>
                      <a:tcPr/>
                    </a:tc>
                    <a:tc>
                      <a:txBody>
                        <a:bodyPr/>
                        <a:lstStyle/>
                        <a:p>
                          <a:pPr algn="ctr"/>
                          <a:r>
                            <a:rPr kumimoji="1" lang="en-US" altLang="ja-JP" sz="2000" dirty="0"/>
                            <a:t>6</a:t>
                          </a:r>
                          <a:endParaRPr kumimoji="1" lang="ja-JP" altLang="en-US" sz="2000" dirty="0"/>
                        </a:p>
                      </a:txBody>
                      <a:tcPr/>
                    </a:tc>
                    <a:tc>
                      <a:txBody>
                        <a:bodyPr/>
                        <a:lstStyle/>
                        <a:p>
                          <a:pPr algn="ctr"/>
                          <a:r>
                            <a:rPr kumimoji="1" lang="en-US" altLang="ja-JP" sz="2000" dirty="0"/>
                            <a:t>5</a:t>
                          </a:r>
                          <a:endParaRPr kumimoji="1" lang="ja-JP" altLang="en-US" sz="2000" dirty="0"/>
                        </a:p>
                      </a:txBody>
                      <a:tcPr/>
                    </a:tc>
                    <a:tc>
                      <a:txBody>
                        <a:bodyPr/>
                        <a:lstStyle/>
                        <a:p>
                          <a:pPr algn="ctr"/>
                          <a:r>
                            <a:rPr kumimoji="1" lang="en-US" altLang="ja-JP" sz="2000" dirty="0"/>
                            <a:t>9</a:t>
                          </a:r>
                          <a:endParaRPr kumimoji="1" lang="ja-JP" altLang="en-US" sz="2000" dirty="0"/>
                        </a:p>
                      </a:txBody>
                      <a:tcPr/>
                    </a:tc>
                    <a:tc>
                      <a:txBody>
                        <a:bodyPr/>
                        <a:lstStyle/>
                        <a:p>
                          <a:pPr algn="ctr"/>
                          <a:r>
                            <a:rPr kumimoji="1" lang="en-US" altLang="ja-JP" sz="2000" dirty="0"/>
                            <a:t>1</a:t>
                          </a:r>
                          <a:endParaRPr kumimoji="1" lang="ja-JP" altLang="en-US" sz="2000" dirty="0"/>
                        </a:p>
                      </a:txBody>
                      <a:tcPr/>
                    </a:tc>
                    <a:extLst>
                      <a:ext uri="{0D108BD9-81ED-4DB2-BD59-A6C34878D82A}">
                        <a16:rowId xmlns:a16="http://schemas.microsoft.com/office/drawing/2014/main" val="2788817301"/>
                      </a:ext>
                    </a:extLst>
                  </a:tr>
                  <a:tr h="396240">
                    <a:tc>
                      <a:txBody>
                        <a:bodyPr/>
                        <a:lstStyle/>
                        <a:p>
                          <a:endParaRPr lang="ja-JP"/>
                        </a:p>
                      </a:txBody>
                      <a:tcPr>
                        <a:blipFill>
                          <a:blip r:embed="rId3"/>
                          <a:stretch>
                            <a:fillRect l="-599" t="-209231" r="-501198" b="-127692"/>
                          </a:stretch>
                        </a:blipFill>
                      </a:tcPr>
                    </a:tc>
                    <a:tc>
                      <a:txBody>
                        <a:bodyPr/>
                        <a:lstStyle/>
                        <a:p>
                          <a:pPr algn="ctr"/>
                          <a:r>
                            <a:rPr kumimoji="1" lang="en-US" altLang="ja-JP" sz="2000" dirty="0"/>
                            <a:t>4</a:t>
                          </a:r>
                          <a:endParaRPr kumimoji="1" lang="ja-JP" altLang="en-US" sz="2000" dirty="0"/>
                        </a:p>
                      </a:txBody>
                      <a:tcPr/>
                    </a:tc>
                    <a:tc>
                      <a:txBody>
                        <a:bodyPr/>
                        <a:lstStyle/>
                        <a:p>
                          <a:pPr algn="ctr"/>
                          <a:r>
                            <a:rPr kumimoji="1" lang="en-US" altLang="ja-JP" sz="2000" dirty="0"/>
                            <a:t>3</a:t>
                          </a:r>
                          <a:endParaRPr kumimoji="1" lang="ja-JP" altLang="en-US" sz="2000" dirty="0"/>
                        </a:p>
                      </a:txBody>
                      <a:tcPr/>
                    </a:tc>
                    <a:tc>
                      <a:txBody>
                        <a:bodyPr/>
                        <a:lstStyle/>
                        <a:p>
                          <a:pPr algn="ctr"/>
                          <a:r>
                            <a:rPr kumimoji="1" lang="en-US" altLang="ja-JP" sz="2000" dirty="0"/>
                            <a:t>5</a:t>
                          </a:r>
                          <a:endParaRPr kumimoji="1" lang="ja-JP" altLang="en-US" sz="2000" dirty="0"/>
                        </a:p>
                      </a:txBody>
                      <a:tcPr/>
                    </a:tc>
                    <a:tc>
                      <a:txBody>
                        <a:bodyPr/>
                        <a:lstStyle/>
                        <a:p>
                          <a:pPr algn="ctr"/>
                          <a:r>
                            <a:rPr kumimoji="1" lang="en-US" altLang="ja-JP" sz="2000" dirty="0"/>
                            <a:t>2</a:t>
                          </a:r>
                          <a:endParaRPr kumimoji="1" lang="ja-JP" altLang="en-US" sz="2000" dirty="0"/>
                        </a:p>
                      </a:txBody>
                      <a:tcPr/>
                    </a:tc>
                    <a:tc>
                      <a:txBody>
                        <a:bodyPr/>
                        <a:lstStyle/>
                        <a:p>
                          <a:pPr algn="ctr"/>
                          <a:r>
                            <a:rPr kumimoji="1" lang="en-US" altLang="ja-JP" sz="2000" dirty="0"/>
                            <a:t>0</a:t>
                          </a:r>
                          <a:endParaRPr kumimoji="1" lang="ja-JP" altLang="en-US" sz="2000" dirty="0"/>
                        </a:p>
                      </a:txBody>
                      <a:tcPr/>
                    </a:tc>
                    <a:extLst>
                      <a:ext uri="{0D108BD9-81ED-4DB2-BD59-A6C34878D82A}">
                        <a16:rowId xmlns:a16="http://schemas.microsoft.com/office/drawing/2014/main" val="1453427238"/>
                      </a:ext>
                    </a:extLst>
                  </a:tr>
                  <a:tr h="396240">
                    <a:tc>
                      <a:txBody>
                        <a:bodyPr/>
                        <a:lstStyle/>
                        <a:p>
                          <a:endParaRPr lang="ja-JP"/>
                        </a:p>
                      </a:txBody>
                      <a:tcPr>
                        <a:blipFill>
                          <a:blip r:embed="rId3"/>
                          <a:stretch>
                            <a:fillRect l="-599" t="-309231" r="-501198" b="-27692"/>
                          </a:stretch>
                        </a:blipFill>
                      </a:tcPr>
                    </a:tc>
                    <a:tc>
                      <a:txBody>
                        <a:bodyPr/>
                        <a:lstStyle/>
                        <a:p>
                          <a:pPr algn="ctr"/>
                          <a:r>
                            <a:rPr kumimoji="1" lang="en-US" altLang="ja-JP" sz="2000" dirty="0">
                              <a:solidFill>
                                <a:srgbClr val="C00000"/>
                              </a:solidFill>
                            </a:rPr>
                            <a:t>3</a:t>
                          </a:r>
                          <a:endParaRPr kumimoji="1" lang="ja-JP" altLang="en-US" sz="2000" dirty="0">
                            <a:solidFill>
                              <a:srgbClr val="C00000"/>
                            </a:solidFill>
                          </a:endParaRPr>
                        </a:p>
                      </a:txBody>
                      <a:tcPr/>
                    </a:tc>
                    <a:tc>
                      <a:txBody>
                        <a:bodyPr/>
                        <a:lstStyle/>
                        <a:p>
                          <a:pPr algn="ctr"/>
                          <a:r>
                            <a:rPr kumimoji="1" lang="en-US" altLang="ja-JP" sz="2000" dirty="0"/>
                            <a:t>1</a:t>
                          </a:r>
                          <a:endParaRPr kumimoji="1" lang="ja-JP" altLang="en-US" sz="2000" dirty="0"/>
                        </a:p>
                      </a:txBody>
                      <a:tcPr/>
                    </a:tc>
                    <a:tc>
                      <a:txBody>
                        <a:bodyPr/>
                        <a:lstStyle/>
                        <a:p>
                          <a:pPr algn="ctr"/>
                          <a:r>
                            <a:rPr kumimoji="1" lang="en-US" altLang="ja-JP" sz="2000" dirty="0"/>
                            <a:t>2</a:t>
                          </a:r>
                          <a:endParaRPr kumimoji="1" lang="ja-JP" altLang="en-US" sz="2000" dirty="0"/>
                        </a:p>
                      </a:txBody>
                      <a:tcPr/>
                    </a:tc>
                    <a:tc>
                      <a:txBody>
                        <a:bodyPr/>
                        <a:lstStyle/>
                        <a:p>
                          <a:pPr algn="ctr"/>
                          <a:r>
                            <a:rPr kumimoji="1" lang="en-US" altLang="ja-JP" sz="2000" dirty="0"/>
                            <a:t>-2</a:t>
                          </a:r>
                          <a:endParaRPr kumimoji="1" lang="ja-JP" altLang="en-US" sz="2000" dirty="0"/>
                        </a:p>
                      </a:txBody>
                      <a:tcPr/>
                    </a:tc>
                    <a:tc>
                      <a:txBody>
                        <a:bodyPr/>
                        <a:lstStyle/>
                        <a:p>
                          <a:pPr algn="ctr"/>
                          <a:r>
                            <a:rPr kumimoji="1" lang="en-US" altLang="ja-JP" sz="2000" dirty="0"/>
                            <a:t>-5</a:t>
                          </a:r>
                          <a:endParaRPr kumimoji="1" lang="ja-JP" altLang="en-US" sz="2000" dirty="0"/>
                        </a:p>
                      </a:txBody>
                      <a:tcPr/>
                    </a:tc>
                    <a:extLst>
                      <a:ext uri="{0D108BD9-81ED-4DB2-BD59-A6C34878D82A}">
                        <a16:rowId xmlns:a16="http://schemas.microsoft.com/office/drawing/2014/main" val="3108521135"/>
                      </a:ext>
                    </a:extLst>
                  </a:tr>
                </a:tbl>
              </a:graphicData>
            </a:graphic>
          </p:graphicFrame>
        </mc:Fallback>
      </mc:AlternateContent>
      <mc:AlternateContent xmlns:mc="http://schemas.openxmlformats.org/markup-compatibility/2006">
        <mc:Choice xmlns:a14="http://schemas.microsoft.com/office/drawing/2010/main" Requires="a14">
          <p:sp>
            <p:nvSpPr>
              <p:cNvPr id="8" name="四角形: 角を丸くする 7"/>
              <p:cNvSpPr/>
              <p:nvPr/>
            </p:nvSpPr>
            <p:spPr>
              <a:xfrm>
                <a:off x="782781" y="2140527"/>
                <a:ext cx="7578437" cy="635461"/>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solidFill>
                            <a:schemeClr val="tx1"/>
                          </a:solidFill>
                          <a:latin typeface="Cambria Math" panose="02040503050406030204" pitchFamily="18" charset="0"/>
                        </a:rPr>
                        <m:t>𝑆</m:t>
                      </m:r>
                      <m:d>
                        <m:dPr>
                          <m:ctrlPr>
                            <a:rPr kumimoji="1" lang="en-US" altLang="ja-JP" sz="2000" b="0" i="1" smtClean="0">
                              <a:solidFill>
                                <a:schemeClr val="tx1"/>
                              </a:solidFill>
                              <a:latin typeface="Cambria Math" panose="02040503050406030204" pitchFamily="18" charset="0"/>
                            </a:rPr>
                          </m:ctrlPr>
                        </m:dPr>
                        <m:e>
                          <m:r>
                            <a:rPr kumimoji="1" lang="en-US" altLang="ja-JP" sz="2000" b="0" i="1" smtClean="0">
                              <a:solidFill>
                                <a:schemeClr val="tx1"/>
                              </a:solidFill>
                              <a:latin typeface="Cambria Math" panose="02040503050406030204" pitchFamily="18" charset="0"/>
                            </a:rPr>
                            <m:t>𝑎</m:t>
                          </m:r>
                        </m:e>
                      </m:d>
                      <m:r>
                        <a:rPr kumimoji="1" lang="en-US" altLang="ja-JP" sz="2000" b="0" i="1" smtClean="0">
                          <a:solidFill>
                            <a:schemeClr val="tx1"/>
                          </a:solidFill>
                          <a:latin typeface="Cambria Math" panose="02040503050406030204" pitchFamily="18" charset="0"/>
                        </a:rPr>
                        <m:t>=(</m:t>
                      </m:r>
                      <m:r>
                        <m:rPr>
                          <m:sty m:val="p"/>
                        </m:rPr>
                        <a:rPr kumimoji="1" lang="en-US" altLang="ja-JP" sz="2000" b="0" i="0" smtClean="0">
                          <a:solidFill>
                            <a:schemeClr val="tx1"/>
                          </a:solidFill>
                          <a:latin typeface="Cambria Math" panose="02040503050406030204" pitchFamily="18" charset="0"/>
                        </a:rPr>
                        <m:t>pred</m:t>
                      </m:r>
                      <m:sSub>
                        <m:sSubPr>
                          <m:ctrlPr>
                            <a:rPr kumimoji="1" lang="en-US" altLang="ja-JP" sz="2000" b="0" i="1" smtClean="0">
                              <a:solidFill>
                                <a:schemeClr val="tx1"/>
                              </a:solidFill>
                              <a:latin typeface="Cambria Math" panose="02040503050406030204" pitchFamily="18" charset="0"/>
                            </a:rPr>
                          </m:ctrlPr>
                        </m:sSubPr>
                        <m:e>
                          <m:d>
                            <m:dPr>
                              <m:ctrlPr>
                                <a:rPr kumimoji="1" lang="en-US" altLang="ja-JP" sz="2000" b="0" i="1" smtClean="0">
                                  <a:solidFill>
                                    <a:schemeClr val="tx1"/>
                                  </a:solidFill>
                                  <a:latin typeface="Cambria Math" panose="02040503050406030204" pitchFamily="18" charset="0"/>
                                </a:rPr>
                              </m:ctrlPr>
                            </m:dPr>
                            <m:e>
                              <m:r>
                                <a:rPr kumimoji="1" lang="en-US" altLang="ja-JP" sz="2000" b="0" i="1" smtClean="0">
                                  <a:solidFill>
                                    <a:schemeClr val="tx1"/>
                                  </a:solidFill>
                                  <a:latin typeface="Cambria Math" panose="02040503050406030204" pitchFamily="18" charset="0"/>
                                </a:rPr>
                                <m:t>𝑎</m:t>
                              </m:r>
                            </m:e>
                          </m:d>
                        </m:e>
                        <m:sub>
                          <m:r>
                            <a:rPr kumimoji="1" lang="en-US" altLang="ja-JP" sz="2000" b="0" i="1" smtClean="0">
                              <a:solidFill>
                                <a:schemeClr val="tx1"/>
                              </a:solidFill>
                              <a:latin typeface="Cambria Math" panose="02040503050406030204" pitchFamily="18" charset="0"/>
                            </a:rPr>
                            <m:t>1</m:t>
                          </m:r>
                        </m:sub>
                      </m:sSub>
                      <m:r>
                        <a:rPr kumimoji="1" lang="en-US" altLang="ja-JP" sz="2000" b="0" i="1" smtClean="0">
                          <a:solidFill>
                            <a:schemeClr val="tx1"/>
                          </a:solidFill>
                          <a:latin typeface="Cambria Math" panose="02040503050406030204" pitchFamily="18" charset="0"/>
                        </a:rPr>
                        <m:t>−1,…,</m:t>
                      </m:r>
                      <m:r>
                        <m:rPr>
                          <m:sty m:val="p"/>
                        </m:rPr>
                        <a:rPr kumimoji="1" lang="en-US" altLang="ja-JP" sz="2000" b="0" i="0" smtClean="0">
                          <a:solidFill>
                            <a:schemeClr val="tx1"/>
                          </a:solidFill>
                          <a:latin typeface="Cambria Math" panose="02040503050406030204" pitchFamily="18" charset="0"/>
                        </a:rPr>
                        <m:t>pred</m:t>
                      </m:r>
                      <m:sSub>
                        <m:sSubPr>
                          <m:ctrlPr>
                            <a:rPr kumimoji="1" lang="en-US" altLang="ja-JP" sz="2000" b="0" i="1" smtClean="0">
                              <a:solidFill>
                                <a:schemeClr val="tx1"/>
                              </a:solidFill>
                              <a:latin typeface="Cambria Math" panose="02040503050406030204" pitchFamily="18" charset="0"/>
                            </a:rPr>
                          </m:ctrlPr>
                        </m:sSubPr>
                        <m:e>
                          <m:d>
                            <m:dPr>
                              <m:ctrlPr>
                                <a:rPr kumimoji="1" lang="en-US" altLang="ja-JP" sz="2000" b="0" i="1" smtClean="0">
                                  <a:solidFill>
                                    <a:schemeClr val="tx1"/>
                                  </a:solidFill>
                                  <a:latin typeface="Cambria Math" panose="02040503050406030204" pitchFamily="18" charset="0"/>
                                </a:rPr>
                              </m:ctrlPr>
                            </m:dPr>
                            <m:e>
                              <m:r>
                                <a:rPr kumimoji="1" lang="en-US" altLang="ja-JP" sz="2000" b="0" i="1" smtClean="0">
                                  <a:solidFill>
                                    <a:schemeClr val="tx1"/>
                                  </a:solidFill>
                                  <a:latin typeface="Cambria Math" panose="02040503050406030204" pitchFamily="18" charset="0"/>
                                </a:rPr>
                                <m:t>𝑎</m:t>
                              </m:r>
                            </m:e>
                          </m:d>
                        </m:e>
                        <m:sub>
                          <m:r>
                            <a:rPr kumimoji="1" lang="en-US" altLang="ja-JP" sz="2000" b="0" i="1" smtClean="0">
                              <a:solidFill>
                                <a:schemeClr val="tx1"/>
                              </a:solidFill>
                              <a:latin typeface="Cambria Math" panose="02040503050406030204" pitchFamily="18" charset="0"/>
                            </a:rPr>
                            <m:t>𝑚</m:t>
                          </m:r>
                        </m:sub>
                      </m:sSub>
                      <m:r>
                        <a:rPr kumimoji="1" lang="en-US" altLang="ja-JP" sz="2000" b="0" i="1" smtClean="0">
                          <a:solidFill>
                            <a:schemeClr val="tx1"/>
                          </a:solidFill>
                          <a:latin typeface="Cambria Math" panose="02040503050406030204" pitchFamily="18" charset="0"/>
                        </a:rPr>
                        <m:t>−</m:t>
                      </m:r>
                      <m:r>
                        <a:rPr kumimoji="1" lang="en-US" altLang="ja-JP" sz="2000" b="0" i="1" smtClean="0">
                          <a:solidFill>
                            <a:schemeClr val="tx1"/>
                          </a:solidFill>
                          <a:latin typeface="Cambria Math" panose="02040503050406030204" pitchFamily="18" charset="0"/>
                        </a:rPr>
                        <m:t>𝑚</m:t>
                      </m:r>
                      <m:r>
                        <a:rPr kumimoji="1" lang="en-US" altLang="ja-JP" sz="2000" b="0" i="1" smtClean="0">
                          <a:solidFill>
                            <a:schemeClr val="tx1"/>
                          </a:solidFill>
                          <a:latin typeface="Cambria Math" panose="02040503050406030204" pitchFamily="18" charset="0"/>
                        </a:rPr>
                        <m:t>)</m:t>
                      </m:r>
                    </m:oMath>
                  </m:oMathPara>
                </a14:m>
                <a:endParaRPr kumimoji="1" lang="ja-JP" altLang="en-US" dirty="0">
                  <a:solidFill>
                    <a:schemeClr val="tx1"/>
                  </a:solidFill>
                </a:endParaRPr>
              </a:p>
            </p:txBody>
          </p:sp>
        </mc:Choice>
        <mc:Fallback>
          <p:sp>
            <p:nvSpPr>
              <p:cNvPr id="8" name="四角形: 角を丸くする 7"/>
              <p:cNvSpPr>
                <a:spLocks noRot="1" noChangeAspect="1" noMove="1" noResize="1" noEditPoints="1" noAdjustHandles="1" noChangeArrowheads="1" noChangeShapeType="1" noTextEdit="1"/>
              </p:cNvSpPr>
              <p:nvPr/>
            </p:nvSpPr>
            <p:spPr>
              <a:xfrm>
                <a:off x="782781" y="2140527"/>
                <a:ext cx="7578437" cy="635461"/>
              </a:xfrm>
              <a:prstGeom prst="roundRect">
                <a:avLst/>
              </a:prstGeom>
              <a:blipFill>
                <a:blip r:embed="rId4"/>
                <a:stretch>
                  <a:fillRect/>
                </a:stretch>
              </a:blipFill>
              <a:ln w="28575">
                <a:solidFill>
                  <a:srgbClr val="00B050"/>
                </a:solidFill>
              </a:ln>
            </p:spPr>
            <p:txBody>
              <a:bodyPr/>
              <a:lstStyle/>
              <a:p>
                <a:r>
                  <a:rPr lang="ja-JP" altLang="en-US">
                    <a:noFill/>
                  </a:rPr>
                  <a:t> </a:t>
                </a:r>
              </a:p>
            </p:txBody>
          </p:sp>
        </mc:Fallback>
      </mc:AlternateContent>
      <p:sp>
        <p:nvSpPr>
          <p:cNvPr id="6" name="矢印: 上カーブ 5"/>
          <p:cNvSpPr/>
          <p:nvPr/>
        </p:nvSpPr>
        <p:spPr>
          <a:xfrm>
            <a:off x="2734107" y="4707399"/>
            <a:ext cx="3407353" cy="893618"/>
          </a:xfrm>
          <a:prstGeom prst="curvedUp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フローチャート: 結合子 8"/>
          <p:cNvSpPr/>
          <p:nvPr/>
        </p:nvSpPr>
        <p:spPr>
          <a:xfrm flipH="1">
            <a:off x="3803753" y="4478712"/>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C00000"/>
                </a:solidFill>
              </a:rPr>
              <a:t>1</a:t>
            </a:r>
            <a:endParaRPr kumimoji="1" lang="ja-JP" altLang="en-US" sz="1600" b="1" dirty="0">
              <a:solidFill>
                <a:srgbClr val="C00000"/>
              </a:solidFill>
            </a:endParaRPr>
          </a:p>
        </p:txBody>
      </p:sp>
      <p:sp>
        <p:nvSpPr>
          <p:cNvPr id="10" name="フローチャート: 結合子 9"/>
          <p:cNvSpPr/>
          <p:nvPr/>
        </p:nvSpPr>
        <p:spPr>
          <a:xfrm flipH="1">
            <a:off x="4818938" y="4478712"/>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rgbClr val="C00000"/>
                </a:solidFill>
              </a:rPr>
              <a:t>2</a:t>
            </a:r>
            <a:endParaRPr kumimoji="1" lang="ja-JP" altLang="en-US" sz="1600" b="1" dirty="0">
              <a:solidFill>
                <a:srgbClr val="C00000"/>
              </a:solidFill>
            </a:endParaRPr>
          </a:p>
        </p:txBody>
      </p:sp>
      <p:sp>
        <p:nvSpPr>
          <p:cNvPr id="11" name="フローチャート: 結合子 10"/>
          <p:cNvSpPr/>
          <p:nvPr/>
        </p:nvSpPr>
        <p:spPr>
          <a:xfrm flipH="1">
            <a:off x="5834123" y="4469777"/>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rgbClr val="C00000"/>
                </a:solidFill>
              </a:rPr>
              <a:t>3</a:t>
            </a:r>
            <a:endParaRPr kumimoji="1" lang="ja-JP" altLang="en-US" sz="1600" b="1" dirty="0">
              <a:solidFill>
                <a:srgbClr val="C00000"/>
              </a:solidFill>
            </a:endParaRPr>
          </a:p>
        </p:txBody>
      </p:sp>
    </p:spTree>
    <p:extLst>
      <p:ext uri="{BB962C8B-B14F-4D97-AF65-F5344CB8AC3E}">
        <p14:creationId xmlns:p14="http://schemas.microsoft.com/office/powerpoint/2010/main" val="36086275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フィルタリングに必要な前処理</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360218" y="1340716"/>
                <a:ext cx="8155132" cy="799811"/>
              </a:xfrm>
            </p:spPr>
            <p:txBody>
              <a:bodyPr>
                <a:normAutofit fontScale="92500" lnSpcReduction="10000"/>
              </a:bodyPr>
              <a:lstStyle/>
              <a:p>
                <a:r>
                  <a:rPr kumimoji="1" lang="ja-JP" altLang="en-US" dirty="0"/>
                  <a:t>整数アルファベット上の系列</a:t>
                </a:r>
                <a14:m>
                  <m:oMath xmlns:m="http://schemas.openxmlformats.org/officeDocument/2006/math">
                    <m:r>
                      <a:rPr kumimoji="1" lang="en-US" altLang="ja-JP" b="0" i="1" dirty="0" smtClean="0">
                        <a:latin typeface="Cambria Math" panose="02040503050406030204" pitchFamily="18" charset="0"/>
                      </a:rPr>
                      <m:t>𝑎</m:t>
                    </m:r>
                    <m:r>
                      <a:rPr kumimoji="1" lang="en-US" altLang="ja-JP" b="0" i="0" dirty="0" smtClean="0">
                        <a:latin typeface="Cambria Math" panose="02040503050406030204" pitchFamily="18" charset="0"/>
                      </a:rPr>
                      <m:t>=</m:t>
                    </m:r>
                    <m:r>
                      <a:rPr kumimoji="1" lang="en-US" altLang="ja-JP"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𝑎</m:t>
                        </m:r>
                      </m:e>
                      <m:sub>
                        <m:r>
                          <a:rPr kumimoji="1" lang="en-US" altLang="ja-JP" b="0" i="1" dirty="0" smtClean="0">
                            <a:latin typeface="Cambria Math" panose="02040503050406030204" pitchFamily="18" charset="0"/>
                          </a:rPr>
                          <m:t>1</m:t>
                        </m:r>
                      </m:sub>
                    </m:sSub>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𝑎</m:t>
                        </m:r>
                      </m:e>
                      <m:sub>
                        <m:r>
                          <a:rPr kumimoji="1" lang="en-US" altLang="ja-JP" b="0" i="1" dirty="0" smtClean="0">
                            <a:latin typeface="Cambria Math" panose="02040503050406030204" pitchFamily="18" charset="0"/>
                          </a:rPr>
                          <m:t>𝑚</m:t>
                        </m:r>
                      </m:sub>
                    </m:sSub>
                    <m:r>
                      <a:rPr kumimoji="1" lang="en-US" altLang="ja-JP" i="1" dirty="0" smtClean="0">
                        <a:latin typeface="Cambria Math" panose="02040503050406030204" pitchFamily="18" charset="0"/>
                      </a:rPr>
                      <m:t>)</m:t>
                    </m:r>
                  </m:oMath>
                </a14:m>
                <a:r>
                  <a:rPr kumimoji="1" lang="ja-JP" altLang="en-US" dirty="0"/>
                  <a:t>に対して，</a:t>
                </a:r>
                <a14:m>
                  <m:oMath xmlns:m="http://schemas.openxmlformats.org/officeDocument/2006/math">
                    <m:r>
                      <a:rPr lang="en-US" altLang="ja-JP" i="1" dirty="0" smtClean="0">
                        <a:latin typeface="Cambria Math" panose="02040503050406030204" pitchFamily="18" charset="0"/>
                      </a:rPr>
                      <m:t>𝑆</m:t>
                    </m:r>
                    <m:r>
                      <a:rPr lang="en-US" altLang="ja-JP" i="1" dirty="0" smtClean="0">
                        <a:latin typeface="Cambria Math" panose="02040503050406030204" pitchFamily="18" charset="0"/>
                      </a:rPr>
                      <m:t>(</m:t>
                    </m:r>
                    <m:r>
                      <a:rPr lang="en-US" altLang="ja-JP" b="0" i="1" dirty="0" smtClean="0">
                        <a:latin typeface="Cambria Math" panose="02040503050406030204" pitchFamily="18" charset="0"/>
                      </a:rPr>
                      <m:t>𝑎</m:t>
                    </m:r>
                    <m:r>
                      <a:rPr lang="en-US" altLang="ja-JP" i="1" dirty="0" smtClean="0">
                        <a:latin typeface="Cambria Math" panose="02040503050406030204" pitchFamily="18" charset="0"/>
                      </a:rPr>
                      <m:t>)</m:t>
                    </m:r>
                    <m:r>
                      <a:rPr kumimoji="1" lang="ja-JP" altLang="en-US" i="1" dirty="0">
                        <a:latin typeface="Cambria Math" panose="02040503050406030204" pitchFamily="18" charset="0"/>
                      </a:rPr>
                      <m:t>を</m:t>
                    </m:r>
                  </m:oMath>
                </a14:m>
                <a:r>
                  <a:rPr kumimoji="1" lang="ja-JP" altLang="en-US" dirty="0"/>
                  <a:t>次のように生成する．</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360218" y="1340716"/>
                <a:ext cx="8155132" cy="799811"/>
              </a:xfrm>
              <a:blipFill>
                <a:blip r:embed="rId2"/>
                <a:stretch>
                  <a:fillRect l="-1121" t="-15267" b="-11450"/>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46F5A2C1-14D5-5B4B-BE34-C3D425CB82EE}" type="slidenum">
              <a:rPr kumimoji="1" lang="ja-JP" altLang="en-US" smtClean="0"/>
              <a:t>29</a:t>
            </a:fld>
            <a:endParaRPr kumimoji="1" lang="ja-JP" altLang="en-US"/>
          </a:p>
        </p:txBody>
      </p:sp>
      <mc:AlternateContent xmlns:mc="http://schemas.openxmlformats.org/markup-compatibility/2006">
        <mc:Choice xmlns:a14="http://schemas.microsoft.com/office/drawing/2010/main" Requires="a14">
          <p:graphicFrame>
            <p:nvGraphicFramePr>
              <p:cNvPr id="5" name="表 4"/>
              <p:cNvGraphicFramePr>
                <a:graphicFrameLocks noGrp="1"/>
              </p:cNvGraphicFramePr>
              <p:nvPr>
                <p:extLst>
                  <p:ext uri="{D42A27DB-BD31-4B8C-83A1-F6EECF244321}">
                    <p14:modId xmlns:p14="http://schemas.microsoft.com/office/powerpoint/2010/main" val="2959328483"/>
                  </p:ext>
                </p:extLst>
              </p:nvPr>
            </p:nvGraphicFramePr>
            <p:xfrm>
              <a:off x="1389784" y="2893752"/>
              <a:ext cx="6096000" cy="158496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901400049"/>
                        </a:ext>
                      </a:extLst>
                    </a:gridCol>
                    <a:gridCol w="1016000">
                      <a:extLst>
                        <a:ext uri="{9D8B030D-6E8A-4147-A177-3AD203B41FA5}">
                          <a16:colId xmlns:a16="http://schemas.microsoft.com/office/drawing/2014/main" val="1585626577"/>
                        </a:ext>
                      </a:extLst>
                    </a:gridCol>
                    <a:gridCol w="1016000">
                      <a:extLst>
                        <a:ext uri="{9D8B030D-6E8A-4147-A177-3AD203B41FA5}">
                          <a16:colId xmlns:a16="http://schemas.microsoft.com/office/drawing/2014/main" val="847634673"/>
                        </a:ext>
                      </a:extLst>
                    </a:gridCol>
                    <a:gridCol w="1016000">
                      <a:extLst>
                        <a:ext uri="{9D8B030D-6E8A-4147-A177-3AD203B41FA5}">
                          <a16:colId xmlns:a16="http://schemas.microsoft.com/office/drawing/2014/main" val="4236799000"/>
                        </a:ext>
                      </a:extLst>
                    </a:gridCol>
                    <a:gridCol w="1016000">
                      <a:extLst>
                        <a:ext uri="{9D8B030D-6E8A-4147-A177-3AD203B41FA5}">
                          <a16:colId xmlns:a16="http://schemas.microsoft.com/office/drawing/2014/main" val="700092334"/>
                        </a:ext>
                      </a:extLst>
                    </a:gridCol>
                    <a:gridCol w="1016000">
                      <a:extLst>
                        <a:ext uri="{9D8B030D-6E8A-4147-A177-3AD203B41FA5}">
                          <a16:colId xmlns:a16="http://schemas.microsoft.com/office/drawing/2014/main" val="2836348642"/>
                        </a:ext>
                      </a:extLst>
                    </a:gridCol>
                  </a:tblGrid>
                  <a:tr h="370840">
                    <a:tc>
                      <a:txBody>
                        <a:bodyPr/>
                        <a:lstStyle/>
                        <a:p>
                          <a:pPr algn="ctr"/>
                          <a:r>
                            <a:rPr lang="en-US" altLang="ja-JP" sz="2000" dirty="0"/>
                            <a:t>index</a:t>
                          </a:r>
                          <a:endParaRPr kumimoji="1" lang="ja-JP" altLang="en-US" sz="2000" dirty="0"/>
                        </a:p>
                      </a:txBody>
                      <a:tcPr>
                        <a:solidFill>
                          <a:schemeClr val="bg1">
                            <a:lumMod val="85000"/>
                          </a:schemeClr>
                        </a:solidFill>
                      </a:tcPr>
                    </a:tc>
                    <a:tc>
                      <a:txBody>
                        <a:bodyPr/>
                        <a:lstStyle/>
                        <a:p>
                          <a:pPr algn="ctr"/>
                          <a:r>
                            <a:rPr kumimoji="1" lang="en-US" altLang="ja-JP" sz="2000" dirty="0"/>
                            <a:t>1</a:t>
                          </a:r>
                          <a:endParaRPr kumimoji="1" lang="ja-JP" altLang="en-US" sz="2000" dirty="0"/>
                        </a:p>
                      </a:txBody>
                      <a:tcPr>
                        <a:solidFill>
                          <a:schemeClr val="bg1">
                            <a:lumMod val="85000"/>
                          </a:schemeClr>
                        </a:solidFill>
                      </a:tcPr>
                    </a:tc>
                    <a:tc>
                      <a:txBody>
                        <a:bodyPr/>
                        <a:lstStyle/>
                        <a:p>
                          <a:pPr algn="ctr"/>
                          <a:r>
                            <a:rPr kumimoji="1" lang="en-US" altLang="ja-JP" sz="2000" dirty="0"/>
                            <a:t>2</a:t>
                          </a:r>
                          <a:endParaRPr kumimoji="1" lang="ja-JP" altLang="en-US" sz="2000" dirty="0"/>
                        </a:p>
                      </a:txBody>
                      <a:tcPr>
                        <a:solidFill>
                          <a:schemeClr val="bg1">
                            <a:lumMod val="85000"/>
                          </a:schemeClr>
                        </a:solidFill>
                      </a:tcPr>
                    </a:tc>
                    <a:tc>
                      <a:txBody>
                        <a:bodyPr/>
                        <a:lstStyle/>
                        <a:p>
                          <a:pPr algn="ctr"/>
                          <a:r>
                            <a:rPr kumimoji="1" lang="en-US" altLang="ja-JP" sz="2000" dirty="0"/>
                            <a:t>3</a:t>
                          </a:r>
                          <a:endParaRPr kumimoji="1" lang="ja-JP" altLang="en-US" sz="2000" dirty="0"/>
                        </a:p>
                      </a:txBody>
                      <a:tcPr>
                        <a:solidFill>
                          <a:schemeClr val="bg1">
                            <a:lumMod val="85000"/>
                          </a:schemeClr>
                        </a:solidFill>
                      </a:tcPr>
                    </a:tc>
                    <a:tc>
                      <a:txBody>
                        <a:bodyPr/>
                        <a:lstStyle/>
                        <a:p>
                          <a:pPr algn="ctr"/>
                          <a:r>
                            <a:rPr kumimoji="1" lang="en-US" altLang="ja-JP" sz="2000" dirty="0"/>
                            <a:t>4</a:t>
                          </a:r>
                          <a:endParaRPr kumimoji="1" lang="ja-JP" altLang="en-US" sz="2000" dirty="0"/>
                        </a:p>
                      </a:txBody>
                      <a:tcPr>
                        <a:solidFill>
                          <a:schemeClr val="bg1">
                            <a:lumMod val="85000"/>
                          </a:schemeClr>
                        </a:solidFill>
                      </a:tcPr>
                    </a:tc>
                    <a:tc>
                      <a:txBody>
                        <a:bodyPr/>
                        <a:lstStyle/>
                        <a:p>
                          <a:pPr algn="ctr"/>
                          <a:r>
                            <a:rPr kumimoji="1" lang="en-US" altLang="ja-JP" sz="2000" dirty="0"/>
                            <a:t>5</a:t>
                          </a:r>
                          <a:endParaRPr kumimoji="1" lang="ja-JP" altLang="en-US" sz="2000" dirty="0"/>
                        </a:p>
                      </a:txBody>
                      <a:tcPr>
                        <a:solidFill>
                          <a:schemeClr val="bg1">
                            <a:lumMod val="85000"/>
                          </a:schemeClr>
                        </a:solidFill>
                      </a:tcPr>
                    </a:tc>
                    <a:extLst>
                      <a:ext uri="{0D108BD9-81ED-4DB2-BD59-A6C34878D82A}">
                        <a16:rowId xmlns:a16="http://schemas.microsoft.com/office/drawing/2014/main" val="2855172224"/>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𝑎</m:t>
                                </m:r>
                              </m:oMath>
                            </m:oMathPara>
                          </a14:m>
                          <a:endParaRPr kumimoji="1" lang="ja-JP" altLang="en-US" sz="2000" dirty="0"/>
                        </a:p>
                      </a:txBody>
                      <a:tcPr/>
                    </a:tc>
                    <a:tc>
                      <a:txBody>
                        <a:bodyPr/>
                        <a:lstStyle/>
                        <a:p>
                          <a:pPr algn="ctr"/>
                          <a:r>
                            <a:rPr kumimoji="1" lang="en-US" altLang="ja-JP" sz="2000" dirty="0"/>
                            <a:t>15</a:t>
                          </a:r>
                          <a:endParaRPr kumimoji="1" lang="ja-JP" altLang="en-US" sz="2000" dirty="0"/>
                        </a:p>
                      </a:txBody>
                      <a:tcPr/>
                    </a:tc>
                    <a:tc>
                      <a:txBody>
                        <a:bodyPr/>
                        <a:lstStyle/>
                        <a:p>
                          <a:pPr algn="ctr"/>
                          <a:r>
                            <a:rPr kumimoji="1" lang="en-US" altLang="ja-JP" sz="2000" dirty="0"/>
                            <a:t>6</a:t>
                          </a:r>
                          <a:endParaRPr kumimoji="1" lang="ja-JP" altLang="en-US" sz="2000" dirty="0"/>
                        </a:p>
                      </a:txBody>
                      <a:tcPr/>
                    </a:tc>
                    <a:tc>
                      <a:txBody>
                        <a:bodyPr/>
                        <a:lstStyle/>
                        <a:p>
                          <a:pPr algn="ctr"/>
                          <a:r>
                            <a:rPr kumimoji="1" lang="en-US" altLang="ja-JP" sz="2000" dirty="0"/>
                            <a:t>5</a:t>
                          </a:r>
                          <a:endParaRPr kumimoji="1" lang="ja-JP" altLang="en-US" sz="2000" dirty="0"/>
                        </a:p>
                      </a:txBody>
                      <a:tcPr/>
                    </a:tc>
                    <a:tc>
                      <a:txBody>
                        <a:bodyPr/>
                        <a:lstStyle/>
                        <a:p>
                          <a:pPr algn="ctr"/>
                          <a:r>
                            <a:rPr kumimoji="1" lang="en-US" altLang="ja-JP" sz="2000" dirty="0"/>
                            <a:t>9</a:t>
                          </a:r>
                          <a:endParaRPr kumimoji="1" lang="ja-JP" altLang="en-US" sz="2000" dirty="0"/>
                        </a:p>
                      </a:txBody>
                      <a:tcPr/>
                    </a:tc>
                    <a:tc>
                      <a:txBody>
                        <a:bodyPr/>
                        <a:lstStyle/>
                        <a:p>
                          <a:pPr algn="ctr"/>
                          <a:r>
                            <a:rPr kumimoji="1" lang="en-US" altLang="ja-JP" sz="2000" dirty="0"/>
                            <a:t>1</a:t>
                          </a:r>
                          <a:endParaRPr kumimoji="1" lang="ja-JP" altLang="en-US" sz="2000" dirty="0"/>
                        </a:p>
                      </a:txBody>
                      <a:tcPr/>
                    </a:tc>
                    <a:extLst>
                      <a:ext uri="{0D108BD9-81ED-4DB2-BD59-A6C34878D82A}">
                        <a16:rowId xmlns:a16="http://schemas.microsoft.com/office/drawing/2014/main" val="2788817301"/>
                      </a:ext>
                    </a:extLst>
                  </a:tr>
                  <a:tr h="370840">
                    <a:tc>
                      <a:txBody>
                        <a:bodyPr/>
                        <a:lstStyle/>
                        <a:p>
                          <a:pPr algn="ctr"/>
                          <a14:m>
                            <m:oMathPara xmlns:m="http://schemas.openxmlformats.org/officeDocument/2006/math">
                              <m:oMathParaPr>
                                <m:jc m:val="centerGroup"/>
                              </m:oMathParaPr>
                              <m:oMath xmlns:m="http://schemas.openxmlformats.org/officeDocument/2006/math">
                                <m:r>
                                  <m:rPr>
                                    <m:sty m:val="p"/>
                                  </m:rPr>
                                  <a:rPr kumimoji="1" lang="en-US" altLang="ja-JP" sz="2000" b="0" i="0" smtClean="0">
                                    <a:latin typeface="Cambria Math" panose="02040503050406030204" pitchFamily="18" charset="0"/>
                                  </a:rPr>
                                  <m:t>pred</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𝑎</m:t>
                                </m:r>
                                <m:r>
                                  <a:rPr kumimoji="1" lang="en-US" altLang="ja-JP" sz="2000" b="0" i="1" smtClean="0">
                                    <a:latin typeface="Cambria Math" panose="02040503050406030204" pitchFamily="18" charset="0"/>
                                  </a:rPr>
                                  <m:t>)</m:t>
                                </m:r>
                              </m:oMath>
                            </m:oMathPara>
                          </a14:m>
                          <a:endParaRPr kumimoji="1" lang="ja-JP" altLang="en-US" sz="2000" dirty="0"/>
                        </a:p>
                      </a:txBody>
                      <a:tcPr/>
                    </a:tc>
                    <a:tc>
                      <a:txBody>
                        <a:bodyPr/>
                        <a:lstStyle/>
                        <a:p>
                          <a:pPr algn="ctr"/>
                          <a:r>
                            <a:rPr kumimoji="1" lang="en-US" altLang="ja-JP" sz="2000" dirty="0"/>
                            <a:t>4</a:t>
                          </a:r>
                          <a:endParaRPr kumimoji="1" lang="ja-JP" altLang="en-US" sz="2000" dirty="0"/>
                        </a:p>
                      </a:txBody>
                      <a:tcPr/>
                    </a:tc>
                    <a:tc>
                      <a:txBody>
                        <a:bodyPr/>
                        <a:lstStyle/>
                        <a:p>
                          <a:pPr algn="ctr"/>
                          <a:r>
                            <a:rPr kumimoji="1" lang="en-US" altLang="ja-JP" sz="2000" dirty="0"/>
                            <a:t>3</a:t>
                          </a:r>
                          <a:endParaRPr kumimoji="1" lang="ja-JP" altLang="en-US" sz="2000" dirty="0"/>
                        </a:p>
                      </a:txBody>
                      <a:tcPr/>
                    </a:tc>
                    <a:tc>
                      <a:txBody>
                        <a:bodyPr/>
                        <a:lstStyle/>
                        <a:p>
                          <a:pPr algn="ctr"/>
                          <a:r>
                            <a:rPr kumimoji="1" lang="en-US" altLang="ja-JP" sz="2000" dirty="0"/>
                            <a:t>5</a:t>
                          </a:r>
                          <a:endParaRPr kumimoji="1" lang="ja-JP" altLang="en-US" sz="2000" dirty="0"/>
                        </a:p>
                      </a:txBody>
                      <a:tcPr/>
                    </a:tc>
                    <a:tc>
                      <a:txBody>
                        <a:bodyPr/>
                        <a:lstStyle/>
                        <a:p>
                          <a:pPr algn="ctr"/>
                          <a:r>
                            <a:rPr kumimoji="1" lang="en-US" altLang="ja-JP" sz="2000" dirty="0"/>
                            <a:t>2</a:t>
                          </a:r>
                          <a:endParaRPr kumimoji="1" lang="ja-JP" altLang="en-US" sz="2000" dirty="0"/>
                        </a:p>
                      </a:txBody>
                      <a:tcPr/>
                    </a:tc>
                    <a:tc>
                      <a:txBody>
                        <a:bodyPr/>
                        <a:lstStyle/>
                        <a:p>
                          <a:pPr algn="ctr"/>
                          <a:r>
                            <a:rPr kumimoji="1" lang="en-US" altLang="ja-JP" sz="2000" dirty="0"/>
                            <a:t>0</a:t>
                          </a:r>
                          <a:endParaRPr kumimoji="1" lang="ja-JP" altLang="en-US" sz="2000" dirty="0"/>
                        </a:p>
                      </a:txBody>
                      <a:tcPr/>
                    </a:tc>
                    <a:extLst>
                      <a:ext uri="{0D108BD9-81ED-4DB2-BD59-A6C34878D82A}">
                        <a16:rowId xmlns:a16="http://schemas.microsoft.com/office/drawing/2014/main" val="1453427238"/>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𝑆</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𝑎</m:t>
                                </m:r>
                                <m:r>
                                  <a:rPr kumimoji="1" lang="en-US" altLang="ja-JP" sz="2000" b="0" i="1" smtClean="0">
                                    <a:latin typeface="Cambria Math" panose="02040503050406030204" pitchFamily="18" charset="0"/>
                                  </a:rPr>
                                  <m:t>)</m:t>
                                </m:r>
                              </m:oMath>
                            </m:oMathPara>
                          </a14:m>
                          <a:endParaRPr kumimoji="1" lang="ja-JP" altLang="en-US" sz="2000" dirty="0"/>
                        </a:p>
                      </a:txBody>
                      <a:tcPr/>
                    </a:tc>
                    <a:tc>
                      <a:txBody>
                        <a:bodyPr/>
                        <a:lstStyle/>
                        <a:p>
                          <a:pPr algn="ctr"/>
                          <a:r>
                            <a:rPr kumimoji="1" lang="en-US" altLang="ja-JP" sz="2000" dirty="0">
                              <a:solidFill>
                                <a:schemeClr val="tx1"/>
                              </a:solidFill>
                            </a:rPr>
                            <a:t>3</a:t>
                          </a:r>
                          <a:endParaRPr kumimoji="1" lang="ja-JP" altLang="en-US" sz="2000" dirty="0">
                            <a:solidFill>
                              <a:schemeClr val="tx1"/>
                            </a:solidFill>
                          </a:endParaRPr>
                        </a:p>
                      </a:txBody>
                      <a:tcPr/>
                    </a:tc>
                    <a:tc>
                      <a:txBody>
                        <a:bodyPr/>
                        <a:lstStyle/>
                        <a:p>
                          <a:pPr algn="ctr"/>
                          <a:r>
                            <a:rPr kumimoji="1" lang="en-US" altLang="ja-JP" sz="2000" dirty="0"/>
                            <a:t>1</a:t>
                          </a:r>
                          <a:endParaRPr kumimoji="1" lang="ja-JP" altLang="en-US" sz="2000" dirty="0"/>
                        </a:p>
                      </a:txBody>
                      <a:tcPr/>
                    </a:tc>
                    <a:tc>
                      <a:txBody>
                        <a:bodyPr/>
                        <a:lstStyle/>
                        <a:p>
                          <a:pPr algn="ctr"/>
                          <a:r>
                            <a:rPr kumimoji="1" lang="en-US" altLang="ja-JP" sz="2000" dirty="0">
                              <a:solidFill>
                                <a:schemeClr val="tx1"/>
                              </a:solidFill>
                            </a:rPr>
                            <a:t>2</a:t>
                          </a:r>
                          <a:endParaRPr kumimoji="1" lang="ja-JP" altLang="en-US" sz="2000" dirty="0">
                            <a:solidFill>
                              <a:schemeClr val="tx1"/>
                            </a:solidFill>
                          </a:endParaRPr>
                        </a:p>
                      </a:txBody>
                      <a:tcPr/>
                    </a:tc>
                    <a:tc>
                      <a:txBody>
                        <a:bodyPr/>
                        <a:lstStyle/>
                        <a:p>
                          <a:pPr algn="ctr"/>
                          <a:r>
                            <a:rPr kumimoji="1" lang="en-US" altLang="ja-JP" sz="2000" dirty="0">
                              <a:solidFill>
                                <a:srgbClr val="C00000"/>
                              </a:solidFill>
                            </a:rPr>
                            <a:t>-2</a:t>
                          </a:r>
                          <a:endParaRPr kumimoji="1" lang="ja-JP" altLang="en-US" sz="2000" dirty="0">
                            <a:solidFill>
                              <a:srgbClr val="C00000"/>
                            </a:solidFill>
                          </a:endParaRPr>
                        </a:p>
                      </a:txBody>
                      <a:tcPr/>
                    </a:tc>
                    <a:tc>
                      <a:txBody>
                        <a:bodyPr/>
                        <a:lstStyle/>
                        <a:p>
                          <a:pPr algn="ctr"/>
                          <a:r>
                            <a:rPr kumimoji="1" lang="en-US" altLang="ja-JP" sz="2000" dirty="0"/>
                            <a:t>-5</a:t>
                          </a:r>
                          <a:endParaRPr kumimoji="1" lang="ja-JP" altLang="en-US" sz="2000" dirty="0"/>
                        </a:p>
                      </a:txBody>
                      <a:tcPr/>
                    </a:tc>
                    <a:extLst>
                      <a:ext uri="{0D108BD9-81ED-4DB2-BD59-A6C34878D82A}">
                        <a16:rowId xmlns:a16="http://schemas.microsoft.com/office/drawing/2014/main" val="3108521135"/>
                      </a:ext>
                    </a:extLst>
                  </a:tr>
                </a:tbl>
              </a:graphicData>
            </a:graphic>
          </p:graphicFrame>
        </mc:Choice>
        <mc:Fallback>
          <p:graphicFrame>
            <p:nvGraphicFramePr>
              <p:cNvPr id="5" name="表 4"/>
              <p:cNvGraphicFramePr>
                <a:graphicFrameLocks noGrp="1"/>
              </p:cNvGraphicFramePr>
              <p:nvPr>
                <p:extLst>
                  <p:ext uri="{D42A27DB-BD31-4B8C-83A1-F6EECF244321}">
                    <p14:modId xmlns:p14="http://schemas.microsoft.com/office/powerpoint/2010/main" val="2959328483"/>
                  </p:ext>
                </p:extLst>
              </p:nvPr>
            </p:nvGraphicFramePr>
            <p:xfrm>
              <a:off x="1389784" y="2893752"/>
              <a:ext cx="6096000" cy="158496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901400049"/>
                        </a:ext>
                      </a:extLst>
                    </a:gridCol>
                    <a:gridCol w="1016000">
                      <a:extLst>
                        <a:ext uri="{9D8B030D-6E8A-4147-A177-3AD203B41FA5}">
                          <a16:colId xmlns:a16="http://schemas.microsoft.com/office/drawing/2014/main" val="1585626577"/>
                        </a:ext>
                      </a:extLst>
                    </a:gridCol>
                    <a:gridCol w="1016000">
                      <a:extLst>
                        <a:ext uri="{9D8B030D-6E8A-4147-A177-3AD203B41FA5}">
                          <a16:colId xmlns:a16="http://schemas.microsoft.com/office/drawing/2014/main" val="847634673"/>
                        </a:ext>
                      </a:extLst>
                    </a:gridCol>
                    <a:gridCol w="1016000">
                      <a:extLst>
                        <a:ext uri="{9D8B030D-6E8A-4147-A177-3AD203B41FA5}">
                          <a16:colId xmlns:a16="http://schemas.microsoft.com/office/drawing/2014/main" val="4236799000"/>
                        </a:ext>
                      </a:extLst>
                    </a:gridCol>
                    <a:gridCol w="1016000">
                      <a:extLst>
                        <a:ext uri="{9D8B030D-6E8A-4147-A177-3AD203B41FA5}">
                          <a16:colId xmlns:a16="http://schemas.microsoft.com/office/drawing/2014/main" val="700092334"/>
                        </a:ext>
                      </a:extLst>
                    </a:gridCol>
                    <a:gridCol w="1016000">
                      <a:extLst>
                        <a:ext uri="{9D8B030D-6E8A-4147-A177-3AD203B41FA5}">
                          <a16:colId xmlns:a16="http://schemas.microsoft.com/office/drawing/2014/main" val="2836348642"/>
                        </a:ext>
                      </a:extLst>
                    </a:gridCol>
                  </a:tblGrid>
                  <a:tr h="396240">
                    <a:tc>
                      <a:txBody>
                        <a:bodyPr/>
                        <a:lstStyle/>
                        <a:p>
                          <a:pPr algn="ctr"/>
                          <a:r>
                            <a:rPr lang="en-US" altLang="ja-JP" sz="2000" dirty="0"/>
                            <a:t>index</a:t>
                          </a:r>
                          <a:endParaRPr kumimoji="1" lang="ja-JP" altLang="en-US" sz="2000" dirty="0"/>
                        </a:p>
                      </a:txBody>
                      <a:tcPr>
                        <a:solidFill>
                          <a:schemeClr val="bg1">
                            <a:lumMod val="85000"/>
                          </a:schemeClr>
                        </a:solidFill>
                      </a:tcPr>
                    </a:tc>
                    <a:tc>
                      <a:txBody>
                        <a:bodyPr/>
                        <a:lstStyle/>
                        <a:p>
                          <a:pPr algn="ctr"/>
                          <a:r>
                            <a:rPr kumimoji="1" lang="en-US" altLang="ja-JP" sz="2000" dirty="0"/>
                            <a:t>1</a:t>
                          </a:r>
                          <a:endParaRPr kumimoji="1" lang="ja-JP" altLang="en-US" sz="2000" dirty="0"/>
                        </a:p>
                      </a:txBody>
                      <a:tcPr>
                        <a:solidFill>
                          <a:schemeClr val="bg1">
                            <a:lumMod val="85000"/>
                          </a:schemeClr>
                        </a:solidFill>
                      </a:tcPr>
                    </a:tc>
                    <a:tc>
                      <a:txBody>
                        <a:bodyPr/>
                        <a:lstStyle/>
                        <a:p>
                          <a:pPr algn="ctr"/>
                          <a:r>
                            <a:rPr kumimoji="1" lang="en-US" altLang="ja-JP" sz="2000" dirty="0"/>
                            <a:t>2</a:t>
                          </a:r>
                          <a:endParaRPr kumimoji="1" lang="ja-JP" altLang="en-US" sz="2000" dirty="0"/>
                        </a:p>
                      </a:txBody>
                      <a:tcPr>
                        <a:solidFill>
                          <a:schemeClr val="bg1">
                            <a:lumMod val="85000"/>
                          </a:schemeClr>
                        </a:solidFill>
                      </a:tcPr>
                    </a:tc>
                    <a:tc>
                      <a:txBody>
                        <a:bodyPr/>
                        <a:lstStyle/>
                        <a:p>
                          <a:pPr algn="ctr"/>
                          <a:r>
                            <a:rPr kumimoji="1" lang="en-US" altLang="ja-JP" sz="2000" dirty="0"/>
                            <a:t>3</a:t>
                          </a:r>
                          <a:endParaRPr kumimoji="1" lang="ja-JP" altLang="en-US" sz="2000" dirty="0"/>
                        </a:p>
                      </a:txBody>
                      <a:tcPr>
                        <a:solidFill>
                          <a:schemeClr val="bg1">
                            <a:lumMod val="85000"/>
                          </a:schemeClr>
                        </a:solidFill>
                      </a:tcPr>
                    </a:tc>
                    <a:tc>
                      <a:txBody>
                        <a:bodyPr/>
                        <a:lstStyle/>
                        <a:p>
                          <a:pPr algn="ctr"/>
                          <a:r>
                            <a:rPr kumimoji="1" lang="en-US" altLang="ja-JP" sz="2000" dirty="0"/>
                            <a:t>4</a:t>
                          </a:r>
                          <a:endParaRPr kumimoji="1" lang="ja-JP" altLang="en-US" sz="2000" dirty="0"/>
                        </a:p>
                      </a:txBody>
                      <a:tcPr>
                        <a:solidFill>
                          <a:schemeClr val="bg1">
                            <a:lumMod val="85000"/>
                          </a:schemeClr>
                        </a:solidFill>
                      </a:tcPr>
                    </a:tc>
                    <a:tc>
                      <a:txBody>
                        <a:bodyPr/>
                        <a:lstStyle/>
                        <a:p>
                          <a:pPr algn="ctr"/>
                          <a:r>
                            <a:rPr kumimoji="1" lang="en-US" altLang="ja-JP" sz="2000" dirty="0"/>
                            <a:t>5</a:t>
                          </a:r>
                          <a:endParaRPr kumimoji="1" lang="ja-JP" altLang="en-US" sz="2000" dirty="0"/>
                        </a:p>
                      </a:txBody>
                      <a:tcPr>
                        <a:solidFill>
                          <a:schemeClr val="bg1">
                            <a:lumMod val="85000"/>
                          </a:schemeClr>
                        </a:solidFill>
                      </a:tcPr>
                    </a:tc>
                    <a:extLst>
                      <a:ext uri="{0D108BD9-81ED-4DB2-BD59-A6C34878D82A}">
                        <a16:rowId xmlns:a16="http://schemas.microsoft.com/office/drawing/2014/main" val="2855172224"/>
                      </a:ext>
                    </a:extLst>
                  </a:tr>
                  <a:tr h="396240">
                    <a:tc>
                      <a:txBody>
                        <a:bodyPr/>
                        <a:lstStyle/>
                        <a:p>
                          <a:endParaRPr lang="ja-JP"/>
                        </a:p>
                      </a:txBody>
                      <a:tcPr>
                        <a:blipFill>
                          <a:blip r:embed="rId3"/>
                          <a:stretch>
                            <a:fillRect l="-599" t="-106061" r="-501198" b="-224242"/>
                          </a:stretch>
                        </a:blipFill>
                      </a:tcPr>
                    </a:tc>
                    <a:tc>
                      <a:txBody>
                        <a:bodyPr/>
                        <a:lstStyle/>
                        <a:p>
                          <a:pPr algn="ctr"/>
                          <a:r>
                            <a:rPr kumimoji="1" lang="en-US" altLang="ja-JP" sz="2000" dirty="0"/>
                            <a:t>15</a:t>
                          </a:r>
                          <a:endParaRPr kumimoji="1" lang="ja-JP" altLang="en-US" sz="2000" dirty="0"/>
                        </a:p>
                      </a:txBody>
                      <a:tcPr/>
                    </a:tc>
                    <a:tc>
                      <a:txBody>
                        <a:bodyPr/>
                        <a:lstStyle/>
                        <a:p>
                          <a:pPr algn="ctr"/>
                          <a:r>
                            <a:rPr kumimoji="1" lang="en-US" altLang="ja-JP" sz="2000" dirty="0"/>
                            <a:t>6</a:t>
                          </a:r>
                          <a:endParaRPr kumimoji="1" lang="ja-JP" altLang="en-US" sz="2000" dirty="0"/>
                        </a:p>
                      </a:txBody>
                      <a:tcPr/>
                    </a:tc>
                    <a:tc>
                      <a:txBody>
                        <a:bodyPr/>
                        <a:lstStyle/>
                        <a:p>
                          <a:pPr algn="ctr"/>
                          <a:r>
                            <a:rPr kumimoji="1" lang="en-US" altLang="ja-JP" sz="2000" dirty="0"/>
                            <a:t>5</a:t>
                          </a:r>
                          <a:endParaRPr kumimoji="1" lang="ja-JP" altLang="en-US" sz="2000" dirty="0"/>
                        </a:p>
                      </a:txBody>
                      <a:tcPr/>
                    </a:tc>
                    <a:tc>
                      <a:txBody>
                        <a:bodyPr/>
                        <a:lstStyle/>
                        <a:p>
                          <a:pPr algn="ctr"/>
                          <a:r>
                            <a:rPr kumimoji="1" lang="en-US" altLang="ja-JP" sz="2000" dirty="0"/>
                            <a:t>9</a:t>
                          </a:r>
                          <a:endParaRPr kumimoji="1" lang="ja-JP" altLang="en-US" sz="2000" dirty="0"/>
                        </a:p>
                      </a:txBody>
                      <a:tcPr/>
                    </a:tc>
                    <a:tc>
                      <a:txBody>
                        <a:bodyPr/>
                        <a:lstStyle/>
                        <a:p>
                          <a:pPr algn="ctr"/>
                          <a:r>
                            <a:rPr kumimoji="1" lang="en-US" altLang="ja-JP" sz="2000" dirty="0"/>
                            <a:t>1</a:t>
                          </a:r>
                          <a:endParaRPr kumimoji="1" lang="ja-JP" altLang="en-US" sz="2000" dirty="0"/>
                        </a:p>
                      </a:txBody>
                      <a:tcPr/>
                    </a:tc>
                    <a:extLst>
                      <a:ext uri="{0D108BD9-81ED-4DB2-BD59-A6C34878D82A}">
                        <a16:rowId xmlns:a16="http://schemas.microsoft.com/office/drawing/2014/main" val="2788817301"/>
                      </a:ext>
                    </a:extLst>
                  </a:tr>
                  <a:tr h="396240">
                    <a:tc>
                      <a:txBody>
                        <a:bodyPr/>
                        <a:lstStyle/>
                        <a:p>
                          <a:endParaRPr lang="ja-JP"/>
                        </a:p>
                      </a:txBody>
                      <a:tcPr>
                        <a:blipFill>
                          <a:blip r:embed="rId3"/>
                          <a:stretch>
                            <a:fillRect l="-599" t="-209231" r="-501198" b="-127692"/>
                          </a:stretch>
                        </a:blipFill>
                      </a:tcPr>
                    </a:tc>
                    <a:tc>
                      <a:txBody>
                        <a:bodyPr/>
                        <a:lstStyle/>
                        <a:p>
                          <a:pPr algn="ctr"/>
                          <a:r>
                            <a:rPr kumimoji="1" lang="en-US" altLang="ja-JP" sz="2000" dirty="0"/>
                            <a:t>4</a:t>
                          </a:r>
                          <a:endParaRPr kumimoji="1" lang="ja-JP" altLang="en-US" sz="2000" dirty="0"/>
                        </a:p>
                      </a:txBody>
                      <a:tcPr/>
                    </a:tc>
                    <a:tc>
                      <a:txBody>
                        <a:bodyPr/>
                        <a:lstStyle/>
                        <a:p>
                          <a:pPr algn="ctr"/>
                          <a:r>
                            <a:rPr kumimoji="1" lang="en-US" altLang="ja-JP" sz="2000" dirty="0"/>
                            <a:t>3</a:t>
                          </a:r>
                          <a:endParaRPr kumimoji="1" lang="ja-JP" altLang="en-US" sz="2000" dirty="0"/>
                        </a:p>
                      </a:txBody>
                      <a:tcPr/>
                    </a:tc>
                    <a:tc>
                      <a:txBody>
                        <a:bodyPr/>
                        <a:lstStyle/>
                        <a:p>
                          <a:pPr algn="ctr"/>
                          <a:r>
                            <a:rPr kumimoji="1" lang="en-US" altLang="ja-JP" sz="2000" dirty="0"/>
                            <a:t>5</a:t>
                          </a:r>
                          <a:endParaRPr kumimoji="1" lang="ja-JP" altLang="en-US" sz="2000" dirty="0"/>
                        </a:p>
                      </a:txBody>
                      <a:tcPr/>
                    </a:tc>
                    <a:tc>
                      <a:txBody>
                        <a:bodyPr/>
                        <a:lstStyle/>
                        <a:p>
                          <a:pPr algn="ctr"/>
                          <a:r>
                            <a:rPr kumimoji="1" lang="en-US" altLang="ja-JP" sz="2000" dirty="0"/>
                            <a:t>2</a:t>
                          </a:r>
                          <a:endParaRPr kumimoji="1" lang="ja-JP" altLang="en-US" sz="2000" dirty="0"/>
                        </a:p>
                      </a:txBody>
                      <a:tcPr/>
                    </a:tc>
                    <a:tc>
                      <a:txBody>
                        <a:bodyPr/>
                        <a:lstStyle/>
                        <a:p>
                          <a:pPr algn="ctr"/>
                          <a:r>
                            <a:rPr kumimoji="1" lang="en-US" altLang="ja-JP" sz="2000" dirty="0"/>
                            <a:t>0</a:t>
                          </a:r>
                          <a:endParaRPr kumimoji="1" lang="ja-JP" altLang="en-US" sz="2000" dirty="0"/>
                        </a:p>
                      </a:txBody>
                      <a:tcPr/>
                    </a:tc>
                    <a:extLst>
                      <a:ext uri="{0D108BD9-81ED-4DB2-BD59-A6C34878D82A}">
                        <a16:rowId xmlns:a16="http://schemas.microsoft.com/office/drawing/2014/main" val="1453427238"/>
                      </a:ext>
                    </a:extLst>
                  </a:tr>
                  <a:tr h="396240">
                    <a:tc>
                      <a:txBody>
                        <a:bodyPr/>
                        <a:lstStyle/>
                        <a:p>
                          <a:endParaRPr lang="ja-JP"/>
                        </a:p>
                      </a:txBody>
                      <a:tcPr>
                        <a:blipFill>
                          <a:blip r:embed="rId3"/>
                          <a:stretch>
                            <a:fillRect l="-599" t="-309231" r="-501198" b="-27692"/>
                          </a:stretch>
                        </a:blipFill>
                      </a:tcPr>
                    </a:tc>
                    <a:tc>
                      <a:txBody>
                        <a:bodyPr/>
                        <a:lstStyle/>
                        <a:p>
                          <a:pPr algn="ctr"/>
                          <a:r>
                            <a:rPr kumimoji="1" lang="en-US" altLang="ja-JP" sz="2000" dirty="0">
                              <a:solidFill>
                                <a:schemeClr val="tx1"/>
                              </a:solidFill>
                            </a:rPr>
                            <a:t>3</a:t>
                          </a:r>
                          <a:endParaRPr kumimoji="1" lang="ja-JP" altLang="en-US" sz="2000" dirty="0">
                            <a:solidFill>
                              <a:schemeClr val="tx1"/>
                            </a:solidFill>
                          </a:endParaRPr>
                        </a:p>
                      </a:txBody>
                      <a:tcPr/>
                    </a:tc>
                    <a:tc>
                      <a:txBody>
                        <a:bodyPr/>
                        <a:lstStyle/>
                        <a:p>
                          <a:pPr algn="ctr"/>
                          <a:r>
                            <a:rPr kumimoji="1" lang="en-US" altLang="ja-JP" sz="2000" dirty="0"/>
                            <a:t>1</a:t>
                          </a:r>
                          <a:endParaRPr kumimoji="1" lang="ja-JP" altLang="en-US" sz="2000" dirty="0"/>
                        </a:p>
                      </a:txBody>
                      <a:tcPr/>
                    </a:tc>
                    <a:tc>
                      <a:txBody>
                        <a:bodyPr/>
                        <a:lstStyle/>
                        <a:p>
                          <a:pPr algn="ctr"/>
                          <a:r>
                            <a:rPr kumimoji="1" lang="en-US" altLang="ja-JP" sz="2000" dirty="0">
                              <a:solidFill>
                                <a:schemeClr val="tx1"/>
                              </a:solidFill>
                            </a:rPr>
                            <a:t>2</a:t>
                          </a:r>
                          <a:endParaRPr kumimoji="1" lang="ja-JP" altLang="en-US" sz="2000" dirty="0">
                            <a:solidFill>
                              <a:schemeClr val="tx1"/>
                            </a:solidFill>
                          </a:endParaRPr>
                        </a:p>
                      </a:txBody>
                      <a:tcPr/>
                    </a:tc>
                    <a:tc>
                      <a:txBody>
                        <a:bodyPr/>
                        <a:lstStyle/>
                        <a:p>
                          <a:pPr algn="ctr"/>
                          <a:r>
                            <a:rPr kumimoji="1" lang="en-US" altLang="ja-JP" sz="2000" dirty="0">
                              <a:solidFill>
                                <a:srgbClr val="C00000"/>
                              </a:solidFill>
                            </a:rPr>
                            <a:t>-2</a:t>
                          </a:r>
                          <a:endParaRPr kumimoji="1" lang="ja-JP" altLang="en-US" sz="2000" dirty="0">
                            <a:solidFill>
                              <a:srgbClr val="C00000"/>
                            </a:solidFill>
                          </a:endParaRPr>
                        </a:p>
                      </a:txBody>
                      <a:tcPr/>
                    </a:tc>
                    <a:tc>
                      <a:txBody>
                        <a:bodyPr/>
                        <a:lstStyle/>
                        <a:p>
                          <a:pPr algn="ctr"/>
                          <a:r>
                            <a:rPr kumimoji="1" lang="en-US" altLang="ja-JP" sz="2000" dirty="0"/>
                            <a:t>-5</a:t>
                          </a:r>
                          <a:endParaRPr kumimoji="1" lang="ja-JP" altLang="en-US" sz="2000" dirty="0"/>
                        </a:p>
                      </a:txBody>
                      <a:tcPr/>
                    </a:tc>
                    <a:extLst>
                      <a:ext uri="{0D108BD9-81ED-4DB2-BD59-A6C34878D82A}">
                        <a16:rowId xmlns:a16="http://schemas.microsoft.com/office/drawing/2014/main" val="3108521135"/>
                      </a:ext>
                    </a:extLst>
                  </a:tr>
                </a:tbl>
              </a:graphicData>
            </a:graphic>
          </p:graphicFrame>
        </mc:Fallback>
      </mc:AlternateContent>
      <mc:AlternateContent xmlns:mc="http://schemas.openxmlformats.org/markup-compatibility/2006">
        <mc:Choice xmlns:a14="http://schemas.microsoft.com/office/drawing/2010/main" Requires="a14">
          <p:sp>
            <p:nvSpPr>
              <p:cNvPr id="8" name="四角形: 角を丸くする 7"/>
              <p:cNvSpPr/>
              <p:nvPr/>
            </p:nvSpPr>
            <p:spPr>
              <a:xfrm>
                <a:off x="782781" y="2140527"/>
                <a:ext cx="7578437" cy="635461"/>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solidFill>
                            <a:schemeClr val="tx1"/>
                          </a:solidFill>
                          <a:latin typeface="Cambria Math" panose="02040503050406030204" pitchFamily="18" charset="0"/>
                        </a:rPr>
                        <m:t>𝑆</m:t>
                      </m:r>
                      <m:d>
                        <m:dPr>
                          <m:ctrlPr>
                            <a:rPr kumimoji="1" lang="en-US" altLang="ja-JP" sz="2000" b="0" i="1" smtClean="0">
                              <a:solidFill>
                                <a:schemeClr val="tx1"/>
                              </a:solidFill>
                              <a:latin typeface="Cambria Math" panose="02040503050406030204" pitchFamily="18" charset="0"/>
                            </a:rPr>
                          </m:ctrlPr>
                        </m:dPr>
                        <m:e>
                          <m:r>
                            <a:rPr kumimoji="1" lang="en-US" altLang="ja-JP" sz="2000" b="0" i="1" smtClean="0">
                              <a:solidFill>
                                <a:schemeClr val="tx1"/>
                              </a:solidFill>
                              <a:latin typeface="Cambria Math" panose="02040503050406030204" pitchFamily="18" charset="0"/>
                            </a:rPr>
                            <m:t>𝑎</m:t>
                          </m:r>
                        </m:e>
                      </m:d>
                      <m:r>
                        <a:rPr kumimoji="1" lang="en-US" altLang="ja-JP" sz="2000" b="0" i="1" smtClean="0">
                          <a:solidFill>
                            <a:schemeClr val="tx1"/>
                          </a:solidFill>
                          <a:latin typeface="Cambria Math" panose="02040503050406030204" pitchFamily="18" charset="0"/>
                        </a:rPr>
                        <m:t>=(</m:t>
                      </m:r>
                      <m:r>
                        <m:rPr>
                          <m:sty m:val="p"/>
                        </m:rPr>
                        <a:rPr kumimoji="1" lang="en-US" altLang="ja-JP" sz="2000" b="0" i="0" smtClean="0">
                          <a:solidFill>
                            <a:schemeClr val="tx1"/>
                          </a:solidFill>
                          <a:latin typeface="Cambria Math" panose="02040503050406030204" pitchFamily="18" charset="0"/>
                        </a:rPr>
                        <m:t>pred</m:t>
                      </m:r>
                      <m:sSub>
                        <m:sSubPr>
                          <m:ctrlPr>
                            <a:rPr kumimoji="1" lang="en-US" altLang="ja-JP" sz="2000" b="0" i="1" smtClean="0">
                              <a:solidFill>
                                <a:schemeClr val="tx1"/>
                              </a:solidFill>
                              <a:latin typeface="Cambria Math" panose="02040503050406030204" pitchFamily="18" charset="0"/>
                            </a:rPr>
                          </m:ctrlPr>
                        </m:sSubPr>
                        <m:e>
                          <m:d>
                            <m:dPr>
                              <m:ctrlPr>
                                <a:rPr kumimoji="1" lang="en-US" altLang="ja-JP" sz="2000" b="0" i="1" smtClean="0">
                                  <a:solidFill>
                                    <a:schemeClr val="tx1"/>
                                  </a:solidFill>
                                  <a:latin typeface="Cambria Math" panose="02040503050406030204" pitchFamily="18" charset="0"/>
                                </a:rPr>
                              </m:ctrlPr>
                            </m:dPr>
                            <m:e>
                              <m:r>
                                <a:rPr kumimoji="1" lang="en-US" altLang="ja-JP" sz="2000" b="0" i="1" smtClean="0">
                                  <a:solidFill>
                                    <a:schemeClr val="tx1"/>
                                  </a:solidFill>
                                  <a:latin typeface="Cambria Math" panose="02040503050406030204" pitchFamily="18" charset="0"/>
                                </a:rPr>
                                <m:t>𝑎</m:t>
                              </m:r>
                            </m:e>
                          </m:d>
                        </m:e>
                        <m:sub>
                          <m:r>
                            <a:rPr kumimoji="1" lang="en-US" altLang="ja-JP" sz="2000" b="0" i="1" smtClean="0">
                              <a:solidFill>
                                <a:schemeClr val="tx1"/>
                              </a:solidFill>
                              <a:latin typeface="Cambria Math" panose="02040503050406030204" pitchFamily="18" charset="0"/>
                            </a:rPr>
                            <m:t>1</m:t>
                          </m:r>
                        </m:sub>
                      </m:sSub>
                      <m:r>
                        <a:rPr kumimoji="1" lang="en-US" altLang="ja-JP" sz="2000" b="0" i="1" smtClean="0">
                          <a:solidFill>
                            <a:schemeClr val="tx1"/>
                          </a:solidFill>
                          <a:latin typeface="Cambria Math" panose="02040503050406030204" pitchFamily="18" charset="0"/>
                        </a:rPr>
                        <m:t>−1,…,</m:t>
                      </m:r>
                      <m:r>
                        <m:rPr>
                          <m:sty m:val="p"/>
                        </m:rPr>
                        <a:rPr kumimoji="1" lang="en-US" altLang="ja-JP" sz="2000" b="0" i="0" smtClean="0">
                          <a:solidFill>
                            <a:schemeClr val="tx1"/>
                          </a:solidFill>
                          <a:latin typeface="Cambria Math" panose="02040503050406030204" pitchFamily="18" charset="0"/>
                        </a:rPr>
                        <m:t>pred</m:t>
                      </m:r>
                      <m:sSub>
                        <m:sSubPr>
                          <m:ctrlPr>
                            <a:rPr kumimoji="1" lang="en-US" altLang="ja-JP" sz="2000" b="0" i="1" smtClean="0">
                              <a:solidFill>
                                <a:schemeClr val="tx1"/>
                              </a:solidFill>
                              <a:latin typeface="Cambria Math" panose="02040503050406030204" pitchFamily="18" charset="0"/>
                            </a:rPr>
                          </m:ctrlPr>
                        </m:sSubPr>
                        <m:e>
                          <m:d>
                            <m:dPr>
                              <m:ctrlPr>
                                <a:rPr kumimoji="1" lang="en-US" altLang="ja-JP" sz="2000" b="0" i="1" smtClean="0">
                                  <a:solidFill>
                                    <a:schemeClr val="tx1"/>
                                  </a:solidFill>
                                  <a:latin typeface="Cambria Math" panose="02040503050406030204" pitchFamily="18" charset="0"/>
                                </a:rPr>
                              </m:ctrlPr>
                            </m:dPr>
                            <m:e>
                              <m:r>
                                <a:rPr kumimoji="1" lang="en-US" altLang="ja-JP" sz="2000" b="0" i="1" smtClean="0">
                                  <a:solidFill>
                                    <a:schemeClr val="tx1"/>
                                  </a:solidFill>
                                  <a:latin typeface="Cambria Math" panose="02040503050406030204" pitchFamily="18" charset="0"/>
                                </a:rPr>
                                <m:t>𝑎</m:t>
                              </m:r>
                            </m:e>
                          </m:d>
                        </m:e>
                        <m:sub>
                          <m:r>
                            <a:rPr kumimoji="1" lang="en-US" altLang="ja-JP" sz="2000" b="0" i="1" smtClean="0">
                              <a:solidFill>
                                <a:schemeClr val="tx1"/>
                              </a:solidFill>
                              <a:latin typeface="Cambria Math" panose="02040503050406030204" pitchFamily="18" charset="0"/>
                            </a:rPr>
                            <m:t>𝑚</m:t>
                          </m:r>
                        </m:sub>
                      </m:sSub>
                      <m:r>
                        <a:rPr kumimoji="1" lang="en-US" altLang="ja-JP" sz="2000" b="0" i="1" smtClean="0">
                          <a:solidFill>
                            <a:schemeClr val="tx1"/>
                          </a:solidFill>
                          <a:latin typeface="Cambria Math" panose="02040503050406030204" pitchFamily="18" charset="0"/>
                        </a:rPr>
                        <m:t>−</m:t>
                      </m:r>
                      <m:r>
                        <a:rPr kumimoji="1" lang="en-US" altLang="ja-JP" sz="2000" b="0" i="1" smtClean="0">
                          <a:solidFill>
                            <a:schemeClr val="tx1"/>
                          </a:solidFill>
                          <a:latin typeface="Cambria Math" panose="02040503050406030204" pitchFamily="18" charset="0"/>
                        </a:rPr>
                        <m:t>𝑚</m:t>
                      </m:r>
                      <m:r>
                        <a:rPr kumimoji="1" lang="en-US" altLang="ja-JP" sz="2000" b="0" i="1" smtClean="0">
                          <a:solidFill>
                            <a:schemeClr val="tx1"/>
                          </a:solidFill>
                          <a:latin typeface="Cambria Math" panose="02040503050406030204" pitchFamily="18" charset="0"/>
                        </a:rPr>
                        <m:t>)</m:t>
                      </m:r>
                    </m:oMath>
                  </m:oMathPara>
                </a14:m>
                <a:endParaRPr kumimoji="1" lang="ja-JP" altLang="en-US" dirty="0">
                  <a:solidFill>
                    <a:schemeClr val="tx1"/>
                  </a:solidFill>
                </a:endParaRPr>
              </a:p>
            </p:txBody>
          </p:sp>
        </mc:Choice>
        <mc:Fallback>
          <p:sp>
            <p:nvSpPr>
              <p:cNvPr id="8" name="四角形: 角を丸くする 7"/>
              <p:cNvSpPr>
                <a:spLocks noRot="1" noChangeAspect="1" noMove="1" noResize="1" noEditPoints="1" noAdjustHandles="1" noChangeArrowheads="1" noChangeShapeType="1" noTextEdit="1"/>
              </p:cNvSpPr>
              <p:nvPr/>
            </p:nvSpPr>
            <p:spPr>
              <a:xfrm>
                <a:off x="782781" y="2140527"/>
                <a:ext cx="7578437" cy="635461"/>
              </a:xfrm>
              <a:prstGeom prst="roundRect">
                <a:avLst/>
              </a:prstGeom>
              <a:blipFill>
                <a:blip r:embed="rId4"/>
                <a:stretch>
                  <a:fillRect/>
                </a:stretch>
              </a:blipFill>
              <a:ln w="28575">
                <a:solidFill>
                  <a:srgbClr val="00B050"/>
                </a:solidFill>
              </a:ln>
            </p:spPr>
            <p:txBody>
              <a:bodyPr/>
              <a:lstStyle/>
              <a:p>
                <a:r>
                  <a:rPr lang="ja-JP" altLang="en-US">
                    <a:noFill/>
                  </a:rPr>
                  <a:t> </a:t>
                </a:r>
              </a:p>
            </p:txBody>
          </p:sp>
        </mc:Fallback>
      </mc:AlternateContent>
      <p:sp>
        <p:nvSpPr>
          <p:cNvPr id="6" name="矢印: 上カーブ 5"/>
          <p:cNvSpPr/>
          <p:nvPr/>
        </p:nvSpPr>
        <p:spPr>
          <a:xfrm flipH="1">
            <a:off x="3692237" y="4731821"/>
            <a:ext cx="2231942" cy="893618"/>
          </a:xfrm>
          <a:prstGeom prst="curvedUp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フローチャート: 結合子 9"/>
          <p:cNvSpPr/>
          <p:nvPr/>
        </p:nvSpPr>
        <p:spPr>
          <a:xfrm flipH="1">
            <a:off x="3807556" y="4502817"/>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C00000"/>
                </a:solidFill>
              </a:rPr>
              <a:t>2</a:t>
            </a:r>
            <a:endParaRPr kumimoji="1" lang="ja-JP" altLang="en-US" sz="1600" b="1" dirty="0">
              <a:solidFill>
                <a:srgbClr val="C00000"/>
              </a:solidFill>
            </a:endParaRPr>
          </a:p>
        </p:txBody>
      </p:sp>
      <p:sp>
        <p:nvSpPr>
          <p:cNvPr id="11" name="フローチャート: 結合子 10"/>
          <p:cNvSpPr/>
          <p:nvPr/>
        </p:nvSpPr>
        <p:spPr>
          <a:xfrm flipH="1">
            <a:off x="4808886" y="4502817"/>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C00000"/>
                </a:solidFill>
              </a:rPr>
              <a:t>1</a:t>
            </a:r>
            <a:endParaRPr kumimoji="1" lang="ja-JP" altLang="en-US" sz="1600" b="1" dirty="0">
              <a:solidFill>
                <a:srgbClr val="C00000"/>
              </a:solidFill>
            </a:endParaRPr>
          </a:p>
        </p:txBody>
      </p:sp>
    </p:spTree>
    <p:extLst>
      <p:ext uri="{BB962C8B-B14F-4D97-AF65-F5344CB8AC3E}">
        <p14:creationId xmlns:p14="http://schemas.microsoft.com/office/powerpoint/2010/main" val="3845490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研究の背景</a:t>
            </a:r>
          </a:p>
        </p:txBody>
      </p:sp>
      <p:sp>
        <p:nvSpPr>
          <p:cNvPr id="4" name="スライド番号プレースホルダー 3"/>
          <p:cNvSpPr>
            <a:spLocks noGrp="1"/>
          </p:cNvSpPr>
          <p:nvPr>
            <p:ph type="sldNum" sz="quarter" idx="12"/>
          </p:nvPr>
        </p:nvSpPr>
        <p:spPr/>
        <p:txBody>
          <a:bodyPr/>
          <a:lstStyle/>
          <a:p>
            <a:fld id="{46F5A2C1-14D5-5B4B-BE34-C3D425CB82EE}" type="slidenum">
              <a:rPr kumimoji="1" lang="ja-JP" altLang="en-US" smtClean="0"/>
              <a:t>3</a:t>
            </a:fld>
            <a:endParaRPr kumimoji="1" lang="ja-JP" altLang="en-US"/>
          </a:p>
        </p:txBody>
      </p:sp>
      <p:pic>
        <p:nvPicPr>
          <p:cNvPr id="5" name="図 4"/>
          <p:cNvPicPr>
            <a:picLocks noChangeAspect="1"/>
          </p:cNvPicPr>
          <p:nvPr/>
        </p:nvPicPr>
        <p:blipFill>
          <a:blip r:embed="rId2"/>
          <a:stretch>
            <a:fillRect/>
          </a:stretch>
        </p:blipFill>
        <p:spPr>
          <a:xfrm>
            <a:off x="3683511" y="1308384"/>
            <a:ext cx="1624577" cy="1746543"/>
          </a:xfrm>
          <a:prstGeom prst="rect">
            <a:avLst/>
          </a:prstGeom>
        </p:spPr>
      </p:pic>
      <p:pic>
        <p:nvPicPr>
          <p:cNvPr id="6" name="図 5"/>
          <p:cNvPicPr>
            <a:picLocks noChangeAspect="1"/>
          </p:cNvPicPr>
          <p:nvPr/>
        </p:nvPicPr>
        <p:blipFill>
          <a:blip r:embed="rId3"/>
          <a:stretch>
            <a:fillRect/>
          </a:stretch>
        </p:blipFill>
        <p:spPr>
          <a:xfrm>
            <a:off x="-76200" y="4272495"/>
            <a:ext cx="9144000" cy="1374864"/>
          </a:xfrm>
          <a:prstGeom prst="rect">
            <a:avLst/>
          </a:prstGeom>
        </p:spPr>
      </p:pic>
    </p:spTree>
    <p:extLst>
      <p:ext uri="{BB962C8B-B14F-4D97-AF65-F5344CB8AC3E}">
        <p14:creationId xmlns:p14="http://schemas.microsoft.com/office/powerpoint/2010/main" val="13288471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フィルタリングに必要な前処理</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360218" y="1340716"/>
                <a:ext cx="8155132" cy="799811"/>
              </a:xfrm>
            </p:spPr>
            <p:txBody>
              <a:bodyPr>
                <a:normAutofit fontScale="92500" lnSpcReduction="10000"/>
              </a:bodyPr>
              <a:lstStyle/>
              <a:p>
                <a:r>
                  <a:rPr kumimoji="1" lang="ja-JP" altLang="en-US" dirty="0"/>
                  <a:t>整数アルファベット上の系列</a:t>
                </a:r>
                <a14:m>
                  <m:oMath xmlns:m="http://schemas.openxmlformats.org/officeDocument/2006/math">
                    <m:r>
                      <a:rPr kumimoji="1" lang="en-US" altLang="ja-JP" b="0" i="1" dirty="0" smtClean="0">
                        <a:latin typeface="Cambria Math" panose="02040503050406030204" pitchFamily="18" charset="0"/>
                      </a:rPr>
                      <m:t>𝑎</m:t>
                    </m:r>
                    <m:r>
                      <a:rPr kumimoji="1" lang="en-US" altLang="ja-JP" b="0" i="0" dirty="0" smtClean="0">
                        <a:latin typeface="Cambria Math" panose="02040503050406030204" pitchFamily="18" charset="0"/>
                      </a:rPr>
                      <m:t>=</m:t>
                    </m:r>
                    <m:r>
                      <a:rPr kumimoji="1" lang="en-US" altLang="ja-JP"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𝑎</m:t>
                        </m:r>
                      </m:e>
                      <m:sub>
                        <m:r>
                          <a:rPr kumimoji="1" lang="en-US" altLang="ja-JP" b="0" i="1" dirty="0" smtClean="0">
                            <a:latin typeface="Cambria Math" panose="02040503050406030204" pitchFamily="18" charset="0"/>
                          </a:rPr>
                          <m:t>1</m:t>
                        </m:r>
                      </m:sub>
                    </m:sSub>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𝑎</m:t>
                        </m:r>
                      </m:e>
                      <m:sub>
                        <m:r>
                          <a:rPr kumimoji="1" lang="en-US" altLang="ja-JP" b="0" i="1" dirty="0" smtClean="0">
                            <a:latin typeface="Cambria Math" panose="02040503050406030204" pitchFamily="18" charset="0"/>
                          </a:rPr>
                          <m:t>𝑚</m:t>
                        </m:r>
                      </m:sub>
                    </m:sSub>
                    <m:r>
                      <a:rPr kumimoji="1" lang="en-US" altLang="ja-JP" i="1" dirty="0" smtClean="0">
                        <a:latin typeface="Cambria Math" panose="02040503050406030204" pitchFamily="18" charset="0"/>
                      </a:rPr>
                      <m:t>)</m:t>
                    </m:r>
                  </m:oMath>
                </a14:m>
                <a:r>
                  <a:rPr kumimoji="1" lang="ja-JP" altLang="en-US" dirty="0"/>
                  <a:t>に対して，</a:t>
                </a:r>
                <a14:m>
                  <m:oMath xmlns:m="http://schemas.openxmlformats.org/officeDocument/2006/math">
                    <m:r>
                      <a:rPr lang="en-US" altLang="ja-JP" i="1" dirty="0" smtClean="0">
                        <a:latin typeface="Cambria Math" panose="02040503050406030204" pitchFamily="18" charset="0"/>
                      </a:rPr>
                      <m:t>𝑆</m:t>
                    </m:r>
                    <m:r>
                      <a:rPr lang="en-US" altLang="ja-JP" i="1" dirty="0" smtClean="0">
                        <a:latin typeface="Cambria Math" panose="02040503050406030204" pitchFamily="18" charset="0"/>
                      </a:rPr>
                      <m:t>(</m:t>
                    </m:r>
                    <m:r>
                      <a:rPr lang="en-US" altLang="ja-JP" b="0" i="1" dirty="0" smtClean="0">
                        <a:latin typeface="Cambria Math" panose="02040503050406030204" pitchFamily="18" charset="0"/>
                      </a:rPr>
                      <m:t>𝑎</m:t>
                    </m:r>
                    <m:r>
                      <a:rPr lang="en-US" altLang="ja-JP" i="1" dirty="0" smtClean="0">
                        <a:latin typeface="Cambria Math" panose="02040503050406030204" pitchFamily="18" charset="0"/>
                      </a:rPr>
                      <m:t>)</m:t>
                    </m:r>
                    <m:r>
                      <a:rPr kumimoji="1" lang="ja-JP" altLang="en-US" i="1" dirty="0">
                        <a:latin typeface="Cambria Math" panose="02040503050406030204" pitchFamily="18" charset="0"/>
                      </a:rPr>
                      <m:t>を</m:t>
                    </m:r>
                  </m:oMath>
                </a14:m>
                <a:r>
                  <a:rPr kumimoji="1" lang="ja-JP" altLang="en-US" dirty="0"/>
                  <a:t>次のように生成する．</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360218" y="1340716"/>
                <a:ext cx="8155132" cy="799811"/>
              </a:xfrm>
              <a:blipFill>
                <a:blip r:embed="rId2"/>
                <a:stretch>
                  <a:fillRect l="-1121" t="-15267" b="-11450"/>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46F5A2C1-14D5-5B4B-BE34-C3D425CB82EE}" type="slidenum">
              <a:rPr kumimoji="1" lang="ja-JP" altLang="en-US" smtClean="0"/>
              <a:t>30</a:t>
            </a:fld>
            <a:endParaRPr kumimoji="1" lang="ja-JP" altLang="en-US"/>
          </a:p>
        </p:txBody>
      </p:sp>
      <mc:AlternateContent xmlns:mc="http://schemas.openxmlformats.org/markup-compatibility/2006">
        <mc:Choice xmlns:a14="http://schemas.microsoft.com/office/drawing/2010/main" Requires="a14">
          <p:graphicFrame>
            <p:nvGraphicFramePr>
              <p:cNvPr id="5" name="表 4"/>
              <p:cNvGraphicFramePr>
                <a:graphicFrameLocks noGrp="1"/>
              </p:cNvGraphicFramePr>
              <p:nvPr>
                <p:extLst>
                  <p:ext uri="{D42A27DB-BD31-4B8C-83A1-F6EECF244321}">
                    <p14:modId xmlns:p14="http://schemas.microsoft.com/office/powerpoint/2010/main" val="1546012806"/>
                  </p:ext>
                </p:extLst>
              </p:nvPr>
            </p:nvGraphicFramePr>
            <p:xfrm>
              <a:off x="1389784" y="2893752"/>
              <a:ext cx="6096000" cy="158496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901400049"/>
                        </a:ext>
                      </a:extLst>
                    </a:gridCol>
                    <a:gridCol w="1016000">
                      <a:extLst>
                        <a:ext uri="{9D8B030D-6E8A-4147-A177-3AD203B41FA5}">
                          <a16:colId xmlns:a16="http://schemas.microsoft.com/office/drawing/2014/main" val="1585626577"/>
                        </a:ext>
                      </a:extLst>
                    </a:gridCol>
                    <a:gridCol w="1016000">
                      <a:extLst>
                        <a:ext uri="{9D8B030D-6E8A-4147-A177-3AD203B41FA5}">
                          <a16:colId xmlns:a16="http://schemas.microsoft.com/office/drawing/2014/main" val="847634673"/>
                        </a:ext>
                      </a:extLst>
                    </a:gridCol>
                    <a:gridCol w="1016000">
                      <a:extLst>
                        <a:ext uri="{9D8B030D-6E8A-4147-A177-3AD203B41FA5}">
                          <a16:colId xmlns:a16="http://schemas.microsoft.com/office/drawing/2014/main" val="4236799000"/>
                        </a:ext>
                      </a:extLst>
                    </a:gridCol>
                    <a:gridCol w="1016000">
                      <a:extLst>
                        <a:ext uri="{9D8B030D-6E8A-4147-A177-3AD203B41FA5}">
                          <a16:colId xmlns:a16="http://schemas.microsoft.com/office/drawing/2014/main" val="700092334"/>
                        </a:ext>
                      </a:extLst>
                    </a:gridCol>
                    <a:gridCol w="1016000">
                      <a:extLst>
                        <a:ext uri="{9D8B030D-6E8A-4147-A177-3AD203B41FA5}">
                          <a16:colId xmlns:a16="http://schemas.microsoft.com/office/drawing/2014/main" val="2836348642"/>
                        </a:ext>
                      </a:extLst>
                    </a:gridCol>
                  </a:tblGrid>
                  <a:tr h="370840">
                    <a:tc>
                      <a:txBody>
                        <a:bodyPr/>
                        <a:lstStyle/>
                        <a:p>
                          <a:pPr algn="ctr"/>
                          <a:r>
                            <a:rPr lang="en-US" altLang="ja-JP" sz="2000" dirty="0"/>
                            <a:t>index</a:t>
                          </a:r>
                          <a:endParaRPr kumimoji="1" lang="ja-JP" altLang="en-US" sz="2000" dirty="0"/>
                        </a:p>
                      </a:txBody>
                      <a:tcPr>
                        <a:solidFill>
                          <a:schemeClr val="bg1">
                            <a:lumMod val="85000"/>
                          </a:schemeClr>
                        </a:solidFill>
                      </a:tcPr>
                    </a:tc>
                    <a:tc>
                      <a:txBody>
                        <a:bodyPr/>
                        <a:lstStyle/>
                        <a:p>
                          <a:pPr algn="ctr"/>
                          <a:r>
                            <a:rPr kumimoji="1" lang="en-US" altLang="ja-JP" sz="2000" dirty="0"/>
                            <a:t>1</a:t>
                          </a:r>
                          <a:endParaRPr kumimoji="1" lang="ja-JP" altLang="en-US" sz="2000" dirty="0"/>
                        </a:p>
                      </a:txBody>
                      <a:tcPr>
                        <a:solidFill>
                          <a:schemeClr val="bg1">
                            <a:lumMod val="85000"/>
                          </a:schemeClr>
                        </a:solidFill>
                      </a:tcPr>
                    </a:tc>
                    <a:tc>
                      <a:txBody>
                        <a:bodyPr/>
                        <a:lstStyle/>
                        <a:p>
                          <a:pPr algn="ctr"/>
                          <a:r>
                            <a:rPr kumimoji="1" lang="en-US" altLang="ja-JP" sz="2000" dirty="0"/>
                            <a:t>2</a:t>
                          </a:r>
                          <a:endParaRPr kumimoji="1" lang="ja-JP" altLang="en-US" sz="2000" dirty="0"/>
                        </a:p>
                      </a:txBody>
                      <a:tcPr>
                        <a:solidFill>
                          <a:schemeClr val="bg1">
                            <a:lumMod val="85000"/>
                          </a:schemeClr>
                        </a:solidFill>
                      </a:tcPr>
                    </a:tc>
                    <a:tc>
                      <a:txBody>
                        <a:bodyPr/>
                        <a:lstStyle/>
                        <a:p>
                          <a:pPr algn="ctr"/>
                          <a:r>
                            <a:rPr kumimoji="1" lang="en-US" altLang="ja-JP" sz="2000" dirty="0"/>
                            <a:t>3</a:t>
                          </a:r>
                          <a:endParaRPr kumimoji="1" lang="ja-JP" altLang="en-US" sz="2000" dirty="0"/>
                        </a:p>
                      </a:txBody>
                      <a:tcPr>
                        <a:solidFill>
                          <a:schemeClr val="bg1">
                            <a:lumMod val="85000"/>
                          </a:schemeClr>
                        </a:solidFill>
                      </a:tcPr>
                    </a:tc>
                    <a:tc>
                      <a:txBody>
                        <a:bodyPr/>
                        <a:lstStyle/>
                        <a:p>
                          <a:pPr algn="ctr"/>
                          <a:r>
                            <a:rPr kumimoji="1" lang="en-US" altLang="ja-JP" sz="2000" dirty="0"/>
                            <a:t>4</a:t>
                          </a:r>
                          <a:endParaRPr kumimoji="1" lang="ja-JP" altLang="en-US" sz="2000" dirty="0"/>
                        </a:p>
                      </a:txBody>
                      <a:tcPr>
                        <a:solidFill>
                          <a:schemeClr val="bg1">
                            <a:lumMod val="85000"/>
                          </a:schemeClr>
                        </a:solidFill>
                      </a:tcPr>
                    </a:tc>
                    <a:tc>
                      <a:txBody>
                        <a:bodyPr/>
                        <a:lstStyle/>
                        <a:p>
                          <a:pPr algn="ctr"/>
                          <a:r>
                            <a:rPr kumimoji="1" lang="en-US" altLang="ja-JP" sz="2000" dirty="0"/>
                            <a:t>5</a:t>
                          </a:r>
                          <a:endParaRPr kumimoji="1" lang="ja-JP" altLang="en-US" sz="2000" dirty="0"/>
                        </a:p>
                      </a:txBody>
                      <a:tcPr>
                        <a:solidFill>
                          <a:schemeClr val="bg1">
                            <a:lumMod val="85000"/>
                          </a:schemeClr>
                        </a:solidFill>
                      </a:tcPr>
                    </a:tc>
                    <a:extLst>
                      <a:ext uri="{0D108BD9-81ED-4DB2-BD59-A6C34878D82A}">
                        <a16:rowId xmlns:a16="http://schemas.microsoft.com/office/drawing/2014/main" val="2855172224"/>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𝑎</m:t>
                                </m:r>
                              </m:oMath>
                            </m:oMathPara>
                          </a14:m>
                          <a:endParaRPr kumimoji="1" lang="ja-JP" altLang="en-US" sz="2000" dirty="0"/>
                        </a:p>
                      </a:txBody>
                      <a:tcPr/>
                    </a:tc>
                    <a:tc>
                      <a:txBody>
                        <a:bodyPr/>
                        <a:lstStyle/>
                        <a:p>
                          <a:pPr algn="ctr"/>
                          <a:r>
                            <a:rPr kumimoji="1" lang="en-US" altLang="ja-JP" sz="2000" dirty="0"/>
                            <a:t>15</a:t>
                          </a:r>
                          <a:endParaRPr kumimoji="1" lang="ja-JP" altLang="en-US" sz="2000" dirty="0"/>
                        </a:p>
                      </a:txBody>
                      <a:tcPr/>
                    </a:tc>
                    <a:tc>
                      <a:txBody>
                        <a:bodyPr/>
                        <a:lstStyle/>
                        <a:p>
                          <a:pPr algn="ctr"/>
                          <a:r>
                            <a:rPr kumimoji="1" lang="en-US" altLang="ja-JP" sz="2000" dirty="0"/>
                            <a:t>6</a:t>
                          </a:r>
                          <a:endParaRPr kumimoji="1" lang="ja-JP" altLang="en-US" sz="2000" dirty="0"/>
                        </a:p>
                      </a:txBody>
                      <a:tcPr/>
                    </a:tc>
                    <a:tc>
                      <a:txBody>
                        <a:bodyPr/>
                        <a:lstStyle/>
                        <a:p>
                          <a:pPr algn="ctr"/>
                          <a:r>
                            <a:rPr kumimoji="1" lang="en-US" altLang="ja-JP" sz="2000" dirty="0"/>
                            <a:t>5</a:t>
                          </a:r>
                          <a:endParaRPr kumimoji="1" lang="ja-JP" altLang="en-US" sz="2000" dirty="0"/>
                        </a:p>
                      </a:txBody>
                      <a:tcPr/>
                    </a:tc>
                    <a:tc>
                      <a:txBody>
                        <a:bodyPr/>
                        <a:lstStyle/>
                        <a:p>
                          <a:pPr algn="ctr"/>
                          <a:r>
                            <a:rPr kumimoji="1" lang="en-US" altLang="ja-JP" sz="2000" dirty="0"/>
                            <a:t>9</a:t>
                          </a:r>
                          <a:endParaRPr kumimoji="1" lang="ja-JP" altLang="en-US" sz="2000" dirty="0"/>
                        </a:p>
                      </a:txBody>
                      <a:tcPr/>
                    </a:tc>
                    <a:tc>
                      <a:txBody>
                        <a:bodyPr/>
                        <a:lstStyle/>
                        <a:p>
                          <a:pPr algn="ctr"/>
                          <a:r>
                            <a:rPr kumimoji="1" lang="en-US" altLang="ja-JP" sz="2000" dirty="0"/>
                            <a:t>1</a:t>
                          </a:r>
                          <a:endParaRPr kumimoji="1" lang="ja-JP" altLang="en-US" sz="2000" dirty="0"/>
                        </a:p>
                      </a:txBody>
                      <a:tcPr/>
                    </a:tc>
                    <a:extLst>
                      <a:ext uri="{0D108BD9-81ED-4DB2-BD59-A6C34878D82A}">
                        <a16:rowId xmlns:a16="http://schemas.microsoft.com/office/drawing/2014/main" val="2788817301"/>
                      </a:ext>
                    </a:extLst>
                  </a:tr>
                  <a:tr h="370840">
                    <a:tc>
                      <a:txBody>
                        <a:bodyPr/>
                        <a:lstStyle/>
                        <a:p>
                          <a:pPr algn="ctr"/>
                          <a14:m>
                            <m:oMathPara xmlns:m="http://schemas.openxmlformats.org/officeDocument/2006/math">
                              <m:oMathParaPr>
                                <m:jc m:val="centerGroup"/>
                              </m:oMathParaPr>
                              <m:oMath xmlns:m="http://schemas.openxmlformats.org/officeDocument/2006/math">
                                <m:r>
                                  <m:rPr>
                                    <m:sty m:val="p"/>
                                  </m:rPr>
                                  <a:rPr kumimoji="1" lang="en-US" altLang="ja-JP" sz="2000" b="0" i="0" smtClean="0">
                                    <a:latin typeface="Cambria Math" panose="02040503050406030204" pitchFamily="18" charset="0"/>
                                  </a:rPr>
                                  <m:t>pred</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𝑎</m:t>
                                </m:r>
                                <m:r>
                                  <a:rPr kumimoji="1" lang="en-US" altLang="ja-JP" sz="2000" b="0" i="1" smtClean="0">
                                    <a:latin typeface="Cambria Math" panose="02040503050406030204" pitchFamily="18" charset="0"/>
                                  </a:rPr>
                                  <m:t>)</m:t>
                                </m:r>
                              </m:oMath>
                            </m:oMathPara>
                          </a14:m>
                          <a:endParaRPr kumimoji="1" lang="ja-JP" altLang="en-US" sz="2000" dirty="0"/>
                        </a:p>
                      </a:txBody>
                      <a:tcPr/>
                    </a:tc>
                    <a:tc>
                      <a:txBody>
                        <a:bodyPr/>
                        <a:lstStyle/>
                        <a:p>
                          <a:pPr algn="ctr"/>
                          <a:r>
                            <a:rPr kumimoji="1" lang="en-US" altLang="ja-JP" sz="2000" dirty="0"/>
                            <a:t>4</a:t>
                          </a:r>
                          <a:endParaRPr kumimoji="1" lang="ja-JP" altLang="en-US" sz="2000" dirty="0"/>
                        </a:p>
                      </a:txBody>
                      <a:tcPr/>
                    </a:tc>
                    <a:tc>
                      <a:txBody>
                        <a:bodyPr/>
                        <a:lstStyle/>
                        <a:p>
                          <a:pPr algn="ctr"/>
                          <a:r>
                            <a:rPr kumimoji="1" lang="en-US" altLang="ja-JP" sz="2000" dirty="0"/>
                            <a:t>3</a:t>
                          </a:r>
                          <a:endParaRPr kumimoji="1" lang="ja-JP" altLang="en-US" sz="2000" dirty="0"/>
                        </a:p>
                      </a:txBody>
                      <a:tcPr/>
                    </a:tc>
                    <a:tc>
                      <a:txBody>
                        <a:bodyPr/>
                        <a:lstStyle/>
                        <a:p>
                          <a:pPr algn="ctr"/>
                          <a:r>
                            <a:rPr kumimoji="1" lang="en-US" altLang="ja-JP" sz="2000" dirty="0"/>
                            <a:t>5</a:t>
                          </a:r>
                          <a:endParaRPr kumimoji="1" lang="ja-JP" altLang="en-US" sz="2000" dirty="0"/>
                        </a:p>
                      </a:txBody>
                      <a:tcPr/>
                    </a:tc>
                    <a:tc>
                      <a:txBody>
                        <a:bodyPr/>
                        <a:lstStyle/>
                        <a:p>
                          <a:pPr algn="ctr"/>
                          <a:r>
                            <a:rPr kumimoji="1" lang="en-US" altLang="ja-JP" sz="2000" dirty="0"/>
                            <a:t>2</a:t>
                          </a:r>
                          <a:endParaRPr kumimoji="1" lang="ja-JP" altLang="en-US" sz="2000" dirty="0"/>
                        </a:p>
                      </a:txBody>
                      <a:tcPr/>
                    </a:tc>
                    <a:tc>
                      <a:txBody>
                        <a:bodyPr/>
                        <a:lstStyle/>
                        <a:p>
                          <a:pPr algn="ctr"/>
                          <a:r>
                            <a:rPr kumimoji="1" lang="en-US" altLang="ja-JP" sz="2000" dirty="0"/>
                            <a:t>0</a:t>
                          </a:r>
                          <a:endParaRPr kumimoji="1" lang="ja-JP" altLang="en-US" sz="2000" dirty="0"/>
                        </a:p>
                      </a:txBody>
                      <a:tcPr/>
                    </a:tc>
                    <a:extLst>
                      <a:ext uri="{0D108BD9-81ED-4DB2-BD59-A6C34878D82A}">
                        <a16:rowId xmlns:a16="http://schemas.microsoft.com/office/drawing/2014/main" val="1453427238"/>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𝑆</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𝑎</m:t>
                                </m:r>
                                <m:r>
                                  <a:rPr kumimoji="1" lang="en-US" altLang="ja-JP" sz="2000" b="0" i="1" smtClean="0">
                                    <a:latin typeface="Cambria Math" panose="02040503050406030204" pitchFamily="18" charset="0"/>
                                  </a:rPr>
                                  <m:t>)</m:t>
                                </m:r>
                              </m:oMath>
                            </m:oMathPara>
                          </a14:m>
                          <a:endParaRPr kumimoji="1" lang="ja-JP" altLang="en-US" sz="2000" dirty="0"/>
                        </a:p>
                      </a:txBody>
                      <a:tcPr/>
                    </a:tc>
                    <a:tc>
                      <a:txBody>
                        <a:bodyPr/>
                        <a:lstStyle/>
                        <a:p>
                          <a:pPr algn="ctr"/>
                          <a:r>
                            <a:rPr kumimoji="1" lang="en-US" altLang="ja-JP" sz="2000" dirty="0">
                              <a:solidFill>
                                <a:schemeClr val="tx1"/>
                              </a:solidFill>
                            </a:rPr>
                            <a:t>3</a:t>
                          </a:r>
                          <a:endParaRPr kumimoji="1" lang="ja-JP" altLang="en-US" sz="2000" dirty="0">
                            <a:solidFill>
                              <a:schemeClr val="tx1"/>
                            </a:solidFill>
                          </a:endParaRPr>
                        </a:p>
                      </a:txBody>
                      <a:tcPr/>
                    </a:tc>
                    <a:tc>
                      <a:txBody>
                        <a:bodyPr/>
                        <a:lstStyle/>
                        <a:p>
                          <a:pPr algn="ctr"/>
                          <a:r>
                            <a:rPr kumimoji="1" lang="en-US" altLang="ja-JP" sz="2000" dirty="0">
                              <a:solidFill>
                                <a:srgbClr val="C00000"/>
                              </a:solidFill>
                            </a:rPr>
                            <a:t>1</a:t>
                          </a:r>
                          <a:endParaRPr kumimoji="1" lang="ja-JP" altLang="en-US" sz="2000" dirty="0">
                            <a:solidFill>
                              <a:srgbClr val="C00000"/>
                            </a:solidFill>
                          </a:endParaRPr>
                        </a:p>
                      </a:txBody>
                      <a:tcPr/>
                    </a:tc>
                    <a:tc>
                      <a:txBody>
                        <a:bodyPr/>
                        <a:lstStyle/>
                        <a:p>
                          <a:pPr algn="ctr"/>
                          <a:r>
                            <a:rPr kumimoji="1" lang="en-US" altLang="ja-JP" sz="2000" dirty="0"/>
                            <a:t>2</a:t>
                          </a:r>
                          <a:endParaRPr kumimoji="1" lang="ja-JP" altLang="en-US" sz="2000" dirty="0"/>
                        </a:p>
                      </a:txBody>
                      <a:tcPr/>
                    </a:tc>
                    <a:tc>
                      <a:txBody>
                        <a:bodyPr/>
                        <a:lstStyle/>
                        <a:p>
                          <a:pPr algn="ctr"/>
                          <a:r>
                            <a:rPr kumimoji="1" lang="en-US" altLang="ja-JP" sz="2000" dirty="0"/>
                            <a:t>-2</a:t>
                          </a:r>
                          <a:endParaRPr kumimoji="1" lang="ja-JP" altLang="en-US" sz="2000" dirty="0"/>
                        </a:p>
                      </a:txBody>
                      <a:tcPr/>
                    </a:tc>
                    <a:tc>
                      <a:txBody>
                        <a:bodyPr/>
                        <a:lstStyle/>
                        <a:p>
                          <a:pPr algn="ctr"/>
                          <a:r>
                            <a:rPr kumimoji="1" lang="en-US" altLang="ja-JP" sz="2000" dirty="0"/>
                            <a:t>-5</a:t>
                          </a:r>
                          <a:endParaRPr kumimoji="1" lang="ja-JP" altLang="en-US" sz="2000" dirty="0"/>
                        </a:p>
                      </a:txBody>
                      <a:tcPr/>
                    </a:tc>
                    <a:extLst>
                      <a:ext uri="{0D108BD9-81ED-4DB2-BD59-A6C34878D82A}">
                        <a16:rowId xmlns:a16="http://schemas.microsoft.com/office/drawing/2014/main" val="3108521135"/>
                      </a:ext>
                    </a:extLst>
                  </a:tr>
                </a:tbl>
              </a:graphicData>
            </a:graphic>
          </p:graphicFrame>
        </mc:Choice>
        <mc:Fallback>
          <p:graphicFrame>
            <p:nvGraphicFramePr>
              <p:cNvPr id="5" name="表 4"/>
              <p:cNvGraphicFramePr>
                <a:graphicFrameLocks noGrp="1"/>
              </p:cNvGraphicFramePr>
              <p:nvPr>
                <p:extLst>
                  <p:ext uri="{D42A27DB-BD31-4B8C-83A1-F6EECF244321}">
                    <p14:modId xmlns:p14="http://schemas.microsoft.com/office/powerpoint/2010/main" val="1546012806"/>
                  </p:ext>
                </p:extLst>
              </p:nvPr>
            </p:nvGraphicFramePr>
            <p:xfrm>
              <a:off x="1389784" y="2893752"/>
              <a:ext cx="6096000" cy="158496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901400049"/>
                        </a:ext>
                      </a:extLst>
                    </a:gridCol>
                    <a:gridCol w="1016000">
                      <a:extLst>
                        <a:ext uri="{9D8B030D-6E8A-4147-A177-3AD203B41FA5}">
                          <a16:colId xmlns:a16="http://schemas.microsoft.com/office/drawing/2014/main" val="1585626577"/>
                        </a:ext>
                      </a:extLst>
                    </a:gridCol>
                    <a:gridCol w="1016000">
                      <a:extLst>
                        <a:ext uri="{9D8B030D-6E8A-4147-A177-3AD203B41FA5}">
                          <a16:colId xmlns:a16="http://schemas.microsoft.com/office/drawing/2014/main" val="847634673"/>
                        </a:ext>
                      </a:extLst>
                    </a:gridCol>
                    <a:gridCol w="1016000">
                      <a:extLst>
                        <a:ext uri="{9D8B030D-6E8A-4147-A177-3AD203B41FA5}">
                          <a16:colId xmlns:a16="http://schemas.microsoft.com/office/drawing/2014/main" val="4236799000"/>
                        </a:ext>
                      </a:extLst>
                    </a:gridCol>
                    <a:gridCol w="1016000">
                      <a:extLst>
                        <a:ext uri="{9D8B030D-6E8A-4147-A177-3AD203B41FA5}">
                          <a16:colId xmlns:a16="http://schemas.microsoft.com/office/drawing/2014/main" val="700092334"/>
                        </a:ext>
                      </a:extLst>
                    </a:gridCol>
                    <a:gridCol w="1016000">
                      <a:extLst>
                        <a:ext uri="{9D8B030D-6E8A-4147-A177-3AD203B41FA5}">
                          <a16:colId xmlns:a16="http://schemas.microsoft.com/office/drawing/2014/main" val="2836348642"/>
                        </a:ext>
                      </a:extLst>
                    </a:gridCol>
                  </a:tblGrid>
                  <a:tr h="396240">
                    <a:tc>
                      <a:txBody>
                        <a:bodyPr/>
                        <a:lstStyle/>
                        <a:p>
                          <a:pPr algn="ctr"/>
                          <a:r>
                            <a:rPr lang="en-US" altLang="ja-JP" sz="2000" dirty="0"/>
                            <a:t>index</a:t>
                          </a:r>
                          <a:endParaRPr kumimoji="1" lang="ja-JP" altLang="en-US" sz="2000" dirty="0"/>
                        </a:p>
                      </a:txBody>
                      <a:tcPr>
                        <a:solidFill>
                          <a:schemeClr val="bg1">
                            <a:lumMod val="85000"/>
                          </a:schemeClr>
                        </a:solidFill>
                      </a:tcPr>
                    </a:tc>
                    <a:tc>
                      <a:txBody>
                        <a:bodyPr/>
                        <a:lstStyle/>
                        <a:p>
                          <a:pPr algn="ctr"/>
                          <a:r>
                            <a:rPr kumimoji="1" lang="en-US" altLang="ja-JP" sz="2000" dirty="0"/>
                            <a:t>1</a:t>
                          </a:r>
                          <a:endParaRPr kumimoji="1" lang="ja-JP" altLang="en-US" sz="2000" dirty="0"/>
                        </a:p>
                      </a:txBody>
                      <a:tcPr>
                        <a:solidFill>
                          <a:schemeClr val="bg1">
                            <a:lumMod val="85000"/>
                          </a:schemeClr>
                        </a:solidFill>
                      </a:tcPr>
                    </a:tc>
                    <a:tc>
                      <a:txBody>
                        <a:bodyPr/>
                        <a:lstStyle/>
                        <a:p>
                          <a:pPr algn="ctr"/>
                          <a:r>
                            <a:rPr kumimoji="1" lang="en-US" altLang="ja-JP" sz="2000" dirty="0"/>
                            <a:t>2</a:t>
                          </a:r>
                          <a:endParaRPr kumimoji="1" lang="ja-JP" altLang="en-US" sz="2000" dirty="0"/>
                        </a:p>
                      </a:txBody>
                      <a:tcPr>
                        <a:solidFill>
                          <a:schemeClr val="bg1">
                            <a:lumMod val="85000"/>
                          </a:schemeClr>
                        </a:solidFill>
                      </a:tcPr>
                    </a:tc>
                    <a:tc>
                      <a:txBody>
                        <a:bodyPr/>
                        <a:lstStyle/>
                        <a:p>
                          <a:pPr algn="ctr"/>
                          <a:r>
                            <a:rPr kumimoji="1" lang="en-US" altLang="ja-JP" sz="2000" dirty="0"/>
                            <a:t>3</a:t>
                          </a:r>
                          <a:endParaRPr kumimoji="1" lang="ja-JP" altLang="en-US" sz="2000" dirty="0"/>
                        </a:p>
                      </a:txBody>
                      <a:tcPr>
                        <a:solidFill>
                          <a:schemeClr val="bg1">
                            <a:lumMod val="85000"/>
                          </a:schemeClr>
                        </a:solidFill>
                      </a:tcPr>
                    </a:tc>
                    <a:tc>
                      <a:txBody>
                        <a:bodyPr/>
                        <a:lstStyle/>
                        <a:p>
                          <a:pPr algn="ctr"/>
                          <a:r>
                            <a:rPr kumimoji="1" lang="en-US" altLang="ja-JP" sz="2000" dirty="0"/>
                            <a:t>4</a:t>
                          </a:r>
                          <a:endParaRPr kumimoji="1" lang="ja-JP" altLang="en-US" sz="2000" dirty="0"/>
                        </a:p>
                      </a:txBody>
                      <a:tcPr>
                        <a:solidFill>
                          <a:schemeClr val="bg1">
                            <a:lumMod val="85000"/>
                          </a:schemeClr>
                        </a:solidFill>
                      </a:tcPr>
                    </a:tc>
                    <a:tc>
                      <a:txBody>
                        <a:bodyPr/>
                        <a:lstStyle/>
                        <a:p>
                          <a:pPr algn="ctr"/>
                          <a:r>
                            <a:rPr kumimoji="1" lang="en-US" altLang="ja-JP" sz="2000" dirty="0"/>
                            <a:t>5</a:t>
                          </a:r>
                          <a:endParaRPr kumimoji="1" lang="ja-JP" altLang="en-US" sz="2000" dirty="0"/>
                        </a:p>
                      </a:txBody>
                      <a:tcPr>
                        <a:solidFill>
                          <a:schemeClr val="bg1">
                            <a:lumMod val="85000"/>
                          </a:schemeClr>
                        </a:solidFill>
                      </a:tcPr>
                    </a:tc>
                    <a:extLst>
                      <a:ext uri="{0D108BD9-81ED-4DB2-BD59-A6C34878D82A}">
                        <a16:rowId xmlns:a16="http://schemas.microsoft.com/office/drawing/2014/main" val="2855172224"/>
                      </a:ext>
                    </a:extLst>
                  </a:tr>
                  <a:tr h="396240">
                    <a:tc>
                      <a:txBody>
                        <a:bodyPr/>
                        <a:lstStyle/>
                        <a:p>
                          <a:endParaRPr lang="ja-JP"/>
                        </a:p>
                      </a:txBody>
                      <a:tcPr>
                        <a:blipFill>
                          <a:blip r:embed="rId3"/>
                          <a:stretch>
                            <a:fillRect l="-599" t="-106061" r="-501198" b="-224242"/>
                          </a:stretch>
                        </a:blipFill>
                      </a:tcPr>
                    </a:tc>
                    <a:tc>
                      <a:txBody>
                        <a:bodyPr/>
                        <a:lstStyle/>
                        <a:p>
                          <a:pPr algn="ctr"/>
                          <a:r>
                            <a:rPr kumimoji="1" lang="en-US" altLang="ja-JP" sz="2000" dirty="0"/>
                            <a:t>15</a:t>
                          </a:r>
                          <a:endParaRPr kumimoji="1" lang="ja-JP" altLang="en-US" sz="2000" dirty="0"/>
                        </a:p>
                      </a:txBody>
                      <a:tcPr/>
                    </a:tc>
                    <a:tc>
                      <a:txBody>
                        <a:bodyPr/>
                        <a:lstStyle/>
                        <a:p>
                          <a:pPr algn="ctr"/>
                          <a:r>
                            <a:rPr kumimoji="1" lang="en-US" altLang="ja-JP" sz="2000" dirty="0"/>
                            <a:t>6</a:t>
                          </a:r>
                          <a:endParaRPr kumimoji="1" lang="ja-JP" altLang="en-US" sz="2000" dirty="0"/>
                        </a:p>
                      </a:txBody>
                      <a:tcPr/>
                    </a:tc>
                    <a:tc>
                      <a:txBody>
                        <a:bodyPr/>
                        <a:lstStyle/>
                        <a:p>
                          <a:pPr algn="ctr"/>
                          <a:r>
                            <a:rPr kumimoji="1" lang="en-US" altLang="ja-JP" sz="2000" dirty="0"/>
                            <a:t>5</a:t>
                          </a:r>
                          <a:endParaRPr kumimoji="1" lang="ja-JP" altLang="en-US" sz="2000" dirty="0"/>
                        </a:p>
                      </a:txBody>
                      <a:tcPr/>
                    </a:tc>
                    <a:tc>
                      <a:txBody>
                        <a:bodyPr/>
                        <a:lstStyle/>
                        <a:p>
                          <a:pPr algn="ctr"/>
                          <a:r>
                            <a:rPr kumimoji="1" lang="en-US" altLang="ja-JP" sz="2000" dirty="0"/>
                            <a:t>9</a:t>
                          </a:r>
                          <a:endParaRPr kumimoji="1" lang="ja-JP" altLang="en-US" sz="2000" dirty="0"/>
                        </a:p>
                      </a:txBody>
                      <a:tcPr/>
                    </a:tc>
                    <a:tc>
                      <a:txBody>
                        <a:bodyPr/>
                        <a:lstStyle/>
                        <a:p>
                          <a:pPr algn="ctr"/>
                          <a:r>
                            <a:rPr kumimoji="1" lang="en-US" altLang="ja-JP" sz="2000" dirty="0"/>
                            <a:t>1</a:t>
                          </a:r>
                          <a:endParaRPr kumimoji="1" lang="ja-JP" altLang="en-US" sz="2000" dirty="0"/>
                        </a:p>
                      </a:txBody>
                      <a:tcPr/>
                    </a:tc>
                    <a:extLst>
                      <a:ext uri="{0D108BD9-81ED-4DB2-BD59-A6C34878D82A}">
                        <a16:rowId xmlns:a16="http://schemas.microsoft.com/office/drawing/2014/main" val="2788817301"/>
                      </a:ext>
                    </a:extLst>
                  </a:tr>
                  <a:tr h="396240">
                    <a:tc>
                      <a:txBody>
                        <a:bodyPr/>
                        <a:lstStyle/>
                        <a:p>
                          <a:endParaRPr lang="ja-JP"/>
                        </a:p>
                      </a:txBody>
                      <a:tcPr>
                        <a:blipFill>
                          <a:blip r:embed="rId3"/>
                          <a:stretch>
                            <a:fillRect l="-599" t="-209231" r="-501198" b="-127692"/>
                          </a:stretch>
                        </a:blipFill>
                      </a:tcPr>
                    </a:tc>
                    <a:tc>
                      <a:txBody>
                        <a:bodyPr/>
                        <a:lstStyle/>
                        <a:p>
                          <a:pPr algn="ctr"/>
                          <a:r>
                            <a:rPr kumimoji="1" lang="en-US" altLang="ja-JP" sz="2000" dirty="0"/>
                            <a:t>4</a:t>
                          </a:r>
                          <a:endParaRPr kumimoji="1" lang="ja-JP" altLang="en-US" sz="2000" dirty="0"/>
                        </a:p>
                      </a:txBody>
                      <a:tcPr/>
                    </a:tc>
                    <a:tc>
                      <a:txBody>
                        <a:bodyPr/>
                        <a:lstStyle/>
                        <a:p>
                          <a:pPr algn="ctr"/>
                          <a:r>
                            <a:rPr kumimoji="1" lang="en-US" altLang="ja-JP" sz="2000" dirty="0"/>
                            <a:t>3</a:t>
                          </a:r>
                          <a:endParaRPr kumimoji="1" lang="ja-JP" altLang="en-US" sz="2000" dirty="0"/>
                        </a:p>
                      </a:txBody>
                      <a:tcPr/>
                    </a:tc>
                    <a:tc>
                      <a:txBody>
                        <a:bodyPr/>
                        <a:lstStyle/>
                        <a:p>
                          <a:pPr algn="ctr"/>
                          <a:r>
                            <a:rPr kumimoji="1" lang="en-US" altLang="ja-JP" sz="2000" dirty="0"/>
                            <a:t>5</a:t>
                          </a:r>
                          <a:endParaRPr kumimoji="1" lang="ja-JP" altLang="en-US" sz="2000" dirty="0"/>
                        </a:p>
                      </a:txBody>
                      <a:tcPr/>
                    </a:tc>
                    <a:tc>
                      <a:txBody>
                        <a:bodyPr/>
                        <a:lstStyle/>
                        <a:p>
                          <a:pPr algn="ctr"/>
                          <a:r>
                            <a:rPr kumimoji="1" lang="en-US" altLang="ja-JP" sz="2000" dirty="0"/>
                            <a:t>2</a:t>
                          </a:r>
                          <a:endParaRPr kumimoji="1" lang="ja-JP" altLang="en-US" sz="2000" dirty="0"/>
                        </a:p>
                      </a:txBody>
                      <a:tcPr/>
                    </a:tc>
                    <a:tc>
                      <a:txBody>
                        <a:bodyPr/>
                        <a:lstStyle/>
                        <a:p>
                          <a:pPr algn="ctr"/>
                          <a:r>
                            <a:rPr kumimoji="1" lang="en-US" altLang="ja-JP" sz="2000" dirty="0"/>
                            <a:t>0</a:t>
                          </a:r>
                          <a:endParaRPr kumimoji="1" lang="ja-JP" altLang="en-US" sz="2000" dirty="0"/>
                        </a:p>
                      </a:txBody>
                      <a:tcPr/>
                    </a:tc>
                    <a:extLst>
                      <a:ext uri="{0D108BD9-81ED-4DB2-BD59-A6C34878D82A}">
                        <a16:rowId xmlns:a16="http://schemas.microsoft.com/office/drawing/2014/main" val="1453427238"/>
                      </a:ext>
                    </a:extLst>
                  </a:tr>
                  <a:tr h="396240">
                    <a:tc>
                      <a:txBody>
                        <a:bodyPr/>
                        <a:lstStyle/>
                        <a:p>
                          <a:endParaRPr lang="ja-JP"/>
                        </a:p>
                      </a:txBody>
                      <a:tcPr>
                        <a:blipFill>
                          <a:blip r:embed="rId3"/>
                          <a:stretch>
                            <a:fillRect l="-599" t="-309231" r="-501198" b="-27692"/>
                          </a:stretch>
                        </a:blipFill>
                      </a:tcPr>
                    </a:tc>
                    <a:tc>
                      <a:txBody>
                        <a:bodyPr/>
                        <a:lstStyle/>
                        <a:p>
                          <a:pPr algn="ctr"/>
                          <a:r>
                            <a:rPr kumimoji="1" lang="en-US" altLang="ja-JP" sz="2000" dirty="0">
                              <a:solidFill>
                                <a:schemeClr val="tx1"/>
                              </a:solidFill>
                            </a:rPr>
                            <a:t>3</a:t>
                          </a:r>
                          <a:endParaRPr kumimoji="1" lang="ja-JP" altLang="en-US" sz="2000" dirty="0">
                            <a:solidFill>
                              <a:schemeClr val="tx1"/>
                            </a:solidFill>
                          </a:endParaRPr>
                        </a:p>
                      </a:txBody>
                      <a:tcPr/>
                    </a:tc>
                    <a:tc>
                      <a:txBody>
                        <a:bodyPr/>
                        <a:lstStyle/>
                        <a:p>
                          <a:pPr algn="ctr"/>
                          <a:r>
                            <a:rPr kumimoji="1" lang="en-US" altLang="ja-JP" sz="2000" dirty="0">
                              <a:solidFill>
                                <a:srgbClr val="C00000"/>
                              </a:solidFill>
                            </a:rPr>
                            <a:t>1</a:t>
                          </a:r>
                          <a:endParaRPr kumimoji="1" lang="ja-JP" altLang="en-US" sz="2000" dirty="0">
                            <a:solidFill>
                              <a:srgbClr val="C00000"/>
                            </a:solidFill>
                          </a:endParaRPr>
                        </a:p>
                      </a:txBody>
                      <a:tcPr/>
                    </a:tc>
                    <a:tc>
                      <a:txBody>
                        <a:bodyPr/>
                        <a:lstStyle/>
                        <a:p>
                          <a:pPr algn="ctr"/>
                          <a:r>
                            <a:rPr kumimoji="1" lang="en-US" altLang="ja-JP" sz="2000" dirty="0"/>
                            <a:t>2</a:t>
                          </a:r>
                          <a:endParaRPr kumimoji="1" lang="ja-JP" altLang="en-US" sz="2000" dirty="0"/>
                        </a:p>
                      </a:txBody>
                      <a:tcPr/>
                    </a:tc>
                    <a:tc>
                      <a:txBody>
                        <a:bodyPr/>
                        <a:lstStyle/>
                        <a:p>
                          <a:pPr algn="ctr"/>
                          <a:r>
                            <a:rPr kumimoji="1" lang="en-US" altLang="ja-JP" sz="2000" dirty="0"/>
                            <a:t>-2</a:t>
                          </a:r>
                          <a:endParaRPr kumimoji="1" lang="ja-JP" altLang="en-US" sz="2000" dirty="0"/>
                        </a:p>
                      </a:txBody>
                      <a:tcPr/>
                    </a:tc>
                    <a:tc>
                      <a:txBody>
                        <a:bodyPr/>
                        <a:lstStyle/>
                        <a:p>
                          <a:pPr algn="ctr"/>
                          <a:r>
                            <a:rPr kumimoji="1" lang="en-US" altLang="ja-JP" sz="2000" dirty="0"/>
                            <a:t>-5</a:t>
                          </a:r>
                          <a:endParaRPr kumimoji="1" lang="ja-JP" altLang="en-US" sz="2000" dirty="0"/>
                        </a:p>
                      </a:txBody>
                      <a:tcPr/>
                    </a:tc>
                    <a:extLst>
                      <a:ext uri="{0D108BD9-81ED-4DB2-BD59-A6C34878D82A}">
                        <a16:rowId xmlns:a16="http://schemas.microsoft.com/office/drawing/2014/main" val="3108521135"/>
                      </a:ext>
                    </a:extLst>
                  </a:tr>
                </a:tbl>
              </a:graphicData>
            </a:graphic>
          </p:graphicFrame>
        </mc:Fallback>
      </mc:AlternateContent>
      <mc:AlternateContent xmlns:mc="http://schemas.openxmlformats.org/markup-compatibility/2006">
        <mc:Choice xmlns:a14="http://schemas.microsoft.com/office/drawing/2010/main" Requires="a14">
          <p:sp>
            <p:nvSpPr>
              <p:cNvPr id="8" name="四角形: 角を丸くする 7"/>
              <p:cNvSpPr/>
              <p:nvPr/>
            </p:nvSpPr>
            <p:spPr>
              <a:xfrm>
                <a:off x="782781" y="2140527"/>
                <a:ext cx="7578437" cy="635461"/>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solidFill>
                            <a:schemeClr val="tx1"/>
                          </a:solidFill>
                          <a:latin typeface="Cambria Math" panose="02040503050406030204" pitchFamily="18" charset="0"/>
                        </a:rPr>
                        <m:t>𝑆</m:t>
                      </m:r>
                      <m:d>
                        <m:dPr>
                          <m:ctrlPr>
                            <a:rPr kumimoji="1" lang="en-US" altLang="ja-JP" sz="2000" b="0" i="1" smtClean="0">
                              <a:solidFill>
                                <a:schemeClr val="tx1"/>
                              </a:solidFill>
                              <a:latin typeface="Cambria Math" panose="02040503050406030204" pitchFamily="18" charset="0"/>
                            </a:rPr>
                          </m:ctrlPr>
                        </m:dPr>
                        <m:e>
                          <m:r>
                            <a:rPr kumimoji="1" lang="en-US" altLang="ja-JP" sz="2000" b="0" i="1" smtClean="0">
                              <a:solidFill>
                                <a:schemeClr val="tx1"/>
                              </a:solidFill>
                              <a:latin typeface="Cambria Math" panose="02040503050406030204" pitchFamily="18" charset="0"/>
                            </a:rPr>
                            <m:t>𝑎</m:t>
                          </m:r>
                        </m:e>
                      </m:d>
                      <m:r>
                        <a:rPr kumimoji="1" lang="en-US" altLang="ja-JP" sz="2000" b="0" i="1" smtClean="0">
                          <a:solidFill>
                            <a:schemeClr val="tx1"/>
                          </a:solidFill>
                          <a:latin typeface="Cambria Math" panose="02040503050406030204" pitchFamily="18" charset="0"/>
                        </a:rPr>
                        <m:t>=(</m:t>
                      </m:r>
                      <m:r>
                        <m:rPr>
                          <m:sty m:val="p"/>
                        </m:rPr>
                        <a:rPr kumimoji="1" lang="en-US" altLang="ja-JP" sz="2000" b="0" i="0" smtClean="0">
                          <a:solidFill>
                            <a:schemeClr val="tx1"/>
                          </a:solidFill>
                          <a:latin typeface="Cambria Math" panose="02040503050406030204" pitchFamily="18" charset="0"/>
                        </a:rPr>
                        <m:t>pred</m:t>
                      </m:r>
                      <m:sSub>
                        <m:sSubPr>
                          <m:ctrlPr>
                            <a:rPr kumimoji="1" lang="en-US" altLang="ja-JP" sz="2000" b="0" i="1" smtClean="0">
                              <a:solidFill>
                                <a:schemeClr val="tx1"/>
                              </a:solidFill>
                              <a:latin typeface="Cambria Math" panose="02040503050406030204" pitchFamily="18" charset="0"/>
                            </a:rPr>
                          </m:ctrlPr>
                        </m:sSubPr>
                        <m:e>
                          <m:d>
                            <m:dPr>
                              <m:ctrlPr>
                                <a:rPr kumimoji="1" lang="en-US" altLang="ja-JP" sz="2000" b="0" i="1" smtClean="0">
                                  <a:solidFill>
                                    <a:schemeClr val="tx1"/>
                                  </a:solidFill>
                                  <a:latin typeface="Cambria Math" panose="02040503050406030204" pitchFamily="18" charset="0"/>
                                </a:rPr>
                              </m:ctrlPr>
                            </m:dPr>
                            <m:e>
                              <m:r>
                                <a:rPr kumimoji="1" lang="en-US" altLang="ja-JP" sz="2000" b="0" i="1" smtClean="0">
                                  <a:solidFill>
                                    <a:schemeClr val="tx1"/>
                                  </a:solidFill>
                                  <a:latin typeface="Cambria Math" panose="02040503050406030204" pitchFamily="18" charset="0"/>
                                </a:rPr>
                                <m:t>𝑎</m:t>
                              </m:r>
                            </m:e>
                          </m:d>
                        </m:e>
                        <m:sub>
                          <m:r>
                            <a:rPr kumimoji="1" lang="en-US" altLang="ja-JP" sz="2000" b="0" i="1" smtClean="0">
                              <a:solidFill>
                                <a:schemeClr val="tx1"/>
                              </a:solidFill>
                              <a:latin typeface="Cambria Math" panose="02040503050406030204" pitchFamily="18" charset="0"/>
                            </a:rPr>
                            <m:t>1</m:t>
                          </m:r>
                        </m:sub>
                      </m:sSub>
                      <m:r>
                        <a:rPr kumimoji="1" lang="en-US" altLang="ja-JP" sz="2000" b="0" i="1" smtClean="0">
                          <a:solidFill>
                            <a:schemeClr val="tx1"/>
                          </a:solidFill>
                          <a:latin typeface="Cambria Math" panose="02040503050406030204" pitchFamily="18" charset="0"/>
                        </a:rPr>
                        <m:t>−1,…,</m:t>
                      </m:r>
                      <m:r>
                        <m:rPr>
                          <m:sty m:val="p"/>
                        </m:rPr>
                        <a:rPr kumimoji="1" lang="en-US" altLang="ja-JP" sz="2000" b="0" i="0" smtClean="0">
                          <a:solidFill>
                            <a:schemeClr val="tx1"/>
                          </a:solidFill>
                          <a:latin typeface="Cambria Math" panose="02040503050406030204" pitchFamily="18" charset="0"/>
                        </a:rPr>
                        <m:t>pred</m:t>
                      </m:r>
                      <m:sSub>
                        <m:sSubPr>
                          <m:ctrlPr>
                            <a:rPr kumimoji="1" lang="en-US" altLang="ja-JP" sz="2000" b="0" i="1" smtClean="0">
                              <a:solidFill>
                                <a:schemeClr val="tx1"/>
                              </a:solidFill>
                              <a:latin typeface="Cambria Math" panose="02040503050406030204" pitchFamily="18" charset="0"/>
                            </a:rPr>
                          </m:ctrlPr>
                        </m:sSubPr>
                        <m:e>
                          <m:d>
                            <m:dPr>
                              <m:ctrlPr>
                                <a:rPr kumimoji="1" lang="en-US" altLang="ja-JP" sz="2000" b="0" i="1" smtClean="0">
                                  <a:solidFill>
                                    <a:schemeClr val="tx1"/>
                                  </a:solidFill>
                                  <a:latin typeface="Cambria Math" panose="02040503050406030204" pitchFamily="18" charset="0"/>
                                </a:rPr>
                              </m:ctrlPr>
                            </m:dPr>
                            <m:e>
                              <m:r>
                                <a:rPr kumimoji="1" lang="en-US" altLang="ja-JP" sz="2000" b="0" i="1" smtClean="0">
                                  <a:solidFill>
                                    <a:schemeClr val="tx1"/>
                                  </a:solidFill>
                                  <a:latin typeface="Cambria Math" panose="02040503050406030204" pitchFamily="18" charset="0"/>
                                </a:rPr>
                                <m:t>𝑎</m:t>
                              </m:r>
                            </m:e>
                          </m:d>
                        </m:e>
                        <m:sub>
                          <m:r>
                            <a:rPr kumimoji="1" lang="en-US" altLang="ja-JP" sz="2000" b="0" i="1" smtClean="0">
                              <a:solidFill>
                                <a:schemeClr val="tx1"/>
                              </a:solidFill>
                              <a:latin typeface="Cambria Math" panose="02040503050406030204" pitchFamily="18" charset="0"/>
                            </a:rPr>
                            <m:t>𝑚</m:t>
                          </m:r>
                        </m:sub>
                      </m:sSub>
                      <m:r>
                        <a:rPr kumimoji="1" lang="en-US" altLang="ja-JP" sz="2000" b="0" i="1" smtClean="0">
                          <a:solidFill>
                            <a:schemeClr val="tx1"/>
                          </a:solidFill>
                          <a:latin typeface="Cambria Math" panose="02040503050406030204" pitchFamily="18" charset="0"/>
                        </a:rPr>
                        <m:t>−</m:t>
                      </m:r>
                      <m:r>
                        <a:rPr kumimoji="1" lang="en-US" altLang="ja-JP" sz="2000" b="0" i="1" smtClean="0">
                          <a:solidFill>
                            <a:schemeClr val="tx1"/>
                          </a:solidFill>
                          <a:latin typeface="Cambria Math" panose="02040503050406030204" pitchFamily="18" charset="0"/>
                        </a:rPr>
                        <m:t>𝑚</m:t>
                      </m:r>
                      <m:r>
                        <a:rPr kumimoji="1" lang="en-US" altLang="ja-JP" sz="2000" b="0" i="1" smtClean="0">
                          <a:solidFill>
                            <a:schemeClr val="tx1"/>
                          </a:solidFill>
                          <a:latin typeface="Cambria Math" panose="02040503050406030204" pitchFamily="18" charset="0"/>
                        </a:rPr>
                        <m:t>)</m:t>
                      </m:r>
                    </m:oMath>
                  </m:oMathPara>
                </a14:m>
                <a:endParaRPr kumimoji="1" lang="ja-JP" altLang="en-US" dirty="0">
                  <a:solidFill>
                    <a:schemeClr val="tx1"/>
                  </a:solidFill>
                </a:endParaRPr>
              </a:p>
            </p:txBody>
          </p:sp>
        </mc:Choice>
        <mc:Fallback>
          <p:sp>
            <p:nvSpPr>
              <p:cNvPr id="8" name="四角形: 角を丸くする 7"/>
              <p:cNvSpPr>
                <a:spLocks noRot="1" noChangeAspect="1" noMove="1" noResize="1" noEditPoints="1" noAdjustHandles="1" noChangeArrowheads="1" noChangeShapeType="1" noTextEdit="1"/>
              </p:cNvSpPr>
              <p:nvPr/>
            </p:nvSpPr>
            <p:spPr>
              <a:xfrm>
                <a:off x="782781" y="2140527"/>
                <a:ext cx="7578437" cy="635461"/>
              </a:xfrm>
              <a:prstGeom prst="roundRect">
                <a:avLst/>
              </a:prstGeom>
              <a:blipFill>
                <a:blip r:embed="rId4"/>
                <a:stretch>
                  <a:fillRect/>
                </a:stretch>
              </a:blipFill>
              <a:ln w="28575">
                <a:solidFill>
                  <a:srgbClr val="00B050"/>
                </a:solidFill>
              </a:ln>
            </p:spPr>
            <p:txBody>
              <a:bodyPr/>
              <a:lstStyle/>
              <a:p>
                <a:r>
                  <a:rPr lang="ja-JP" altLang="en-US">
                    <a:noFill/>
                  </a:rPr>
                  <a:t> </a:t>
                </a:r>
              </a:p>
            </p:txBody>
          </p:sp>
        </mc:Fallback>
      </mc:AlternateContent>
      <p:sp>
        <p:nvSpPr>
          <p:cNvPr id="6" name="矢印: 上カーブ 5"/>
          <p:cNvSpPr/>
          <p:nvPr/>
        </p:nvSpPr>
        <p:spPr>
          <a:xfrm>
            <a:off x="3821690" y="4716334"/>
            <a:ext cx="1346056" cy="893618"/>
          </a:xfrm>
          <a:prstGeom prst="curvedUp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フローチャート: 結合子 9"/>
          <p:cNvSpPr/>
          <p:nvPr/>
        </p:nvSpPr>
        <p:spPr>
          <a:xfrm flipH="1">
            <a:off x="4818938" y="4478712"/>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C00000"/>
                </a:solidFill>
              </a:rPr>
              <a:t>1</a:t>
            </a:r>
            <a:endParaRPr kumimoji="1" lang="ja-JP" altLang="en-US" sz="1600" b="1" dirty="0">
              <a:solidFill>
                <a:srgbClr val="C00000"/>
              </a:solidFill>
            </a:endParaRPr>
          </a:p>
        </p:txBody>
      </p:sp>
    </p:spTree>
    <p:extLst>
      <p:ext uri="{BB962C8B-B14F-4D97-AF65-F5344CB8AC3E}">
        <p14:creationId xmlns:p14="http://schemas.microsoft.com/office/powerpoint/2010/main" val="33874358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フィルタリングに必要な前処理</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360218" y="1340716"/>
                <a:ext cx="8155132" cy="799811"/>
              </a:xfrm>
            </p:spPr>
            <p:txBody>
              <a:bodyPr>
                <a:normAutofit fontScale="92500" lnSpcReduction="10000"/>
              </a:bodyPr>
              <a:lstStyle/>
              <a:p>
                <a:r>
                  <a:rPr kumimoji="1" lang="ja-JP" altLang="en-US" dirty="0"/>
                  <a:t>整数アルファベット上の系列</a:t>
                </a:r>
                <a14:m>
                  <m:oMath xmlns:m="http://schemas.openxmlformats.org/officeDocument/2006/math">
                    <m:r>
                      <a:rPr kumimoji="1" lang="en-US" altLang="ja-JP" b="0" i="1" dirty="0" smtClean="0">
                        <a:latin typeface="Cambria Math" panose="02040503050406030204" pitchFamily="18" charset="0"/>
                      </a:rPr>
                      <m:t>𝑎</m:t>
                    </m:r>
                    <m:r>
                      <a:rPr kumimoji="1" lang="en-US" altLang="ja-JP" b="0" i="0" dirty="0" smtClean="0">
                        <a:latin typeface="Cambria Math" panose="02040503050406030204" pitchFamily="18" charset="0"/>
                      </a:rPr>
                      <m:t>=</m:t>
                    </m:r>
                    <m:r>
                      <a:rPr kumimoji="1" lang="en-US" altLang="ja-JP"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𝑎</m:t>
                        </m:r>
                      </m:e>
                      <m:sub>
                        <m:r>
                          <a:rPr kumimoji="1" lang="en-US" altLang="ja-JP" b="0" i="1" dirty="0" smtClean="0">
                            <a:latin typeface="Cambria Math" panose="02040503050406030204" pitchFamily="18" charset="0"/>
                          </a:rPr>
                          <m:t>1</m:t>
                        </m:r>
                      </m:sub>
                    </m:sSub>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𝑎</m:t>
                        </m:r>
                      </m:e>
                      <m:sub>
                        <m:r>
                          <a:rPr kumimoji="1" lang="en-US" altLang="ja-JP" b="0" i="1" dirty="0" smtClean="0">
                            <a:latin typeface="Cambria Math" panose="02040503050406030204" pitchFamily="18" charset="0"/>
                          </a:rPr>
                          <m:t>𝑚</m:t>
                        </m:r>
                      </m:sub>
                    </m:sSub>
                    <m:r>
                      <a:rPr kumimoji="1" lang="en-US" altLang="ja-JP" i="1" dirty="0" smtClean="0">
                        <a:latin typeface="Cambria Math" panose="02040503050406030204" pitchFamily="18" charset="0"/>
                      </a:rPr>
                      <m:t>)</m:t>
                    </m:r>
                  </m:oMath>
                </a14:m>
                <a:r>
                  <a:rPr kumimoji="1" lang="ja-JP" altLang="en-US" dirty="0"/>
                  <a:t>に対して，</a:t>
                </a:r>
                <a14:m>
                  <m:oMath xmlns:m="http://schemas.openxmlformats.org/officeDocument/2006/math">
                    <m:r>
                      <a:rPr lang="en-US" altLang="ja-JP" i="1" dirty="0" smtClean="0">
                        <a:latin typeface="Cambria Math" panose="02040503050406030204" pitchFamily="18" charset="0"/>
                      </a:rPr>
                      <m:t>𝑆</m:t>
                    </m:r>
                    <m:r>
                      <a:rPr lang="en-US" altLang="ja-JP" i="1" dirty="0" smtClean="0">
                        <a:latin typeface="Cambria Math" panose="02040503050406030204" pitchFamily="18" charset="0"/>
                      </a:rPr>
                      <m:t>(</m:t>
                    </m:r>
                    <m:r>
                      <a:rPr lang="en-US" altLang="ja-JP" b="0" i="1" dirty="0" smtClean="0">
                        <a:latin typeface="Cambria Math" panose="02040503050406030204" pitchFamily="18" charset="0"/>
                      </a:rPr>
                      <m:t>𝑎</m:t>
                    </m:r>
                    <m:r>
                      <a:rPr lang="en-US" altLang="ja-JP" i="1" dirty="0" smtClean="0">
                        <a:latin typeface="Cambria Math" panose="02040503050406030204" pitchFamily="18" charset="0"/>
                      </a:rPr>
                      <m:t>)</m:t>
                    </m:r>
                    <m:r>
                      <a:rPr kumimoji="1" lang="ja-JP" altLang="en-US" i="1" dirty="0">
                        <a:latin typeface="Cambria Math" panose="02040503050406030204" pitchFamily="18" charset="0"/>
                      </a:rPr>
                      <m:t>を</m:t>
                    </m:r>
                  </m:oMath>
                </a14:m>
                <a:r>
                  <a:rPr kumimoji="1" lang="ja-JP" altLang="en-US" dirty="0"/>
                  <a:t>次のように生成する．</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360218" y="1340716"/>
                <a:ext cx="8155132" cy="799811"/>
              </a:xfrm>
              <a:blipFill>
                <a:blip r:embed="rId2"/>
                <a:stretch>
                  <a:fillRect l="-1121" t="-15267" b="-11450"/>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46F5A2C1-14D5-5B4B-BE34-C3D425CB82EE}" type="slidenum">
              <a:rPr kumimoji="1" lang="ja-JP" altLang="en-US" smtClean="0"/>
              <a:t>31</a:t>
            </a:fld>
            <a:endParaRPr kumimoji="1" lang="ja-JP" altLang="en-US"/>
          </a:p>
        </p:txBody>
      </p:sp>
      <mc:AlternateContent xmlns:mc="http://schemas.openxmlformats.org/markup-compatibility/2006">
        <mc:Choice xmlns:a14="http://schemas.microsoft.com/office/drawing/2010/main" Requires="a14">
          <p:graphicFrame>
            <p:nvGraphicFramePr>
              <p:cNvPr id="5" name="表 4"/>
              <p:cNvGraphicFramePr>
                <a:graphicFrameLocks noGrp="1"/>
              </p:cNvGraphicFramePr>
              <p:nvPr>
                <p:extLst>
                  <p:ext uri="{D42A27DB-BD31-4B8C-83A1-F6EECF244321}">
                    <p14:modId xmlns:p14="http://schemas.microsoft.com/office/powerpoint/2010/main" val="412615771"/>
                  </p:ext>
                </p:extLst>
              </p:nvPr>
            </p:nvGraphicFramePr>
            <p:xfrm>
              <a:off x="1389784" y="2893752"/>
              <a:ext cx="6096000" cy="158496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901400049"/>
                        </a:ext>
                      </a:extLst>
                    </a:gridCol>
                    <a:gridCol w="1016000">
                      <a:extLst>
                        <a:ext uri="{9D8B030D-6E8A-4147-A177-3AD203B41FA5}">
                          <a16:colId xmlns:a16="http://schemas.microsoft.com/office/drawing/2014/main" val="1585626577"/>
                        </a:ext>
                      </a:extLst>
                    </a:gridCol>
                    <a:gridCol w="1016000">
                      <a:extLst>
                        <a:ext uri="{9D8B030D-6E8A-4147-A177-3AD203B41FA5}">
                          <a16:colId xmlns:a16="http://schemas.microsoft.com/office/drawing/2014/main" val="847634673"/>
                        </a:ext>
                      </a:extLst>
                    </a:gridCol>
                    <a:gridCol w="1016000">
                      <a:extLst>
                        <a:ext uri="{9D8B030D-6E8A-4147-A177-3AD203B41FA5}">
                          <a16:colId xmlns:a16="http://schemas.microsoft.com/office/drawing/2014/main" val="4236799000"/>
                        </a:ext>
                      </a:extLst>
                    </a:gridCol>
                    <a:gridCol w="1016000">
                      <a:extLst>
                        <a:ext uri="{9D8B030D-6E8A-4147-A177-3AD203B41FA5}">
                          <a16:colId xmlns:a16="http://schemas.microsoft.com/office/drawing/2014/main" val="700092334"/>
                        </a:ext>
                      </a:extLst>
                    </a:gridCol>
                    <a:gridCol w="1016000">
                      <a:extLst>
                        <a:ext uri="{9D8B030D-6E8A-4147-A177-3AD203B41FA5}">
                          <a16:colId xmlns:a16="http://schemas.microsoft.com/office/drawing/2014/main" val="2836348642"/>
                        </a:ext>
                      </a:extLst>
                    </a:gridCol>
                  </a:tblGrid>
                  <a:tr h="370840">
                    <a:tc>
                      <a:txBody>
                        <a:bodyPr/>
                        <a:lstStyle/>
                        <a:p>
                          <a:pPr algn="ctr"/>
                          <a:r>
                            <a:rPr lang="en-US" altLang="ja-JP" sz="2000" dirty="0"/>
                            <a:t>index</a:t>
                          </a:r>
                          <a:endParaRPr kumimoji="1" lang="ja-JP" altLang="en-US" sz="2000" dirty="0"/>
                        </a:p>
                      </a:txBody>
                      <a:tcPr>
                        <a:solidFill>
                          <a:schemeClr val="bg1">
                            <a:lumMod val="85000"/>
                          </a:schemeClr>
                        </a:solidFill>
                      </a:tcPr>
                    </a:tc>
                    <a:tc>
                      <a:txBody>
                        <a:bodyPr/>
                        <a:lstStyle/>
                        <a:p>
                          <a:pPr algn="ctr"/>
                          <a:r>
                            <a:rPr kumimoji="1" lang="en-US" altLang="ja-JP" sz="2000" dirty="0"/>
                            <a:t>1</a:t>
                          </a:r>
                          <a:endParaRPr kumimoji="1" lang="ja-JP" altLang="en-US" sz="2000" dirty="0"/>
                        </a:p>
                      </a:txBody>
                      <a:tcPr>
                        <a:solidFill>
                          <a:schemeClr val="bg1">
                            <a:lumMod val="85000"/>
                          </a:schemeClr>
                        </a:solidFill>
                      </a:tcPr>
                    </a:tc>
                    <a:tc>
                      <a:txBody>
                        <a:bodyPr/>
                        <a:lstStyle/>
                        <a:p>
                          <a:pPr algn="ctr"/>
                          <a:r>
                            <a:rPr kumimoji="1" lang="en-US" altLang="ja-JP" sz="2000" dirty="0"/>
                            <a:t>2</a:t>
                          </a:r>
                          <a:endParaRPr kumimoji="1" lang="ja-JP" altLang="en-US" sz="2000" dirty="0"/>
                        </a:p>
                      </a:txBody>
                      <a:tcPr>
                        <a:solidFill>
                          <a:schemeClr val="bg1">
                            <a:lumMod val="85000"/>
                          </a:schemeClr>
                        </a:solidFill>
                      </a:tcPr>
                    </a:tc>
                    <a:tc>
                      <a:txBody>
                        <a:bodyPr/>
                        <a:lstStyle/>
                        <a:p>
                          <a:pPr algn="ctr"/>
                          <a:r>
                            <a:rPr kumimoji="1" lang="en-US" altLang="ja-JP" sz="2000" dirty="0"/>
                            <a:t>3</a:t>
                          </a:r>
                          <a:endParaRPr kumimoji="1" lang="ja-JP" altLang="en-US" sz="2000" dirty="0"/>
                        </a:p>
                      </a:txBody>
                      <a:tcPr>
                        <a:solidFill>
                          <a:schemeClr val="bg1">
                            <a:lumMod val="85000"/>
                          </a:schemeClr>
                        </a:solidFill>
                      </a:tcPr>
                    </a:tc>
                    <a:tc>
                      <a:txBody>
                        <a:bodyPr/>
                        <a:lstStyle/>
                        <a:p>
                          <a:pPr algn="ctr"/>
                          <a:r>
                            <a:rPr kumimoji="1" lang="en-US" altLang="ja-JP" sz="2000" dirty="0"/>
                            <a:t>4</a:t>
                          </a:r>
                          <a:endParaRPr kumimoji="1" lang="ja-JP" altLang="en-US" sz="2000" dirty="0"/>
                        </a:p>
                      </a:txBody>
                      <a:tcPr>
                        <a:solidFill>
                          <a:schemeClr val="bg1">
                            <a:lumMod val="85000"/>
                          </a:schemeClr>
                        </a:solidFill>
                      </a:tcPr>
                    </a:tc>
                    <a:tc>
                      <a:txBody>
                        <a:bodyPr/>
                        <a:lstStyle/>
                        <a:p>
                          <a:pPr algn="ctr"/>
                          <a:r>
                            <a:rPr kumimoji="1" lang="en-US" altLang="ja-JP" sz="2000" dirty="0"/>
                            <a:t>5</a:t>
                          </a:r>
                          <a:endParaRPr kumimoji="1" lang="ja-JP" altLang="en-US" sz="2000" dirty="0"/>
                        </a:p>
                      </a:txBody>
                      <a:tcPr>
                        <a:solidFill>
                          <a:schemeClr val="bg1">
                            <a:lumMod val="85000"/>
                          </a:schemeClr>
                        </a:solidFill>
                      </a:tcPr>
                    </a:tc>
                    <a:extLst>
                      <a:ext uri="{0D108BD9-81ED-4DB2-BD59-A6C34878D82A}">
                        <a16:rowId xmlns:a16="http://schemas.microsoft.com/office/drawing/2014/main" val="2855172224"/>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𝑎</m:t>
                                </m:r>
                              </m:oMath>
                            </m:oMathPara>
                          </a14:m>
                          <a:endParaRPr kumimoji="1" lang="ja-JP" altLang="en-US" sz="2000" dirty="0"/>
                        </a:p>
                      </a:txBody>
                      <a:tcPr/>
                    </a:tc>
                    <a:tc>
                      <a:txBody>
                        <a:bodyPr/>
                        <a:lstStyle/>
                        <a:p>
                          <a:pPr algn="ctr"/>
                          <a:r>
                            <a:rPr kumimoji="1" lang="en-US" altLang="ja-JP" sz="2000" dirty="0"/>
                            <a:t>15</a:t>
                          </a:r>
                          <a:endParaRPr kumimoji="1" lang="ja-JP" altLang="en-US" sz="2000" dirty="0"/>
                        </a:p>
                      </a:txBody>
                      <a:tcPr/>
                    </a:tc>
                    <a:tc>
                      <a:txBody>
                        <a:bodyPr/>
                        <a:lstStyle/>
                        <a:p>
                          <a:pPr algn="ctr"/>
                          <a:r>
                            <a:rPr kumimoji="1" lang="en-US" altLang="ja-JP" sz="2000" dirty="0"/>
                            <a:t>6</a:t>
                          </a:r>
                          <a:endParaRPr kumimoji="1" lang="ja-JP" altLang="en-US" sz="2000" dirty="0"/>
                        </a:p>
                      </a:txBody>
                      <a:tcPr/>
                    </a:tc>
                    <a:tc>
                      <a:txBody>
                        <a:bodyPr/>
                        <a:lstStyle/>
                        <a:p>
                          <a:pPr algn="ctr"/>
                          <a:r>
                            <a:rPr kumimoji="1" lang="en-US" altLang="ja-JP" sz="2000" dirty="0"/>
                            <a:t>5</a:t>
                          </a:r>
                          <a:endParaRPr kumimoji="1" lang="ja-JP" altLang="en-US" sz="2000" dirty="0"/>
                        </a:p>
                      </a:txBody>
                      <a:tcPr/>
                    </a:tc>
                    <a:tc>
                      <a:txBody>
                        <a:bodyPr/>
                        <a:lstStyle/>
                        <a:p>
                          <a:pPr algn="ctr"/>
                          <a:r>
                            <a:rPr kumimoji="1" lang="en-US" altLang="ja-JP" sz="2000" dirty="0"/>
                            <a:t>9</a:t>
                          </a:r>
                          <a:endParaRPr kumimoji="1" lang="ja-JP" altLang="en-US" sz="2000" dirty="0"/>
                        </a:p>
                      </a:txBody>
                      <a:tcPr/>
                    </a:tc>
                    <a:tc>
                      <a:txBody>
                        <a:bodyPr/>
                        <a:lstStyle/>
                        <a:p>
                          <a:pPr algn="ctr"/>
                          <a:r>
                            <a:rPr kumimoji="1" lang="en-US" altLang="ja-JP" sz="2000" dirty="0"/>
                            <a:t>1</a:t>
                          </a:r>
                          <a:endParaRPr kumimoji="1" lang="ja-JP" altLang="en-US" sz="2000" dirty="0"/>
                        </a:p>
                      </a:txBody>
                      <a:tcPr/>
                    </a:tc>
                    <a:extLst>
                      <a:ext uri="{0D108BD9-81ED-4DB2-BD59-A6C34878D82A}">
                        <a16:rowId xmlns:a16="http://schemas.microsoft.com/office/drawing/2014/main" val="2788817301"/>
                      </a:ext>
                    </a:extLst>
                  </a:tr>
                  <a:tr h="370840">
                    <a:tc>
                      <a:txBody>
                        <a:bodyPr/>
                        <a:lstStyle/>
                        <a:p>
                          <a:pPr algn="ctr"/>
                          <a14:m>
                            <m:oMathPara xmlns:m="http://schemas.openxmlformats.org/officeDocument/2006/math">
                              <m:oMathParaPr>
                                <m:jc m:val="centerGroup"/>
                              </m:oMathParaPr>
                              <m:oMath xmlns:m="http://schemas.openxmlformats.org/officeDocument/2006/math">
                                <m:r>
                                  <m:rPr>
                                    <m:sty m:val="p"/>
                                  </m:rPr>
                                  <a:rPr kumimoji="1" lang="en-US" altLang="ja-JP" sz="2000" b="0" i="0" smtClean="0">
                                    <a:latin typeface="Cambria Math" panose="02040503050406030204" pitchFamily="18" charset="0"/>
                                  </a:rPr>
                                  <m:t>pred</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𝑎</m:t>
                                </m:r>
                                <m:r>
                                  <a:rPr kumimoji="1" lang="en-US" altLang="ja-JP" sz="2000" b="0" i="1" smtClean="0">
                                    <a:latin typeface="Cambria Math" panose="02040503050406030204" pitchFamily="18" charset="0"/>
                                  </a:rPr>
                                  <m:t>)</m:t>
                                </m:r>
                              </m:oMath>
                            </m:oMathPara>
                          </a14:m>
                          <a:endParaRPr kumimoji="1" lang="ja-JP" altLang="en-US" sz="2000" dirty="0"/>
                        </a:p>
                      </a:txBody>
                      <a:tcPr/>
                    </a:tc>
                    <a:tc>
                      <a:txBody>
                        <a:bodyPr/>
                        <a:lstStyle/>
                        <a:p>
                          <a:pPr algn="ctr"/>
                          <a:r>
                            <a:rPr kumimoji="1" lang="en-US" altLang="ja-JP" sz="2000" dirty="0"/>
                            <a:t>4</a:t>
                          </a:r>
                          <a:endParaRPr kumimoji="1" lang="ja-JP" altLang="en-US" sz="2000" dirty="0"/>
                        </a:p>
                      </a:txBody>
                      <a:tcPr/>
                    </a:tc>
                    <a:tc>
                      <a:txBody>
                        <a:bodyPr/>
                        <a:lstStyle/>
                        <a:p>
                          <a:pPr algn="ctr"/>
                          <a:r>
                            <a:rPr kumimoji="1" lang="en-US" altLang="ja-JP" sz="2000" dirty="0"/>
                            <a:t>3</a:t>
                          </a:r>
                          <a:endParaRPr kumimoji="1" lang="ja-JP" altLang="en-US" sz="2000" dirty="0"/>
                        </a:p>
                      </a:txBody>
                      <a:tcPr/>
                    </a:tc>
                    <a:tc>
                      <a:txBody>
                        <a:bodyPr/>
                        <a:lstStyle/>
                        <a:p>
                          <a:pPr algn="ctr"/>
                          <a:r>
                            <a:rPr kumimoji="1" lang="en-US" altLang="ja-JP" sz="2000" dirty="0"/>
                            <a:t>5</a:t>
                          </a:r>
                          <a:endParaRPr kumimoji="1" lang="ja-JP" altLang="en-US" sz="2000" dirty="0"/>
                        </a:p>
                      </a:txBody>
                      <a:tcPr/>
                    </a:tc>
                    <a:tc>
                      <a:txBody>
                        <a:bodyPr/>
                        <a:lstStyle/>
                        <a:p>
                          <a:pPr algn="ctr"/>
                          <a:r>
                            <a:rPr kumimoji="1" lang="en-US" altLang="ja-JP" sz="2000" dirty="0"/>
                            <a:t>2</a:t>
                          </a:r>
                          <a:endParaRPr kumimoji="1" lang="ja-JP" altLang="en-US" sz="2000" dirty="0"/>
                        </a:p>
                      </a:txBody>
                      <a:tcPr/>
                    </a:tc>
                    <a:tc>
                      <a:txBody>
                        <a:bodyPr/>
                        <a:lstStyle/>
                        <a:p>
                          <a:pPr algn="ctr"/>
                          <a:r>
                            <a:rPr kumimoji="1" lang="en-US" altLang="ja-JP" sz="2000" dirty="0"/>
                            <a:t>0</a:t>
                          </a:r>
                          <a:endParaRPr kumimoji="1" lang="ja-JP" altLang="en-US" sz="2000" dirty="0"/>
                        </a:p>
                      </a:txBody>
                      <a:tcPr/>
                    </a:tc>
                    <a:extLst>
                      <a:ext uri="{0D108BD9-81ED-4DB2-BD59-A6C34878D82A}">
                        <a16:rowId xmlns:a16="http://schemas.microsoft.com/office/drawing/2014/main" val="1453427238"/>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𝑆</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𝑎</m:t>
                                </m:r>
                                <m:r>
                                  <a:rPr kumimoji="1" lang="en-US" altLang="ja-JP" sz="2000" b="0" i="1" smtClean="0">
                                    <a:latin typeface="Cambria Math" panose="02040503050406030204" pitchFamily="18" charset="0"/>
                                  </a:rPr>
                                  <m:t>)</m:t>
                                </m:r>
                              </m:oMath>
                            </m:oMathPara>
                          </a14:m>
                          <a:endParaRPr kumimoji="1" lang="ja-JP" altLang="en-US" sz="2000" dirty="0"/>
                        </a:p>
                      </a:txBody>
                      <a:tcPr/>
                    </a:tc>
                    <a:tc>
                      <a:txBody>
                        <a:bodyPr/>
                        <a:lstStyle/>
                        <a:p>
                          <a:pPr algn="ctr"/>
                          <a:r>
                            <a:rPr kumimoji="1" lang="en-US" altLang="ja-JP" sz="2000" dirty="0">
                              <a:solidFill>
                                <a:schemeClr val="tx1"/>
                              </a:solidFill>
                            </a:rPr>
                            <a:t>3</a:t>
                          </a:r>
                          <a:endParaRPr kumimoji="1" lang="ja-JP" altLang="en-US" sz="2000" dirty="0">
                            <a:solidFill>
                              <a:schemeClr val="tx1"/>
                            </a:solidFill>
                          </a:endParaRPr>
                        </a:p>
                      </a:txBody>
                      <a:tcPr/>
                    </a:tc>
                    <a:tc>
                      <a:txBody>
                        <a:bodyPr/>
                        <a:lstStyle/>
                        <a:p>
                          <a:pPr algn="ctr"/>
                          <a:r>
                            <a:rPr kumimoji="1" lang="en-US" altLang="ja-JP" sz="2000" dirty="0"/>
                            <a:t>1</a:t>
                          </a:r>
                          <a:endParaRPr kumimoji="1" lang="ja-JP" altLang="en-US" sz="2000" dirty="0"/>
                        </a:p>
                      </a:txBody>
                      <a:tcPr/>
                    </a:tc>
                    <a:tc>
                      <a:txBody>
                        <a:bodyPr/>
                        <a:lstStyle/>
                        <a:p>
                          <a:pPr algn="ctr"/>
                          <a:r>
                            <a:rPr kumimoji="1" lang="en-US" altLang="ja-JP" sz="2000" dirty="0">
                              <a:solidFill>
                                <a:srgbClr val="C00000"/>
                              </a:solidFill>
                            </a:rPr>
                            <a:t>2</a:t>
                          </a:r>
                          <a:endParaRPr kumimoji="1" lang="ja-JP" altLang="en-US" sz="2000" dirty="0">
                            <a:solidFill>
                              <a:srgbClr val="C00000"/>
                            </a:solidFill>
                          </a:endParaRPr>
                        </a:p>
                      </a:txBody>
                      <a:tcPr/>
                    </a:tc>
                    <a:tc>
                      <a:txBody>
                        <a:bodyPr/>
                        <a:lstStyle/>
                        <a:p>
                          <a:pPr algn="ctr"/>
                          <a:r>
                            <a:rPr kumimoji="1" lang="en-US" altLang="ja-JP" sz="2000" dirty="0"/>
                            <a:t>-2</a:t>
                          </a:r>
                          <a:endParaRPr kumimoji="1" lang="ja-JP" altLang="en-US" sz="2000" dirty="0"/>
                        </a:p>
                      </a:txBody>
                      <a:tcPr/>
                    </a:tc>
                    <a:tc>
                      <a:txBody>
                        <a:bodyPr/>
                        <a:lstStyle/>
                        <a:p>
                          <a:pPr algn="ctr"/>
                          <a:r>
                            <a:rPr kumimoji="1" lang="en-US" altLang="ja-JP" sz="2000" dirty="0"/>
                            <a:t>-5</a:t>
                          </a:r>
                          <a:endParaRPr kumimoji="1" lang="ja-JP" altLang="en-US" sz="2000" dirty="0"/>
                        </a:p>
                      </a:txBody>
                      <a:tcPr/>
                    </a:tc>
                    <a:extLst>
                      <a:ext uri="{0D108BD9-81ED-4DB2-BD59-A6C34878D82A}">
                        <a16:rowId xmlns:a16="http://schemas.microsoft.com/office/drawing/2014/main" val="3108521135"/>
                      </a:ext>
                    </a:extLst>
                  </a:tr>
                </a:tbl>
              </a:graphicData>
            </a:graphic>
          </p:graphicFrame>
        </mc:Choice>
        <mc:Fallback>
          <p:graphicFrame>
            <p:nvGraphicFramePr>
              <p:cNvPr id="5" name="表 4"/>
              <p:cNvGraphicFramePr>
                <a:graphicFrameLocks noGrp="1"/>
              </p:cNvGraphicFramePr>
              <p:nvPr>
                <p:extLst>
                  <p:ext uri="{D42A27DB-BD31-4B8C-83A1-F6EECF244321}">
                    <p14:modId xmlns:p14="http://schemas.microsoft.com/office/powerpoint/2010/main" val="412615771"/>
                  </p:ext>
                </p:extLst>
              </p:nvPr>
            </p:nvGraphicFramePr>
            <p:xfrm>
              <a:off x="1389784" y="2893752"/>
              <a:ext cx="6096000" cy="158496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901400049"/>
                        </a:ext>
                      </a:extLst>
                    </a:gridCol>
                    <a:gridCol w="1016000">
                      <a:extLst>
                        <a:ext uri="{9D8B030D-6E8A-4147-A177-3AD203B41FA5}">
                          <a16:colId xmlns:a16="http://schemas.microsoft.com/office/drawing/2014/main" val="1585626577"/>
                        </a:ext>
                      </a:extLst>
                    </a:gridCol>
                    <a:gridCol w="1016000">
                      <a:extLst>
                        <a:ext uri="{9D8B030D-6E8A-4147-A177-3AD203B41FA5}">
                          <a16:colId xmlns:a16="http://schemas.microsoft.com/office/drawing/2014/main" val="847634673"/>
                        </a:ext>
                      </a:extLst>
                    </a:gridCol>
                    <a:gridCol w="1016000">
                      <a:extLst>
                        <a:ext uri="{9D8B030D-6E8A-4147-A177-3AD203B41FA5}">
                          <a16:colId xmlns:a16="http://schemas.microsoft.com/office/drawing/2014/main" val="4236799000"/>
                        </a:ext>
                      </a:extLst>
                    </a:gridCol>
                    <a:gridCol w="1016000">
                      <a:extLst>
                        <a:ext uri="{9D8B030D-6E8A-4147-A177-3AD203B41FA5}">
                          <a16:colId xmlns:a16="http://schemas.microsoft.com/office/drawing/2014/main" val="700092334"/>
                        </a:ext>
                      </a:extLst>
                    </a:gridCol>
                    <a:gridCol w="1016000">
                      <a:extLst>
                        <a:ext uri="{9D8B030D-6E8A-4147-A177-3AD203B41FA5}">
                          <a16:colId xmlns:a16="http://schemas.microsoft.com/office/drawing/2014/main" val="2836348642"/>
                        </a:ext>
                      </a:extLst>
                    </a:gridCol>
                  </a:tblGrid>
                  <a:tr h="396240">
                    <a:tc>
                      <a:txBody>
                        <a:bodyPr/>
                        <a:lstStyle/>
                        <a:p>
                          <a:pPr algn="ctr"/>
                          <a:r>
                            <a:rPr lang="en-US" altLang="ja-JP" sz="2000" dirty="0"/>
                            <a:t>index</a:t>
                          </a:r>
                          <a:endParaRPr kumimoji="1" lang="ja-JP" altLang="en-US" sz="2000" dirty="0"/>
                        </a:p>
                      </a:txBody>
                      <a:tcPr>
                        <a:solidFill>
                          <a:schemeClr val="bg1">
                            <a:lumMod val="85000"/>
                          </a:schemeClr>
                        </a:solidFill>
                      </a:tcPr>
                    </a:tc>
                    <a:tc>
                      <a:txBody>
                        <a:bodyPr/>
                        <a:lstStyle/>
                        <a:p>
                          <a:pPr algn="ctr"/>
                          <a:r>
                            <a:rPr kumimoji="1" lang="en-US" altLang="ja-JP" sz="2000" dirty="0"/>
                            <a:t>1</a:t>
                          </a:r>
                          <a:endParaRPr kumimoji="1" lang="ja-JP" altLang="en-US" sz="2000" dirty="0"/>
                        </a:p>
                      </a:txBody>
                      <a:tcPr>
                        <a:solidFill>
                          <a:schemeClr val="bg1">
                            <a:lumMod val="85000"/>
                          </a:schemeClr>
                        </a:solidFill>
                      </a:tcPr>
                    </a:tc>
                    <a:tc>
                      <a:txBody>
                        <a:bodyPr/>
                        <a:lstStyle/>
                        <a:p>
                          <a:pPr algn="ctr"/>
                          <a:r>
                            <a:rPr kumimoji="1" lang="en-US" altLang="ja-JP" sz="2000" dirty="0"/>
                            <a:t>2</a:t>
                          </a:r>
                          <a:endParaRPr kumimoji="1" lang="ja-JP" altLang="en-US" sz="2000" dirty="0"/>
                        </a:p>
                      </a:txBody>
                      <a:tcPr>
                        <a:solidFill>
                          <a:schemeClr val="bg1">
                            <a:lumMod val="85000"/>
                          </a:schemeClr>
                        </a:solidFill>
                      </a:tcPr>
                    </a:tc>
                    <a:tc>
                      <a:txBody>
                        <a:bodyPr/>
                        <a:lstStyle/>
                        <a:p>
                          <a:pPr algn="ctr"/>
                          <a:r>
                            <a:rPr kumimoji="1" lang="en-US" altLang="ja-JP" sz="2000" dirty="0"/>
                            <a:t>3</a:t>
                          </a:r>
                          <a:endParaRPr kumimoji="1" lang="ja-JP" altLang="en-US" sz="2000" dirty="0"/>
                        </a:p>
                      </a:txBody>
                      <a:tcPr>
                        <a:solidFill>
                          <a:schemeClr val="bg1">
                            <a:lumMod val="85000"/>
                          </a:schemeClr>
                        </a:solidFill>
                      </a:tcPr>
                    </a:tc>
                    <a:tc>
                      <a:txBody>
                        <a:bodyPr/>
                        <a:lstStyle/>
                        <a:p>
                          <a:pPr algn="ctr"/>
                          <a:r>
                            <a:rPr kumimoji="1" lang="en-US" altLang="ja-JP" sz="2000" dirty="0"/>
                            <a:t>4</a:t>
                          </a:r>
                          <a:endParaRPr kumimoji="1" lang="ja-JP" altLang="en-US" sz="2000" dirty="0"/>
                        </a:p>
                      </a:txBody>
                      <a:tcPr>
                        <a:solidFill>
                          <a:schemeClr val="bg1">
                            <a:lumMod val="85000"/>
                          </a:schemeClr>
                        </a:solidFill>
                      </a:tcPr>
                    </a:tc>
                    <a:tc>
                      <a:txBody>
                        <a:bodyPr/>
                        <a:lstStyle/>
                        <a:p>
                          <a:pPr algn="ctr"/>
                          <a:r>
                            <a:rPr kumimoji="1" lang="en-US" altLang="ja-JP" sz="2000" dirty="0"/>
                            <a:t>5</a:t>
                          </a:r>
                          <a:endParaRPr kumimoji="1" lang="ja-JP" altLang="en-US" sz="2000" dirty="0"/>
                        </a:p>
                      </a:txBody>
                      <a:tcPr>
                        <a:solidFill>
                          <a:schemeClr val="bg1">
                            <a:lumMod val="85000"/>
                          </a:schemeClr>
                        </a:solidFill>
                      </a:tcPr>
                    </a:tc>
                    <a:extLst>
                      <a:ext uri="{0D108BD9-81ED-4DB2-BD59-A6C34878D82A}">
                        <a16:rowId xmlns:a16="http://schemas.microsoft.com/office/drawing/2014/main" val="2855172224"/>
                      </a:ext>
                    </a:extLst>
                  </a:tr>
                  <a:tr h="396240">
                    <a:tc>
                      <a:txBody>
                        <a:bodyPr/>
                        <a:lstStyle/>
                        <a:p>
                          <a:endParaRPr lang="ja-JP"/>
                        </a:p>
                      </a:txBody>
                      <a:tcPr>
                        <a:blipFill>
                          <a:blip r:embed="rId3"/>
                          <a:stretch>
                            <a:fillRect l="-599" t="-106061" r="-501198" b="-224242"/>
                          </a:stretch>
                        </a:blipFill>
                      </a:tcPr>
                    </a:tc>
                    <a:tc>
                      <a:txBody>
                        <a:bodyPr/>
                        <a:lstStyle/>
                        <a:p>
                          <a:pPr algn="ctr"/>
                          <a:r>
                            <a:rPr kumimoji="1" lang="en-US" altLang="ja-JP" sz="2000" dirty="0"/>
                            <a:t>15</a:t>
                          </a:r>
                          <a:endParaRPr kumimoji="1" lang="ja-JP" altLang="en-US" sz="2000" dirty="0"/>
                        </a:p>
                      </a:txBody>
                      <a:tcPr/>
                    </a:tc>
                    <a:tc>
                      <a:txBody>
                        <a:bodyPr/>
                        <a:lstStyle/>
                        <a:p>
                          <a:pPr algn="ctr"/>
                          <a:r>
                            <a:rPr kumimoji="1" lang="en-US" altLang="ja-JP" sz="2000" dirty="0"/>
                            <a:t>6</a:t>
                          </a:r>
                          <a:endParaRPr kumimoji="1" lang="ja-JP" altLang="en-US" sz="2000" dirty="0"/>
                        </a:p>
                      </a:txBody>
                      <a:tcPr/>
                    </a:tc>
                    <a:tc>
                      <a:txBody>
                        <a:bodyPr/>
                        <a:lstStyle/>
                        <a:p>
                          <a:pPr algn="ctr"/>
                          <a:r>
                            <a:rPr kumimoji="1" lang="en-US" altLang="ja-JP" sz="2000" dirty="0"/>
                            <a:t>5</a:t>
                          </a:r>
                          <a:endParaRPr kumimoji="1" lang="ja-JP" altLang="en-US" sz="2000" dirty="0"/>
                        </a:p>
                      </a:txBody>
                      <a:tcPr/>
                    </a:tc>
                    <a:tc>
                      <a:txBody>
                        <a:bodyPr/>
                        <a:lstStyle/>
                        <a:p>
                          <a:pPr algn="ctr"/>
                          <a:r>
                            <a:rPr kumimoji="1" lang="en-US" altLang="ja-JP" sz="2000" dirty="0"/>
                            <a:t>9</a:t>
                          </a:r>
                          <a:endParaRPr kumimoji="1" lang="ja-JP" altLang="en-US" sz="2000" dirty="0"/>
                        </a:p>
                      </a:txBody>
                      <a:tcPr/>
                    </a:tc>
                    <a:tc>
                      <a:txBody>
                        <a:bodyPr/>
                        <a:lstStyle/>
                        <a:p>
                          <a:pPr algn="ctr"/>
                          <a:r>
                            <a:rPr kumimoji="1" lang="en-US" altLang="ja-JP" sz="2000" dirty="0"/>
                            <a:t>1</a:t>
                          </a:r>
                          <a:endParaRPr kumimoji="1" lang="ja-JP" altLang="en-US" sz="2000" dirty="0"/>
                        </a:p>
                      </a:txBody>
                      <a:tcPr/>
                    </a:tc>
                    <a:extLst>
                      <a:ext uri="{0D108BD9-81ED-4DB2-BD59-A6C34878D82A}">
                        <a16:rowId xmlns:a16="http://schemas.microsoft.com/office/drawing/2014/main" val="2788817301"/>
                      </a:ext>
                    </a:extLst>
                  </a:tr>
                  <a:tr h="396240">
                    <a:tc>
                      <a:txBody>
                        <a:bodyPr/>
                        <a:lstStyle/>
                        <a:p>
                          <a:endParaRPr lang="ja-JP"/>
                        </a:p>
                      </a:txBody>
                      <a:tcPr>
                        <a:blipFill>
                          <a:blip r:embed="rId3"/>
                          <a:stretch>
                            <a:fillRect l="-599" t="-209231" r="-501198" b="-127692"/>
                          </a:stretch>
                        </a:blipFill>
                      </a:tcPr>
                    </a:tc>
                    <a:tc>
                      <a:txBody>
                        <a:bodyPr/>
                        <a:lstStyle/>
                        <a:p>
                          <a:pPr algn="ctr"/>
                          <a:r>
                            <a:rPr kumimoji="1" lang="en-US" altLang="ja-JP" sz="2000" dirty="0"/>
                            <a:t>4</a:t>
                          </a:r>
                          <a:endParaRPr kumimoji="1" lang="ja-JP" altLang="en-US" sz="2000" dirty="0"/>
                        </a:p>
                      </a:txBody>
                      <a:tcPr/>
                    </a:tc>
                    <a:tc>
                      <a:txBody>
                        <a:bodyPr/>
                        <a:lstStyle/>
                        <a:p>
                          <a:pPr algn="ctr"/>
                          <a:r>
                            <a:rPr kumimoji="1" lang="en-US" altLang="ja-JP" sz="2000" dirty="0"/>
                            <a:t>3</a:t>
                          </a:r>
                          <a:endParaRPr kumimoji="1" lang="ja-JP" altLang="en-US" sz="2000" dirty="0"/>
                        </a:p>
                      </a:txBody>
                      <a:tcPr/>
                    </a:tc>
                    <a:tc>
                      <a:txBody>
                        <a:bodyPr/>
                        <a:lstStyle/>
                        <a:p>
                          <a:pPr algn="ctr"/>
                          <a:r>
                            <a:rPr kumimoji="1" lang="en-US" altLang="ja-JP" sz="2000" dirty="0"/>
                            <a:t>5</a:t>
                          </a:r>
                          <a:endParaRPr kumimoji="1" lang="ja-JP" altLang="en-US" sz="2000" dirty="0"/>
                        </a:p>
                      </a:txBody>
                      <a:tcPr/>
                    </a:tc>
                    <a:tc>
                      <a:txBody>
                        <a:bodyPr/>
                        <a:lstStyle/>
                        <a:p>
                          <a:pPr algn="ctr"/>
                          <a:r>
                            <a:rPr kumimoji="1" lang="en-US" altLang="ja-JP" sz="2000" dirty="0"/>
                            <a:t>2</a:t>
                          </a:r>
                          <a:endParaRPr kumimoji="1" lang="ja-JP" altLang="en-US" sz="2000" dirty="0"/>
                        </a:p>
                      </a:txBody>
                      <a:tcPr/>
                    </a:tc>
                    <a:tc>
                      <a:txBody>
                        <a:bodyPr/>
                        <a:lstStyle/>
                        <a:p>
                          <a:pPr algn="ctr"/>
                          <a:r>
                            <a:rPr kumimoji="1" lang="en-US" altLang="ja-JP" sz="2000" dirty="0"/>
                            <a:t>0</a:t>
                          </a:r>
                          <a:endParaRPr kumimoji="1" lang="ja-JP" altLang="en-US" sz="2000" dirty="0"/>
                        </a:p>
                      </a:txBody>
                      <a:tcPr/>
                    </a:tc>
                    <a:extLst>
                      <a:ext uri="{0D108BD9-81ED-4DB2-BD59-A6C34878D82A}">
                        <a16:rowId xmlns:a16="http://schemas.microsoft.com/office/drawing/2014/main" val="1453427238"/>
                      </a:ext>
                    </a:extLst>
                  </a:tr>
                  <a:tr h="396240">
                    <a:tc>
                      <a:txBody>
                        <a:bodyPr/>
                        <a:lstStyle/>
                        <a:p>
                          <a:endParaRPr lang="ja-JP"/>
                        </a:p>
                      </a:txBody>
                      <a:tcPr>
                        <a:blipFill>
                          <a:blip r:embed="rId3"/>
                          <a:stretch>
                            <a:fillRect l="-599" t="-309231" r="-501198" b="-27692"/>
                          </a:stretch>
                        </a:blipFill>
                      </a:tcPr>
                    </a:tc>
                    <a:tc>
                      <a:txBody>
                        <a:bodyPr/>
                        <a:lstStyle/>
                        <a:p>
                          <a:pPr algn="ctr"/>
                          <a:r>
                            <a:rPr kumimoji="1" lang="en-US" altLang="ja-JP" sz="2000" dirty="0">
                              <a:solidFill>
                                <a:schemeClr val="tx1"/>
                              </a:solidFill>
                            </a:rPr>
                            <a:t>3</a:t>
                          </a:r>
                          <a:endParaRPr kumimoji="1" lang="ja-JP" altLang="en-US" sz="2000" dirty="0">
                            <a:solidFill>
                              <a:schemeClr val="tx1"/>
                            </a:solidFill>
                          </a:endParaRPr>
                        </a:p>
                      </a:txBody>
                      <a:tcPr/>
                    </a:tc>
                    <a:tc>
                      <a:txBody>
                        <a:bodyPr/>
                        <a:lstStyle/>
                        <a:p>
                          <a:pPr algn="ctr"/>
                          <a:r>
                            <a:rPr kumimoji="1" lang="en-US" altLang="ja-JP" sz="2000" dirty="0"/>
                            <a:t>1</a:t>
                          </a:r>
                          <a:endParaRPr kumimoji="1" lang="ja-JP" altLang="en-US" sz="2000" dirty="0"/>
                        </a:p>
                      </a:txBody>
                      <a:tcPr/>
                    </a:tc>
                    <a:tc>
                      <a:txBody>
                        <a:bodyPr/>
                        <a:lstStyle/>
                        <a:p>
                          <a:pPr algn="ctr"/>
                          <a:r>
                            <a:rPr kumimoji="1" lang="en-US" altLang="ja-JP" sz="2000" dirty="0">
                              <a:solidFill>
                                <a:srgbClr val="C00000"/>
                              </a:solidFill>
                            </a:rPr>
                            <a:t>2</a:t>
                          </a:r>
                          <a:endParaRPr kumimoji="1" lang="ja-JP" altLang="en-US" sz="2000" dirty="0">
                            <a:solidFill>
                              <a:srgbClr val="C00000"/>
                            </a:solidFill>
                          </a:endParaRPr>
                        </a:p>
                      </a:txBody>
                      <a:tcPr/>
                    </a:tc>
                    <a:tc>
                      <a:txBody>
                        <a:bodyPr/>
                        <a:lstStyle/>
                        <a:p>
                          <a:pPr algn="ctr"/>
                          <a:r>
                            <a:rPr kumimoji="1" lang="en-US" altLang="ja-JP" sz="2000" dirty="0"/>
                            <a:t>-2</a:t>
                          </a:r>
                          <a:endParaRPr kumimoji="1" lang="ja-JP" altLang="en-US" sz="2000" dirty="0"/>
                        </a:p>
                      </a:txBody>
                      <a:tcPr/>
                    </a:tc>
                    <a:tc>
                      <a:txBody>
                        <a:bodyPr/>
                        <a:lstStyle/>
                        <a:p>
                          <a:pPr algn="ctr"/>
                          <a:r>
                            <a:rPr kumimoji="1" lang="en-US" altLang="ja-JP" sz="2000" dirty="0"/>
                            <a:t>-5</a:t>
                          </a:r>
                          <a:endParaRPr kumimoji="1" lang="ja-JP" altLang="en-US" sz="2000" dirty="0"/>
                        </a:p>
                      </a:txBody>
                      <a:tcPr/>
                    </a:tc>
                    <a:extLst>
                      <a:ext uri="{0D108BD9-81ED-4DB2-BD59-A6C34878D82A}">
                        <a16:rowId xmlns:a16="http://schemas.microsoft.com/office/drawing/2014/main" val="3108521135"/>
                      </a:ext>
                    </a:extLst>
                  </a:tr>
                </a:tbl>
              </a:graphicData>
            </a:graphic>
          </p:graphicFrame>
        </mc:Fallback>
      </mc:AlternateContent>
      <mc:AlternateContent xmlns:mc="http://schemas.openxmlformats.org/markup-compatibility/2006">
        <mc:Choice xmlns:a14="http://schemas.microsoft.com/office/drawing/2010/main" Requires="a14">
          <p:sp>
            <p:nvSpPr>
              <p:cNvPr id="8" name="四角形: 角を丸くする 7"/>
              <p:cNvSpPr/>
              <p:nvPr/>
            </p:nvSpPr>
            <p:spPr>
              <a:xfrm>
                <a:off x="782781" y="2140527"/>
                <a:ext cx="7578437" cy="635461"/>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solidFill>
                            <a:schemeClr val="tx1"/>
                          </a:solidFill>
                          <a:latin typeface="Cambria Math" panose="02040503050406030204" pitchFamily="18" charset="0"/>
                        </a:rPr>
                        <m:t>𝑆</m:t>
                      </m:r>
                      <m:d>
                        <m:dPr>
                          <m:ctrlPr>
                            <a:rPr kumimoji="1" lang="en-US" altLang="ja-JP" sz="2000" b="0" i="1" smtClean="0">
                              <a:solidFill>
                                <a:schemeClr val="tx1"/>
                              </a:solidFill>
                              <a:latin typeface="Cambria Math" panose="02040503050406030204" pitchFamily="18" charset="0"/>
                            </a:rPr>
                          </m:ctrlPr>
                        </m:dPr>
                        <m:e>
                          <m:r>
                            <a:rPr kumimoji="1" lang="en-US" altLang="ja-JP" sz="2000" b="0" i="1" smtClean="0">
                              <a:solidFill>
                                <a:schemeClr val="tx1"/>
                              </a:solidFill>
                              <a:latin typeface="Cambria Math" panose="02040503050406030204" pitchFamily="18" charset="0"/>
                            </a:rPr>
                            <m:t>𝑎</m:t>
                          </m:r>
                        </m:e>
                      </m:d>
                      <m:r>
                        <a:rPr kumimoji="1" lang="en-US" altLang="ja-JP" sz="2000" b="0" i="1" smtClean="0">
                          <a:solidFill>
                            <a:schemeClr val="tx1"/>
                          </a:solidFill>
                          <a:latin typeface="Cambria Math" panose="02040503050406030204" pitchFamily="18" charset="0"/>
                        </a:rPr>
                        <m:t>=(</m:t>
                      </m:r>
                      <m:r>
                        <m:rPr>
                          <m:sty m:val="p"/>
                        </m:rPr>
                        <a:rPr kumimoji="1" lang="en-US" altLang="ja-JP" sz="2000" b="0" i="0" smtClean="0">
                          <a:solidFill>
                            <a:schemeClr val="tx1"/>
                          </a:solidFill>
                          <a:latin typeface="Cambria Math" panose="02040503050406030204" pitchFamily="18" charset="0"/>
                        </a:rPr>
                        <m:t>pred</m:t>
                      </m:r>
                      <m:sSub>
                        <m:sSubPr>
                          <m:ctrlPr>
                            <a:rPr kumimoji="1" lang="en-US" altLang="ja-JP" sz="2000" b="0" i="1" smtClean="0">
                              <a:solidFill>
                                <a:schemeClr val="tx1"/>
                              </a:solidFill>
                              <a:latin typeface="Cambria Math" panose="02040503050406030204" pitchFamily="18" charset="0"/>
                            </a:rPr>
                          </m:ctrlPr>
                        </m:sSubPr>
                        <m:e>
                          <m:d>
                            <m:dPr>
                              <m:ctrlPr>
                                <a:rPr kumimoji="1" lang="en-US" altLang="ja-JP" sz="2000" b="0" i="1" smtClean="0">
                                  <a:solidFill>
                                    <a:schemeClr val="tx1"/>
                                  </a:solidFill>
                                  <a:latin typeface="Cambria Math" panose="02040503050406030204" pitchFamily="18" charset="0"/>
                                </a:rPr>
                              </m:ctrlPr>
                            </m:dPr>
                            <m:e>
                              <m:r>
                                <a:rPr kumimoji="1" lang="en-US" altLang="ja-JP" sz="2000" b="0" i="1" smtClean="0">
                                  <a:solidFill>
                                    <a:schemeClr val="tx1"/>
                                  </a:solidFill>
                                  <a:latin typeface="Cambria Math" panose="02040503050406030204" pitchFamily="18" charset="0"/>
                                </a:rPr>
                                <m:t>𝑎</m:t>
                              </m:r>
                            </m:e>
                          </m:d>
                        </m:e>
                        <m:sub>
                          <m:r>
                            <a:rPr kumimoji="1" lang="en-US" altLang="ja-JP" sz="2000" b="0" i="1" smtClean="0">
                              <a:solidFill>
                                <a:schemeClr val="tx1"/>
                              </a:solidFill>
                              <a:latin typeface="Cambria Math" panose="02040503050406030204" pitchFamily="18" charset="0"/>
                            </a:rPr>
                            <m:t>1</m:t>
                          </m:r>
                        </m:sub>
                      </m:sSub>
                      <m:r>
                        <a:rPr kumimoji="1" lang="en-US" altLang="ja-JP" sz="2000" b="0" i="1" smtClean="0">
                          <a:solidFill>
                            <a:schemeClr val="tx1"/>
                          </a:solidFill>
                          <a:latin typeface="Cambria Math" panose="02040503050406030204" pitchFamily="18" charset="0"/>
                        </a:rPr>
                        <m:t>−1,…,</m:t>
                      </m:r>
                      <m:r>
                        <m:rPr>
                          <m:sty m:val="p"/>
                        </m:rPr>
                        <a:rPr kumimoji="1" lang="en-US" altLang="ja-JP" sz="2000" b="0" i="0" smtClean="0">
                          <a:solidFill>
                            <a:schemeClr val="tx1"/>
                          </a:solidFill>
                          <a:latin typeface="Cambria Math" panose="02040503050406030204" pitchFamily="18" charset="0"/>
                        </a:rPr>
                        <m:t>pred</m:t>
                      </m:r>
                      <m:sSub>
                        <m:sSubPr>
                          <m:ctrlPr>
                            <a:rPr kumimoji="1" lang="en-US" altLang="ja-JP" sz="2000" b="0" i="1" smtClean="0">
                              <a:solidFill>
                                <a:schemeClr val="tx1"/>
                              </a:solidFill>
                              <a:latin typeface="Cambria Math" panose="02040503050406030204" pitchFamily="18" charset="0"/>
                            </a:rPr>
                          </m:ctrlPr>
                        </m:sSubPr>
                        <m:e>
                          <m:d>
                            <m:dPr>
                              <m:ctrlPr>
                                <a:rPr kumimoji="1" lang="en-US" altLang="ja-JP" sz="2000" b="0" i="1" smtClean="0">
                                  <a:solidFill>
                                    <a:schemeClr val="tx1"/>
                                  </a:solidFill>
                                  <a:latin typeface="Cambria Math" panose="02040503050406030204" pitchFamily="18" charset="0"/>
                                </a:rPr>
                              </m:ctrlPr>
                            </m:dPr>
                            <m:e>
                              <m:r>
                                <a:rPr kumimoji="1" lang="en-US" altLang="ja-JP" sz="2000" b="0" i="1" smtClean="0">
                                  <a:solidFill>
                                    <a:schemeClr val="tx1"/>
                                  </a:solidFill>
                                  <a:latin typeface="Cambria Math" panose="02040503050406030204" pitchFamily="18" charset="0"/>
                                </a:rPr>
                                <m:t>𝑎</m:t>
                              </m:r>
                            </m:e>
                          </m:d>
                        </m:e>
                        <m:sub>
                          <m:r>
                            <a:rPr kumimoji="1" lang="en-US" altLang="ja-JP" sz="2000" b="0" i="1" smtClean="0">
                              <a:solidFill>
                                <a:schemeClr val="tx1"/>
                              </a:solidFill>
                              <a:latin typeface="Cambria Math" panose="02040503050406030204" pitchFamily="18" charset="0"/>
                            </a:rPr>
                            <m:t>𝑚</m:t>
                          </m:r>
                        </m:sub>
                      </m:sSub>
                      <m:r>
                        <a:rPr kumimoji="1" lang="en-US" altLang="ja-JP" sz="2000" b="0" i="1" smtClean="0">
                          <a:solidFill>
                            <a:schemeClr val="tx1"/>
                          </a:solidFill>
                          <a:latin typeface="Cambria Math" panose="02040503050406030204" pitchFamily="18" charset="0"/>
                        </a:rPr>
                        <m:t>−</m:t>
                      </m:r>
                      <m:r>
                        <a:rPr kumimoji="1" lang="en-US" altLang="ja-JP" sz="2000" b="0" i="1" smtClean="0">
                          <a:solidFill>
                            <a:schemeClr val="tx1"/>
                          </a:solidFill>
                          <a:latin typeface="Cambria Math" panose="02040503050406030204" pitchFamily="18" charset="0"/>
                        </a:rPr>
                        <m:t>𝑚</m:t>
                      </m:r>
                      <m:r>
                        <a:rPr kumimoji="1" lang="en-US" altLang="ja-JP" sz="2000" b="0" i="1" smtClean="0">
                          <a:solidFill>
                            <a:schemeClr val="tx1"/>
                          </a:solidFill>
                          <a:latin typeface="Cambria Math" panose="02040503050406030204" pitchFamily="18" charset="0"/>
                        </a:rPr>
                        <m:t>)</m:t>
                      </m:r>
                    </m:oMath>
                  </m:oMathPara>
                </a14:m>
                <a:endParaRPr kumimoji="1" lang="ja-JP" altLang="en-US" dirty="0">
                  <a:solidFill>
                    <a:schemeClr val="tx1"/>
                  </a:solidFill>
                </a:endParaRPr>
              </a:p>
            </p:txBody>
          </p:sp>
        </mc:Choice>
        <mc:Fallback>
          <p:sp>
            <p:nvSpPr>
              <p:cNvPr id="8" name="四角形: 角を丸くする 7"/>
              <p:cNvSpPr>
                <a:spLocks noRot="1" noChangeAspect="1" noMove="1" noResize="1" noEditPoints="1" noAdjustHandles="1" noChangeArrowheads="1" noChangeShapeType="1" noTextEdit="1"/>
              </p:cNvSpPr>
              <p:nvPr/>
            </p:nvSpPr>
            <p:spPr>
              <a:xfrm>
                <a:off x="782781" y="2140527"/>
                <a:ext cx="7578437" cy="635461"/>
              </a:xfrm>
              <a:prstGeom prst="roundRect">
                <a:avLst/>
              </a:prstGeom>
              <a:blipFill>
                <a:blip r:embed="rId4"/>
                <a:stretch>
                  <a:fillRect/>
                </a:stretch>
              </a:blipFill>
              <a:ln w="28575">
                <a:solidFill>
                  <a:srgbClr val="00B050"/>
                </a:solidFill>
              </a:ln>
            </p:spPr>
            <p:txBody>
              <a:bodyPr/>
              <a:lstStyle/>
              <a:p>
                <a:r>
                  <a:rPr lang="ja-JP" altLang="en-US">
                    <a:noFill/>
                  </a:rPr>
                  <a:t> </a:t>
                </a:r>
              </a:p>
            </p:txBody>
          </p:sp>
        </mc:Fallback>
      </mc:AlternateContent>
      <p:sp>
        <p:nvSpPr>
          <p:cNvPr id="6" name="矢印: 上カーブ 5"/>
          <p:cNvSpPr/>
          <p:nvPr/>
        </p:nvSpPr>
        <p:spPr>
          <a:xfrm>
            <a:off x="4871232" y="4698464"/>
            <a:ext cx="2277713" cy="893618"/>
          </a:xfrm>
          <a:prstGeom prst="curvedUp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フローチャート: 結合子 9"/>
          <p:cNvSpPr/>
          <p:nvPr/>
        </p:nvSpPr>
        <p:spPr>
          <a:xfrm flipH="1">
            <a:off x="6841701" y="4460842"/>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C00000"/>
                </a:solidFill>
              </a:rPr>
              <a:t>2</a:t>
            </a:r>
            <a:endParaRPr kumimoji="1" lang="ja-JP" altLang="en-US" sz="1600" b="1" dirty="0">
              <a:solidFill>
                <a:srgbClr val="C00000"/>
              </a:solidFill>
            </a:endParaRPr>
          </a:p>
        </p:txBody>
      </p:sp>
      <p:sp>
        <p:nvSpPr>
          <p:cNvPr id="11" name="フローチャート: 結合子 10"/>
          <p:cNvSpPr/>
          <p:nvPr/>
        </p:nvSpPr>
        <p:spPr>
          <a:xfrm flipH="1">
            <a:off x="5834123" y="4469777"/>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C00000"/>
                </a:solidFill>
              </a:rPr>
              <a:t>1</a:t>
            </a:r>
            <a:endParaRPr kumimoji="1" lang="ja-JP" altLang="en-US" sz="1600" b="1" dirty="0">
              <a:solidFill>
                <a:srgbClr val="C00000"/>
              </a:solidFill>
            </a:endParaRPr>
          </a:p>
        </p:txBody>
      </p:sp>
    </p:spTree>
    <p:extLst>
      <p:ext uri="{BB962C8B-B14F-4D97-AF65-F5344CB8AC3E}">
        <p14:creationId xmlns:p14="http://schemas.microsoft.com/office/powerpoint/2010/main" val="610243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フィルタリングに必要な前処理</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360218" y="1340716"/>
                <a:ext cx="8155132" cy="799811"/>
              </a:xfrm>
            </p:spPr>
            <p:txBody>
              <a:bodyPr>
                <a:normAutofit fontScale="92500" lnSpcReduction="10000"/>
              </a:bodyPr>
              <a:lstStyle/>
              <a:p>
                <a:r>
                  <a:rPr kumimoji="1" lang="ja-JP" altLang="en-US" dirty="0"/>
                  <a:t>整数アルファベット上の系列</a:t>
                </a:r>
                <a14:m>
                  <m:oMath xmlns:m="http://schemas.openxmlformats.org/officeDocument/2006/math">
                    <m:r>
                      <a:rPr kumimoji="1" lang="en-US" altLang="ja-JP" b="0" i="1" dirty="0" smtClean="0">
                        <a:latin typeface="Cambria Math" panose="02040503050406030204" pitchFamily="18" charset="0"/>
                      </a:rPr>
                      <m:t>𝑎</m:t>
                    </m:r>
                    <m:r>
                      <a:rPr kumimoji="1" lang="en-US" altLang="ja-JP" b="0" i="0" dirty="0" smtClean="0">
                        <a:latin typeface="Cambria Math" panose="02040503050406030204" pitchFamily="18" charset="0"/>
                      </a:rPr>
                      <m:t>=</m:t>
                    </m:r>
                    <m:r>
                      <a:rPr kumimoji="1" lang="en-US" altLang="ja-JP"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𝑎</m:t>
                        </m:r>
                      </m:e>
                      <m:sub>
                        <m:r>
                          <a:rPr kumimoji="1" lang="en-US" altLang="ja-JP" b="0" i="1" dirty="0" smtClean="0">
                            <a:latin typeface="Cambria Math" panose="02040503050406030204" pitchFamily="18" charset="0"/>
                          </a:rPr>
                          <m:t>1</m:t>
                        </m:r>
                      </m:sub>
                    </m:sSub>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𝑎</m:t>
                        </m:r>
                      </m:e>
                      <m:sub>
                        <m:r>
                          <a:rPr kumimoji="1" lang="en-US" altLang="ja-JP" b="0" i="1" dirty="0" smtClean="0">
                            <a:latin typeface="Cambria Math" panose="02040503050406030204" pitchFamily="18" charset="0"/>
                          </a:rPr>
                          <m:t>𝑚</m:t>
                        </m:r>
                      </m:sub>
                    </m:sSub>
                    <m:r>
                      <a:rPr kumimoji="1" lang="en-US" altLang="ja-JP" i="1" dirty="0" smtClean="0">
                        <a:latin typeface="Cambria Math" panose="02040503050406030204" pitchFamily="18" charset="0"/>
                      </a:rPr>
                      <m:t>)</m:t>
                    </m:r>
                  </m:oMath>
                </a14:m>
                <a:r>
                  <a:rPr kumimoji="1" lang="ja-JP" altLang="en-US" dirty="0"/>
                  <a:t>に対して，</a:t>
                </a:r>
                <a14:m>
                  <m:oMath xmlns:m="http://schemas.openxmlformats.org/officeDocument/2006/math">
                    <m:r>
                      <a:rPr lang="en-US" altLang="ja-JP" i="1" dirty="0" smtClean="0">
                        <a:latin typeface="Cambria Math" panose="02040503050406030204" pitchFamily="18" charset="0"/>
                      </a:rPr>
                      <m:t>𝑆</m:t>
                    </m:r>
                    <m:r>
                      <a:rPr lang="en-US" altLang="ja-JP" i="1" dirty="0" smtClean="0">
                        <a:latin typeface="Cambria Math" panose="02040503050406030204" pitchFamily="18" charset="0"/>
                      </a:rPr>
                      <m:t>(</m:t>
                    </m:r>
                    <m:r>
                      <a:rPr lang="en-US" altLang="ja-JP" b="0" i="1" dirty="0" smtClean="0">
                        <a:latin typeface="Cambria Math" panose="02040503050406030204" pitchFamily="18" charset="0"/>
                      </a:rPr>
                      <m:t>𝑎</m:t>
                    </m:r>
                    <m:r>
                      <a:rPr lang="en-US" altLang="ja-JP" i="1" dirty="0" smtClean="0">
                        <a:latin typeface="Cambria Math" panose="02040503050406030204" pitchFamily="18" charset="0"/>
                      </a:rPr>
                      <m:t>)</m:t>
                    </m:r>
                    <m:r>
                      <a:rPr kumimoji="1" lang="ja-JP" altLang="en-US" i="1" dirty="0">
                        <a:latin typeface="Cambria Math" panose="02040503050406030204" pitchFamily="18" charset="0"/>
                      </a:rPr>
                      <m:t>を</m:t>
                    </m:r>
                  </m:oMath>
                </a14:m>
                <a:r>
                  <a:rPr kumimoji="1" lang="ja-JP" altLang="en-US" dirty="0"/>
                  <a:t>次のように生成する．</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360218" y="1340716"/>
                <a:ext cx="8155132" cy="799811"/>
              </a:xfrm>
              <a:blipFill>
                <a:blip r:embed="rId2"/>
                <a:stretch>
                  <a:fillRect l="-1121" t="-15267" b="-11450"/>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46F5A2C1-14D5-5B4B-BE34-C3D425CB82EE}" type="slidenum">
              <a:rPr kumimoji="1" lang="ja-JP" altLang="en-US" smtClean="0"/>
              <a:t>32</a:t>
            </a:fld>
            <a:endParaRPr kumimoji="1" lang="ja-JP" altLang="en-US"/>
          </a:p>
        </p:txBody>
      </p:sp>
      <mc:AlternateContent xmlns:mc="http://schemas.openxmlformats.org/markup-compatibility/2006">
        <mc:Choice xmlns:a14="http://schemas.microsoft.com/office/drawing/2010/main" Requires="a14">
          <p:graphicFrame>
            <p:nvGraphicFramePr>
              <p:cNvPr id="5" name="表 4"/>
              <p:cNvGraphicFramePr>
                <a:graphicFrameLocks noGrp="1"/>
              </p:cNvGraphicFramePr>
              <p:nvPr>
                <p:extLst>
                  <p:ext uri="{D42A27DB-BD31-4B8C-83A1-F6EECF244321}">
                    <p14:modId xmlns:p14="http://schemas.microsoft.com/office/powerpoint/2010/main" val="2997151233"/>
                  </p:ext>
                </p:extLst>
              </p:nvPr>
            </p:nvGraphicFramePr>
            <p:xfrm>
              <a:off x="1389784" y="2893752"/>
              <a:ext cx="6096000" cy="158496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901400049"/>
                        </a:ext>
                      </a:extLst>
                    </a:gridCol>
                    <a:gridCol w="1016000">
                      <a:extLst>
                        <a:ext uri="{9D8B030D-6E8A-4147-A177-3AD203B41FA5}">
                          <a16:colId xmlns:a16="http://schemas.microsoft.com/office/drawing/2014/main" val="1585626577"/>
                        </a:ext>
                      </a:extLst>
                    </a:gridCol>
                    <a:gridCol w="1016000">
                      <a:extLst>
                        <a:ext uri="{9D8B030D-6E8A-4147-A177-3AD203B41FA5}">
                          <a16:colId xmlns:a16="http://schemas.microsoft.com/office/drawing/2014/main" val="847634673"/>
                        </a:ext>
                      </a:extLst>
                    </a:gridCol>
                    <a:gridCol w="1016000">
                      <a:extLst>
                        <a:ext uri="{9D8B030D-6E8A-4147-A177-3AD203B41FA5}">
                          <a16:colId xmlns:a16="http://schemas.microsoft.com/office/drawing/2014/main" val="4236799000"/>
                        </a:ext>
                      </a:extLst>
                    </a:gridCol>
                    <a:gridCol w="1016000">
                      <a:extLst>
                        <a:ext uri="{9D8B030D-6E8A-4147-A177-3AD203B41FA5}">
                          <a16:colId xmlns:a16="http://schemas.microsoft.com/office/drawing/2014/main" val="700092334"/>
                        </a:ext>
                      </a:extLst>
                    </a:gridCol>
                    <a:gridCol w="1016000">
                      <a:extLst>
                        <a:ext uri="{9D8B030D-6E8A-4147-A177-3AD203B41FA5}">
                          <a16:colId xmlns:a16="http://schemas.microsoft.com/office/drawing/2014/main" val="2836348642"/>
                        </a:ext>
                      </a:extLst>
                    </a:gridCol>
                  </a:tblGrid>
                  <a:tr h="370840">
                    <a:tc>
                      <a:txBody>
                        <a:bodyPr/>
                        <a:lstStyle/>
                        <a:p>
                          <a:pPr algn="ctr"/>
                          <a:r>
                            <a:rPr lang="en-US" altLang="ja-JP" sz="2000" dirty="0"/>
                            <a:t>index</a:t>
                          </a:r>
                          <a:endParaRPr kumimoji="1" lang="ja-JP" altLang="en-US" sz="2000" dirty="0"/>
                        </a:p>
                      </a:txBody>
                      <a:tcPr>
                        <a:solidFill>
                          <a:schemeClr val="bg1">
                            <a:lumMod val="85000"/>
                          </a:schemeClr>
                        </a:solidFill>
                      </a:tcPr>
                    </a:tc>
                    <a:tc>
                      <a:txBody>
                        <a:bodyPr/>
                        <a:lstStyle/>
                        <a:p>
                          <a:pPr algn="ctr"/>
                          <a:r>
                            <a:rPr kumimoji="1" lang="en-US" altLang="ja-JP" sz="2000" dirty="0"/>
                            <a:t>1</a:t>
                          </a:r>
                          <a:endParaRPr kumimoji="1" lang="ja-JP" altLang="en-US" sz="2000" dirty="0"/>
                        </a:p>
                      </a:txBody>
                      <a:tcPr>
                        <a:solidFill>
                          <a:schemeClr val="bg1">
                            <a:lumMod val="85000"/>
                          </a:schemeClr>
                        </a:solidFill>
                      </a:tcPr>
                    </a:tc>
                    <a:tc>
                      <a:txBody>
                        <a:bodyPr/>
                        <a:lstStyle/>
                        <a:p>
                          <a:pPr algn="ctr"/>
                          <a:r>
                            <a:rPr kumimoji="1" lang="en-US" altLang="ja-JP" sz="2000" dirty="0"/>
                            <a:t>2</a:t>
                          </a:r>
                          <a:endParaRPr kumimoji="1" lang="ja-JP" altLang="en-US" sz="2000" dirty="0"/>
                        </a:p>
                      </a:txBody>
                      <a:tcPr>
                        <a:solidFill>
                          <a:schemeClr val="bg1">
                            <a:lumMod val="85000"/>
                          </a:schemeClr>
                        </a:solidFill>
                      </a:tcPr>
                    </a:tc>
                    <a:tc>
                      <a:txBody>
                        <a:bodyPr/>
                        <a:lstStyle/>
                        <a:p>
                          <a:pPr algn="ctr"/>
                          <a:r>
                            <a:rPr kumimoji="1" lang="en-US" altLang="ja-JP" sz="2000" dirty="0"/>
                            <a:t>3</a:t>
                          </a:r>
                          <a:endParaRPr kumimoji="1" lang="ja-JP" altLang="en-US" sz="2000" dirty="0"/>
                        </a:p>
                      </a:txBody>
                      <a:tcPr>
                        <a:solidFill>
                          <a:schemeClr val="bg1">
                            <a:lumMod val="85000"/>
                          </a:schemeClr>
                        </a:solidFill>
                      </a:tcPr>
                    </a:tc>
                    <a:tc>
                      <a:txBody>
                        <a:bodyPr/>
                        <a:lstStyle/>
                        <a:p>
                          <a:pPr algn="ctr"/>
                          <a:r>
                            <a:rPr kumimoji="1" lang="en-US" altLang="ja-JP" sz="2000" dirty="0"/>
                            <a:t>4</a:t>
                          </a:r>
                          <a:endParaRPr kumimoji="1" lang="ja-JP" altLang="en-US" sz="2000" dirty="0"/>
                        </a:p>
                      </a:txBody>
                      <a:tcPr>
                        <a:solidFill>
                          <a:schemeClr val="bg1">
                            <a:lumMod val="85000"/>
                          </a:schemeClr>
                        </a:solidFill>
                      </a:tcPr>
                    </a:tc>
                    <a:tc>
                      <a:txBody>
                        <a:bodyPr/>
                        <a:lstStyle/>
                        <a:p>
                          <a:pPr algn="ctr"/>
                          <a:r>
                            <a:rPr kumimoji="1" lang="en-US" altLang="ja-JP" sz="2000" dirty="0"/>
                            <a:t>5</a:t>
                          </a:r>
                          <a:endParaRPr kumimoji="1" lang="ja-JP" altLang="en-US" sz="2000" dirty="0"/>
                        </a:p>
                      </a:txBody>
                      <a:tcPr>
                        <a:solidFill>
                          <a:schemeClr val="bg1">
                            <a:lumMod val="85000"/>
                          </a:schemeClr>
                        </a:solidFill>
                      </a:tcPr>
                    </a:tc>
                    <a:extLst>
                      <a:ext uri="{0D108BD9-81ED-4DB2-BD59-A6C34878D82A}">
                        <a16:rowId xmlns:a16="http://schemas.microsoft.com/office/drawing/2014/main" val="2855172224"/>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𝑎</m:t>
                                </m:r>
                              </m:oMath>
                            </m:oMathPara>
                          </a14:m>
                          <a:endParaRPr kumimoji="1" lang="ja-JP" altLang="en-US" sz="2000" dirty="0"/>
                        </a:p>
                      </a:txBody>
                      <a:tcPr/>
                    </a:tc>
                    <a:tc>
                      <a:txBody>
                        <a:bodyPr/>
                        <a:lstStyle/>
                        <a:p>
                          <a:pPr algn="ctr"/>
                          <a:r>
                            <a:rPr kumimoji="1" lang="en-US" altLang="ja-JP" sz="2000" dirty="0"/>
                            <a:t>15</a:t>
                          </a:r>
                          <a:endParaRPr kumimoji="1" lang="ja-JP" altLang="en-US" sz="2000" dirty="0"/>
                        </a:p>
                      </a:txBody>
                      <a:tcPr/>
                    </a:tc>
                    <a:tc>
                      <a:txBody>
                        <a:bodyPr/>
                        <a:lstStyle/>
                        <a:p>
                          <a:pPr algn="ctr"/>
                          <a:r>
                            <a:rPr kumimoji="1" lang="en-US" altLang="ja-JP" sz="2000" dirty="0"/>
                            <a:t>6</a:t>
                          </a:r>
                          <a:endParaRPr kumimoji="1" lang="ja-JP" altLang="en-US" sz="2000" dirty="0"/>
                        </a:p>
                      </a:txBody>
                      <a:tcPr/>
                    </a:tc>
                    <a:tc>
                      <a:txBody>
                        <a:bodyPr/>
                        <a:lstStyle/>
                        <a:p>
                          <a:pPr algn="ctr"/>
                          <a:r>
                            <a:rPr kumimoji="1" lang="en-US" altLang="ja-JP" sz="2000" dirty="0"/>
                            <a:t>5</a:t>
                          </a:r>
                          <a:endParaRPr kumimoji="1" lang="ja-JP" altLang="en-US" sz="2000" dirty="0"/>
                        </a:p>
                      </a:txBody>
                      <a:tcPr/>
                    </a:tc>
                    <a:tc>
                      <a:txBody>
                        <a:bodyPr/>
                        <a:lstStyle/>
                        <a:p>
                          <a:pPr algn="ctr"/>
                          <a:r>
                            <a:rPr kumimoji="1" lang="en-US" altLang="ja-JP" sz="2000" dirty="0"/>
                            <a:t>9</a:t>
                          </a:r>
                          <a:endParaRPr kumimoji="1" lang="ja-JP" altLang="en-US" sz="2000" dirty="0"/>
                        </a:p>
                      </a:txBody>
                      <a:tcPr/>
                    </a:tc>
                    <a:tc>
                      <a:txBody>
                        <a:bodyPr/>
                        <a:lstStyle/>
                        <a:p>
                          <a:pPr algn="ctr"/>
                          <a:r>
                            <a:rPr kumimoji="1" lang="en-US" altLang="ja-JP" sz="2000" dirty="0"/>
                            <a:t>1</a:t>
                          </a:r>
                          <a:endParaRPr kumimoji="1" lang="ja-JP" altLang="en-US" sz="2000" dirty="0"/>
                        </a:p>
                      </a:txBody>
                      <a:tcPr/>
                    </a:tc>
                    <a:extLst>
                      <a:ext uri="{0D108BD9-81ED-4DB2-BD59-A6C34878D82A}">
                        <a16:rowId xmlns:a16="http://schemas.microsoft.com/office/drawing/2014/main" val="2788817301"/>
                      </a:ext>
                    </a:extLst>
                  </a:tr>
                  <a:tr h="370840">
                    <a:tc>
                      <a:txBody>
                        <a:bodyPr/>
                        <a:lstStyle/>
                        <a:p>
                          <a:pPr algn="ctr"/>
                          <a14:m>
                            <m:oMathPara xmlns:m="http://schemas.openxmlformats.org/officeDocument/2006/math">
                              <m:oMathParaPr>
                                <m:jc m:val="centerGroup"/>
                              </m:oMathParaPr>
                              <m:oMath xmlns:m="http://schemas.openxmlformats.org/officeDocument/2006/math">
                                <m:r>
                                  <m:rPr>
                                    <m:sty m:val="p"/>
                                  </m:rPr>
                                  <a:rPr kumimoji="1" lang="en-US" altLang="ja-JP" sz="2000" b="0" i="0" smtClean="0">
                                    <a:latin typeface="Cambria Math" panose="02040503050406030204" pitchFamily="18" charset="0"/>
                                  </a:rPr>
                                  <m:t>pred</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𝑎</m:t>
                                </m:r>
                                <m:r>
                                  <a:rPr kumimoji="1" lang="en-US" altLang="ja-JP" sz="2000" b="0" i="1" smtClean="0">
                                    <a:latin typeface="Cambria Math" panose="02040503050406030204" pitchFamily="18" charset="0"/>
                                  </a:rPr>
                                  <m:t>)</m:t>
                                </m:r>
                              </m:oMath>
                            </m:oMathPara>
                          </a14:m>
                          <a:endParaRPr kumimoji="1" lang="ja-JP" altLang="en-US" sz="2000" dirty="0"/>
                        </a:p>
                      </a:txBody>
                      <a:tcPr/>
                    </a:tc>
                    <a:tc>
                      <a:txBody>
                        <a:bodyPr/>
                        <a:lstStyle/>
                        <a:p>
                          <a:pPr algn="ctr"/>
                          <a:r>
                            <a:rPr kumimoji="1" lang="en-US" altLang="ja-JP" sz="2000" dirty="0"/>
                            <a:t>4</a:t>
                          </a:r>
                          <a:endParaRPr kumimoji="1" lang="ja-JP" altLang="en-US" sz="2000" dirty="0"/>
                        </a:p>
                      </a:txBody>
                      <a:tcPr/>
                    </a:tc>
                    <a:tc>
                      <a:txBody>
                        <a:bodyPr/>
                        <a:lstStyle/>
                        <a:p>
                          <a:pPr algn="ctr"/>
                          <a:r>
                            <a:rPr kumimoji="1" lang="en-US" altLang="ja-JP" sz="2000" dirty="0"/>
                            <a:t>3</a:t>
                          </a:r>
                          <a:endParaRPr kumimoji="1" lang="ja-JP" altLang="en-US" sz="2000" dirty="0"/>
                        </a:p>
                      </a:txBody>
                      <a:tcPr/>
                    </a:tc>
                    <a:tc>
                      <a:txBody>
                        <a:bodyPr/>
                        <a:lstStyle/>
                        <a:p>
                          <a:pPr algn="ctr"/>
                          <a:r>
                            <a:rPr kumimoji="1" lang="en-US" altLang="ja-JP" sz="2000" dirty="0"/>
                            <a:t>5</a:t>
                          </a:r>
                          <a:endParaRPr kumimoji="1" lang="ja-JP" altLang="en-US" sz="2000" dirty="0"/>
                        </a:p>
                      </a:txBody>
                      <a:tcPr/>
                    </a:tc>
                    <a:tc>
                      <a:txBody>
                        <a:bodyPr/>
                        <a:lstStyle/>
                        <a:p>
                          <a:pPr algn="ctr"/>
                          <a:r>
                            <a:rPr kumimoji="1" lang="en-US" altLang="ja-JP" sz="2000" dirty="0"/>
                            <a:t>2</a:t>
                          </a:r>
                          <a:endParaRPr kumimoji="1" lang="ja-JP" altLang="en-US" sz="2000" dirty="0"/>
                        </a:p>
                      </a:txBody>
                      <a:tcPr/>
                    </a:tc>
                    <a:tc>
                      <a:txBody>
                        <a:bodyPr/>
                        <a:lstStyle/>
                        <a:p>
                          <a:pPr algn="ctr"/>
                          <a:r>
                            <a:rPr kumimoji="1" lang="en-US" altLang="ja-JP" sz="2000" dirty="0"/>
                            <a:t>0</a:t>
                          </a:r>
                          <a:endParaRPr kumimoji="1" lang="ja-JP" altLang="en-US" sz="2000" dirty="0"/>
                        </a:p>
                      </a:txBody>
                      <a:tcPr/>
                    </a:tc>
                    <a:extLst>
                      <a:ext uri="{0D108BD9-81ED-4DB2-BD59-A6C34878D82A}">
                        <a16:rowId xmlns:a16="http://schemas.microsoft.com/office/drawing/2014/main" val="1453427238"/>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𝑆</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𝑎</m:t>
                                </m:r>
                                <m:r>
                                  <a:rPr kumimoji="1" lang="en-US" altLang="ja-JP" sz="2000" b="0" i="1" smtClean="0">
                                    <a:latin typeface="Cambria Math" panose="02040503050406030204" pitchFamily="18" charset="0"/>
                                  </a:rPr>
                                  <m:t>)</m:t>
                                </m:r>
                              </m:oMath>
                            </m:oMathPara>
                          </a14:m>
                          <a:endParaRPr kumimoji="1" lang="ja-JP" altLang="en-US" sz="2000" dirty="0"/>
                        </a:p>
                      </a:txBody>
                      <a:tcPr/>
                    </a:tc>
                    <a:tc>
                      <a:txBody>
                        <a:bodyPr/>
                        <a:lstStyle/>
                        <a:p>
                          <a:pPr algn="ctr"/>
                          <a:r>
                            <a:rPr kumimoji="1" lang="en-US" altLang="ja-JP" sz="2000" dirty="0">
                              <a:solidFill>
                                <a:schemeClr val="tx1"/>
                              </a:solidFill>
                            </a:rPr>
                            <a:t>3</a:t>
                          </a:r>
                          <a:endParaRPr kumimoji="1" lang="ja-JP" altLang="en-US" sz="2000" dirty="0">
                            <a:solidFill>
                              <a:schemeClr val="tx1"/>
                            </a:solidFill>
                          </a:endParaRPr>
                        </a:p>
                      </a:txBody>
                      <a:tcPr/>
                    </a:tc>
                    <a:tc>
                      <a:txBody>
                        <a:bodyPr/>
                        <a:lstStyle/>
                        <a:p>
                          <a:pPr algn="ctr"/>
                          <a:r>
                            <a:rPr kumimoji="1" lang="en-US" altLang="ja-JP" sz="2000" dirty="0"/>
                            <a:t>1</a:t>
                          </a:r>
                          <a:endParaRPr kumimoji="1" lang="ja-JP" altLang="en-US" sz="2000" dirty="0"/>
                        </a:p>
                      </a:txBody>
                      <a:tcPr/>
                    </a:tc>
                    <a:tc>
                      <a:txBody>
                        <a:bodyPr/>
                        <a:lstStyle/>
                        <a:p>
                          <a:pPr algn="ctr"/>
                          <a:r>
                            <a:rPr kumimoji="1" lang="en-US" altLang="ja-JP" sz="2000" dirty="0">
                              <a:solidFill>
                                <a:schemeClr val="tx1"/>
                              </a:solidFill>
                            </a:rPr>
                            <a:t>2</a:t>
                          </a:r>
                          <a:endParaRPr kumimoji="1" lang="ja-JP" altLang="en-US" sz="2000" dirty="0">
                            <a:solidFill>
                              <a:schemeClr val="tx1"/>
                            </a:solidFill>
                          </a:endParaRPr>
                        </a:p>
                      </a:txBody>
                      <a:tcPr/>
                    </a:tc>
                    <a:tc>
                      <a:txBody>
                        <a:bodyPr/>
                        <a:lstStyle/>
                        <a:p>
                          <a:pPr algn="ctr"/>
                          <a:r>
                            <a:rPr kumimoji="1" lang="en-US" altLang="ja-JP" sz="2000" dirty="0"/>
                            <a:t>-2</a:t>
                          </a:r>
                          <a:endParaRPr kumimoji="1" lang="ja-JP" altLang="en-US" sz="2000" dirty="0"/>
                        </a:p>
                      </a:txBody>
                      <a:tcPr/>
                    </a:tc>
                    <a:tc>
                      <a:txBody>
                        <a:bodyPr/>
                        <a:lstStyle/>
                        <a:p>
                          <a:pPr algn="ctr"/>
                          <a:r>
                            <a:rPr kumimoji="1" lang="en-US" altLang="ja-JP" sz="2000" dirty="0">
                              <a:solidFill>
                                <a:srgbClr val="C00000"/>
                              </a:solidFill>
                            </a:rPr>
                            <a:t>-5</a:t>
                          </a:r>
                          <a:endParaRPr kumimoji="1" lang="ja-JP" altLang="en-US" sz="2000" dirty="0">
                            <a:solidFill>
                              <a:srgbClr val="C00000"/>
                            </a:solidFill>
                          </a:endParaRPr>
                        </a:p>
                      </a:txBody>
                      <a:tcPr/>
                    </a:tc>
                    <a:extLst>
                      <a:ext uri="{0D108BD9-81ED-4DB2-BD59-A6C34878D82A}">
                        <a16:rowId xmlns:a16="http://schemas.microsoft.com/office/drawing/2014/main" val="3108521135"/>
                      </a:ext>
                    </a:extLst>
                  </a:tr>
                </a:tbl>
              </a:graphicData>
            </a:graphic>
          </p:graphicFrame>
        </mc:Choice>
        <mc:Fallback>
          <p:graphicFrame>
            <p:nvGraphicFramePr>
              <p:cNvPr id="5" name="表 4"/>
              <p:cNvGraphicFramePr>
                <a:graphicFrameLocks noGrp="1"/>
              </p:cNvGraphicFramePr>
              <p:nvPr>
                <p:extLst>
                  <p:ext uri="{D42A27DB-BD31-4B8C-83A1-F6EECF244321}">
                    <p14:modId xmlns:p14="http://schemas.microsoft.com/office/powerpoint/2010/main" val="2997151233"/>
                  </p:ext>
                </p:extLst>
              </p:nvPr>
            </p:nvGraphicFramePr>
            <p:xfrm>
              <a:off x="1389784" y="2893752"/>
              <a:ext cx="6096000" cy="158496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901400049"/>
                        </a:ext>
                      </a:extLst>
                    </a:gridCol>
                    <a:gridCol w="1016000">
                      <a:extLst>
                        <a:ext uri="{9D8B030D-6E8A-4147-A177-3AD203B41FA5}">
                          <a16:colId xmlns:a16="http://schemas.microsoft.com/office/drawing/2014/main" val="1585626577"/>
                        </a:ext>
                      </a:extLst>
                    </a:gridCol>
                    <a:gridCol w="1016000">
                      <a:extLst>
                        <a:ext uri="{9D8B030D-6E8A-4147-A177-3AD203B41FA5}">
                          <a16:colId xmlns:a16="http://schemas.microsoft.com/office/drawing/2014/main" val="847634673"/>
                        </a:ext>
                      </a:extLst>
                    </a:gridCol>
                    <a:gridCol w="1016000">
                      <a:extLst>
                        <a:ext uri="{9D8B030D-6E8A-4147-A177-3AD203B41FA5}">
                          <a16:colId xmlns:a16="http://schemas.microsoft.com/office/drawing/2014/main" val="4236799000"/>
                        </a:ext>
                      </a:extLst>
                    </a:gridCol>
                    <a:gridCol w="1016000">
                      <a:extLst>
                        <a:ext uri="{9D8B030D-6E8A-4147-A177-3AD203B41FA5}">
                          <a16:colId xmlns:a16="http://schemas.microsoft.com/office/drawing/2014/main" val="700092334"/>
                        </a:ext>
                      </a:extLst>
                    </a:gridCol>
                    <a:gridCol w="1016000">
                      <a:extLst>
                        <a:ext uri="{9D8B030D-6E8A-4147-A177-3AD203B41FA5}">
                          <a16:colId xmlns:a16="http://schemas.microsoft.com/office/drawing/2014/main" val="2836348642"/>
                        </a:ext>
                      </a:extLst>
                    </a:gridCol>
                  </a:tblGrid>
                  <a:tr h="396240">
                    <a:tc>
                      <a:txBody>
                        <a:bodyPr/>
                        <a:lstStyle/>
                        <a:p>
                          <a:pPr algn="ctr"/>
                          <a:r>
                            <a:rPr lang="en-US" altLang="ja-JP" sz="2000" dirty="0"/>
                            <a:t>index</a:t>
                          </a:r>
                          <a:endParaRPr kumimoji="1" lang="ja-JP" altLang="en-US" sz="2000" dirty="0"/>
                        </a:p>
                      </a:txBody>
                      <a:tcPr>
                        <a:solidFill>
                          <a:schemeClr val="bg1">
                            <a:lumMod val="85000"/>
                          </a:schemeClr>
                        </a:solidFill>
                      </a:tcPr>
                    </a:tc>
                    <a:tc>
                      <a:txBody>
                        <a:bodyPr/>
                        <a:lstStyle/>
                        <a:p>
                          <a:pPr algn="ctr"/>
                          <a:r>
                            <a:rPr kumimoji="1" lang="en-US" altLang="ja-JP" sz="2000" dirty="0"/>
                            <a:t>1</a:t>
                          </a:r>
                          <a:endParaRPr kumimoji="1" lang="ja-JP" altLang="en-US" sz="2000" dirty="0"/>
                        </a:p>
                      </a:txBody>
                      <a:tcPr>
                        <a:solidFill>
                          <a:schemeClr val="bg1">
                            <a:lumMod val="85000"/>
                          </a:schemeClr>
                        </a:solidFill>
                      </a:tcPr>
                    </a:tc>
                    <a:tc>
                      <a:txBody>
                        <a:bodyPr/>
                        <a:lstStyle/>
                        <a:p>
                          <a:pPr algn="ctr"/>
                          <a:r>
                            <a:rPr kumimoji="1" lang="en-US" altLang="ja-JP" sz="2000" dirty="0"/>
                            <a:t>2</a:t>
                          </a:r>
                          <a:endParaRPr kumimoji="1" lang="ja-JP" altLang="en-US" sz="2000" dirty="0"/>
                        </a:p>
                      </a:txBody>
                      <a:tcPr>
                        <a:solidFill>
                          <a:schemeClr val="bg1">
                            <a:lumMod val="85000"/>
                          </a:schemeClr>
                        </a:solidFill>
                      </a:tcPr>
                    </a:tc>
                    <a:tc>
                      <a:txBody>
                        <a:bodyPr/>
                        <a:lstStyle/>
                        <a:p>
                          <a:pPr algn="ctr"/>
                          <a:r>
                            <a:rPr kumimoji="1" lang="en-US" altLang="ja-JP" sz="2000" dirty="0"/>
                            <a:t>3</a:t>
                          </a:r>
                          <a:endParaRPr kumimoji="1" lang="ja-JP" altLang="en-US" sz="2000" dirty="0"/>
                        </a:p>
                      </a:txBody>
                      <a:tcPr>
                        <a:solidFill>
                          <a:schemeClr val="bg1">
                            <a:lumMod val="85000"/>
                          </a:schemeClr>
                        </a:solidFill>
                      </a:tcPr>
                    </a:tc>
                    <a:tc>
                      <a:txBody>
                        <a:bodyPr/>
                        <a:lstStyle/>
                        <a:p>
                          <a:pPr algn="ctr"/>
                          <a:r>
                            <a:rPr kumimoji="1" lang="en-US" altLang="ja-JP" sz="2000" dirty="0"/>
                            <a:t>4</a:t>
                          </a:r>
                          <a:endParaRPr kumimoji="1" lang="ja-JP" altLang="en-US" sz="2000" dirty="0"/>
                        </a:p>
                      </a:txBody>
                      <a:tcPr>
                        <a:solidFill>
                          <a:schemeClr val="bg1">
                            <a:lumMod val="85000"/>
                          </a:schemeClr>
                        </a:solidFill>
                      </a:tcPr>
                    </a:tc>
                    <a:tc>
                      <a:txBody>
                        <a:bodyPr/>
                        <a:lstStyle/>
                        <a:p>
                          <a:pPr algn="ctr"/>
                          <a:r>
                            <a:rPr kumimoji="1" lang="en-US" altLang="ja-JP" sz="2000" dirty="0"/>
                            <a:t>5</a:t>
                          </a:r>
                          <a:endParaRPr kumimoji="1" lang="ja-JP" altLang="en-US" sz="2000" dirty="0"/>
                        </a:p>
                      </a:txBody>
                      <a:tcPr>
                        <a:solidFill>
                          <a:schemeClr val="bg1">
                            <a:lumMod val="85000"/>
                          </a:schemeClr>
                        </a:solidFill>
                      </a:tcPr>
                    </a:tc>
                    <a:extLst>
                      <a:ext uri="{0D108BD9-81ED-4DB2-BD59-A6C34878D82A}">
                        <a16:rowId xmlns:a16="http://schemas.microsoft.com/office/drawing/2014/main" val="2855172224"/>
                      </a:ext>
                    </a:extLst>
                  </a:tr>
                  <a:tr h="396240">
                    <a:tc>
                      <a:txBody>
                        <a:bodyPr/>
                        <a:lstStyle/>
                        <a:p>
                          <a:endParaRPr lang="ja-JP"/>
                        </a:p>
                      </a:txBody>
                      <a:tcPr>
                        <a:blipFill>
                          <a:blip r:embed="rId3"/>
                          <a:stretch>
                            <a:fillRect l="-599" t="-106061" r="-501198" b="-224242"/>
                          </a:stretch>
                        </a:blipFill>
                      </a:tcPr>
                    </a:tc>
                    <a:tc>
                      <a:txBody>
                        <a:bodyPr/>
                        <a:lstStyle/>
                        <a:p>
                          <a:pPr algn="ctr"/>
                          <a:r>
                            <a:rPr kumimoji="1" lang="en-US" altLang="ja-JP" sz="2000" dirty="0"/>
                            <a:t>15</a:t>
                          </a:r>
                          <a:endParaRPr kumimoji="1" lang="ja-JP" altLang="en-US" sz="2000" dirty="0"/>
                        </a:p>
                      </a:txBody>
                      <a:tcPr/>
                    </a:tc>
                    <a:tc>
                      <a:txBody>
                        <a:bodyPr/>
                        <a:lstStyle/>
                        <a:p>
                          <a:pPr algn="ctr"/>
                          <a:r>
                            <a:rPr kumimoji="1" lang="en-US" altLang="ja-JP" sz="2000" dirty="0"/>
                            <a:t>6</a:t>
                          </a:r>
                          <a:endParaRPr kumimoji="1" lang="ja-JP" altLang="en-US" sz="2000" dirty="0"/>
                        </a:p>
                      </a:txBody>
                      <a:tcPr/>
                    </a:tc>
                    <a:tc>
                      <a:txBody>
                        <a:bodyPr/>
                        <a:lstStyle/>
                        <a:p>
                          <a:pPr algn="ctr"/>
                          <a:r>
                            <a:rPr kumimoji="1" lang="en-US" altLang="ja-JP" sz="2000" dirty="0"/>
                            <a:t>5</a:t>
                          </a:r>
                          <a:endParaRPr kumimoji="1" lang="ja-JP" altLang="en-US" sz="2000" dirty="0"/>
                        </a:p>
                      </a:txBody>
                      <a:tcPr/>
                    </a:tc>
                    <a:tc>
                      <a:txBody>
                        <a:bodyPr/>
                        <a:lstStyle/>
                        <a:p>
                          <a:pPr algn="ctr"/>
                          <a:r>
                            <a:rPr kumimoji="1" lang="en-US" altLang="ja-JP" sz="2000" dirty="0"/>
                            <a:t>9</a:t>
                          </a:r>
                          <a:endParaRPr kumimoji="1" lang="ja-JP" altLang="en-US" sz="2000" dirty="0"/>
                        </a:p>
                      </a:txBody>
                      <a:tcPr/>
                    </a:tc>
                    <a:tc>
                      <a:txBody>
                        <a:bodyPr/>
                        <a:lstStyle/>
                        <a:p>
                          <a:pPr algn="ctr"/>
                          <a:r>
                            <a:rPr kumimoji="1" lang="en-US" altLang="ja-JP" sz="2000" dirty="0"/>
                            <a:t>1</a:t>
                          </a:r>
                          <a:endParaRPr kumimoji="1" lang="ja-JP" altLang="en-US" sz="2000" dirty="0"/>
                        </a:p>
                      </a:txBody>
                      <a:tcPr/>
                    </a:tc>
                    <a:extLst>
                      <a:ext uri="{0D108BD9-81ED-4DB2-BD59-A6C34878D82A}">
                        <a16:rowId xmlns:a16="http://schemas.microsoft.com/office/drawing/2014/main" val="2788817301"/>
                      </a:ext>
                    </a:extLst>
                  </a:tr>
                  <a:tr h="396240">
                    <a:tc>
                      <a:txBody>
                        <a:bodyPr/>
                        <a:lstStyle/>
                        <a:p>
                          <a:endParaRPr lang="ja-JP"/>
                        </a:p>
                      </a:txBody>
                      <a:tcPr>
                        <a:blipFill>
                          <a:blip r:embed="rId3"/>
                          <a:stretch>
                            <a:fillRect l="-599" t="-209231" r="-501198" b="-127692"/>
                          </a:stretch>
                        </a:blipFill>
                      </a:tcPr>
                    </a:tc>
                    <a:tc>
                      <a:txBody>
                        <a:bodyPr/>
                        <a:lstStyle/>
                        <a:p>
                          <a:pPr algn="ctr"/>
                          <a:r>
                            <a:rPr kumimoji="1" lang="en-US" altLang="ja-JP" sz="2000" dirty="0"/>
                            <a:t>4</a:t>
                          </a:r>
                          <a:endParaRPr kumimoji="1" lang="ja-JP" altLang="en-US" sz="2000" dirty="0"/>
                        </a:p>
                      </a:txBody>
                      <a:tcPr/>
                    </a:tc>
                    <a:tc>
                      <a:txBody>
                        <a:bodyPr/>
                        <a:lstStyle/>
                        <a:p>
                          <a:pPr algn="ctr"/>
                          <a:r>
                            <a:rPr kumimoji="1" lang="en-US" altLang="ja-JP" sz="2000" dirty="0"/>
                            <a:t>3</a:t>
                          </a:r>
                          <a:endParaRPr kumimoji="1" lang="ja-JP" altLang="en-US" sz="2000" dirty="0"/>
                        </a:p>
                      </a:txBody>
                      <a:tcPr/>
                    </a:tc>
                    <a:tc>
                      <a:txBody>
                        <a:bodyPr/>
                        <a:lstStyle/>
                        <a:p>
                          <a:pPr algn="ctr"/>
                          <a:r>
                            <a:rPr kumimoji="1" lang="en-US" altLang="ja-JP" sz="2000" dirty="0"/>
                            <a:t>5</a:t>
                          </a:r>
                          <a:endParaRPr kumimoji="1" lang="ja-JP" altLang="en-US" sz="2000" dirty="0"/>
                        </a:p>
                      </a:txBody>
                      <a:tcPr/>
                    </a:tc>
                    <a:tc>
                      <a:txBody>
                        <a:bodyPr/>
                        <a:lstStyle/>
                        <a:p>
                          <a:pPr algn="ctr"/>
                          <a:r>
                            <a:rPr kumimoji="1" lang="en-US" altLang="ja-JP" sz="2000" dirty="0"/>
                            <a:t>2</a:t>
                          </a:r>
                          <a:endParaRPr kumimoji="1" lang="ja-JP" altLang="en-US" sz="2000" dirty="0"/>
                        </a:p>
                      </a:txBody>
                      <a:tcPr/>
                    </a:tc>
                    <a:tc>
                      <a:txBody>
                        <a:bodyPr/>
                        <a:lstStyle/>
                        <a:p>
                          <a:pPr algn="ctr"/>
                          <a:r>
                            <a:rPr kumimoji="1" lang="en-US" altLang="ja-JP" sz="2000" dirty="0"/>
                            <a:t>0</a:t>
                          </a:r>
                          <a:endParaRPr kumimoji="1" lang="ja-JP" altLang="en-US" sz="2000" dirty="0"/>
                        </a:p>
                      </a:txBody>
                      <a:tcPr/>
                    </a:tc>
                    <a:extLst>
                      <a:ext uri="{0D108BD9-81ED-4DB2-BD59-A6C34878D82A}">
                        <a16:rowId xmlns:a16="http://schemas.microsoft.com/office/drawing/2014/main" val="1453427238"/>
                      </a:ext>
                    </a:extLst>
                  </a:tr>
                  <a:tr h="396240">
                    <a:tc>
                      <a:txBody>
                        <a:bodyPr/>
                        <a:lstStyle/>
                        <a:p>
                          <a:endParaRPr lang="ja-JP"/>
                        </a:p>
                      </a:txBody>
                      <a:tcPr>
                        <a:blipFill>
                          <a:blip r:embed="rId3"/>
                          <a:stretch>
                            <a:fillRect l="-599" t="-309231" r="-501198" b="-27692"/>
                          </a:stretch>
                        </a:blipFill>
                      </a:tcPr>
                    </a:tc>
                    <a:tc>
                      <a:txBody>
                        <a:bodyPr/>
                        <a:lstStyle/>
                        <a:p>
                          <a:pPr algn="ctr"/>
                          <a:r>
                            <a:rPr kumimoji="1" lang="en-US" altLang="ja-JP" sz="2000" dirty="0">
                              <a:solidFill>
                                <a:schemeClr val="tx1"/>
                              </a:solidFill>
                            </a:rPr>
                            <a:t>3</a:t>
                          </a:r>
                          <a:endParaRPr kumimoji="1" lang="ja-JP" altLang="en-US" sz="2000" dirty="0">
                            <a:solidFill>
                              <a:schemeClr val="tx1"/>
                            </a:solidFill>
                          </a:endParaRPr>
                        </a:p>
                      </a:txBody>
                      <a:tcPr/>
                    </a:tc>
                    <a:tc>
                      <a:txBody>
                        <a:bodyPr/>
                        <a:lstStyle/>
                        <a:p>
                          <a:pPr algn="ctr"/>
                          <a:r>
                            <a:rPr kumimoji="1" lang="en-US" altLang="ja-JP" sz="2000" dirty="0"/>
                            <a:t>1</a:t>
                          </a:r>
                          <a:endParaRPr kumimoji="1" lang="ja-JP" altLang="en-US" sz="2000" dirty="0"/>
                        </a:p>
                      </a:txBody>
                      <a:tcPr/>
                    </a:tc>
                    <a:tc>
                      <a:txBody>
                        <a:bodyPr/>
                        <a:lstStyle/>
                        <a:p>
                          <a:pPr algn="ctr"/>
                          <a:r>
                            <a:rPr kumimoji="1" lang="en-US" altLang="ja-JP" sz="2000" dirty="0">
                              <a:solidFill>
                                <a:schemeClr val="tx1"/>
                              </a:solidFill>
                            </a:rPr>
                            <a:t>2</a:t>
                          </a:r>
                          <a:endParaRPr kumimoji="1" lang="ja-JP" altLang="en-US" sz="2000" dirty="0">
                            <a:solidFill>
                              <a:schemeClr val="tx1"/>
                            </a:solidFill>
                          </a:endParaRPr>
                        </a:p>
                      </a:txBody>
                      <a:tcPr/>
                    </a:tc>
                    <a:tc>
                      <a:txBody>
                        <a:bodyPr/>
                        <a:lstStyle/>
                        <a:p>
                          <a:pPr algn="ctr"/>
                          <a:r>
                            <a:rPr kumimoji="1" lang="en-US" altLang="ja-JP" sz="2000" dirty="0"/>
                            <a:t>-2</a:t>
                          </a:r>
                          <a:endParaRPr kumimoji="1" lang="ja-JP" altLang="en-US" sz="2000" dirty="0"/>
                        </a:p>
                      </a:txBody>
                      <a:tcPr/>
                    </a:tc>
                    <a:tc>
                      <a:txBody>
                        <a:bodyPr/>
                        <a:lstStyle/>
                        <a:p>
                          <a:pPr algn="ctr"/>
                          <a:r>
                            <a:rPr kumimoji="1" lang="en-US" altLang="ja-JP" sz="2000" dirty="0">
                              <a:solidFill>
                                <a:srgbClr val="C00000"/>
                              </a:solidFill>
                            </a:rPr>
                            <a:t>-5</a:t>
                          </a:r>
                          <a:endParaRPr kumimoji="1" lang="ja-JP" altLang="en-US" sz="2000" dirty="0">
                            <a:solidFill>
                              <a:srgbClr val="C00000"/>
                            </a:solidFill>
                          </a:endParaRPr>
                        </a:p>
                      </a:txBody>
                      <a:tcPr/>
                    </a:tc>
                    <a:extLst>
                      <a:ext uri="{0D108BD9-81ED-4DB2-BD59-A6C34878D82A}">
                        <a16:rowId xmlns:a16="http://schemas.microsoft.com/office/drawing/2014/main" val="3108521135"/>
                      </a:ext>
                    </a:extLst>
                  </a:tr>
                </a:tbl>
              </a:graphicData>
            </a:graphic>
          </p:graphicFrame>
        </mc:Fallback>
      </mc:AlternateContent>
      <mc:AlternateContent xmlns:mc="http://schemas.openxmlformats.org/markup-compatibility/2006">
        <mc:Choice xmlns:a14="http://schemas.microsoft.com/office/drawing/2010/main" Requires="a14">
          <p:sp>
            <p:nvSpPr>
              <p:cNvPr id="8" name="四角形: 角を丸くする 7"/>
              <p:cNvSpPr/>
              <p:nvPr/>
            </p:nvSpPr>
            <p:spPr>
              <a:xfrm>
                <a:off x="782781" y="2140527"/>
                <a:ext cx="7578437" cy="635461"/>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000" b="0" i="1" smtClean="0">
                          <a:solidFill>
                            <a:schemeClr val="tx1"/>
                          </a:solidFill>
                          <a:latin typeface="Cambria Math" panose="02040503050406030204" pitchFamily="18" charset="0"/>
                        </a:rPr>
                        <m:t>𝑆</m:t>
                      </m:r>
                      <m:d>
                        <m:dPr>
                          <m:ctrlPr>
                            <a:rPr kumimoji="1" lang="en-US" altLang="ja-JP" sz="2000" b="0" i="1" smtClean="0">
                              <a:solidFill>
                                <a:schemeClr val="tx1"/>
                              </a:solidFill>
                              <a:latin typeface="Cambria Math" panose="02040503050406030204" pitchFamily="18" charset="0"/>
                            </a:rPr>
                          </m:ctrlPr>
                        </m:dPr>
                        <m:e>
                          <m:r>
                            <a:rPr kumimoji="1" lang="en-US" altLang="ja-JP" sz="2000" b="0" i="1" smtClean="0">
                              <a:solidFill>
                                <a:schemeClr val="tx1"/>
                              </a:solidFill>
                              <a:latin typeface="Cambria Math" panose="02040503050406030204" pitchFamily="18" charset="0"/>
                            </a:rPr>
                            <m:t>𝑎</m:t>
                          </m:r>
                        </m:e>
                      </m:d>
                      <m:r>
                        <a:rPr kumimoji="1" lang="en-US" altLang="ja-JP" sz="2000" b="0" i="1" smtClean="0">
                          <a:solidFill>
                            <a:schemeClr val="tx1"/>
                          </a:solidFill>
                          <a:latin typeface="Cambria Math" panose="02040503050406030204" pitchFamily="18" charset="0"/>
                        </a:rPr>
                        <m:t>=(</m:t>
                      </m:r>
                      <m:r>
                        <m:rPr>
                          <m:sty m:val="p"/>
                        </m:rPr>
                        <a:rPr kumimoji="1" lang="en-US" altLang="ja-JP" sz="2000" b="0" i="0" smtClean="0">
                          <a:solidFill>
                            <a:schemeClr val="tx1"/>
                          </a:solidFill>
                          <a:latin typeface="Cambria Math" panose="02040503050406030204" pitchFamily="18" charset="0"/>
                        </a:rPr>
                        <m:t>pred</m:t>
                      </m:r>
                      <m:sSub>
                        <m:sSubPr>
                          <m:ctrlPr>
                            <a:rPr kumimoji="1" lang="en-US" altLang="ja-JP" sz="2000" b="0" i="1" smtClean="0">
                              <a:solidFill>
                                <a:schemeClr val="tx1"/>
                              </a:solidFill>
                              <a:latin typeface="Cambria Math" panose="02040503050406030204" pitchFamily="18" charset="0"/>
                            </a:rPr>
                          </m:ctrlPr>
                        </m:sSubPr>
                        <m:e>
                          <m:d>
                            <m:dPr>
                              <m:ctrlPr>
                                <a:rPr kumimoji="1" lang="en-US" altLang="ja-JP" sz="2000" b="0" i="1" smtClean="0">
                                  <a:solidFill>
                                    <a:schemeClr val="tx1"/>
                                  </a:solidFill>
                                  <a:latin typeface="Cambria Math" panose="02040503050406030204" pitchFamily="18" charset="0"/>
                                </a:rPr>
                              </m:ctrlPr>
                            </m:dPr>
                            <m:e>
                              <m:r>
                                <a:rPr kumimoji="1" lang="en-US" altLang="ja-JP" sz="2000" b="0" i="1" smtClean="0">
                                  <a:solidFill>
                                    <a:schemeClr val="tx1"/>
                                  </a:solidFill>
                                  <a:latin typeface="Cambria Math" panose="02040503050406030204" pitchFamily="18" charset="0"/>
                                </a:rPr>
                                <m:t>𝑎</m:t>
                              </m:r>
                            </m:e>
                          </m:d>
                        </m:e>
                        <m:sub>
                          <m:r>
                            <a:rPr kumimoji="1" lang="en-US" altLang="ja-JP" sz="2000" b="0" i="1" smtClean="0">
                              <a:solidFill>
                                <a:schemeClr val="tx1"/>
                              </a:solidFill>
                              <a:latin typeface="Cambria Math" panose="02040503050406030204" pitchFamily="18" charset="0"/>
                            </a:rPr>
                            <m:t>1</m:t>
                          </m:r>
                        </m:sub>
                      </m:sSub>
                      <m:r>
                        <a:rPr kumimoji="1" lang="en-US" altLang="ja-JP" sz="2000" b="0" i="1" smtClean="0">
                          <a:solidFill>
                            <a:schemeClr val="tx1"/>
                          </a:solidFill>
                          <a:latin typeface="Cambria Math" panose="02040503050406030204" pitchFamily="18" charset="0"/>
                        </a:rPr>
                        <m:t>−1,…,</m:t>
                      </m:r>
                      <m:r>
                        <m:rPr>
                          <m:sty m:val="p"/>
                        </m:rPr>
                        <a:rPr kumimoji="1" lang="en-US" altLang="ja-JP" sz="2000" b="0" i="0" smtClean="0">
                          <a:solidFill>
                            <a:schemeClr val="tx1"/>
                          </a:solidFill>
                          <a:latin typeface="Cambria Math" panose="02040503050406030204" pitchFamily="18" charset="0"/>
                        </a:rPr>
                        <m:t>pred</m:t>
                      </m:r>
                      <m:sSub>
                        <m:sSubPr>
                          <m:ctrlPr>
                            <a:rPr kumimoji="1" lang="en-US" altLang="ja-JP" sz="2000" b="0" i="1" smtClean="0">
                              <a:solidFill>
                                <a:schemeClr val="tx1"/>
                              </a:solidFill>
                              <a:latin typeface="Cambria Math" panose="02040503050406030204" pitchFamily="18" charset="0"/>
                            </a:rPr>
                          </m:ctrlPr>
                        </m:sSubPr>
                        <m:e>
                          <m:d>
                            <m:dPr>
                              <m:ctrlPr>
                                <a:rPr kumimoji="1" lang="en-US" altLang="ja-JP" sz="2000" b="0" i="1" smtClean="0">
                                  <a:solidFill>
                                    <a:schemeClr val="tx1"/>
                                  </a:solidFill>
                                  <a:latin typeface="Cambria Math" panose="02040503050406030204" pitchFamily="18" charset="0"/>
                                </a:rPr>
                              </m:ctrlPr>
                            </m:dPr>
                            <m:e>
                              <m:r>
                                <a:rPr kumimoji="1" lang="en-US" altLang="ja-JP" sz="2000" b="0" i="1" smtClean="0">
                                  <a:solidFill>
                                    <a:schemeClr val="tx1"/>
                                  </a:solidFill>
                                  <a:latin typeface="Cambria Math" panose="02040503050406030204" pitchFamily="18" charset="0"/>
                                </a:rPr>
                                <m:t>𝑎</m:t>
                              </m:r>
                            </m:e>
                          </m:d>
                        </m:e>
                        <m:sub>
                          <m:r>
                            <a:rPr kumimoji="1" lang="en-US" altLang="ja-JP" sz="2000" b="0" i="1" smtClean="0">
                              <a:solidFill>
                                <a:schemeClr val="tx1"/>
                              </a:solidFill>
                              <a:latin typeface="Cambria Math" panose="02040503050406030204" pitchFamily="18" charset="0"/>
                            </a:rPr>
                            <m:t>𝑚</m:t>
                          </m:r>
                        </m:sub>
                      </m:sSub>
                      <m:r>
                        <a:rPr kumimoji="1" lang="en-US" altLang="ja-JP" sz="2000" b="0" i="1" smtClean="0">
                          <a:solidFill>
                            <a:schemeClr val="tx1"/>
                          </a:solidFill>
                          <a:latin typeface="Cambria Math" panose="02040503050406030204" pitchFamily="18" charset="0"/>
                        </a:rPr>
                        <m:t>−</m:t>
                      </m:r>
                      <m:r>
                        <a:rPr kumimoji="1" lang="en-US" altLang="ja-JP" sz="2000" b="0" i="1" smtClean="0">
                          <a:solidFill>
                            <a:schemeClr val="tx1"/>
                          </a:solidFill>
                          <a:latin typeface="Cambria Math" panose="02040503050406030204" pitchFamily="18" charset="0"/>
                        </a:rPr>
                        <m:t>𝑚</m:t>
                      </m:r>
                      <m:r>
                        <a:rPr kumimoji="1" lang="en-US" altLang="ja-JP" sz="2000" b="0" i="1" smtClean="0">
                          <a:solidFill>
                            <a:schemeClr val="tx1"/>
                          </a:solidFill>
                          <a:latin typeface="Cambria Math" panose="02040503050406030204" pitchFamily="18" charset="0"/>
                        </a:rPr>
                        <m:t>)</m:t>
                      </m:r>
                    </m:oMath>
                  </m:oMathPara>
                </a14:m>
                <a:endParaRPr kumimoji="1" lang="ja-JP" altLang="en-US" dirty="0">
                  <a:solidFill>
                    <a:schemeClr val="tx1"/>
                  </a:solidFill>
                </a:endParaRPr>
              </a:p>
            </p:txBody>
          </p:sp>
        </mc:Choice>
        <mc:Fallback>
          <p:sp>
            <p:nvSpPr>
              <p:cNvPr id="8" name="四角形: 角を丸くする 7"/>
              <p:cNvSpPr>
                <a:spLocks noRot="1" noChangeAspect="1" noMove="1" noResize="1" noEditPoints="1" noAdjustHandles="1" noChangeArrowheads="1" noChangeShapeType="1" noTextEdit="1"/>
              </p:cNvSpPr>
              <p:nvPr/>
            </p:nvSpPr>
            <p:spPr>
              <a:xfrm>
                <a:off x="782781" y="2140527"/>
                <a:ext cx="7578437" cy="635461"/>
              </a:xfrm>
              <a:prstGeom prst="roundRect">
                <a:avLst/>
              </a:prstGeom>
              <a:blipFill>
                <a:blip r:embed="rId4"/>
                <a:stretch>
                  <a:fillRect/>
                </a:stretch>
              </a:blipFill>
              <a:ln w="28575">
                <a:solidFill>
                  <a:srgbClr val="00B050"/>
                </a:solidFill>
              </a:ln>
            </p:spPr>
            <p:txBody>
              <a:bodyPr/>
              <a:lstStyle/>
              <a:p>
                <a:r>
                  <a:rPr lang="ja-JP" altLang="en-US">
                    <a:noFill/>
                  </a:rPr>
                  <a:t> </a:t>
                </a:r>
              </a:p>
            </p:txBody>
          </p:sp>
        </mc:Fallback>
      </mc:AlternateContent>
      <p:sp>
        <p:nvSpPr>
          <p:cNvPr id="6" name="矢印: 上カーブ 5"/>
          <p:cNvSpPr/>
          <p:nvPr/>
        </p:nvSpPr>
        <p:spPr>
          <a:xfrm flipH="1">
            <a:off x="1905000" y="4707399"/>
            <a:ext cx="5185742" cy="893618"/>
          </a:xfrm>
          <a:prstGeom prst="curvedUp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フローチャート: 結合子 9"/>
          <p:cNvSpPr/>
          <p:nvPr/>
        </p:nvSpPr>
        <p:spPr>
          <a:xfrm flipH="1">
            <a:off x="4815126" y="4478712"/>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C00000"/>
                </a:solidFill>
              </a:rPr>
              <a:t>2</a:t>
            </a:r>
            <a:endParaRPr kumimoji="1" lang="ja-JP" altLang="en-US" sz="1600" b="1" dirty="0">
              <a:solidFill>
                <a:srgbClr val="C00000"/>
              </a:solidFill>
            </a:endParaRPr>
          </a:p>
        </p:txBody>
      </p:sp>
      <p:sp>
        <p:nvSpPr>
          <p:cNvPr id="11" name="フローチャート: 結合子 10"/>
          <p:cNvSpPr/>
          <p:nvPr/>
        </p:nvSpPr>
        <p:spPr>
          <a:xfrm flipH="1">
            <a:off x="5834123" y="4469777"/>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C00000"/>
                </a:solidFill>
              </a:rPr>
              <a:t>1</a:t>
            </a:r>
            <a:endParaRPr kumimoji="1" lang="ja-JP" altLang="en-US" sz="1600" b="1" dirty="0">
              <a:solidFill>
                <a:srgbClr val="C00000"/>
              </a:solidFill>
            </a:endParaRPr>
          </a:p>
        </p:txBody>
      </p:sp>
      <p:sp>
        <p:nvSpPr>
          <p:cNvPr id="12" name="フローチャート: 結合子 11"/>
          <p:cNvSpPr/>
          <p:nvPr/>
        </p:nvSpPr>
        <p:spPr>
          <a:xfrm flipH="1">
            <a:off x="3783993" y="4463719"/>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rgbClr val="C00000"/>
                </a:solidFill>
              </a:rPr>
              <a:t>3</a:t>
            </a:r>
            <a:endParaRPr kumimoji="1" lang="ja-JP" altLang="en-US" sz="1600" b="1" dirty="0">
              <a:solidFill>
                <a:srgbClr val="C00000"/>
              </a:solidFill>
            </a:endParaRPr>
          </a:p>
        </p:txBody>
      </p:sp>
      <p:sp>
        <p:nvSpPr>
          <p:cNvPr id="13" name="フローチャート: 結合子 12"/>
          <p:cNvSpPr/>
          <p:nvPr/>
        </p:nvSpPr>
        <p:spPr>
          <a:xfrm flipH="1">
            <a:off x="2790605" y="4463719"/>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rgbClr val="C00000"/>
                </a:solidFill>
              </a:rPr>
              <a:t>4</a:t>
            </a:r>
            <a:endParaRPr kumimoji="1" lang="ja-JP" altLang="en-US" sz="1600" b="1" dirty="0">
              <a:solidFill>
                <a:srgbClr val="C00000"/>
              </a:solidFill>
            </a:endParaRPr>
          </a:p>
        </p:txBody>
      </p:sp>
      <p:sp>
        <p:nvSpPr>
          <p:cNvPr id="14" name="フローチャート: 結合子 13"/>
          <p:cNvSpPr/>
          <p:nvPr/>
        </p:nvSpPr>
        <p:spPr>
          <a:xfrm flipH="1">
            <a:off x="1997094" y="4463719"/>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rgbClr val="C00000"/>
                </a:solidFill>
              </a:rPr>
              <a:t>5</a:t>
            </a:r>
            <a:endParaRPr kumimoji="1" lang="ja-JP" altLang="en-US" sz="1600" b="1" dirty="0">
              <a:solidFill>
                <a:srgbClr val="C00000"/>
              </a:solidFill>
            </a:endParaRPr>
          </a:p>
        </p:txBody>
      </p:sp>
    </p:spTree>
    <p:extLst>
      <p:ext uri="{BB962C8B-B14F-4D97-AF65-F5344CB8AC3E}">
        <p14:creationId xmlns:p14="http://schemas.microsoft.com/office/powerpoint/2010/main" val="2977114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フィルタリング</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360218" y="1340716"/>
                <a:ext cx="8155132" cy="799811"/>
              </a:xfrm>
            </p:spPr>
            <p:txBody>
              <a:bodyPr>
                <a:normAutofit/>
              </a:bodyPr>
              <a:lstStyle/>
              <a:p>
                <a:pPr marL="0" indent="0">
                  <a:buNone/>
                </a:pPr>
                <a14:m>
                  <m:oMathPara xmlns:m="http://schemas.openxmlformats.org/officeDocument/2006/math">
                    <m:oMathParaPr>
                      <m:jc m:val="centerGroup"/>
                    </m:oMathParaPr>
                    <m:oMath xmlns:m="http://schemas.openxmlformats.org/officeDocument/2006/math">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𝑚</m:t>
                              </m:r>
                            </m:sub>
                          </m:sSub>
                        </m:e>
                      </m:d>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m:t>
                          </m:r>
                        </m:e>
                        <m:sup>
                          <m:r>
                            <a:rPr kumimoji="1" lang="en-US" altLang="ja-JP" b="0" i="1" smtClean="0">
                              <a:latin typeface="Cambria Math" panose="02040503050406030204" pitchFamily="18" charset="0"/>
                            </a:rPr>
                            <m:t>𝑘</m:t>
                          </m:r>
                        </m:sup>
                      </m:sSup>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𝑚</m:t>
                              </m:r>
                            </m:sub>
                          </m:sSub>
                        </m:e>
                      </m:d>
                      <m: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𝐻</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𝑆</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e>
                          </m:d>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𝑆</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𝑏</m:t>
                              </m:r>
                            </m:e>
                          </m:d>
                        </m:e>
                      </m:d>
                      <m:r>
                        <a:rPr kumimoji="1" lang="en-US" altLang="ja-JP" b="0" i="1" smtClean="0">
                          <a:latin typeface="Cambria Math" panose="02040503050406030204" pitchFamily="18" charset="0"/>
                        </a:rPr>
                        <m:t>≤3</m:t>
                      </m:r>
                      <m:r>
                        <a:rPr kumimoji="1" lang="en-US" altLang="ja-JP" b="0" i="1" smtClean="0">
                          <a:latin typeface="Cambria Math" panose="02040503050406030204" pitchFamily="18" charset="0"/>
                        </a:rPr>
                        <m:t>𝑘</m:t>
                      </m:r>
                    </m:oMath>
                  </m:oMathPara>
                </a14:m>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360218" y="1340716"/>
                <a:ext cx="8155132" cy="799811"/>
              </a:xfrm>
              <a:blipFill>
                <a:blip r:embed="rId3"/>
                <a:stretch>
                  <a:fillRect/>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46F5A2C1-14D5-5B4B-BE34-C3D425CB82EE}" type="slidenum">
              <a:rPr kumimoji="1" lang="ja-JP" altLang="en-US" smtClean="0"/>
              <a:t>33</a:t>
            </a:fld>
            <a:endParaRPr kumimoji="1" lang="ja-JP" altLang="en-US"/>
          </a:p>
        </p:txBody>
      </p:sp>
      <mc:AlternateContent xmlns:mc="http://schemas.openxmlformats.org/markup-compatibility/2006" xmlns:a14="http://schemas.microsoft.com/office/drawing/2010/main">
        <mc:Choice Requires="a14">
          <p:sp>
            <p:nvSpPr>
              <p:cNvPr id="6" name="テキスト ボックス 5"/>
              <p:cNvSpPr txBox="1"/>
              <p:nvPr/>
            </p:nvSpPr>
            <p:spPr>
              <a:xfrm>
                <a:off x="360218" y="2038056"/>
                <a:ext cx="6707605" cy="439736"/>
              </a:xfrm>
              <a:prstGeom prst="rect">
                <a:avLst/>
              </a:prstGeom>
              <a:noFill/>
            </p:spPr>
            <p:txBody>
              <a:bodyPr wrap="none" rtlCol="0">
                <a:spAutoFit/>
              </a:bodyPr>
              <a:lstStyle/>
              <a:p>
                <a14:m>
                  <m:oMath xmlns:m="http://schemas.openxmlformats.org/officeDocument/2006/math">
                    <m:r>
                      <a:rPr kumimoji="1" lang="en-US" altLang="ja-JP" sz="2000" b="0" i="1" smtClean="0">
                        <a:latin typeface="Cambria Math" panose="02040503050406030204" pitchFamily="18" charset="0"/>
                      </a:rPr>
                      <m:t>𝑘</m:t>
                    </m:r>
                    <m:r>
                      <a:rPr kumimoji="1" lang="en-US" altLang="ja-JP" sz="2000" b="0" i="1" smtClean="0">
                        <a:latin typeface="Cambria Math" panose="02040503050406030204" pitchFamily="18" charset="0"/>
                      </a:rPr>
                      <m:t>=0</m:t>
                    </m:r>
                  </m:oMath>
                </a14:m>
                <a:r>
                  <a:rPr kumimoji="1" lang="ja-JP" altLang="en-US" sz="2000" dirty="0"/>
                  <a:t>の時，</a:t>
                </a:r>
                <a14:m>
                  <m:oMath xmlns:m="http://schemas.openxmlformats.org/officeDocument/2006/math">
                    <m:r>
                      <a:rPr kumimoji="1" lang="en-US" altLang="ja-JP" sz="2000" b="0" i="1" smtClean="0">
                        <a:latin typeface="Cambria Math" panose="02040503050406030204" pitchFamily="18" charset="0"/>
                      </a:rPr>
                      <m:t>𝑆</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𝑎</m:t>
                        </m:r>
                      </m:e>
                    </m:d>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𝑆</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𝑏</m:t>
                    </m:r>
                    <m:r>
                      <a:rPr kumimoji="1" lang="en-US" altLang="ja-JP" sz="2000" b="0" i="1" smtClean="0">
                        <a:latin typeface="Cambria Math" panose="02040503050406030204" pitchFamily="18" charset="0"/>
                      </a:rPr>
                      <m:t>)</m:t>
                    </m:r>
                  </m:oMath>
                </a14:m>
                <a:r>
                  <a:rPr kumimoji="1" lang="ja-JP" altLang="en-US" sz="2000" dirty="0"/>
                  <a:t>となるため，</a:t>
                </a:r>
                <a14:m>
                  <m:oMath xmlns:m="http://schemas.openxmlformats.org/officeDocument/2006/math">
                    <m:r>
                      <a:rPr kumimoji="1" lang="en-US" altLang="ja-JP" sz="2000" b="0" i="1" smtClean="0">
                        <a:latin typeface="Cambria Math" panose="02040503050406030204" pitchFamily="18" charset="0"/>
                      </a:rPr>
                      <m:t>𝐻</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𝑆</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𝑎</m:t>
                            </m:r>
                          </m:e>
                        </m:d>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𝑆</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𝑏</m:t>
                            </m:r>
                          </m:e>
                        </m:d>
                      </m:e>
                    </m:d>
                    <m:r>
                      <a:rPr kumimoji="1" lang="en-US" altLang="ja-JP" sz="2000" b="0" i="1" smtClean="0">
                        <a:latin typeface="Cambria Math" panose="02040503050406030204" pitchFamily="18" charset="0"/>
                      </a:rPr>
                      <m:t>=0</m:t>
                    </m:r>
                  </m:oMath>
                </a14:m>
                <a:endParaRPr kumimoji="1" lang="ja-JP" altLang="en-US" sz="20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360218" y="2038056"/>
                <a:ext cx="6707605" cy="439736"/>
              </a:xfrm>
              <a:prstGeom prst="rect">
                <a:avLst/>
              </a:prstGeom>
              <a:blipFill>
                <a:blip r:embed="rId4"/>
                <a:stretch>
                  <a:fillRect b="-2222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graphicFrame>
            <p:nvGraphicFramePr>
              <p:cNvPr id="8" name="表 7"/>
              <p:cNvGraphicFramePr>
                <a:graphicFrameLocks noGrp="1"/>
              </p:cNvGraphicFramePr>
              <p:nvPr>
                <p:extLst>
                  <p:ext uri="{D42A27DB-BD31-4B8C-83A1-F6EECF244321}">
                    <p14:modId xmlns:p14="http://schemas.microsoft.com/office/powerpoint/2010/main" val="144258623"/>
                  </p:ext>
                </p:extLst>
              </p:nvPr>
            </p:nvGraphicFramePr>
            <p:xfrm>
              <a:off x="131619" y="2777724"/>
              <a:ext cx="4087092" cy="1961355"/>
            </p:xfrm>
            <a:graphic>
              <a:graphicData uri="http://schemas.openxmlformats.org/drawingml/2006/table">
                <a:tbl>
                  <a:tblPr firstRow="1" bandRow="1">
                    <a:tableStyleId>{5940675A-B579-460E-94D1-54222C63F5DA}</a:tableStyleId>
                  </a:tblPr>
                  <a:tblGrid>
                    <a:gridCol w="681182">
                      <a:extLst>
                        <a:ext uri="{9D8B030D-6E8A-4147-A177-3AD203B41FA5}">
                          <a16:colId xmlns:a16="http://schemas.microsoft.com/office/drawing/2014/main" val="549989171"/>
                        </a:ext>
                      </a:extLst>
                    </a:gridCol>
                    <a:gridCol w="681182">
                      <a:extLst>
                        <a:ext uri="{9D8B030D-6E8A-4147-A177-3AD203B41FA5}">
                          <a16:colId xmlns:a16="http://schemas.microsoft.com/office/drawing/2014/main" val="2550053233"/>
                        </a:ext>
                      </a:extLst>
                    </a:gridCol>
                    <a:gridCol w="681182">
                      <a:extLst>
                        <a:ext uri="{9D8B030D-6E8A-4147-A177-3AD203B41FA5}">
                          <a16:colId xmlns:a16="http://schemas.microsoft.com/office/drawing/2014/main" val="2855108102"/>
                        </a:ext>
                      </a:extLst>
                    </a:gridCol>
                    <a:gridCol w="681182">
                      <a:extLst>
                        <a:ext uri="{9D8B030D-6E8A-4147-A177-3AD203B41FA5}">
                          <a16:colId xmlns:a16="http://schemas.microsoft.com/office/drawing/2014/main" val="68441111"/>
                        </a:ext>
                      </a:extLst>
                    </a:gridCol>
                    <a:gridCol w="681182">
                      <a:extLst>
                        <a:ext uri="{9D8B030D-6E8A-4147-A177-3AD203B41FA5}">
                          <a16:colId xmlns:a16="http://schemas.microsoft.com/office/drawing/2014/main" val="422059988"/>
                        </a:ext>
                      </a:extLst>
                    </a:gridCol>
                    <a:gridCol w="681182">
                      <a:extLst>
                        <a:ext uri="{9D8B030D-6E8A-4147-A177-3AD203B41FA5}">
                          <a16:colId xmlns:a16="http://schemas.microsoft.com/office/drawing/2014/main" val="192616046"/>
                        </a:ext>
                      </a:extLst>
                    </a:gridCol>
                  </a:tblGrid>
                  <a:tr h="392271">
                    <a:tc>
                      <a:txBody>
                        <a:bodyPr/>
                        <a:lstStyle/>
                        <a:p>
                          <a:pPr algn="ctr"/>
                          <a:r>
                            <a:rPr lang="en-US" altLang="ja-JP" sz="1200" dirty="0"/>
                            <a:t>index</a:t>
                          </a:r>
                          <a:endParaRPr kumimoji="1" lang="ja-JP" altLang="en-US" dirty="0"/>
                        </a:p>
                      </a:txBody>
                      <a:tcPr>
                        <a:solidFill>
                          <a:schemeClr val="bg1">
                            <a:lumMod val="85000"/>
                          </a:schemeClr>
                        </a:solidFill>
                      </a:tcPr>
                    </a:tc>
                    <a:tc>
                      <a:txBody>
                        <a:bodyPr/>
                        <a:lstStyle/>
                        <a:p>
                          <a:pPr algn="ctr"/>
                          <a:r>
                            <a:rPr kumimoji="1" lang="en-US" altLang="ja-JP" dirty="0"/>
                            <a:t>1</a:t>
                          </a:r>
                          <a:endParaRPr kumimoji="1" lang="ja-JP" altLang="en-US" dirty="0"/>
                        </a:p>
                      </a:txBody>
                      <a:tcPr>
                        <a:solidFill>
                          <a:schemeClr val="bg1">
                            <a:lumMod val="85000"/>
                          </a:schemeClr>
                        </a:solidFill>
                      </a:tcPr>
                    </a:tc>
                    <a:tc>
                      <a:txBody>
                        <a:bodyPr/>
                        <a:lstStyle/>
                        <a:p>
                          <a:pPr algn="ctr"/>
                          <a:r>
                            <a:rPr kumimoji="1" lang="en-US" altLang="ja-JP" dirty="0"/>
                            <a:t>2</a:t>
                          </a:r>
                          <a:endParaRPr kumimoji="1" lang="ja-JP" altLang="en-US" dirty="0"/>
                        </a:p>
                      </a:txBody>
                      <a:tcPr>
                        <a:solidFill>
                          <a:schemeClr val="bg1">
                            <a:lumMod val="85000"/>
                          </a:schemeClr>
                        </a:solidFill>
                      </a:tcPr>
                    </a:tc>
                    <a:tc>
                      <a:txBody>
                        <a:bodyPr/>
                        <a:lstStyle/>
                        <a:p>
                          <a:pPr algn="ctr"/>
                          <a:r>
                            <a:rPr kumimoji="1" lang="en-US" altLang="ja-JP" dirty="0"/>
                            <a:t>3</a:t>
                          </a:r>
                          <a:endParaRPr kumimoji="1" lang="ja-JP" altLang="en-US" dirty="0"/>
                        </a:p>
                      </a:txBody>
                      <a:tcPr>
                        <a:solidFill>
                          <a:schemeClr val="bg1">
                            <a:lumMod val="85000"/>
                          </a:schemeClr>
                        </a:solidFill>
                      </a:tcPr>
                    </a:tc>
                    <a:tc>
                      <a:txBody>
                        <a:bodyPr/>
                        <a:lstStyle/>
                        <a:p>
                          <a:pPr algn="ctr"/>
                          <a:r>
                            <a:rPr kumimoji="1" lang="en-US" altLang="ja-JP" dirty="0"/>
                            <a:t>4</a:t>
                          </a:r>
                          <a:endParaRPr kumimoji="1" lang="ja-JP" altLang="en-US" dirty="0"/>
                        </a:p>
                      </a:txBody>
                      <a:tcPr>
                        <a:solidFill>
                          <a:schemeClr val="bg1">
                            <a:lumMod val="85000"/>
                          </a:schemeClr>
                        </a:solidFill>
                      </a:tcPr>
                    </a:tc>
                    <a:tc>
                      <a:txBody>
                        <a:bodyPr/>
                        <a:lstStyle/>
                        <a:p>
                          <a:pPr algn="ctr"/>
                          <a:r>
                            <a:rPr kumimoji="1" lang="en-US" altLang="ja-JP" dirty="0"/>
                            <a:t>5</a:t>
                          </a:r>
                          <a:endParaRPr kumimoji="1" lang="ja-JP" altLang="en-US" dirty="0"/>
                        </a:p>
                      </a:txBody>
                      <a:tcPr>
                        <a:solidFill>
                          <a:schemeClr val="bg1">
                            <a:lumMod val="85000"/>
                          </a:schemeClr>
                        </a:solidFill>
                      </a:tcPr>
                    </a:tc>
                    <a:extLst>
                      <a:ext uri="{0D108BD9-81ED-4DB2-BD59-A6C34878D82A}">
                        <a16:rowId xmlns:a16="http://schemas.microsoft.com/office/drawing/2014/main" val="2324138485"/>
                      </a:ext>
                    </a:extLst>
                  </a:tr>
                  <a:tr h="392271">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𝑎</m:t>
                                </m:r>
                              </m:oMath>
                            </m:oMathPara>
                          </a14:m>
                          <a:endParaRPr kumimoji="1" lang="ja-JP" altLang="en-US" dirty="0"/>
                        </a:p>
                      </a:txBody>
                      <a:tcPr/>
                    </a:tc>
                    <a:tc>
                      <a:txBody>
                        <a:bodyPr/>
                        <a:lstStyle/>
                        <a:p>
                          <a:pPr algn="ctr"/>
                          <a:r>
                            <a:rPr kumimoji="1" lang="en-US" altLang="ja-JP" dirty="0"/>
                            <a:t>10</a:t>
                          </a:r>
                          <a:endParaRPr kumimoji="1" lang="ja-JP" altLang="en-US" dirty="0"/>
                        </a:p>
                      </a:txBody>
                      <a:tcPr/>
                    </a:tc>
                    <a:tc>
                      <a:txBody>
                        <a:bodyPr/>
                        <a:lstStyle/>
                        <a:p>
                          <a:pPr algn="ctr"/>
                          <a:r>
                            <a:rPr kumimoji="1" lang="en-US" altLang="ja-JP" dirty="0"/>
                            <a:t>30</a:t>
                          </a:r>
                          <a:endParaRPr kumimoji="1" lang="ja-JP" altLang="en-US" dirty="0"/>
                        </a:p>
                      </a:txBody>
                      <a:tcPr/>
                    </a:tc>
                    <a:tc>
                      <a:txBody>
                        <a:bodyPr/>
                        <a:lstStyle/>
                        <a:p>
                          <a:pPr algn="ctr"/>
                          <a:r>
                            <a:rPr kumimoji="1" lang="en-US" altLang="ja-JP" dirty="0"/>
                            <a:t>35</a:t>
                          </a:r>
                          <a:endParaRPr kumimoji="1" lang="ja-JP" altLang="en-US" dirty="0"/>
                        </a:p>
                      </a:txBody>
                      <a:tcPr/>
                    </a:tc>
                    <a:tc>
                      <a:txBody>
                        <a:bodyPr/>
                        <a:lstStyle/>
                        <a:p>
                          <a:pPr algn="ctr"/>
                          <a:r>
                            <a:rPr kumimoji="1" lang="en-US" altLang="ja-JP" dirty="0"/>
                            <a:t>21</a:t>
                          </a:r>
                          <a:endParaRPr kumimoji="1" lang="ja-JP" altLang="en-US" dirty="0"/>
                        </a:p>
                      </a:txBody>
                      <a:tcPr/>
                    </a:tc>
                    <a:tc>
                      <a:txBody>
                        <a:bodyPr/>
                        <a:lstStyle/>
                        <a:p>
                          <a:pPr algn="ctr"/>
                          <a:r>
                            <a:rPr kumimoji="1" lang="en-US" altLang="ja-JP" dirty="0"/>
                            <a:t>15</a:t>
                          </a:r>
                          <a:endParaRPr kumimoji="1" lang="ja-JP" altLang="en-US" dirty="0"/>
                        </a:p>
                      </a:txBody>
                      <a:tcPr/>
                    </a:tc>
                    <a:extLst>
                      <a:ext uri="{0D108BD9-81ED-4DB2-BD59-A6C34878D82A}">
                        <a16:rowId xmlns:a16="http://schemas.microsoft.com/office/drawing/2014/main" val="4132624893"/>
                      </a:ext>
                    </a:extLst>
                  </a:tr>
                  <a:tr h="392271">
                    <a:tc>
                      <a:txBody>
                        <a:bodyPr/>
                        <a:lstStyle/>
                        <a:p>
                          <a:pPr algn="ctr"/>
                          <a14:m>
                            <m:oMathPara xmlns:m="http://schemas.openxmlformats.org/officeDocument/2006/math">
                              <m:oMathParaPr>
                                <m:jc m:val="centerGroup"/>
                              </m:oMathParaPr>
                              <m:oMath xmlns:m="http://schemas.openxmlformats.org/officeDocument/2006/math">
                                <m:r>
                                  <m:rPr>
                                    <m:sty m:val="p"/>
                                  </m:rPr>
                                  <a:rPr kumimoji="1" lang="en-US" altLang="ja-JP" b="0" i="0" smtClean="0">
                                    <a:latin typeface="Cambria Math" panose="02040503050406030204" pitchFamily="18" charset="0"/>
                                  </a:rPr>
                                  <m:t>pred</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oMath>
                            </m:oMathPara>
                          </a14:m>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4</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5</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340808483"/>
                      </a:ext>
                    </a:extLst>
                  </a:tr>
                  <a:tr h="392271">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𝑆</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oMath>
                            </m:oMathPara>
                          </a14:m>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4</a:t>
                          </a:r>
                          <a:endParaRPr kumimoji="1" lang="ja-JP" altLang="en-US" dirty="0"/>
                        </a:p>
                      </a:txBody>
                      <a:tcPr/>
                    </a:tc>
                    <a:extLst>
                      <a:ext uri="{0D108BD9-81ED-4DB2-BD59-A6C34878D82A}">
                        <a16:rowId xmlns:a16="http://schemas.microsoft.com/office/drawing/2014/main" val="1407375431"/>
                      </a:ext>
                    </a:extLst>
                  </a:tr>
                  <a:tr h="392271">
                    <a:tc>
                      <a:txBody>
                        <a:bodyPr/>
                        <a:lstStyle/>
                        <a:p>
                          <a:pPr algn="ctr"/>
                          <a14:m>
                            <m:oMathPara xmlns:m="http://schemas.openxmlformats.org/officeDocument/2006/math">
                              <m:oMathParaPr>
                                <m:jc m:val="centerGroup"/>
                              </m:oMathParaPr>
                              <m:oMath xmlns:m="http://schemas.openxmlformats.org/officeDocument/2006/math">
                                <m:r>
                                  <m:rPr>
                                    <m:sty m:val="p"/>
                                  </m:rPr>
                                  <a:rPr kumimoji="1" lang="en-US" altLang="ja-JP" b="0" i="0" smtClean="0">
                                    <a:latin typeface="Cambria Math" panose="02040503050406030204" pitchFamily="18" charset="0"/>
                                  </a:rPr>
                                  <m:t>rank</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oMath>
                            </m:oMathPara>
                          </a14:m>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4</a:t>
                          </a:r>
                          <a:endParaRPr kumimoji="1" lang="ja-JP" altLang="en-US" dirty="0"/>
                        </a:p>
                      </a:txBody>
                      <a:tcPr/>
                    </a:tc>
                    <a:tc>
                      <a:txBody>
                        <a:bodyPr/>
                        <a:lstStyle/>
                        <a:p>
                          <a:pPr algn="ctr"/>
                          <a:r>
                            <a:rPr kumimoji="1" lang="en-US" altLang="ja-JP" dirty="0"/>
                            <a:t>5</a:t>
                          </a:r>
                          <a:endParaRPr kumimoji="1" lang="ja-JP" altLang="en-US" dirty="0"/>
                        </a:p>
                      </a:txBody>
                      <a:tcPr/>
                    </a:tc>
                    <a:tc>
                      <a:txBody>
                        <a:bodyPr/>
                        <a:lstStyle/>
                        <a:p>
                          <a:pPr algn="ctr"/>
                          <a:r>
                            <a:rPr kumimoji="1" lang="en-US" altLang="ja-JP" dirty="0"/>
                            <a:t>3</a:t>
                          </a:r>
                          <a:endParaRPr kumimoji="1" lang="ja-JP" altLang="en-US" dirty="0"/>
                        </a:p>
                      </a:txBody>
                      <a:tcPr/>
                    </a:tc>
                    <a:tc>
                      <a:txBody>
                        <a:bodyPr/>
                        <a:lstStyle/>
                        <a:p>
                          <a:pPr algn="ctr"/>
                          <a:r>
                            <a:rPr kumimoji="1" lang="en-US" altLang="ja-JP" dirty="0"/>
                            <a:t>2</a:t>
                          </a:r>
                          <a:endParaRPr kumimoji="1" lang="ja-JP" altLang="en-US" dirty="0"/>
                        </a:p>
                      </a:txBody>
                      <a:tcPr/>
                    </a:tc>
                    <a:extLst>
                      <a:ext uri="{0D108BD9-81ED-4DB2-BD59-A6C34878D82A}">
                        <a16:rowId xmlns:a16="http://schemas.microsoft.com/office/drawing/2014/main" val="1621650288"/>
                      </a:ext>
                    </a:extLst>
                  </a:tr>
                </a:tbl>
              </a:graphicData>
            </a:graphic>
          </p:graphicFrame>
        </mc:Choice>
        <mc:Fallback>
          <p:graphicFrame>
            <p:nvGraphicFramePr>
              <p:cNvPr id="8" name="表 7"/>
              <p:cNvGraphicFramePr>
                <a:graphicFrameLocks noGrp="1"/>
              </p:cNvGraphicFramePr>
              <p:nvPr>
                <p:extLst>
                  <p:ext uri="{D42A27DB-BD31-4B8C-83A1-F6EECF244321}">
                    <p14:modId xmlns:p14="http://schemas.microsoft.com/office/powerpoint/2010/main" val="144258623"/>
                  </p:ext>
                </p:extLst>
              </p:nvPr>
            </p:nvGraphicFramePr>
            <p:xfrm>
              <a:off x="131619" y="2777724"/>
              <a:ext cx="4087092" cy="1961355"/>
            </p:xfrm>
            <a:graphic>
              <a:graphicData uri="http://schemas.openxmlformats.org/drawingml/2006/table">
                <a:tbl>
                  <a:tblPr firstRow="1" bandRow="1">
                    <a:tableStyleId>{5940675A-B579-460E-94D1-54222C63F5DA}</a:tableStyleId>
                  </a:tblPr>
                  <a:tblGrid>
                    <a:gridCol w="681182">
                      <a:extLst>
                        <a:ext uri="{9D8B030D-6E8A-4147-A177-3AD203B41FA5}">
                          <a16:colId xmlns:a16="http://schemas.microsoft.com/office/drawing/2014/main" val="549989171"/>
                        </a:ext>
                      </a:extLst>
                    </a:gridCol>
                    <a:gridCol w="681182">
                      <a:extLst>
                        <a:ext uri="{9D8B030D-6E8A-4147-A177-3AD203B41FA5}">
                          <a16:colId xmlns:a16="http://schemas.microsoft.com/office/drawing/2014/main" val="2550053233"/>
                        </a:ext>
                      </a:extLst>
                    </a:gridCol>
                    <a:gridCol w="681182">
                      <a:extLst>
                        <a:ext uri="{9D8B030D-6E8A-4147-A177-3AD203B41FA5}">
                          <a16:colId xmlns:a16="http://schemas.microsoft.com/office/drawing/2014/main" val="2855108102"/>
                        </a:ext>
                      </a:extLst>
                    </a:gridCol>
                    <a:gridCol w="681182">
                      <a:extLst>
                        <a:ext uri="{9D8B030D-6E8A-4147-A177-3AD203B41FA5}">
                          <a16:colId xmlns:a16="http://schemas.microsoft.com/office/drawing/2014/main" val="68441111"/>
                        </a:ext>
                      </a:extLst>
                    </a:gridCol>
                    <a:gridCol w="681182">
                      <a:extLst>
                        <a:ext uri="{9D8B030D-6E8A-4147-A177-3AD203B41FA5}">
                          <a16:colId xmlns:a16="http://schemas.microsoft.com/office/drawing/2014/main" val="422059988"/>
                        </a:ext>
                      </a:extLst>
                    </a:gridCol>
                    <a:gridCol w="681182">
                      <a:extLst>
                        <a:ext uri="{9D8B030D-6E8A-4147-A177-3AD203B41FA5}">
                          <a16:colId xmlns:a16="http://schemas.microsoft.com/office/drawing/2014/main" val="192616046"/>
                        </a:ext>
                      </a:extLst>
                    </a:gridCol>
                  </a:tblGrid>
                  <a:tr h="392271">
                    <a:tc>
                      <a:txBody>
                        <a:bodyPr/>
                        <a:lstStyle/>
                        <a:p>
                          <a:pPr algn="ctr"/>
                          <a:r>
                            <a:rPr lang="en-US" altLang="ja-JP" sz="1200" dirty="0"/>
                            <a:t>index</a:t>
                          </a:r>
                          <a:endParaRPr kumimoji="1" lang="ja-JP" altLang="en-US" dirty="0"/>
                        </a:p>
                      </a:txBody>
                      <a:tcPr>
                        <a:solidFill>
                          <a:schemeClr val="bg1">
                            <a:lumMod val="85000"/>
                          </a:schemeClr>
                        </a:solidFill>
                      </a:tcPr>
                    </a:tc>
                    <a:tc>
                      <a:txBody>
                        <a:bodyPr/>
                        <a:lstStyle/>
                        <a:p>
                          <a:pPr algn="ctr"/>
                          <a:r>
                            <a:rPr kumimoji="1" lang="en-US" altLang="ja-JP" dirty="0"/>
                            <a:t>1</a:t>
                          </a:r>
                          <a:endParaRPr kumimoji="1" lang="ja-JP" altLang="en-US" dirty="0"/>
                        </a:p>
                      </a:txBody>
                      <a:tcPr>
                        <a:solidFill>
                          <a:schemeClr val="bg1">
                            <a:lumMod val="85000"/>
                          </a:schemeClr>
                        </a:solidFill>
                      </a:tcPr>
                    </a:tc>
                    <a:tc>
                      <a:txBody>
                        <a:bodyPr/>
                        <a:lstStyle/>
                        <a:p>
                          <a:pPr algn="ctr"/>
                          <a:r>
                            <a:rPr kumimoji="1" lang="en-US" altLang="ja-JP" dirty="0"/>
                            <a:t>2</a:t>
                          </a:r>
                          <a:endParaRPr kumimoji="1" lang="ja-JP" altLang="en-US" dirty="0"/>
                        </a:p>
                      </a:txBody>
                      <a:tcPr>
                        <a:solidFill>
                          <a:schemeClr val="bg1">
                            <a:lumMod val="85000"/>
                          </a:schemeClr>
                        </a:solidFill>
                      </a:tcPr>
                    </a:tc>
                    <a:tc>
                      <a:txBody>
                        <a:bodyPr/>
                        <a:lstStyle/>
                        <a:p>
                          <a:pPr algn="ctr"/>
                          <a:r>
                            <a:rPr kumimoji="1" lang="en-US" altLang="ja-JP" dirty="0"/>
                            <a:t>3</a:t>
                          </a:r>
                          <a:endParaRPr kumimoji="1" lang="ja-JP" altLang="en-US" dirty="0"/>
                        </a:p>
                      </a:txBody>
                      <a:tcPr>
                        <a:solidFill>
                          <a:schemeClr val="bg1">
                            <a:lumMod val="85000"/>
                          </a:schemeClr>
                        </a:solidFill>
                      </a:tcPr>
                    </a:tc>
                    <a:tc>
                      <a:txBody>
                        <a:bodyPr/>
                        <a:lstStyle/>
                        <a:p>
                          <a:pPr algn="ctr"/>
                          <a:r>
                            <a:rPr kumimoji="1" lang="en-US" altLang="ja-JP" dirty="0"/>
                            <a:t>4</a:t>
                          </a:r>
                          <a:endParaRPr kumimoji="1" lang="ja-JP" altLang="en-US" dirty="0"/>
                        </a:p>
                      </a:txBody>
                      <a:tcPr>
                        <a:solidFill>
                          <a:schemeClr val="bg1">
                            <a:lumMod val="85000"/>
                          </a:schemeClr>
                        </a:solidFill>
                      </a:tcPr>
                    </a:tc>
                    <a:tc>
                      <a:txBody>
                        <a:bodyPr/>
                        <a:lstStyle/>
                        <a:p>
                          <a:pPr algn="ctr"/>
                          <a:r>
                            <a:rPr kumimoji="1" lang="en-US" altLang="ja-JP" dirty="0"/>
                            <a:t>5</a:t>
                          </a:r>
                          <a:endParaRPr kumimoji="1" lang="ja-JP" altLang="en-US" dirty="0"/>
                        </a:p>
                      </a:txBody>
                      <a:tcPr>
                        <a:solidFill>
                          <a:schemeClr val="bg1">
                            <a:lumMod val="85000"/>
                          </a:schemeClr>
                        </a:solidFill>
                      </a:tcPr>
                    </a:tc>
                    <a:extLst>
                      <a:ext uri="{0D108BD9-81ED-4DB2-BD59-A6C34878D82A}">
                        <a16:rowId xmlns:a16="http://schemas.microsoft.com/office/drawing/2014/main" val="2324138485"/>
                      </a:ext>
                    </a:extLst>
                  </a:tr>
                  <a:tr h="392271">
                    <a:tc>
                      <a:txBody>
                        <a:bodyPr/>
                        <a:lstStyle/>
                        <a:p>
                          <a:endParaRPr lang="ja-JP"/>
                        </a:p>
                      </a:txBody>
                      <a:tcPr>
                        <a:blipFill>
                          <a:blip r:embed="rId5"/>
                          <a:stretch>
                            <a:fillRect l="-893" t="-103125" r="-501786" b="-306250"/>
                          </a:stretch>
                        </a:blipFill>
                      </a:tcPr>
                    </a:tc>
                    <a:tc>
                      <a:txBody>
                        <a:bodyPr/>
                        <a:lstStyle/>
                        <a:p>
                          <a:pPr algn="ctr"/>
                          <a:r>
                            <a:rPr kumimoji="1" lang="en-US" altLang="ja-JP" dirty="0"/>
                            <a:t>10</a:t>
                          </a:r>
                          <a:endParaRPr kumimoji="1" lang="ja-JP" altLang="en-US" dirty="0"/>
                        </a:p>
                      </a:txBody>
                      <a:tcPr/>
                    </a:tc>
                    <a:tc>
                      <a:txBody>
                        <a:bodyPr/>
                        <a:lstStyle/>
                        <a:p>
                          <a:pPr algn="ctr"/>
                          <a:r>
                            <a:rPr kumimoji="1" lang="en-US" altLang="ja-JP" dirty="0"/>
                            <a:t>30</a:t>
                          </a:r>
                          <a:endParaRPr kumimoji="1" lang="ja-JP" altLang="en-US" dirty="0"/>
                        </a:p>
                      </a:txBody>
                      <a:tcPr/>
                    </a:tc>
                    <a:tc>
                      <a:txBody>
                        <a:bodyPr/>
                        <a:lstStyle/>
                        <a:p>
                          <a:pPr algn="ctr"/>
                          <a:r>
                            <a:rPr kumimoji="1" lang="en-US" altLang="ja-JP" dirty="0"/>
                            <a:t>35</a:t>
                          </a:r>
                          <a:endParaRPr kumimoji="1" lang="ja-JP" altLang="en-US" dirty="0"/>
                        </a:p>
                      </a:txBody>
                      <a:tcPr/>
                    </a:tc>
                    <a:tc>
                      <a:txBody>
                        <a:bodyPr/>
                        <a:lstStyle/>
                        <a:p>
                          <a:pPr algn="ctr"/>
                          <a:r>
                            <a:rPr kumimoji="1" lang="en-US" altLang="ja-JP" dirty="0"/>
                            <a:t>21</a:t>
                          </a:r>
                          <a:endParaRPr kumimoji="1" lang="ja-JP" altLang="en-US" dirty="0"/>
                        </a:p>
                      </a:txBody>
                      <a:tcPr/>
                    </a:tc>
                    <a:tc>
                      <a:txBody>
                        <a:bodyPr/>
                        <a:lstStyle/>
                        <a:p>
                          <a:pPr algn="ctr"/>
                          <a:r>
                            <a:rPr kumimoji="1" lang="en-US" altLang="ja-JP" dirty="0"/>
                            <a:t>15</a:t>
                          </a:r>
                          <a:endParaRPr kumimoji="1" lang="ja-JP" altLang="en-US" dirty="0"/>
                        </a:p>
                      </a:txBody>
                      <a:tcPr/>
                    </a:tc>
                    <a:extLst>
                      <a:ext uri="{0D108BD9-81ED-4DB2-BD59-A6C34878D82A}">
                        <a16:rowId xmlns:a16="http://schemas.microsoft.com/office/drawing/2014/main" val="4132624893"/>
                      </a:ext>
                    </a:extLst>
                  </a:tr>
                  <a:tr h="392271">
                    <a:tc>
                      <a:txBody>
                        <a:bodyPr/>
                        <a:lstStyle/>
                        <a:p>
                          <a:endParaRPr lang="ja-JP"/>
                        </a:p>
                      </a:txBody>
                      <a:tcPr>
                        <a:blipFill>
                          <a:blip r:embed="rId5"/>
                          <a:stretch>
                            <a:fillRect l="-893" t="-200000" r="-501786" b="-201538"/>
                          </a:stretch>
                        </a:blipFill>
                      </a:tcPr>
                    </a:tc>
                    <a:tc>
                      <a:txBody>
                        <a:bodyPr/>
                        <a:lstStyle/>
                        <a:p>
                          <a:pPr algn="ctr"/>
                          <a:r>
                            <a:rPr kumimoji="1" lang="en-US" altLang="ja-JP" dirty="0"/>
                            <a:t>0</a:t>
                          </a:r>
                          <a:endParaRPr kumimoji="1" lang="ja-JP" altLang="en-US" dirty="0"/>
                        </a:p>
                      </a:txBody>
                      <a:tcPr/>
                    </a:tc>
                    <a:tc>
                      <a:txBody>
                        <a:bodyPr/>
                        <a:lstStyle/>
                        <a:p>
                          <a:pPr algn="ctr"/>
                          <a:r>
                            <a:rPr kumimoji="1" lang="en-US" altLang="ja-JP" dirty="0"/>
                            <a:t>4</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5</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340808483"/>
                      </a:ext>
                    </a:extLst>
                  </a:tr>
                  <a:tr h="392271">
                    <a:tc>
                      <a:txBody>
                        <a:bodyPr/>
                        <a:lstStyle/>
                        <a:p>
                          <a:endParaRPr lang="ja-JP"/>
                        </a:p>
                      </a:txBody>
                      <a:tcPr>
                        <a:blipFill>
                          <a:blip r:embed="rId5"/>
                          <a:stretch>
                            <a:fillRect l="-893" t="-304688" r="-501786" b="-104688"/>
                          </a:stretch>
                        </a:blipFill>
                      </a:tcPr>
                    </a:tc>
                    <a:tc>
                      <a:txBody>
                        <a:bodyPr/>
                        <a:lstStyle/>
                        <a:p>
                          <a:pPr algn="ctr"/>
                          <a:r>
                            <a:rPr kumimoji="1" lang="en-US" altLang="ja-JP" dirty="0"/>
                            <a:t>1</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4</a:t>
                          </a:r>
                          <a:endParaRPr kumimoji="1" lang="ja-JP" altLang="en-US" dirty="0"/>
                        </a:p>
                      </a:txBody>
                      <a:tcPr/>
                    </a:tc>
                    <a:extLst>
                      <a:ext uri="{0D108BD9-81ED-4DB2-BD59-A6C34878D82A}">
                        <a16:rowId xmlns:a16="http://schemas.microsoft.com/office/drawing/2014/main" val="1407375431"/>
                      </a:ext>
                    </a:extLst>
                  </a:tr>
                  <a:tr h="392271">
                    <a:tc>
                      <a:txBody>
                        <a:bodyPr/>
                        <a:lstStyle/>
                        <a:p>
                          <a:endParaRPr lang="ja-JP"/>
                        </a:p>
                      </a:txBody>
                      <a:tcPr>
                        <a:blipFill>
                          <a:blip r:embed="rId5"/>
                          <a:stretch>
                            <a:fillRect l="-893" t="-398462" r="-501786" b="-3077"/>
                          </a:stretch>
                        </a:blipFill>
                      </a:tcPr>
                    </a:tc>
                    <a:tc>
                      <a:txBody>
                        <a:bodyPr/>
                        <a:lstStyle/>
                        <a:p>
                          <a:pPr algn="ctr"/>
                          <a:r>
                            <a:rPr kumimoji="1" lang="en-US" altLang="ja-JP" dirty="0"/>
                            <a:t>1</a:t>
                          </a:r>
                          <a:endParaRPr kumimoji="1" lang="ja-JP" altLang="en-US" dirty="0"/>
                        </a:p>
                      </a:txBody>
                      <a:tcPr/>
                    </a:tc>
                    <a:tc>
                      <a:txBody>
                        <a:bodyPr/>
                        <a:lstStyle/>
                        <a:p>
                          <a:pPr algn="ctr"/>
                          <a:r>
                            <a:rPr kumimoji="1" lang="en-US" altLang="ja-JP" dirty="0"/>
                            <a:t>4</a:t>
                          </a:r>
                          <a:endParaRPr kumimoji="1" lang="ja-JP" altLang="en-US" dirty="0"/>
                        </a:p>
                      </a:txBody>
                      <a:tcPr/>
                    </a:tc>
                    <a:tc>
                      <a:txBody>
                        <a:bodyPr/>
                        <a:lstStyle/>
                        <a:p>
                          <a:pPr algn="ctr"/>
                          <a:r>
                            <a:rPr kumimoji="1" lang="en-US" altLang="ja-JP" dirty="0"/>
                            <a:t>5</a:t>
                          </a:r>
                          <a:endParaRPr kumimoji="1" lang="ja-JP" altLang="en-US" dirty="0"/>
                        </a:p>
                      </a:txBody>
                      <a:tcPr/>
                    </a:tc>
                    <a:tc>
                      <a:txBody>
                        <a:bodyPr/>
                        <a:lstStyle/>
                        <a:p>
                          <a:pPr algn="ctr"/>
                          <a:r>
                            <a:rPr kumimoji="1" lang="en-US" altLang="ja-JP" dirty="0"/>
                            <a:t>3</a:t>
                          </a:r>
                          <a:endParaRPr kumimoji="1" lang="ja-JP" altLang="en-US" dirty="0"/>
                        </a:p>
                      </a:txBody>
                      <a:tcPr/>
                    </a:tc>
                    <a:tc>
                      <a:txBody>
                        <a:bodyPr/>
                        <a:lstStyle/>
                        <a:p>
                          <a:pPr algn="ctr"/>
                          <a:r>
                            <a:rPr kumimoji="1" lang="en-US" altLang="ja-JP" dirty="0"/>
                            <a:t>2</a:t>
                          </a:r>
                          <a:endParaRPr kumimoji="1" lang="ja-JP" altLang="en-US" dirty="0"/>
                        </a:p>
                      </a:txBody>
                      <a:tcPr/>
                    </a:tc>
                    <a:extLst>
                      <a:ext uri="{0D108BD9-81ED-4DB2-BD59-A6C34878D82A}">
                        <a16:rowId xmlns:a16="http://schemas.microsoft.com/office/drawing/2014/main" val="1621650288"/>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9" name="表 8"/>
              <p:cNvGraphicFramePr>
                <a:graphicFrameLocks noGrp="1"/>
              </p:cNvGraphicFramePr>
              <p:nvPr>
                <p:extLst>
                  <p:ext uri="{D42A27DB-BD31-4B8C-83A1-F6EECF244321}">
                    <p14:modId xmlns:p14="http://schemas.microsoft.com/office/powerpoint/2010/main" val="1594040307"/>
                  </p:ext>
                </p:extLst>
              </p:nvPr>
            </p:nvGraphicFramePr>
            <p:xfrm>
              <a:off x="4862946" y="2777612"/>
              <a:ext cx="4087092" cy="1961355"/>
            </p:xfrm>
            <a:graphic>
              <a:graphicData uri="http://schemas.openxmlformats.org/drawingml/2006/table">
                <a:tbl>
                  <a:tblPr firstRow="1" bandRow="1">
                    <a:tableStyleId>{5940675A-B579-460E-94D1-54222C63F5DA}</a:tableStyleId>
                  </a:tblPr>
                  <a:tblGrid>
                    <a:gridCol w="681182">
                      <a:extLst>
                        <a:ext uri="{9D8B030D-6E8A-4147-A177-3AD203B41FA5}">
                          <a16:colId xmlns:a16="http://schemas.microsoft.com/office/drawing/2014/main" val="549989171"/>
                        </a:ext>
                      </a:extLst>
                    </a:gridCol>
                    <a:gridCol w="681182">
                      <a:extLst>
                        <a:ext uri="{9D8B030D-6E8A-4147-A177-3AD203B41FA5}">
                          <a16:colId xmlns:a16="http://schemas.microsoft.com/office/drawing/2014/main" val="2550053233"/>
                        </a:ext>
                      </a:extLst>
                    </a:gridCol>
                    <a:gridCol w="681182">
                      <a:extLst>
                        <a:ext uri="{9D8B030D-6E8A-4147-A177-3AD203B41FA5}">
                          <a16:colId xmlns:a16="http://schemas.microsoft.com/office/drawing/2014/main" val="2855108102"/>
                        </a:ext>
                      </a:extLst>
                    </a:gridCol>
                    <a:gridCol w="681182">
                      <a:extLst>
                        <a:ext uri="{9D8B030D-6E8A-4147-A177-3AD203B41FA5}">
                          <a16:colId xmlns:a16="http://schemas.microsoft.com/office/drawing/2014/main" val="68441111"/>
                        </a:ext>
                      </a:extLst>
                    </a:gridCol>
                    <a:gridCol w="681182">
                      <a:extLst>
                        <a:ext uri="{9D8B030D-6E8A-4147-A177-3AD203B41FA5}">
                          <a16:colId xmlns:a16="http://schemas.microsoft.com/office/drawing/2014/main" val="422059988"/>
                        </a:ext>
                      </a:extLst>
                    </a:gridCol>
                    <a:gridCol w="681182">
                      <a:extLst>
                        <a:ext uri="{9D8B030D-6E8A-4147-A177-3AD203B41FA5}">
                          <a16:colId xmlns:a16="http://schemas.microsoft.com/office/drawing/2014/main" val="192616046"/>
                        </a:ext>
                      </a:extLst>
                    </a:gridCol>
                  </a:tblGrid>
                  <a:tr h="392271">
                    <a:tc>
                      <a:txBody>
                        <a:bodyPr/>
                        <a:lstStyle/>
                        <a:p>
                          <a:pPr algn="ctr"/>
                          <a:r>
                            <a:rPr lang="en-US" altLang="ja-JP" sz="1200" dirty="0"/>
                            <a:t>index</a:t>
                          </a:r>
                          <a:endParaRPr kumimoji="1" lang="ja-JP" altLang="en-US" dirty="0"/>
                        </a:p>
                      </a:txBody>
                      <a:tcPr>
                        <a:solidFill>
                          <a:schemeClr val="bg1">
                            <a:lumMod val="85000"/>
                          </a:schemeClr>
                        </a:solidFill>
                      </a:tcPr>
                    </a:tc>
                    <a:tc>
                      <a:txBody>
                        <a:bodyPr/>
                        <a:lstStyle/>
                        <a:p>
                          <a:pPr algn="ctr"/>
                          <a:r>
                            <a:rPr kumimoji="1" lang="en-US" altLang="ja-JP" dirty="0"/>
                            <a:t>1</a:t>
                          </a:r>
                          <a:endParaRPr kumimoji="1" lang="ja-JP" altLang="en-US" dirty="0"/>
                        </a:p>
                      </a:txBody>
                      <a:tcPr>
                        <a:solidFill>
                          <a:schemeClr val="bg1">
                            <a:lumMod val="85000"/>
                          </a:schemeClr>
                        </a:solidFill>
                      </a:tcPr>
                    </a:tc>
                    <a:tc>
                      <a:txBody>
                        <a:bodyPr/>
                        <a:lstStyle/>
                        <a:p>
                          <a:pPr algn="ctr"/>
                          <a:r>
                            <a:rPr kumimoji="1" lang="en-US" altLang="ja-JP" dirty="0"/>
                            <a:t>2</a:t>
                          </a:r>
                          <a:endParaRPr kumimoji="1" lang="ja-JP" altLang="en-US" dirty="0"/>
                        </a:p>
                      </a:txBody>
                      <a:tcPr>
                        <a:solidFill>
                          <a:schemeClr val="bg1">
                            <a:lumMod val="85000"/>
                          </a:schemeClr>
                        </a:solidFill>
                      </a:tcPr>
                    </a:tc>
                    <a:tc>
                      <a:txBody>
                        <a:bodyPr/>
                        <a:lstStyle/>
                        <a:p>
                          <a:pPr algn="ctr"/>
                          <a:r>
                            <a:rPr kumimoji="1" lang="en-US" altLang="ja-JP" dirty="0"/>
                            <a:t>3</a:t>
                          </a:r>
                          <a:endParaRPr kumimoji="1" lang="ja-JP" altLang="en-US" dirty="0"/>
                        </a:p>
                      </a:txBody>
                      <a:tcPr>
                        <a:solidFill>
                          <a:schemeClr val="bg1">
                            <a:lumMod val="85000"/>
                          </a:schemeClr>
                        </a:solidFill>
                      </a:tcPr>
                    </a:tc>
                    <a:tc>
                      <a:txBody>
                        <a:bodyPr/>
                        <a:lstStyle/>
                        <a:p>
                          <a:pPr algn="ctr"/>
                          <a:r>
                            <a:rPr kumimoji="1" lang="en-US" altLang="ja-JP" dirty="0"/>
                            <a:t>4</a:t>
                          </a:r>
                          <a:endParaRPr kumimoji="1" lang="ja-JP" altLang="en-US" dirty="0"/>
                        </a:p>
                      </a:txBody>
                      <a:tcPr>
                        <a:solidFill>
                          <a:schemeClr val="bg1">
                            <a:lumMod val="85000"/>
                          </a:schemeClr>
                        </a:solidFill>
                      </a:tcPr>
                    </a:tc>
                    <a:tc>
                      <a:txBody>
                        <a:bodyPr/>
                        <a:lstStyle/>
                        <a:p>
                          <a:pPr algn="ctr"/>
                          <a:r>
                            <a:rPr kumimoji="1" lang="en-US" altLang="ja-JP" dirty="0"/>
                            <a:t>5</a:t>
                          </a:r>
                          <a:endParaRPr kumimoji="1" lang="ja-JP" altLang="en-US" dirty="0"/>
                        </a:p>
                      </a:txBody>
                      <a:tcPr>
                        <a:solidFill>
                          <a:schemeClr val="bg1">
                            <a:lumMod val="85000"/>
                          </a:schemeClr>
                        </a:solidFill>
                      </a:tcPr>
                    </a:tc>
                    <a:extLst>
                      <a:ext uri="{0D108BD9-81ED-4DB2-BD59-A6C34878D82A}">
                        <a16:rowId xmlns:a16="http://schemas.microsoft.com/office/drawing/2014/main" val="2324138485"/>
                      </a:ext>
                    </a:extLst>
                  </a:tr>
                  <a:tr h="392271">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𝑏</m:t>
                                </m:r>
                              </m:oMath>
                            </m:oMathPara>
                          </a14:m>
                          <a:endParaRPr kumimoji="1" lang="ja-JP" altLang="en-US" dirty="0"/>
                        </a:p>
                      </a:txBody>
                      <a:tcPr/>
                    </a:tc>
                    <a:tc>
                      <a:txBody>
                        <a:bodyPr/>
                        <a:lstStyle/>
                        <a:p>
                          <a:pPr algn="ctr"/>
                          <a:r>
                            <a:rPr kumimoji="1" lang="en-US" altLang="ja-JP" dirty="0"/>
                            <a:t>8</a:t>
                          </a:r>
                          <a:endParaRPr kumimoji="1" lang="ja-JP" altLang="en-US" dirty="0"/>
                        </a:p>
                      </a:txBody>
                      <a:tcPr/>
                    </a:tc>
                    <a:tc>
                      <a:txBody>
                        <a:bodyPr/>
                        <a:lstStyle/>
                        <a:p>
                          <a:pPr algn="ctr"/>
                          <a:r>
                            <a:rPr kumimoji="1" lang="en-US" altLang="ja-JP" dirty="0"/>
                            <a:t>35</a:t>
                          </a:r>
                          <a:endParaRPr kumimoji="1" lang="ja-JP" altLang="en-US" dirty="0"/>
                        </a:p>
                      </a:txBody>
                      <a:tcPr/>
                    </a:tc>
                    <a:tc>
                      <a:txBody>
                        <a:bodyPr/>
                        <a:lstStyle/>
                        <a:p>
                          <a:pPr algn="ctr"/>
                          <a:r>
                            <a:rPr kumimoji="1" lang="en-US" altLang="ja-JP" dirty="0"/>
                            <a:t>40</a:t>
                          </a:r>
                          <a:endParaRPr kumimoji="1" lang="ja-JP" altLang="en-US" dirty="0"/>
                        </a:p>
                      </a:txBody>
                      <a:tcPr/>
                    </a:tc>
                    <a:tc>
                      <a:txBody>
                        <a:bodyPr/>
                        <a:lstStyle/>
                        <a:p>
                          <a:pPr algn="ctr"/>
                          <a:r>
                            <a:rPr kumimoji="1" lang="en-US" altLang="ja-JP" dirty="0"/>
                            <a:t>20</a:t>
                          </a:r>
                          <a:endParaRPr kumimoji="1" lang="ja-JP" altLang="en-US" dirty="0"/>
                        </a:p>
                      </a:txBody>
                      <a:tcPr/>
                    </a:tc>
                    <a:tc>
                      <a:txBody>
                        <a:bodyPr/>
                        <a:lstStyle/>
                        <a:p>
                          <a:pPr algn="ctr"/>
                          <a:r>
                            <a:rPr kumimoji="1" lang="en-US" altLang="ja-JP" dirty="0"/>
                            <a:t>15</a:t>
                          </a:r>
                          <a:endParaRPr kumimoji="1" lang="ja-JP" altLang="en-US" dirty="0"/>
                        </a:p>
                      </a:txBody>
                      <a:tcPr/>
                    </a:tc>
                    <a:extLst>
                      <a:ext uri="{0D108BD9-81ED-4DB2-BD59-A6C34878D82A}">
                        <a16:rowId xmlns:a16="http://schemas.microsoft.com/office/drawing/2014/main" val="4132624893"/>
                      </a:ext>
                    </a:extLst>
                  </a:tr>
                  <a:tr h="392271">
                    <a:tc>
                      <a:txBody>
                        <a:bodyPr/>
                        <a:lstStyle/>
                        <a:p>
                          <a:pPr algn="ctr"/>
                          <a14:m>
                            <m:oMathPara xmlns:m="http://schemas.openxmlformats.org/officeDocument/2006/math">
                              <m:oMathParaPr>
                                <m:jc m:val="centerGroup"/>
                              </m:oMathParaPr>
                              <m:oMath xmlns:m="http://schemas.openxmlformats.org/officeDocument/2006/math">
                                <m:r>
                                  <m:rPr>
                                    <m:sty m:val="p"/>
                                  </m:rPr>
                                  <a:rPr kumimoji="1" lang="en-US" altLang="ja-JP" b="0" i="0" smtClean="0">
                                    <a:latin typeface="Cambria Math" panose="02040503050406030204" pitchFamily="18" charset="0"/>
                                  </a:rPr>
                                  <m:t>pred</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oMath>
                            </m:oMathPara>
                          </a14:m>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4</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5</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340808483"/>
                      </a:ext>
                    </a:extLst>
                  </a:tr>
                  <a:tr h="392271">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𝑆</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oMath>
                            </m:oMathPara>
                          </a14:m>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4</a:t>
                          </a:r>
                          <a:endParaRPr kumimoji="1" lang="ja-JP" altLang="en-US" dirty="0"/>
                        </a:p>
                      </a:txBody>
                      <a:tcPr/>
                    </a:tc>
                    <a:extLst>
                      <a:ext uri="{0D108BD9-81ED-4DB2-BD59-A6C34878D82A}">
                        <a16:rowId xmlns:a16="http://schemas.microsoft.com/office/drawing/2014/main" val="1407375431"/>
                      </a:ext>
                    </a:extLst>
                  </a:tr>
                  <a:tr h="392271">
                    <a:tc>
                      <a:txBody>
                        <a:bodyPr/>
                        <a:lstStyle/>
                        <a:p>
                          <a:pPr algn="ctr"/>
                          <a14:m>
                            <m:oMathPara xmlns:m="http://schemas.openxmlformats.org/officeDocument/2006/math">
                              <m:oMathParaPr>
                                <m:jc m:val="centerGroup"/>
                              </m:oMathParaPr>
                              <m:oMath xmlns:m="http://schemas.openxmlformats.org/officeDocument/2006/math">
                                <m:r>
                                  <m:rPr>
                                    <m:sty m:val="p"/>
                                  </m:rPr>
                                  <a:rPr kumimoji="1" lang="en-US" altLang="ja-JP" b="0" i="0" smtClean="0">
                                    <a:latin typeface="Cambria Math" panose="02040503050406030204" pitchFamily="18" charset="0"/>
                                  </a:rPr>
                                  <m:t>rank</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oMath>
                            </m:oMathPara>
                          </a14:m>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4</a:t>
                          </a:r>
                          <a:endParaRPr kumimoji="1" lang="ja-JP" altLang="en-US" dirty="0"/>
                        </a:p>
                      </a:txBody>
                      <a:tcPr/>
                    </a:tc>
                    <a:tc>
                      <a:txBody>
                        <a:bodyPr/>
                        <a:lstStyle/>
                        <a:p>
                          <a:pPr algn="ctr"/>
                          <a:r>
                            <a:rPr kumimoji="1" lang="en-US" altLang="ja-JP" dirty="0"/>
                            <a:t>5</a:t>
                          </a:r>
                          <a:endParaRPr kumimoji="1" lang="ja-JP" altLang="en-US" dirty="0"/>
                        </a:p>
                      </a:txBody>
                      <a:tcPr/>
                    </a:tc>
                    <a:tc>
                      <a:txBody>
                        <a:bodyPr/>
                        <a:lstStyle/>
                        <a:p>
                          <a:pPr algn="ctr"/>
                          <a:r>
                            <a:rPr kumimoji="1" lang="en-US" altLang="ja-JP" dirty="0"/>
                            <a:t>3</a:t>
                          </a:r>
                          <a:endParaRPr kumimoji="1" lang="ja-JP" altLang="en-US" dirty="0"/>
                        </a:p>
                      </a:txBody>
                      <a:tcPr/>
                    </a:tc>
                    <a:tc>
                      <a:txBody>
                        <a:bodyPr/>
                        <a:lstStyle/>
                        <a:p>
                          <a:pPr algn="ctr"/>
                          <a:r>
                            <a:rPr kumimoji="1" lang="en-US" altLang="ja-JP" dirty="0"/>
                            <a:t>2</a:t>
                          </a:r>
                          <a:endParaRPr kumimoji="1" lang="ja-JP" altLang="en-US" dirty="0"/>
                        </a:p>
                      </a:txBody>
                      <a:tcPr/>
                    </a:tc>
                    <a:extLst>
                      <a:ext uri="{0D108BD9-81ED-4DB2-BD59-A6C34878D82A}">
                        <a16:rowId xmlns:a16="http://schemas.microsoft.com/office/drawing/2014/main" val="1621650288"/>
                      </a:ext>
                    </a:extLst>
                  </a:tr>
                </a:tbl>
              </a:graphicData>
            </a:graphic>
          </p:graphicFrame>
        </mc:Choice>
        <mc:Fallback>
          <p:graphicFrame>
            <p:nvGraphicFramePr>
              <p:cNvPr id="9" name="表 8"/>
              <p:cNvGraphicFramePr>
                <a:graphicFrameLocks noGrp="1"/>
              </p:cNvGraphicFramePr>
              <p:nvPr>
                <p:extLst>
                  <p:ext uri="{D42A27DB-BD31-4B8C-83A1-F6EECF244321}">
                    <p14:modId xmlns:p14="http://schemas.microsoft.com/office/powerpoint/2010/main" val="1594040307"/>
                  </p:ext>
                </p:extLst>
              </p:nvPr>
            </p:nvGraphicFramePr>
            <p:xfrm>
              <a:off x="4862946" y="2777612"/>
              <a:ext cx="4087092" cy="1961355"/>
            </p:xfrm>
            <a:graphic>
              <a:graphicData uri="http://schemas.openxmlformats.org/drawingml/2006/table">
                <a:tbl>
                  <a:tblPr firstRow="1" bandRow="1">
                    <a:tableStyleId>{5940675A-B579-460E-94D1-54222C63F5DA}</a:tableStyleId>
                  </a:tblPr>
                  <a:tblGrid>
                    <a:gridCol w="681182">
                      <a:extLst>
                        <a:ext uri="{9D8B030D-6E8A-4147-A177-3AD203B41FA5}">
                          <a16:colId xmlns:a16="http://schemas.microsoft.com/office/drawing/2014/main" val="549989171"/>
                        </a:ext>
                      </a:extLst>
                    </a:gridCol>
                    <a:gridCol w="681182">
                      <a:extLst>
                        <a:ext uri="{9D8B030D-6E8A-4147-A177-3AD203B41FA5}">
                          <a16:colId xmlns:a16="http://schemas.microsoft.com/office/drawing/2014/main" val="2550053233"/>
                        </a:ext>
                      </a:extLst>
                    </a:gridCol>
                    <a:gridCol w="681182">
                      <a:extLst>
                        <a:ext uri="{9D8B030D-6E8A-4147-A177-3AD203B41FA5}">
                          <a16:colId xmlns:a16="http://schemas.microsoft.com/office/drawing/2014/main" val="2855108102"/>
                        </a:ext>
                      </a:extLst>
                    </a:gridCol>
                    <a:gridCol w="681182">
                      <a:extLst>
                        <a:ext uri="{9D8B030D-6E8A-4147-A177-3AD203B41FA5}">
                          <a16:colId xmlns:a16="http://schemas.microsoft.com/office/drawing/2014/main" val="68441111"/>
                        </a:ext>
                      </a:extLst>
                    </a:gridCol>
                    <a:gridCol w="681182">
                      <a:extLst>
                        <a:ext uri="{9D8B030D-6E8A-4147-A177-3AD203B41FA5}">
                          <a16:colId xmlns:a16="http://schemas.microsoft.com/office/drawing/2014/main" val="422059988"/>
                        </a:ext>
                      </a:extLst>
                    </a:gridCol>
                    <a:gridCol w="681182">
                      <a:extLst>
                        <a:ext uri="{9D8B030D-6E8A-4147-A177-3AD203B41FA5}">
                          <a16:colId xmlns:a16="http://schemas.microsoft.com/office/drawing/2014/main" val="192616046"/>
                        </a:ext>
                      </a:extLst>
                    </a:gridCol>
                  </a:tblGrid>
                  <a:tr h="392271">
                    <a:tc>
                      <a:txBody>
                        <a:bodyPr/>
                        <a:lstStyle/>
                        <a:p>
                          <a:pPr algn="ctr"/>
                          <a:r>
                            <a:rPr lang="en-US" altLang="ja-JP" sz="1200" dirty="0"/>
                            <a:t>index</a:t>
                          </a:r>
                          <a:endParaRPr kumimoji="1" lang="ja-JP" altLang="en-US" dirty="0"/>
                        </a:p>
                      </a:txBody>
                      <a:tcPr>
                        <a:solidFill>
                          <a:schemeClr val="bg1">
                            <a:lumMod val="85000"/>
                          </a:schemeClr>
                        </a:solidFill>
                      </a:tcPr>
                    </a:tc>
                    <a:tc>
                      <a:txBody>
                        <a:bodyPr/>
                        <a:lstStyle/>
                        <a:p>
                          <a:pPr algn="ctr"/>
                          <a:r>
                            <a:rPr kumimoji="1" lang="en-US" altLang="ja-JP" dirty="0"/>
                            <a:t>1</a:t>
                          </a:r>
                          <a:endParaRPr kumimoji="1" lang="ja-JP" altLang="en-US" dirty="0"/>
                        </a:p>
                      </a:txBody>
                      <a:tcPr>
                        <a:solidFill>
                          <a:schemeClr val="bg1">
                            <a:lumMod val="85000"/>
                          </a:schemeClr>
                        </a:solidFill>
                      </a:tcPr>
                    </a:tc>
                    <a:tc>
                      <a:txBody>
                        <a:bodyPr/>
                        <a:lstStyle/>
                        <a:p>
                          <a:pPr algn="ctr"/>
                          <a:r>
                            <a:rPr kumimoji="1" lang="en-US" altLang="ja-JP" dirty="0"/>
                            <a:t>2</a:t>
                          </a:r>
                          <a:endParaRPr kumimoji="1" lang="ja-JP" altLang="en-US" dirty="0"/>
                        </a:p>
                      </a:txBody>
                      <a:tcPr>
                        <a:solidFill>
                          <a:schemeClr val="bg1">
                            <a:lumMod val="85000"/>
                          </a:schemeClr>
                        </a:solidFill>
                      </a:tcPr>
                    </a:tc>
                    <a:tc>
                      <a:txBody>
                        <a:bodyPr/>
                        <a:lstStyle/>
                        <a:p>
                          <a:pPr algn="ctr"/>
                          <a:r>
                            <a:rPr kumimoji="1" lang="en-US" altLang="ja-JP" dirty="0"/>
                            <a:t>3</a:t>
                          </a:r>
                          <a:endParaRPr kumimoji="1" lang="ja-JP" altLang="en-US" dirty="0"/>
                        </a:p>
                      </a:txBody>
                      <a:tcPr>
                        <a:solidFill>
                          <a:schemeClr val="bg1">
                            <a:lumMod val="85000"/>
                          </a:schemeClr>
                        </a:solidFill>
                      </a:tcPr>
                    </a:tc>
                    <a:tc>
                      <a:txBody>
                        <a:bodyPr/>
                        <a:lstStyle/>
                        <a:p>
                          <a:pPr algn="ctr"/>
                          <a:r>
                            <a:rPr kumimoji="1" lang="en-US" altLang="ja-JP" dirty="0"/>
                            <a:t>4</a:t>
                          </a:r>
                          <a:endParaRPr kumimoji="1" lang="ja-JP" altLang="en-US" dirty="0"/>
                        </a:p>
                      </a:txBody>
                      <a:tcPr>
                        <a:solidFill>
                          <a:schemeClr val="bg1">
                            <a:lumMod val="85000"/>
                          </a:schemeClr>
                        </a:solidFill>
                      </a:tcPr>
                    </a:tc>
                    <a:tc>
                      <a:txBody>
                        <a:bodyPr/>
                        <a:lstStyle/>
                        <a:p>
                          <a:pPr algn="ctr"/>
                          <a:r>
                            <a:rPr kumimoji="1" lang="en-US" altLang="ja-JP" dirty="0"/>
                            <a:t>5</a:t>
                          </a:r>
                          <a:endParaRPr kumimoji="1" lang="ja-JP" altLang="en-US" dirty="0"/>
                        </a:p>
                      </a:txBody>
                      <a:tcPr>
                        <a:solidFill>
                          <a:schemeClr val="bg1">
                            <a:lumMod val="85000"/>
                          </a:schemeClr>
                        </a:solidFill>
                      </a:tcPr>
                    </a:tc>
                    <a:extLst>
                      <a:ext uri="{0D108BD9-81ED-4DB2-BD59-A6C34878D82A}">
                        <a16:rowId xmlns:a16="http://schemas.microsoft.com/office/drawing/2014/main" val="2324138485"/>
                      </a:ext>
                    </a:extLst>
                  </a:tr>
                  <a:tr h="392271">
                    <a:tc>
                      <a:txBody>
                        <a:bodyPr/>
                        <a:lstStyle/>
                        <a:p>
                          <a:endParaRPr lang="ja-JP"/>
                        </a:p>
                      </a:txBody>
                      <a:tcPr>
                        <a:blipFill>
                          <a:blip r:embed="rId6"/>
                          <a:stretch>
                            <a:fillRect l="-893" t="-103125" r="-501786" b="-306250"/>
                          </a:stretch>
                        </a:blipFill>
                      </a:tcPr>
                    </a:tc>
                    <a:tc>
                      <a:txBody>
                        <a:bodyPr/>
                        <a:lstStyle/>
                        <a:p>
                          <a:pPr algn="ctr"/>
                          <a:r>
                            <a:rPr kumimoji="1" lang="en-US" altLang="ja-JP" dirty="0"/>
                            <a:t>8</a:t>
                          </a:r>
                          <a:endParaRPr kumimoji="1" lang="ja-JP" altLang="en-US" dirty="0"/>
                        </a:p>
                      </a:txBody>
                      <a:tcPr/>
                    </a:tc>
                    <a:tc>
                      <a:txBody>
                        <a:bodyPr/>
                        <a:lstStyle/>
                        <a:p>
                          <a:pPr algn="ctr"/>
                          <a:r>
                            <a:rPr kumimoji="1" lang="en-US" altLang="ja-JP" dirty="0"/>
                            <a:t>35</a:t>
                          </a:r>
                          <a:endParaRPr kumimoji="1" lang="ja-JP" altLang="en-US" dirty="0"/>
                        </a:p>
                      </a:txBody>
                      <a:tcPr/>
                    </a:tc>
                    <a:tc>
                      <a:txBody>
                        <a:bodyPr/>
                        <a:lstStyle/>
                        <a:p>
                          <a:pPr algn="ctr"/>
                          <a:r>
                            <a:rPr kumimoji="1" lang="en-US" altLang="ja-JP" dirty="0"/>
                            <a:t>40</a:t>
                          </a:r>
                          <a:endParaRPr kumimoji="1" lang="ja-JP" altLang="en-US" dirty="0"/>
                        </a:p>
                      </a:txBody>
                      <a:tcPr/>
                    </a:tc>
                    <a:tc>
                      <a:txBody>
                        <a:bodyPr/>
                        <a:lstStyle/>
                        <a:p>
                          <a:pPr algn="ctr"/>
                          <a:r>
                            <a:rPr kumimoji="1" lang="en-US" altLang="ja-JP" dirty="0"/>
                            <a:t>20</a:t>
                          </a:r>
                          <a:endParaRPr kumimoji="1" lang="ja-JP" altLang="en-US" dirty="0"/>
                        </a:p>
                      </a:txBody>
                      <a:tcPr/>
                    </a:tc>
                    <a:tc>
                      <a:txBody>
                        <a:bodyPr/>
                        <a:lstStyle/>
                        <a:p>
                          <a:pPr algn="ctr"/>
                          <a:r>
                            <a:rPr kumimoji="1" lang="en-US" altLang="ja-JP" dirty="0"/>
                            <a:t>15</a:t>
                          </a:r>
                          <a:endParaRPr kumimoji="1" lang="ja-JP" altLang="en-US" dirty="0"/>
                        </a:p>
                      </a:txBody>
                      <a:tcPr/>
                    </a:tc>
                    <a:extLst>
                      <a:ext uri="{0D108BD9-81ED-4DB2-BD59-A6C34878D82A}">
                        <a16:rowId xmlns:a16="http://schemas.microsoft.com/office/drawing/2014/main" val="4132624893"/>
                      </a:ext>
                    </a:extLst>
                  </a:tr>
                  <a:tr h="392271">
                    <a:tc>
                      <a:txBody>
                        <a:bodyPr/>
                        <a:lstStyle/>
                        <a:p>
                          <a:endParaRPr lang="ja-JP"/>
                        </a:p>
                      </a:txBody>
                      <a:tcPr>
                        <a:blipFill>
                          <a:blip r:embed="rId6"/>
                          <a:stretch>
                            <a:fillRect l="-893" t="-200000" r="-501786" b="-201538"/>
                          </a:stretch>
                        </a:blipFill>
                      </a:tcPr>
                    </a:tc>
                    <a:tc>
                      <a:txBody>
                        <a:bodyPr/>
                        <a:lstStyle/>
                        <a:p>
                          <a:pPr algn="ctr"/>
                          <a:r>
                            <a:rPr kumimoji="1" lang="en-US" altLang="ja-JP" dirty="0"/>
                            <a:t>0</a:t>
                          </a:r>
                          <a:endParaRPr kumimoji="1" lang="ja-JP" altLang="en-US" dirty="0"/>
                        </a:p>
                      </a:txBody>
                      <a:tcPr/>
                    </a:tc>
                    <a:tc>
                      <a:txBody>
                        <a:bodyPr/>
                        <a:lstStyle/>
                        <a:p>
                          <a:pPr algn="ctr"/>
                          <a:r>
                            <a:rPr kumimoji="1" lang="en-US" altLang="ja-JP" dirty="0"/>
                            <a:t>4</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5</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340808483"/>
                      </a:ext>
                    </a:extLst>
                  </a:tr>
                  <a:tr h="392271">
                    <a:tc>
                      <a:txBody>
                        <a:bodyPr/>
                        <a:lstStyle/>
                        <a:p>
                          <a:endParaRPr lang="ja-JP"/>
                        </a:p>
                      </a:txBody>
                      <a:tcPr>
                        <a:blipFill>
                          <a:blip r:embed="rId6"/>
                          <a:stretch>
                            <a:fillRect l="-893" t="-304688" r="-501786" b="-104688"/>
                          </a:stretch>
                        </a:blipFill>
                      </a:tcPr>
                    </a:tc>
                    <a:tc>
                      <a:txBody>
                        <a:bodyPr/>
                        <a:lstStyle/>
                        <a:p>
                          <a:pPr algn="ctr"/>
                          <a:r>
                            <a:rPr kumimoji="1" lang="en-US" altLang="ja-JP" dirty="0"/>
                            <a:t>1</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4</a:t>
                          </a:r>
                          <a:endParaRPr kumimoji="1" lang="ja-JP" altLang="en-US" dirty="0"/>
                        </a:p>
                      </a:txBody>
                      <a:tcPr/>
                    </a:tc>
                    <a:extLst>
                      <a:ext uri="{0D108BD9-81ED-4DB2-BD59-A6C34878D82A}">
                        <a16:rowId xmlns:a16="http://schemas.microsoft.com/office/drawing/2014/main" val="1407375431"/>
                      </a:ext>
                    </a:extLst>
                  </a:tr>
                  <a:tr h="392271">
                    <a:tc>
                      <a:txBody>
                        <a:bodyPr/>
                        <a:lstStyle/>
                        <a:p>
                          <a:endParaRPr lang="ja-JP"/>
                        </a:p>
                      </a:txBody>
                      <a:tcPr>
                        <a:blipFill>
                          <a:blip r:embed="rId6"/>
                          <a:stretch>
                            <a:fillRect l="-893" t="-398462" r="-501786" b="-3077"/>
                          </a:stretch>
                        </a:blipFill>
                      </a:tcPr>
                    </a:tc>
                    <a:tc>
                      <a:txBody>
                        <a:bodyPr/>
                        <a:lstStyle/>
                        <a:p>
                          <a:pPr algn="ctr"/>
                          <a:r>
                            <a:rPr kumimoji="1" lang="en-US" altLang="ja-JP" dirty="0"/>
                            <a:t>1</a:t>
                          </a:r>
                          <a:endParaRPr kumimoji="1" lang="ja-JP" altLang="en-US" dirty="0"/>
                        </a:p>
                      </a:txBody>
                      <a:tcPr/>
                    </a:tc>
                    <a:tc>
                      <a:txBody>
                        <a:bodyPr/>
                        <a:lstStyle/>
                        <a:p>
                          <a:pPr algn="ctr"/>
                          <a:r>
                            <a:rPr kumimoji="1" lang="en-US" altLang="ja-JP" dirty="0"/>
                            <a:t>4</a:t>
                          </a:r>
                          <a:endParaRPr kumimoji="1" lang="ja-JP" altLang="en-US" dirty="0"/>
                        </a:p>
                      </a:txBody>
                      <a:tcPr/>
                    </a:tc>
                    <a:tc>
                      <a:txBody>
                        <a:bodyPr/>
                        <a:lstStyle/>
                        <a:p>
                          <a:pPr algn="ctr"/>
                          <a:r>
                            <a:rPr kumimoji="1" lang="en-US" altLang="ja-JP" dirty="0"/>
                            <a:t>5</a:t>
                          </a:r>
                          <a:endParaRPr kumimoji="1" lang="ja-JP" altLang="en-US" dirty="0"/>
                        </a:p>
                      </a:txBody>
                      <a:tcPr/>
                    </a:tc>
                    <a:tc>
                      <a:txBody>
                        <a:bodyPr/>
                        <a:lstStyle/>
                        <a:p>
                          <a:pPr algn="ctr"/>
                          <a:r>
                            <a:rPr kumimoji="1" lang="en-US" altLang="ja-JP" dirty="0"/>
                            <a:t>3</a:t>
                          </a:r>
                          <a:endParaRPr kumimoji="1" lang="ja-JP" altLang="en-US" dirty="0"/>
                        </a:p>
                      </a:txBody>
                      <a:tcPr/>
                    </a:tc>
                    <a:tc>
                      <a:txBody>
                        <a:bodyPr/>
                        <a:lstStyle/>
                        <a:p>
                          <a:pPr algn="ctr"/>
                          <a:r>
                            <a:rPr kumimoji="1" lang="en-US" altLang="ja-JP" dirty="0"/>
                            <a:t>2</a:t>
                          </a:r>
                          <a:endParaRPr kumimoji="1" lang="ja-JP" altLang="en-US" dirty="0"/>
                        </a:p>
                      </a:txBody>
                      <a:tcPr/>
                    </a:tc>
                    <a:extLst>
                      <a:ext uri="{0D108BD9-81ED-4DB2-BD59-A6C34878D82A}">
                        <a16:rowId xmlns:a16="http://schemas.microsoft.com/office/drawing/2014/main" val="1621650288"/>
                      </a:ext>
                    </a:extLst>
                  </a:tr>
                </a:tbl>
              </a:graphicData>
            </a:graphic>
          </p:graphicFrame>
        </mc:Fallback>
      </mc:AlternateContent>
    </p:spTree>
    <p:extLst>
      <p:ext uri="{BB962C8B-B14F-4D97-AF65-F5344CB8AC3E}">
        <p14:creationId xmlns:p14="http://schemas.microsoft.com/office/powerpoint/2010/main" val="21952929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フィルタリング</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360218" y="1340716"/>
                <a:ext cx="8155132" cy="799811"/>
              </a:xfrm>
            </p:spPr>
            <p:txBody>
              <a:bodyPr>
                <a:normAutofit/>
              </a:bodyPr>
              <a:lstStyle/>
              <a:p>
                <a:pPr marL="0" indent="0">
                  <a:buNone/>
                </a:pPr>
                <a14:m>
                  <m:oMathPara xmlns:m="http://schemas.openxmlformats.org/officeDocument/2006/math">
                    <m:oMathParaPr>
                      <m:jc m:val="centerGroup"/>
                    </m:oMathParaPr>
                    <m:oMath xmlns:m="http://schemas.openxmlformats.org/officeDocument/2006/math">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𝑚</m:t>
                              </m:r>
                            </m:sub>
                          </m:sSub>
                        </m:e>
                      </m:d>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m:t>
                          </m:r>
                        </m:e>
                        <m:sup>
                          <m:r>
                            <a:rPr kumimoji="1" lang="en-US" altLang="ja-JP" b="0" i="1" smtClean="0">
                              <a:latin typeface="Cambria Math" panose="02040503050406030204" pitchFamily="18" charset="0"/>
                            </a:rPr>
                            <m:t>𝑘</m:t>
                          </m:r>
                        </m:sup>
                      </m:sSup>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𝑚</m:t>
                              </m:r>
                            </m:sub>
                          </m:sSub>
                        </m:e>
                      </m:d>
                      <m: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𝐻</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𝑆</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e>
                          </m:d>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𝑆</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𝑏</m:t>
                              </m:r>
                            </m:e>
                          </m:d>
                        </m:e>
                      </m:d>
                      <m:r>
                        <a:rPr kumimoji="1" lang="en-US" altLang="ja-JP" b="0" i="1" smtClean="0">
                          <a:latin typeface="Cambria Math" panose="02040503050406030204" pitchFamily="18" charset="0"/>
                        </a:rPr>
                        <m:t>≤3</m:t>
                      </m:r>
                      <m:r>
                        <a:rPr kumimoji="1" lang="en-US" altLang="ja-JP" b="0" i="1" smtClean="0">
                          <a:latin typeface="Cambria Math" panose="02040503050406030204" pitchFamily="18" charset="0"/>
                        </a:rPr>
                        <m:t>𝑘</m:t>
                      </m:r>
                    </m:oMath>
                  </m:oMathPara>
                </a14:m>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360218" y="1340716"/>
                <a:ext cx="8155132" cy="799811"/>
              </a:xfrm>
              <a:blipFill>
                <a:blip r:embed="rId3"/>
                <a:stretch>
                  <a:fillRect/>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46F5A2C1-14D5-5B4B-BE34-C3D425CB82EE}" type="slidenum">
              <a:rPr kumimoji="1" lang="ja-JP" altLang="en-US" smtClean="0"/>
              <a:t>34</a:t>
            </a:fld>
            <a:endParaRPr kumimoji="1" lang="ja-JP" altLang="en-US"/>
          </a:p>
        </p:txBody>
      </p:sp>
      <mc:AlternateContent xmlns:mc="http://schemas.openxmlformats.org/markup-compatibility/2006">
        <mc:Choice xmlns:a14="http://schemas.microsoft.com/office/drawing/2010/main" Requires="a14">
          <p:sp>
            <p:nvSpPr>
              <p:cNvPr id="6" name="テキスト ボックス 5"/>
              <p:cNvSpPr txBox="1"/>
              <p:nvPr/>
            </p:nvSpPr>
            <p:spPr>
              <a:xfrm>
                <a:off x="360218" y="2038056"/>
                <a:ext cx="7135480" cy="3021276"/>
              </a:xfrm>
              <a:prstGeom prst="rect">
                <a:avLst/>
              </a:prstGeom>
              <a:noFill/>
            </p:spPr>
            <p:txBody>
              <a:bodyPr wrap="none" rtlCol="0">
                <a:spAutoFit/>
              </a:bodyPr>
              <a:lstStyle/>
              <a:p>
                <a14:m>
                  <m:oMath xmlns:m="http://schemas.openxmlformats.org/officeDocument/2006/math">
                    <m:r>
                      <a:rPr kumimoji="1" lang="en-US" altLang="ja-JP" sz="2000" b="0" i="1" smtClean="0">
                        <a:latin typeface="Cambria Math" panose="02040503050406030204" pitchFamily="18" charset="0"/>
                      </a:rPr>
                      <m:t>𝑘</m:t>
                    </m:r>
                    <m:r>
                      <a:rPr kumimoji="1" lang="en-US" altLang="ja-JP" sz="2000" b="0" i="1" smtClean="0">
                        <a:latin typeface="Cambria Math" panose="02040503050406030204" pitchFamily="18" charset="0"/>
                      </a:rPr>
                      <m:t>=1</m:t>
                    </m:r>
                    <m:r>
                      <a:rPr lang="ja-JP" altLang="en-US" sz="2000" i="1">
                        <a:latin typeface="Cambria Math" panose="02040503050406030204" pitchFamily="18" charset="0"/>
                      </a:rPr>
                      <m:t>の</m:t>
                    </m:r>
                  </m:oMath>
                </a14:m>
                <a:r>
                  <a:rPr kumimoji="1" lang="ja-JP" altLang="en-US" sz="2000" dirty="0"/>
                  <a:t>時，</a:t>
                </a:r>
                <a14:m>
                  <m:oMath xmlns:m="http://schemas.openxmlformats.org/officeDocument/2006/math">
                    <m:r>
                      <a:rPr kumimoji="1" lang="en-US" altLang="ja-JP" sz="2000" b="0" i="1" smtClean="0">
                        <a:latin typeface="Cambria Math" panose="02040503050406030204" pitchFamily="18" charset="0"/>
                      </a:rPr>
                      <m:t>𝑖</m:t>
                    </m:r>
                    <m:r>
                      <a:rPr kumimoji="1" lang="en-US" altLang="ja-JP" sz="2000" b="0" i="1" smtClean="0">
                        <a:latin typeface="Cambria Math" panose="02040503050406030204" pitchFamily="18" charset="0"/>
                      </a:rPr>
                      <m:t>′</m:t>
                    </m:r>
                  </m:oMath>
                </a14:m>
                <a:r>
                  <a:rPr kumimoji="1" lang="ja-JP" altLang="en-US" sz="2000" dirty="0"/>
                  <a:t>番目のインデックスで順位が違うとする．</a:t>
                </a:r>
                <a:endParaRPr kumimoji="1" lang="en-US" altLang="ja-JP" sz="2000" dirty="0"/>
              </a:p>
              <a:p>
                <a14:m>
                  <m:oMath xmlns:m="http://schemas.openxmlformats.org/officeDocument/2006/math">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𝑖</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𝑖</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𝑚</m:t>
                            </m:r>
                          </m:sub>
                        </m:sSub>
                      </m:e>
                    </m:d>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𝑏</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𝑏</m:t>
                        </m:r>
                      </m:e>
                      <m:sub>
                        <m:r>
                          <a:rPr kumimoji="1" lang="en-US" altLang="ja-JP" sz="2000" b="0" i="1" smtClean="0">
                            <a:latin typeface="Cambria Math" panose="02040503050406030204" pitchFamily="18" charset="0"/>
                          </a:rPr>
                          <m:t>𝑖</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𝑏</m:t>
                        </m:r>
                      </m:e>
                      <m:sub>
                        <m:r>
                          <a:rPr kumimoji="1" lang="en-US" altLang="ja-JP" sz="2000" b="0" i="1" smtClean="0">
                            <a:latin typeface="Cambria Math" panose="02040503050406030204" pitchFamily="18" charset="0"/>
                          </a:rPr>
                          <m:t>𝑖</m:t>
                        </m:r>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𝑏</m:t>
                        </m:r>
                      </m:e>
                      <m:sub>
                        <m:r>
                          <a:rPr kumimoji="1" lang="en-US" altLang="ja-JP" sz="2000" b="0" i="1" smtClean="0">
                            <a:latin typeface="Cambria Math" panose="02040503050406030204" pitchFamily="18" charset="0"/>
                          </a:rPr>
                          <m:t>𝑚</m:t>
                        </m:r>
                      </m:sub>
                    </m:sSub>
                    <m:r>
                      <a:rPr kumimoji="1" lang="en-US" altLang="ja-JP" sz="2000" b="0" i="1" smtClean="0">
                        <a:latin typeface="Cambria Math" panose="02040503050406030204" pitchFamily="18" charset="0"/>
                      </a:rPr>
                      <m:t>)</m:t>
                    </m:r>
                  </m:oMath>
                </a14:m>
                <a:r>
                  <a:rPr kumimoji="1" lang="ja-JP" altLang="en-US" sz="2000" dirty="0"/>
                  <a:t> </a:t>
                </a:r>
                <a:endParaRPr lang="en-US" altLang="ja-JP" sz="2000" dirty="0"/>
              </a:p>
              <a:p>
                <a:endParaRPr kumimoji="1" lang="en-US" altLang="ja-JP" sz="2000" dirty="0"/>
              </a:p>
              <a:p>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𝑖</m:t>
                        </m:r>
                        <m:r>
                          <a:rPr kumimoji="1" lang="en-US" altLang="ja-JP" sz="2000" b="0" i="1" smtClean="0">
                            <a:latin typeface="Cambria Math" panose="02040503050406030204" pitchFamily="18" charset="0"/>
                          </a:rPr>
                          <m:t>′</m:t>
                        </m:r>
                      </m:sub>
                    </m:sSub>
                  </m:oMath>
                </a14:m>
                <a:r>
                  <a:rPr kumimoji="1" lang="ja-JP" altLang="en-US" sz="2000" dirty="0"/>
                  <a:t>の</a:t>
                </a:r>
                <a:r>
                  <a:rPr lang="en-US" altLang="ja-JP" sz="2000" dirty="0"/>
                  <a:t>predecessor</a:t>
                </a:r>
                <a:r>
                  <a:rPr lang="ja-JP" altLang="en-US" sz="2000" dirty="0"/>
                  <a:t>を</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𝑎</m:t>
                        </m:r>
                      </m:e>
                      <m:sub>
                        <m:r>
                          <a:rPr lang="en-US" altLang="ja-JP" sz="2000" b="0" i="1" smtClean="0">
                            <a:latin typeface="Cambria Math" panose="02040503050406030204" pitchFamily="18" charset="0"/>
                          </a:rPr>
                          <m:t>𝑗</m:t>
                        </m:r>
                      </m:sub>
                    </m:sSub>
                  </m:oMath>
                </a14:m>
                <a:r>
                  <a:rPr lang="ja-JP" altLang="en-US" sz="2000" b="0" dirty="0" err="1"/>
                  <a:t>，</a:t>
                </a:r>
                <a:r>
                  <a:rPr lang="en-US" altLang="ja-JP" sz="2000" b="0" dirty="0"/>
                  <a:t>successor</a:t>
                </a:r>
                <a:r>
                  <a:rPr lang="ja-JP" altLang="en-US" sz="2000" b="0" dirty="0"/>
                  <a:t>を</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𝑎</m:t>
                        </m:r>
                      </m:e>
                      <m:sub>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𝑗</m:t>
                            </m:r>
                          </m:e>
                          <m:sup>
                            <m:r>
                              <a:rPr lang="en-US" altLang="ja-JP" sz="2000" b="0" i="1" smtClean="0">
                                <a:latin typeface="Cambria Math" panose="02040503050406030204" pitchFamily="18" charset="0"/>
                              </a:rPr>
                              <m:t>′</m:t>
                            </m:r>
                          </m:sup>
                        </m:sSup>
                      </m:sub>
                    </m:sSub>
                  </m:oMath>
                </a14:m>
                <a:endParaRPr lang="en-US" altLang="ja-JP" sz="2000" b="0" dirty="0"/>
              </a:p>
              <a:p>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𝑏</m:t>
                        </m:r>
                      </m:e>
                      <m:sub>
                        <m:r>
                          <a:rPr lang="en-US" altLang="ja-JP" sz="2000" b="0" i="1" smtClean="0">
                            <a:latin typeface="Cambria Math" panose="02040503050406030204" pitchFamily="18" charset="0"/>
                          </a:rPr>
                          <m:t>𝑖</m:t>
                        </m:r>
                        <m:r>
                          <a:rPr lang="en-US" altLang="ja-JP" sz="2000" b="0" i="1" smtClean="0">
                            <a:latin typeface="Cambria Math" panose="02040503050406030204" pitchFamily="18" charset="0"/>
                          </a:rPr>
                          <m:t>′</m:t>
                        </m:r>
                      </m:sub>
                    </m:sSub>
                    <m:r>
                      <a:rPr lang="ja-JP" altLang="en-US" sz="2000" i="1">
                        <a:latin typeface="Cambria Math" panose="02040503050406030204" pitchFamily="18" charset="0"/>
                      </a:rPr>
                      <m:t>の</m:t>
                    </m:r>
                  </m:oMath>
                </a14:m>
                <a:r>
                  <a:rPr lang="en-US" altLang="ja-JP" sz="2000" dirty="0"/>
                  <a:t>predecessor</a:t>
                </a:r>
                <a:r>
                  <a:rPr lang="ja-JP" altLang="en-US" sz="2000" dirty="0"/>
                  <a:t>を</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𝑏</m:t>
                        </m:r>
                      </m:e>
                      <m:sub>
                        <m:r>
                          <a:rPr lang="en-US" altLang="ja-JP" sz="2000" b="0" i="1" smtClean="0">
                            <a:latin typeface="Cambria Math" panose="02040503050406030204" pitchFamily="18" charset="0"/>
                          </a:rPr>
                          <m:t>𝑙</m:t>
                        </m:r>
                      </m:sub>
                    </m:sSub>
                  </m:oMath>
                </a14:m>
                <a:r>
                  <a:rPr lang="ja-JP" altLang="en-US" sz="2000" dirty="0" err="1"/>
                  <a:t>，</a:t>
                </a:r>
                <a:r>
                  <a:rPr lang="en-US" altLang="ja-JP" sz="2000" dirty="0"/>
                  <a:t>successor</a:t>
                </a:r>
                <a:r>
                  <a:rPr lang="ja-JP" altLang="en-US" sz="2000" dirty="0"/>
                  <a:t>を</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𝑏</m:t>
                        </m:r>
                      </m:e>
                      <m:sub>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𝑗</m:t>
                            </m:r>
                          </m:e>
                          <m:sup>
                            <m:r>
                              <a:rPr lang="en-US" altLang="ja-JP" sz="2000" b="0" i="1" smtClean="0">
                                <a:latin typeface="Cambria Math" panose="02040503050406030204" pitchFamily="18" charset="0"/>
                              </a:rPr>
                              <m:t>′</m:t>
                            </m:r>
                          </m:sup>
                        </m:sSup>
                      </m:sub>
                    </m:sSub>
                  </m:oMath>
                </a14:m>
                <a:r>
                  <a:rPr lang="ja-JP" altLang="en-US" sz="2000" dirty="0"/>
                  <a:t>とする．</a:t>
                </a:r>
                <a:endParaRPr lang="en-US" altLang="ja-JP" sz="2000" dirty="0"/>
              </a:p>
              <a:p>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rPr>
                        <m:t>&lt;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𝑎</m:t>
                          </m:r>
                        </m:e>
                        <m:sub>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𝑗</m:t>
                              </m:r>
                            </m:e>
                            <m:sup>
                              <m:r>
                                <a:rPr lang="en-US" altLang="ja-JP" sz="2000" b="0" i="1" smtClean="0">
                                  <a:latin typeface="Cambria Math" panose="02040503050406030204" pitchFamily="18" charset="0"/>
                                </a:rPr>
                                <m:t>′</m:t>
                              </m:r>
                            </m:sup>
                          </m:sSup>
                        </m:sub>
                      </m:sSub>
                      <m:r>
                        <a:rPr lang="en-US" altLang="ja-JP" sz="2000" b="0" i="1" smtClean="0">
                          <a:latin typeface="Cambria Math" panose="02040503050406030204" pitchFamily="18" charset="0"/>
                        </a:rPr>
                        <m:t>&lt;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𝑎</m:t>
                          </m:r>
                        </m:e>
                        <m:sub>
                          <m:r>
                            <a:rPr lang="en-US" altLang="ja-JP" sz="2000" b="0" i="1" smtClean="0">
                              <a:latin typeface="Cambria Math" panose="02040503050406030204" pitchFamily="18" charset="0"/>
                            </a:rPr>
                            <m:t>𝑖</m:t>
                          </m:r>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&lt;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𝑎</m:t>
                          </m:r>
                        </m:e>
                        <m:sub>
                          <m:r>
                            <a:rPr lang="en-US" altLang="ja-JP" sz="2000" b="0" i="1" smtClean="0">
                              <a:latin typeface="Cambria Math" panose="02040503050406030204" pitchFamily="18" charset="0"/>
                            </a:rPr>
                            <m:t>𝑗</m:t>
                          </m:r>
                        </m:sub>
                      </m:sSub>
                      <m:r>
                        <a:rPr lang="en-US" altLang="ja-JP" sz="2000" b="0" i="1" smtClean="0">
                          <a:latin typeface="Cambria Math" panose="02040503050406030204" pitchFamily="18" charset="0"/>
                        </a:rPr>
                        <m:t>&lt;…</m:t>
                      </m:r>
                    </m:oMath>
                  </m:oMathPara>
                </a14:m>
                <a:endParaRPr lang="en-US" altLang="ja-JP" sz="2000" dirty="0"/>
              </a:p>
              <a:p>
                <a:pPr/>
                <a14:m>
                  <m:oMathPara xmlns:m="http://schemas.openxmlformats.org/officeDocument/2006/math">
                    <m:oMathParaPr>
                      <m:jc m:val="centerGroup"/>
                    </m:oMathParaPr>
                    <m:oMath xmlns:m="http://schemas.openxmlformats.org/officeDocument/2006/math">
                      <m:r>
                        <a:rPr lang="en-US" altLang="ja-JP" sz="200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&lt;</m:t>
                      </m:r>
                      <m:sSub>
                        <m:sSubPr>
                          <m:ctrlPr>
                            <a:rPr lang="en-US" altLang="ja-JP" sz="2000" b="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𝑏</m:t>
                          </m:r>
                        </m:e>
                        <m:sub>
                          <m:sSup>
                            <m:sSupPr>
                              <m:ctrlPr>
                                <a:rPr lang="en-US" altLang="ja-JP" sz="2000" b="0" i="1" smtClean="0">
                                  <a:latin typeface="Cambria Math" panose="02040503050406030204" pitchFamily="18" charset="0"/>
                                  <a:ea typeface="Cambria Math" panose="02040503050406030204" pitchFamily="18" charset="0"/>
                                </a:rPr>
                              </m:ctrlPr>
                            </m:sSupPr>
                            <m:e>
                              <m:r>
                                <a:rPr lang="en-US" altLang="ja-JP" sz="2000" b="0" i="1" smtClean="0">
                                  <a:latin typeface="Cambria Math" panose="02040503050406030204" pitchFamily="18" charset="0"/>
                                  <a:ea typeface="Cambria Math" panose="02040503050406030204" pitchFamily="18" charset="0"/>
                                </a:rPr>
                                <m:t>𝑙</m:t>
                              </m:r>
                            </m:e>
                            <m:sup>
                              <m:r>
                                <a:rPr lang="en-US" altLang="ja-JP" sz="2000" b="0" i="1" smtClean="0">
                                  <a:latin typeface="Cambria Math" panose="02040503050406030204" pitchFamily="18" charset="0"/>
                                  <a:ea typeface="Cambria Math" panose="02040503050406030204" pitchFamily="18" charset="0"/>
                                </a:rPr>
                                <m:t>′</m:t>
                              </m:r>
                            </m:sup>
                          </m:sSup>
                        </m:sub>
                      </m:sSub>
                      <m:r>
                        <a:rPr lang="en-US" altLang="ja-JP" sz="2000" b="0" i="1" smtClean="0">
                          <a:latin typeface="Cambria Math" panose="02040503050406030204" pitchFamily="18" charset="0"/>
                          <a:ea typeface="Cambria Math" panose="02040503050406030204" pitchFamily="18" charset="0"/>
                        </a:rPr>
                        <m:t>&lt;</m:t>
                      </m:r>
                      <m:sSub>
                        <m:sSubPr>
                          <m:ctrlPr>
                            <a:rPr lang="en-US" altLang="ja-JP" sz="2000" b="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𝑏</m:t>
                          </m:r>
                        </m:e>
                        <m:sub>
                          <m:r>
                            <a:rPr lang="en-US" altLang="ja-JP" sz="2000" b="0" i="1" smtClean="0">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m:t>
                          </m:r>
                        </m:sub>
                      </m:sSub>
                      <m:r>
                        <a:rPr lang="en-US" altLang="ja-JP" sz="2000" b="0" i="1" smtClean="0">
                          <a:latin typeface="Cambria Math" panose="02040503050406030204" pitchFamily="18" charset="0"/>
                          <a:ea typeface="Cambria Math" panose="02040503050406030204" pitchFamily="18" charset="0"/>
                        </a:rPr>
                        <m:t>&lt;</m:t>
                      </m:r>
                      <m:sSub>
                        <m:sSubPr>
                          <m:ctrlPr>
                            <a:rPr lang="en-US" altLang="ja-JP" sz="2000" b="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𝑏</m:t>
                          </m:r>
                        </m:e>
                        <m:sub>
                          <m:r>
                            <a:rPr lang="en-US" altLang="ja-JP" sz="2000" b="0" i="1" smtClean="0">
                              <a:latin typeface="Cambria Math" panose="02040503050406030204" pitchFamily="18" charset="0"/>
                              <a:ea typeface="Cambria Math" panose="02040503050406030204" pitchFamily="18" charset="0"/>
                            </a:rPr>
                            <m:t>𝑙</m:t>
                          </m:r>
                        </m:sub>
                      </m:sSub>
                      <m:r>
                        <a:rPr lang="en-US" altLang="ja-JP" sz="2000" b="0" i="1" smtClean="0">
                          <a:latin typeface="Cambria Math" panose="02040503050406030204" pitchFamily="18" charset="0"/>
                          <a:ea typeface="Cambria Math" panose="02040503050406030204" pitchFamily="18" charset="0"/>
                        </a:rPr>
                        <m:t>&lt;</m:t>
                      </m:r>
                      <m:r>
                        <a:rPr lang="en-US" altLang="ja-JP" sz="2000" i="1">
                          <a:latin typeface="Cambria Math" panose="02040503050406030204" pitchFamily="18" charset="0"/>
                        </a:rPr>
                        <m:t>…</m:t>
                      </m:r>
                    </m:oMath>
                  </m:oMathPara>
                </a14:m>
                <a:endParaRPr lang="en-US" altLang="ja-JP" sz="2000" dirty="0"/>
              </a:p>
              <a:p>
                <a:r>
                  <a:rPr lang="ja-JP" altLang="en-US" sz="2000" dirty="0"/>
                  <a:t>となる．</a:t>
                </a:r>
                <a14:m>
                  <m:oMath xmlns:m="http://schemas.openxmlformats.org/officeDocument/2006/math">
                    <m:r>
                      <a:rPr lang="en-US" altLang="ja-JP" sz="2000" b="0" i="1" smtClean="0">
                        <a:latin typeface="Cambria Math" panose="02040503050406030204" pitchFamily="18" charset="0"/>
                      </a:rPr>
                      <m:t>𝑆</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𝑎</m:t>
                        </m:r>
                      </m:e>
                    </m:d>
                    <m:r>
                      <a:rPr lang="en-US" altLang="ja-JP" sz="2000" b="0" i="1" smtClean="0">
                        <a:latin typeface="Cambria Math" panose="02040503050406030204" pitchFamily="18" charset="0"/>
                      </a:rPr>
                      <m:t>, </m:t>
                    </m:r>
                    <m:r>
                      <a:rPr lang="en-US" altLang="ja-JP" sz="2000" b="0" i="1" smtClean="0">
                        <a:latin typeface="Cambria Math" panose="02040503050406030204" pitchFamily="18" charset="0"/>
                      </a:rPr>
                      <m:t>𝑆</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𝑏</m:t>
                        </m:r>
                      </m:e>
                    </m:d>
                  </m:oMath>
                </a14:m>
                <a:r>
                  <a:rPr lang="ja-JP" altLang="en-US" sz="2000" dirty="0"/>
                  <a:t>は，</a:t>
                </a:r>
                <a14:m>
                  <m:oMath xmlns:m="http://schemas.openxmlformats.org/officeDocument/2006/math">
                    <m:r>
                      <a:rPr lang="en-US" altLang="ja-JP" sz="2000" b="0" i="1" smtClean="0">
                        <a:latin typeface="Cambria Math" panose="02040503050406030204" pitchFamily="18" charset="0"/>
                      </a:rPr>
                      <m:t>𝑖</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 </m:t>
                    </m:r>
                    <m:r>
                      <a:rPr lang="en-US" altLang="ja-JP" sz="2000" b="0" i="1" smtClean="0">
                        <a:latin typeface="Cambria Math" panose="02040503050406030204" pitchFamily="18" charset="0"/>
                      </a:rPr>
                      <m:t>𝑗</m:t>
                    </m:r>
                    <m:r>
                      <a:rPr lang="en-US" altLang="ja-JP" sz="2000" b="0" i="1" smtClean="0">
                        <a:latin typeface="Cambria Math" panose="02040503050406030204" pitchFamily="18" charset="0"/>
                      </a:rPr>
                      <m:t>, </m:t>
                    </m:r>
                    <m:r>
                      <a:rPr lang="en-US" altLang="ja-JP" sz="2000" b="0" i="1" smtClean="0">
                        <a:latin typeface="Cambria Math" panose="02040503050406030204" pitchFamily="18" charset="0"/>
                      </a:rPr>
                      <m:t>𝑙</m:t>
                    </m:r>
                    <m:r>
                      <a:rPr lang="en-US" altLang="ja-JP" sz="2000" b="0" i="1" smtClean="0">
                        <a:latin typeface="Cambria Math" panose="02040503050406030204" pitchFamily="18" charset="0"/>
                      </a:rPr>
                      <m:t> </m:t>
                    </m:r>
                    <m:r>
                      <a:rPr lang="ja-JP" altLang="en-US" sz="2000" i="1">
                        <a:latin typeface="Cambria Math" panose="02040503050406030204" pitchFamily="18" charset="0"/>
                      </a:rPr>
                      <m:t>の</m:t>
                    </m:r>
                  </m:oMath>
                </a14:m>
                <a:r>
                  <a:rPr lang="en-US" altLang="ja-JP" sz="2000" dirty="0"/>
                  <a:t>3</a:t>
                </a:r>
                <a:r>
                  <a:rPr lang="ja-JP" altLang="en-US" sz="2000" dirty="0" err="1"/>
                  <a:t>つのイン</a:t>
                </a:r>
                <a:r>
                  <a:rPr lang="ja-JP" altLang="en-US" sz="2000" dirty="0"/>
                  <a:t>デックスで異なる．</a:t>
                </a:r>
                <a:endParaRPr lang="en-US" altLang="ja-JP" sz="2000" dirty="0"/>
              </a:p>
              <a:p>
                <a:r>
                  <a:rPr lang="ja-JP" altLang="en-US" sz="2000" dirty="0"/>
                  <a:t>よって，</a:t>
                </a:r>
                <a14:m>
                  <m:oMath xmlns:m="http://schemas.openxmlformats.org/officeDocument/2006/math">
                    <m:r>
                      <a:rPr lang="en-US" altLang="ja-JP" sz="2000" b="0" i="1" smtClean="0">
                        <a:latin typeface="Cambria Math" panose="02040503050406030204" pitchFamily="18" charset="0"/>
                      </a:rPr>
                      <m:t>𝐻</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𝑆</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𝑎</m:t>
                            </m:r>
                          </m:e>
                        </m:d>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𝑆</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𝑏</m:t>
                            </m:r>
                          </m:e>
                        </m:d>
                      </m:e>
                    </m:d>
                    <m:r>
                      <a:rPr lang="en-US" altLang="ja-JP" sz="2000" b="0" i="1" smtClean="0">
                        <a:latin typeface="Cambria Math" panose="02040503050406030204" pitchFamily="18" charset="0"/>
                      </a:rPr>
                      <m:t>≤3</m:t>
                    </m:r>
                  </m:oMath>
                </a14:m>
                <a:r>
                  <a:rPr lang="ja-JP" altLang="en-US" sz="2000" dirty="0"/>
                  <a:t>となる．</a:t>
                </a:r>
                <a:endParaRPr lang="en-US" altLang="ja-JP" sz="2000" dirty="0"/>
              </a:p>
            </p:txBody>
          </p:sp>
        </mc:Choice>
        <mc:Fallback>
          <p:sp>
            <p:nvSpPr>
              <p:cNvPr id="6" name="テキスト ボックス 5"/>
              <p:cNvSpPr txBox="1">
                <a:spLocks noRot="1" noChangeAspect="1" noMove="1" noResize="1" noEditPoints="1" noAdjustHandles="1" noChangeArrowheads="1" noChangeShapeType="1" noTextEdit="1"/>
              </p:cNvSpPr>
              <p:nvPr/>
            </p:nvSpPr>
            <p:spPr>
              <a:xfrm>
                <a:off x="360218" y="2038056"/>
                <a:ext cx="7135480" cy="3021276"/>
              </a:xfrm>
              <a:prstGeom prst="rect">
                <a:avLst/>
              </a:prstGeom>
              <a:blipFill>
                <a:blip r:embed="rId4"/>
                <a:stretch>
                  <a:fillRect l="-854" t="-806" r="-171" b="-24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770044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normAutofit/>
              </a:bodyPr>
              <a:lstStyle/>
              <a:p>
                <a14:m>
                  <m:oMath xmlns:m="http://schemas.openxmlformats.org/officeDocument/2006/math">
                    <m:r>
                      <a:rPr kumimoji="1" lang="en-US" altLang="ja-JP" b="0" i="1" smtClean="0">
                        <a:latin typeface="Cambria Math" panose="02040503050406030204" pitchFamily="18" charset="0"/>
                      </a:rPr>
                      <m:t>𝑝𝑟𝑒𝑑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𝑇</m:t>
                    </m:r>
                    <m:r>
                      <a:rPr kumimoji="1" lang="en-US" altLang="ja-JP" b="0" i="1" smtClean="0">
                        <a:latin typeface="Cambria Math" panose="02040503050406030204" pitchFamily="18" charset="0"/>
                      </a:rPr>
                      <m:t>′)</m:t>
                    </m:r>
                  </m:oMath>
                </a14:m>
                <a:r>
                  <a:rPr kumimoji="1" lang="ja-JP" altLang="en-US" dirty="0"/>
                  <a:t>の効率的な</a:t>
                </a:r>
                <a:r>
                  <a:rPr lang="ja-JP" altLang="en-US" dirty="0"/>
                  <a:t>変更</a:t>
                </a:r>
                <a:r>
                  <a:rPr lang="en-US" altLang="ja-JP" dirty="0"/>
                  <a:t>(1)</a:t>
                </a:r>
                <a:endParaRPr kumimoji="1" lang="ja-JP" altLang="en-US"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b="-19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314325" y="1240926"/>
                <a:ext cx="8515350" cy="882938"/>
              </a:xfrm>
            </p:spPr>
            <p:txBody>
              <a:bodyPr>
                <a:normAutofit/>
              </a:bodyPr>
              <a:lstStyle/>
              <a:p>
                <a14:m>
                  <m:oMath xmlns:m="http://schemas.openxmlformats.org/officeDocument/2006/math">
                    <m:r>
                      <a:rPr kumimoji="1" lang="en-US" altLang="ja-JP" b="0" i="1" smtClean="0">
                        <a:latin typeface="Cambria Math" panose="02040503050406030204" pitchFamily="18" charset="0"/>
                      </a:rPr>
                      <m:t>𝑖</m:t>
                    </m:r>
                  </m:oMath>
                </a14:m>
                <a:r>
                  <a:rPr lang="ja-JP" altLang="en-US" i="0" dirty="0">
                    <a:latin typeface="+mj-lt"/>
                  </a:rPr>
                  <a:t>を</a:t>
                </a:r>
                <a:r>
                  <a:rPr kumimoji="1" lang="ja-JP" altLang="en-US" b="0" i="0" dirty="0">
                    <a:latin typeface="+mj-lt"/>
                  </a:rPr>
                  <a:t>インクリメントする時，</a:t>
                </a:r>
                <a14:m>
                  <m:oMath xmlns:m="http://schemas.openxmlformats.org/officeDocument/2006/math">
                    <m:r>
                      <a:rPr kumimoji="1" lang="en-US" altLang="ja-JP" b="0" i="1" smtClean="0">
                        <a:latin typeface="Cambria Math" panose="02040503050406030204" pitchFamily="18" charset="0"/>
                      </a:rPr>
                      <m:t>𝑝𝑟𝑒𝑑</m:t>
                    </m:r>
                    <m:r>
                      <a:rPr kumimoji="1" lang="en-US" altLang="ja-JP" b="0" i="1" smtClean="0">
                        <a:latin typeface="Cambria Math" panose="02040503050406030204" pitchFamily="18" charset="0"/>
                      </a:rPr>
                      <m:t>(</m:t>
                    </m:r>
                    <m:r>
                      <a:rPr lang="en-US" altLang="ja-JP" b="0" i="1" smtClean="0">
                        <a:latin typeface="Cambria Math" panose="02040503050406030204" pitchFamily="18" charset="0"/>
                      </a:rPr>
                      <m:t>𝑇</m:t>
                    </m:r>
                    <m:r>
                      <a:rPr lang="en-US" altLang="ja-JP" b="0" i="1" smtClean="0">
                        <a:latin typeface="Cambria Math" panose="02040503050406030204" pitchFamily="18" charset="0"/>
                      </a:rPr>
                      <m:t>′)</m:t>
                    </m:r>
                  </m:oMath>
                </a14:m>
                <a:r>
                  <a:rPr kumimoji="1" lang="ja-JP" altLang="en-US" dirty="0"/>
                  <a:t>の要素中に</a:t>
                </a:r>
                <a14:m>
                  <m:oMath xmlns:m="http://schemas.openxmlformats.org/officeDocument/2006/math">
                    <m:r>
                      <a:rPr kumimoji="1" lang="en-US" altLang="ja-JP" b="0" i="1" smtClean="0">
                        <a:latin typeface="Cambria Math" panose="02040503050406030204" pitchFamily="18" charset="0"/>
                      </a:rPr>
                      <m:t>𝑖</m:t>
                    </m:r>
                  </m:oMath>
                </a14:m>
                <a:r>
                  <a:rPr kumimoji="1" lang="ja-JP" altLang="en-US" dirty="0"/>
                  <a:t>が入っていたら変える必要がある．</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314325" y="1240926"/>
                <a:ext cx="8515350" cy="882938"/>
              </a:xfrm>
              <a:blipFill>
                <a:blip r:embed="rId4"/>
                <a:stretch>
                  <a:fillRect t="-11806" b="-1805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46F5A2C1-14D5-5B4B-BE34-C3D425CB82EE}" type="slidenum">
              <a:rPr kumimoji="1" lang="ja-JP" altLang="en-US" smtClean="0"/>
              <a:t>35</a:t>
            </a:fld>
            <a:endParaRPr kumimoji="1" lang="ja-JP" altLang="en-US"/>
          </a:p>
        </p:txBody>
      </p:sp>
      <mc:AlternateContent xmlns:mc="http://schemas.openxmlformats.org/markup-compatibility/2006">
        <mc:Choice xmlns:a14="http://schemas.microsoft.com/office/drawing/2010/main" Requires="a14">
          <p:graphicFrame>
            <p:nvGraphicFramePr>
              <p:cNvPr id="5" name="表 4"/>
              <p:cNvGraphicFramePr>
                <a:graphicFrameLocks noGrp="1"/>
              </p:cNvGraphicFramePr>
              <p:nvPr>
                <p:extLst>
                  <p:ext uri="{D42A27DB-BD31-4B8C-83A1-F6EECF244321}">
                    <p14:modId xmlns:p14="http://schemas.microsoft.com/office/powerpoint/2010/main" val="3177936032"/>
                  </p:ext>
                </p:extLst>
              </p:nvPr>
            </p:nvGraphicFramePr>
            <p:xfrm>
              <a:off x="845127" y="2141471"/>
              <a:ext cx="7730840" cy="1296000"/>
            </p:xfrm>
            <a:graphic>
              <a:graphicData uri="http://schemas.openxmlformats.org/drawingml/2006/table">
                <a:tbl>
                  <a:tblPr firstRow="1" bandRow="1">
                    <a:tableStyleId>{5940675A-B579-460E-94D1-54222C63F5DA}</a:tableStyleId>
                  </a:tblPr>
                  <a:tblGrid>
                    <a:gridCol w="1546168">
                      <a:extLst>
                        <a:ext uri="{9D8B030D-6E8A-4147-A177-3AD203B41FA5}">
                          <a16:colId xmlns:a16="http://schemas.microsoft.com/office/drawing/2014/main" val="1478541316"/>
                        </a:ext>
                      </a:extLst>
                    </a:gridCol>
                    <a:gridCol w="773084">
                      <a:extLst>
                        <a:ext uri="{9D8B030D-6E8A-4147-A177-3AD203B41FA5}">
                          <a16:colId xmlns:a16="http://schemas.microsoft.com/office/drawing/2014/main" val="72445437"/>
                        </a:ext>
                      </a:extLst>
                    </a:gridCol>
                    <a:gridCol w="773084">
                      <a:extLst>
                        <a:ext uri="{9D8B030D-6E8A-4147-A177-3AD203B41FA5}">
                          <a16:colId xmlns:a16="http://schemas.microsoft.com/office/drawing/2014/main" val="2831358447"/>
                        </a:ext>
                      </a:extLst>
                    </a:gridCol>
                    <a:gridCol w="773084">
                      <a:extLst>
                        <a:ext uri="{9D8B030D-6E8A-4147-A177-3AD203B41FA5}">
                          <a16:colId xmlns:a16="http://schemas.microsoft.com/office/drawing/2014/main" val="773548824"/>
                        </a:ext>
                      </a:extLst>
                    </a:gridCol>
                    <a:gridCol w="773084">
                      <a:extLst>
                        <a:ext uri="{9D8B030D-6E8A-4147-A177-3AD203B41FA5}">
                          <a16:colId xmlns:a16="http://schemas.microsoft.com/office/drawing/2014/main" val="3875840584"/>
                        </a:ext>
                      </a:extLst>
                    </a:gridCol>
                    <a:gridCol w="773084">
                      <a:extLst>
                        <a:ext uri="{9D8B030D-6E8A-4147-A177-3AD203B41FA5}">
                          <a16:colId xmlns:a16="http://schemas.microsoft.com/office/drawing/2014/main" val="827882027"/>
                        </a:ext>
                      </a:extLst>
                    </a:gridCol>
                    <a:gridCol w="773084">
                      <a:extLst>
                        <a:ext uri="{9D8B030D-6E8A-4147-A177-3AD203B41FA5}">
                          <a16:colId xmlns:a16="http://schemas.microsoft.com/office/drawing/2014/main" val="399068998"/>
                        </a:ext>
                      </a:extLst>
                    </a:gridCol>
                    <a:gridCol w="773084">
                      <a:extLst>
                        <a:ext uri="{9D8B030D-6E8A-4147-A177-3AD203B41FA5}">
                          <a16:colId xmlns:a16="http://schemas.microsoft.com/office/drawing/2014/main" val="473078737"/>
                        </a:ext>
                      </a:extLst>
                    </a:gridCol>
                    <a:gridCol w="773084">
                      <a:extLst>
                        <a:ext uri="{9D8B030D-6E8A-4147-A177-3AD203B41FA5}">
                          <a16:colId xmlns:a16="http://schemas.microsoft.com/office/drawing/2014/main" val="1760534739"/>
                        </a:ext>
                      </a:extLst>
                    </a:gridCol>
                  </a:tblGrid>
                  <a:tr h="324000">
                    <a:tc>
                      <a:txBody>
                        <a:bodyPr/>
                        <a:lstStyle/>
                        <a:p>
                          <a:pPr algn="ctr"/>
                          <a:r>
                            <a:rPr lang="en-US" altLang="ja-JP" sz="1400" dirty="0"/>
                            <a:t>index</a:t>
                          </a:r>
                          <a:endParaRPr lang="ja-JP" altLang="en-US" sz="1400" dirty="0"/>
                        </a:p>
                      </a:txBody>
                      <a:tcPr>
                        <a:solidFill>
                          <a:schemeClr val="bg1">
                            <a:lumMod val="85000"/>
                          </a:schemeClr>
                        </a:solidFill>
                      </a:tcPr>
                    </a:tc>
                    <a:tc>
                      <a:txBody>
                        <a:bodyPr/>
                        <a:lstStyle/>
                        <a:p>
                          <a:pPr algn="ctr"/>
                          <a:r>
                            <a:rPr lang="en-US" altLang="ja-JP" sz="1400" dirty="0"/>
                            <a:t>…</a:t>
                          </a:r>
                          <a:endParaRPr lang="ja-JP" altLang="en-US" sz="1400" dirty="0"/>
                        </a:p>
                      </a:txBody>
                      <a:tcPr>
                        <a:solidFill>
                          <a:schemeClr val="bg1">
                            <a:lumMod val="85000"/>
                          </a:schemeClr>
                        </a:solidFill>
                      </a:tcPr>
                    </a:tc>
                    <a:tc>
                      <a:txBody>
                        <a:bodyPr/>
                        <a:lstStyle/>
                        <a:p>
                          <a:pPr algn="ctr"/>
                          <a:r>
                            <a:rPr lang="en-US" altLang="ja-JP" sz="1400" dirty="0"/>
                            <a:t>4</a:t>
                          </a:r>
                          <a:endParaRPr lang="ja-JP" altLang="en-US" sz="1400" dirty="0"/>
                        </a:p>
                      </a:txBody>
                      <a:tcPr>
                        <a:solidFill>
                          <a:schemeClr val="bg1">
                            <a:lumMod val="85000"/>
                          </a:schemeClr>
                        </a:solidFill>
                      </a:tcPr>
                    </a:tc>
                    <a:tc>
                      <a:txBody>
                        <a:bodyPr/>
                        <a:lstStyle/>
                        <a:p>
                          <a:pPr algn="ctr"/>
                          <a:r>
                            <a:rPr lang="en-US" altLang="ja-JP" sz="1400" dirty="0"/>
                            <a:t>5</a:t>
                          </a:r>
                          <a:endParaRPr lang="ja-JP" altLang="en-US" sz="1400" dirty="0"/>
                        </a:p>
                      </a:txBody>
                      <a:tcPr>
                        <a:solidFill>
                          <a:schemeClr val="bg1">
                            <a:lumMod val="85000"/>
                          </a:schemeClr>
                        </a:solidFill>
                      </a:tcPr>
                    </a:tc>
                    <a:tc>
                      <a:txBody>
                        <a:bodyPr/>
                        <a:lstStyle/>
                        <a:p>
                          <a:pPr algn="ctr"/>
                          <a:r>
                            <a:rPr lang="en-US" altLang="ja-JP" sz="1400" dirty="0"/>
                            <a:t>6</a:t>
                          </a:r>
                          <a:endParaRPr lang="ja-JP" altLang="en-US" sz="1400" dirty="0"/>
                        </a:p>
                      </a:txBody>
                      <a:tcPr>
                        <a:solidFill>
                          <a:schemeClr val="bg1">
                            <a:lumMod val="85000"/>
                          </a:schemeClr>
                        </a:solidFill>
                      </a:tcPr>
                    </a:tc>
                    <a:tc>
                      <a:txBody>
                        <a:bodyPr/>
                        <a:lstStyle/>
                        <a:p>
                          <a:pPr algn="ctr"/>
                          <a:r>
                            <a:rPr lang="en-US" altLang="ja-JP" sz="1400" dirty="0"/>
                            <a:t>7</a:t>
                          </a:r>
                          <a:endParaRPr lang="ja-JP" altLang="en-US" sz="1400" dirty="0"/>
                        </a:p>
                      </a:txBody>
                      <a:tcPr>
                        <a:solidFill>
                          <a:schemeClr val="bg1">
                            <a:lumMod val="85000"/>
                          </a:schemeClr>
                        </a:solidFill>
                      </a:tcPr>
                    </a:tc>
                    <a:tc>
                      <a:txBody>
                        <a:bodyPr/>
                        <a:lstStyle/>
                        <a:p>
                          <a:pPr algn="ctr"/>
                          <a:r>
                            <a:rPr lang="en-US" altLang="ja-JP" sz="1400" dirty="0"/>
                            <a:t>8</a:t>
                          </a:r>
                          <a:endParaRPr lang="ja-JP" altLang="en-US" sz="1400" dirty="0"/>
                        </a:p>
                      </a:txBody>
                      <a:tcPr>
                        <a:solidFill>
                          <a:schemeClr val="bg1">
                            <a:lumMod val="85000"/>
                          </a:schemeClr>
                        </a:solidFill>
                      </a:tcPr>
                    </a:tc>
                    <a:tc>
                      <a:txBody>
                        <a:bodyPr/>
                        <a:lstStyle/>
                        <a:p>
                          <a:pPr algn="ctr"/>
                          <a:r>
                            <a:rPr lang="en-US" altLang="ja-JP" sz="1400" dirty="0"/>
                            <a:t>…</a:t>
                          </a:r>
                          <a:endParaRPr lang="ja-JP" altLang="en-US" sz="1400" dirty="0"/>
                        </a:p>
                      </a:txBody>
                      <a:tcPr>
                        <a:solidFill>
                          <a:schemeClr val="bg1">
                            <a:lumMod val="85000"/>
                          </a:schemeClr>
                        </a:solidFill>
                      </a:tcPr>
                    </a:tc>
                    <a:tc>
                      <a:txBody>
                        <a:bodyPr/>
                        <a:lstStyle/>
                        <a:p>
                          <a:pPr algn="ctr"/>
                          <a:endParaRPr lang="ja-JP" altLang="en-US" sz="1400" dirty="0"/>
                        </a:p>
                      </a:txBody>
                      <a:tcPr>
                        <a:solidFill>
                          <a:schemeClr val="bg1">
                            <a:lumMod val="85000"/>
                          </a:schemeClr>
                        </a:solidFill>
                      </a:tcPr>
                    </a:tc>
                    <a:extLst>
                      <a:ext uri="{0D108BD9-81ED-4DB2-BD59-A6C34878D82A}">
                        <a16:rowId xmlns:a16="http://schemas.microsoft.com/office/drawing/2014/main" val="45345650"/>
                      </a:ext>
                    </a:extLst>
                  </a:tr>
                  <a:tr h="324000">
                    <a:tc>
                      <a:txBody>
                        <a:bodyPr/>
                        <a:lstStyle/>
                        <a:p>
                          <a:pPr algn="ct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𝑇</m:t>
                                </m:r>
                              </m:oMath>
                            </m:oMathPara>
                          </a14:m>
                          <a:endParaRPr lang="ja-JP" altLang="en-US" sz="1400" dirty="0"/>
                        </a:p>
                      </a:txBody>
                      <a:tcPr/>
                    </a:tc>
                    <a:tc>
                      <a:txBody>
                        <a:bodyPr/>
                        <a:lstStyle/>
                        <a:p>
                          <a:pPr algn="ctr"/>
                          <a:r>
                            <a:rPr lang="en-US" altLang="ja-JP" sz="1400" dirty="0"/>
                            <a:t>…</a:t>
                          </a:r>
                          <a:endParaRPr lang="ja-JP" altLang="en-US" sz="1400" dirty="0"/>
                        </a:p>
                      </a:txBody>
                      <a:tcPr/>
                    </a:tc>
                    <a:tc>
                      <a:txBody>
                        <a:bodyPr/>
                        <a:lstStyle/>
                        <a:p>
                          <a:pPr algn="ctr"/>
                          <a:r>
                            <a:rPr lang="en-US" altLang="ja-JP" sz="1400" dirty="0"/>
                            <a:t>40</a:t>
                          </a:r>
                          <a:endParaRPr lang="ja-JP" altLang="en-US" sz="1400" dirty="0"/>
                        </a:p>
                      </a:txBody>
                      <a:tcPr/>
                    </a:tc>
                    <a:tc>
                      <a:txBody>
                        <a:bodyPr/>
                        <a:lstStyle/>
                        <a:p>
                          <a:pPr algn="ctr"/>
                          <a:r>
                            <a:rPr lang="en-US" altLang="ja-JP" sz="1400" dirty="0"/>
                            <a:t>20</a:t>
                          </a:r>
                          <a:endParaRPr lang="ja-JP" altLang="en-US" sz="1400" dirty="0"/>
                        </a:p>
                      </a:txBody>
                      <a:tcPr/>
                    </a:tc>
                    <a:tc>
                      <a:txBody>
                        <a:bodyPr/>
                        <a:lstStyle/>
                        <a:p>
                          <a:pPr algn="ctr"/>
                          <a:r>
                            <a:rPr lang="en-US" altLang="ja-JP" sz="1400" dirty="0"/>
                            <a:t>15</a:t>
                          </a:r>
                          <a:endParaRPr lang="ja-JP" altLang="en-US" sz="1400" dirty="0"/>
                        </a:p>
                      </a:txBody>
                      <a:tcPr/>
                    </a:tc>
                    <a:tc>
                      <a:txBody>
                        <a:bodyPr/>
                        <a:lstStyle/>
                        <a:p>
                          <a:pPr algn="ctr"/>
                          <a:r>
                            <a:rPr lang="en-US" altLang="ja-JP" sz="1400" dirty="0"/>
                            <a:t>45</a:t>
                          </a:r>
                          <a:endParaRPr lang="ja-JP" altLang="en-US" sz="1400" dirty="0"/>
                        </a:p>
                      </a:txBody>
                      <a:tcPr/>
                    </a:tc>
                    <a:tc>
                      <a:txBody>
                        <a:bodyPr/>
                        <a:lstStyle/>
                        <a:p>
                          <a:pPr algn="ctr"/>
                          <a:r>
                            <a:rPr lang="en-US" altLang="ja-JP" sz="1400" dirty="0"/>
                            <a:t>37</a:t>
                          </a:r>
                          <a:endParaRPr lang="ja-JP" altLang="en-US" sz="1400" dirty="0"/>
                        </a:p>
                      </a:txBody>
                      <a:tcPr/>
                    </a:tc>
                    <a:tc>
                      <a:txBody>
                        <a:bodyPr/>
                        <a:lstStyle/>
                        <a:p>
                          <a:pPr algn="ctr"/>
                          <a:r>
                            <a:rPr lang="en-US" altLang="ja-JP" sz="1400" dirty="0"/>
                            <a:t>…</a:t>
                          </a:r>
                          <a:endParaRPr lang="ja-JP" altLang="en-US" sz="1400" dirty="0"/>
                        </a:p>
                      </a:txBody>
                      <a:tcPr/>
                    </a:tc>
                    <a:tc>
                      <a:txBody>
                        <a:bodyPr/>
                        <a:lstStyle/>
                        <a:p>
                          <a:pPr algn="ctr"/>
                          <a:endParaRPr lang="ja-JP" altLang="en-US" sz="1400" dirty="0"/>
                        </a:p>
                      </a:txBody>
                      <a:tcPr/>
                    </a:tc>
                    <a:extLst>
                      <a:ext uri="{0D108BD9-81ED-4DB2-BD59-A6C34878D82A}">
                        <a16:rowId xmlns:a16="http://schemas.microsoft.com/office/drawing/2014/main" val="2226100450"/>
                      </a:ext>
                    </a:extLst>
                  </a:tr>
                  <a:tr h="324000">
                    <a:tc>
                      <a:txBody>
                        <a:bodyPr/>
                        <a:lstStyle/>
                        <a:p>
                          <a:pPr algn="ctr"/>
                          <a14:m>
                            <m:oMathPara xmlns:m="http://schemas.openxmlformats.org/officeDocument/2006/math">
                              <m:oMathParaPr>
                                <m:jc m:val="centerGroup"/>
                              </m:oMathParaPr>
                              <m:oMath xmlns:m="http://schemas.openxmlformats.org/officeDocument/2006/math">
                                <m:r>
                                  <m:rPr>
                                    <m:sty m:val="p"/>
                                  </m:rPr>
                                  <a:rPr lang="en-US" altLang="ja-JP" sz="1400" b="0" i="0" smtClean="0">
                                    <a:latin typeface="Cambria Math" panose="02040503050406030204" pitchFamily="18" charset="0"/>
                                  </a:rPr>
                                  <m:t>pred</m:t>
                                </m:r>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𝑇</m:t>
                                </m:r>
                                <m:r>
                                  <a:rPr lang="en-US" altLang="ja-JP" sz="1400" b="0" i="1" smtClean="0">
                                    <a:latin typeface="Cambria Math" panose="02040503050406030204" pitchFamily="18" charset="0"/>
                                  </a:rPr>
                                  <m:t>′)</m:t>
                                </m:r>
                              </m:oMath>
                            </m:oMathPara>
                          </a14:m>
                          <a:endParaRPr lang="ja-JP" altLang="en-US" sz="1400" dirty="0"/>
                        </a:p>
                      </a:txBody>
                      <a:tcPr/>
                    </a:tc>
                    <a:tc>
                      <a:txBody>
                        <a:bodyPr/>
                        <a:lstStyle/>
                        <a:p>
                          <a:pPr algn="ctr"/>
                          <a:r>
                            <a:rPr lang="en-US" altLang="ja-JP" sz="1400" dirty="0"/>
                            <a:t>…</a:t>
                          </a:r>
                          <a:endParaRPr lang="ja-JP" altLang="en-US" sz="1400" dirty="0"/>
                        </a:p>
                      </a:txBody>
                      <a:tcPr/>
                    </a:tc>
                    <a:tc>
                      <a:txBody>
                        <a:bodyPr/>
                        <a:lstStyle/>
                        <a:p>
                          <a:pPr algn="ctr"/>
                          <a:r>
                            <a:rPr lang="en-US" altLang="ja-JP" sz="1400" dirty="0"/>
                            <a:t>8</a:t>
                          </a:r>
                          <a:endParaRPr lang="ja-JP" altLang="en-US" sz="1400" dirty="0"/>
                        </a:p>
                      </a:txBody>
                      <a:tcPr/>
                    </a:tc>
                    <a:tc>
                      <a:txBody>
                        <a:bodyPr/>
                        <a:lstStyle/>
                        <a:p>
                          <a:pPr algn="ctr"/>
                          <a:r>
                            <a:rPr lang="en-US" altLang="ja-JP" sz="1400" dirty="0"/>
                            <a:t>6</a:t>
                          </a:r>
                          <a:endParaRPr lang="ja-JP" altLang="en-US" sz="1400" dirty="0"/>
                        </a:p>
                      </a:txBody>
                      <a:tcPr/>
                    </a:tc>
                    <a:tc>
                      <a:txBody>
                        <a:bodyPr/>
                        <a:lstStyle/>
                        <a:p>
                          <a:pPr algn="ctr"/>
                          <a:r>
                            <a:rPr lang="en-US" altLang="ja-JP" sz="1400" dirty="0"/>
                            <a:t>0</a:t>
                          </a:r>
                          <a:endParaRPr lang="ja-JP" altLang="en-US" sz="1400" dirty="0"/>
                        </a:p>
                      </a:txBody>
                      <a:tcPr/>
                    </a:tc>
                    <a:tc>
                      <a:txBody>
                        <a:bodyPr/>
                        <a:lstStyle/>
                        <a:p>
                          <a:pPr algn="ctr"/>
                          <a:r>
                            <a:rPr lang="en-US" altLang="ja-JP" sz="1400" dirty="0"/>
                            <a:t>4</a:t>
                          </a:r>
                          <a:endParaRPr lang="ja-JP" altLang="en-US" sz="1400" dirty="0"/>
                        </a:p>
                      </a:txBody>
                      <a:tcPr/>
                    </a:tc>
                    <a:tc>
                      <a:txBody>
                        <a:bodyPr/>
                        <a:lstStyle/>
                        <a:p>
                          <a:pPr algn="ctr"/>
                          <a:r>
                            <a:rPr lang="en-US" altLang="ja-JP" sz="1400" dirty="0"/>
                            <a:t>5</a:t>
                          </a:r>
                          <a:endParaRPr lang="ja-JP" altLang="en-US" sz="1400" dirty="0"/>
                        </a:p>
                      </a:txBody>
                      <a:tcPr/>
                    </a:tc>
                    <a:tc>
                      <a:txBody>
                        <a:bodyPr/>
                        <a:lstStyle/>
                        <a:p>
                          <a:pPr algn="ctr"/>
                          <a:r>
                            <a:rPr lang="en-US" altLang="ja-JP" sz="1400" dirty="0"/>
                            <a:t>…</a:t>
                          </a:r>
                          <a:endParaRPr lang="ja-JP" altLang="en-US" sz="1400" dirty="0"/>
                        </a:p>
                      </a:txBody>
                      <a:tcPr/>
                    </a:tc>
                    <a:tc>
                      <a:txBody>
                        <a:bodyPr/>
                        <a:lstStyle/>
                        <a:p>
                          <a:pPr algn="ctr"/>
                          <a:endParaRPr lang="ja-JP" altLang="en-US" sz="1400" dirty="0"/>
                        </a:p>
                      </a:txBody>
                      <a:tcPr/>
                    </a:tc>
                    <a:extLst>
                      <a:ext uri="{0D108BD9-81ED-4DB2-BD59-A6C34878D82A}">
                        <a16:rowId xmlns:a16="http://schemas.microsoft.com/office/drawing/2014/main" val="4000392416"/>
                      </a:ext>
                    </a:extLst>
                  </a:tr>
                  <a:tr h="324000">
                    <a:tc>
                      <a:txBody>
                        <a:bodyPr/>
                        <a:lstStyle/>
                        <a:p>
                          <a:pPr algn="ct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𝑆</m:t>
                                </m:r>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𝑇</m:t>
                                </m:r>
                                <m:r>
                                  <a:rPr lang="en-US" altLang="ja-JP" sz="1400" b="0" i="1" smtClean="0">
                                    <a:latin typeface="Cambria Math" panose="02040503050406030204" pitchFamily="18" charset="0"/>
                                  </a:rPr>
                                  <m:t>′)</m:t>
                                </m:r>
                              </m:oMath>
                            </m:oMathPara>
                          </a14:m>
                          <a:endParaRPr lang="ja-JP" altLang="en-US" sz="1400" dirty="0"/>
                        </a:p>
                      </a:txBody>
                      <a:tcPr/>
                    </a:tc>
                    <a:tc>
                      <a:txBody>
                        <a:bodyPr/>
                        <a:lstStyle/>
                        <a:p>
                          <a:pPr algn="ctr"/>
                          <a:r>
                            <a:rPr lang="en-US" altLang="ja-JP" sz="1400" dirty="0"/>
                            <a:t>…</a:t>
                          </a:r>
                          <a:endParaRPr lang="ja-JP" altLang="en-US" sz="1400" dirty="0"/>
                        </a:p>
                      </a:txBody>
                      <a:tcPr/>
                    </a:tc>
                    <a:tc>
                      <a:txBody>
                        <a:bodyPr/>
                        <a:lstStyle/>
                        <a:p>
                          <a:pPr algn="ctr"/>
                          <a:r>
                            <a:rPr lang="en-US" altLang="ja-JP" sz="1400" dirty="0"/>
                            <a:t>4</a:t>
                          </a:r>
                          <a:endParaRPr lang="ja-JP" altLang="en-US" sz="1400" dirty="0"/>
                        </a:p>
                      </a:txBody>
                      <a:tcPr/>
                    </a:tc>
                    <a:tc>
                      <a:txBody>
                        <a:bodyPr/>
                        <a:lstStyle/>
                        <a:p>
                          <a:pPr algn="ctr"/>
                          <a:r>
                            <a:rPr lang="en-US" altLang="ja-JP" sz="1400" dirty="0"/>
                            <a:t>1</a:t>
                          </a:r>
                          <a:endParaRPr lang="ja-JP" altLang="en-US" sz="1400" dirty="0"/>
                        </a:p>
                      </a:txBody>
                      <a:tcPr/>
                    </a:tc>
                    <a:tc>
                      <a:txBody>
                        <a:bodyPr/>
                        <a:lstStyle/>
                        <a:p>
                          <a:pPr algn="ctr"/>
                          <a:r>
                            <a:rPr lang="en-US" altLang="ja-JP" sz="1400" dirty="0"/>
                            <a:t>-6</a:t>
                          </a:r>
                          <a:endParaRPr lang="ja-JP" altLang="en-US" sz="1400" dirty="0"/>
                        </a:p>
                      </a:txBody>
                      <a:tcPr/>
                    </a:tc>
                    <a:tc>
                      <a:txBody>
                        <a:bodyPr/>
                        <a:lstStyle/>
                        <a:p>
                          <a:pPr algn="ctr"/>
                          <a:r>
                            <a:rPr lang="en-US" altLang="ja-JP" sz="1400" dirty="0"/>
                            <a:t>-3</a:t>
                          </a:r>
                          <a:endParaRPr lang="ja-JP" altLang="en-US" sz="1400" dirty="0"/>
                        </a:p>
                      </a:txBody>
                      <a:tcPr/>
                    </a:tc>
                    <a:tc>
                      <a:txBody>
                        <a:bodyPr/>
                        <a:lstStyle/>
                        <a:p>
                          <a:pPr algn="ctr"/>
                          <a:r>
                            <a:rPr lang="en-US" altLang="ja-JP" sz="1400" dirty="0"/>
                            <a:t>-3</a:t>
                          </a:r>
                          <a:endParaRPr lang="ja-JP" altLang="en-US" sz="1400" dirty="0"/>
                        </a:p>
                      </a:txBody>
                      <a:tcPr/>
                    </a:tc>
                    <a:tc>
                      <a:txBody>
                        <a:bodyPr/>
                        <a:lstStyle/>
                        <a:p>
                          <a:pPr algn="ctr"/>
                          <a:r>
                            <a:rPr lang="en-US" altLang="ja-JP" sz="1400" dirty="0"/>
                            <a:t>…</a:t>
                          </a:r>
                          <a:endParaRPr lang="ja-JP" altLang="en-US" sz="1400" dirty="0"/>
                        </a:p>
                      </a:txBody>
                      <a:tcPr/>
                    </a:tc>
                    <a:tc>
                      <a:txBody>
                        <a:bodyPr/>
                        <a:lstStyle/>
                        <a:p>
                          <a:pPr algn="ctr"/>
                          <a:endParaRPr lang="ja-JP" altLang="en-US" sz="1400" dirty="0"/>
                        </a:p>
                      </a:txBody>
                      <a:tcPr/>
                    </a:tc>
                    <a:extLst>
                      <a:ext uri="{0D108BD9-81ED-4DB2-BD59-A6C34878D82A}">
                        <a16:rowId xmlns:a16="http://schemas.microsoft.com/office/drawing/2014/main" val="853467289"/>
                      </a:ext>
                    </a:extLst>
                  </a:tr>
                </a:tbl>
              </a:graphicData>
            </a:graphic>
          </p:graphicFrame>
        </mc:Choice>
        <mc:Fallback>
          <p:graphicFrame>
            <p:nvGraphicFramePr>
              <p:cNvPr id="5" name="表 4"/>
              <p:cNvGraphicFramePr>
                <a:graphicFrameLocks noGrp="1"/>
              </p:cNvGraphicFramePr>
              <p:nvPr>
                <p:extLst>
                  <p:ext uri="{D42A27DB-BD31-4B8C-83A1-F6EECF244321}">
                    <p14:modId xmlns:p14="http://schemas.microsoft.com/office/powerpoint/2010/main" val="3177936032"/>
                  </p:ext>
                </p:extLst>
              </p:nvPr>
            </p:nvGraphicFramePr>
            <p:xfrm>
              <a:off x="845127" y="2141471"/>
              <a:ext cx="7730840" cy="1296000"/>
            </p:xfrm>
            <a:graphic>
              <a:graphicData uri="http://schemas.openxmlformats.org/drawingml/2006/table">
                <a:tbl>
                  <a:tblPr firstRow="1" bandRow="1">
                    <a:tableStyleId>{5940675A-B579-460E-94D1-54222C63F5DA}</a:tableStyleId>
                  </a:tblPr>
                  <a:tblGrid>
                    <a:gridCol w="1546168">
                      <a:extLst>
                        <a:ext uri="{9D8B030D-6E8A-4147-A177-3AD203B41FA5}">
                          <a16:colId xmlns:a16="http://schemas.microsoft.com/office/drawing/2014/main" val="1478541316"/>
                        </a:ext>
                      </a:extLst>
                    </a:gridCol>
                    <a:gridCol w="773084">
                      <a:extLst>
                        <a:ext uri="{9D8B030D-6E8A-4147-A177-3AD203B41FA5}">
                          <a16:colId xmlns:a16="http://schemas.microsoft.com/office/drawing/2014/main" val="72445437"/>
                        </a:ext>
                      </a:extLst>
                    </a:gridCol>
                    <a:gridCol w="773084">
                      <a:extLst>
                        <a:ext uri="{9D8B030D-6E8A-4147-A177-3AD203B41FA5}">
                          <a16:colId xmlns:a16="http://schemas.microsoft.com/office/drawing/2014/main" val="2831358447"/>
                        </a:ext>
                      </a:extLst>
                    </a:gridCol>
                    <a:gridCol w="773084">
                      <a:extLst>
                        <a:ext uri="{9D8B030D-6E8A-4147-A177-3AD203B41FA5}">
                          <a16:colId xmlns:a16="http://schemas.microsoft.com/office/drawing/2014/main" val="773548824"/>
                        </a:ext>
                      </a:extLst>
                    </a:gridCol>
                    <a:gridCol w="773084">
                      <a:extLst>
                        <a:ext uri="{9D8B030D-6E8A-4147-A177-3AD203B41FA5}">
                          <a16:colId xmlns:a16="http://schemas.microsoft.com/office/drawing/2014/main" val="3875840584"/>
                        </a:ext>
                      </a:extLst>
                    </a:gridCol>
                    <a:gridCol w="773084">
                      <a:extLst>
                        <a:ext uri="{9D8B030D-6E8A-4147-A177-3AD203B41FA5}">
                          <a16:colId xmlns:a16="http://schemas.microsoft.com/office/drawing/2014/main" val="827882027"/>
                        </a:ext>
                      </a:extLst>
                    </a:gridCol>
                    <a:gridCol w="773084">
                      <a:extLst>
                        <a:ext uri="{9D8B030D-6E8A-4147-A177-3AD203B41FA5}">
                          <a16:colId xmlns:a16="http://schemas.microsoft.com/office/drawing/2014/main" val="399068998"/>
                        </a:ext>
                      </a:extLst>
                    </a:gridCol>
                    <a:gridCol w="773084">
                      <a:extLst>
                        <a:ext uri="{9D8B030D-6E8A-4147-A177-3AD203B41FA5}">
                          <a16:colId xmlns:a16="http://schemas.microsoft.com/office/drawing/2014/main" val="473078737"/>
                        </a:ext>
                      </a:extLst>
                    </a:gridCol>
                    <a:gridCol w="773084">
                      <a:extLst>
                        <a:ext uri="{9D8B030D-6E8A-4147-A177-3AD203B41FA5}">
                          <a16:colId xmlns:a16="http://schemas.microsoft.com/office/drawing/2014/main" val="1760534739"/>
                        </a:ext>
                      </a:extLst>
                    </a:gridCol>
                  </a:tblGrid>
                  <a:tr h="324000">
                    <a:tc>
                      <a:txBody>
                        <a:bodyPr/>
                        <a:lstStyle/>
                        <a:p>
                          <a:pPr algn="ctr"/>
                          <a:r>
                            <a:rPr lang="en-US" altLang="ja-JP" sz="1400" dirty="0"/>
                            <a:t>index</a:t>
                          </a:r>
                          <a:endParaRPr lang="ja-JP" altLang="en-US" sz="1400" dirty="0"/>
                        </a:p>
                      </a:txBody>
                      <a:tcPr>
                        <a:solidFill>
                          <a:schemeClr val="bg1">
                            <a:lumMod val="85000"/>
                          </a:schemeClr>
                        </a:solidFill>
                      </a:tcPr>
                    </a:tc>
                    <a:tc>
                      <a:txBody>
                        <a:bodyPr/>
                        <a:lstStyle/>
                        <a:p>
                          <a:pPr algn="ctr"/>
                          <a:r>
                            <a:rPr lang="en-US" altLang="ja-JP" sz="1400" dirty="0"/>
                            <a:t>…</a:t>
                          </a:r>
                          <a:endParaRPr lang="ja-JP" altLang="en-US" sz="1400" dirty="0"/>
                        </a:p>
                      </a:txBody>
                      <a:tcPr>
                        <a:solidFill>
                          <a:schemeClr val="bg1">
                            <a:lumMod val="85000"/>
                          </a:schemeClr>
                        </a:solidFill>
                      </a:tcPr>
                    </a:tc>
                    <a:tc>
                      <a:txBody>
                        <a:bodyPr/>
                        <a:lstStyle/>
                        <a:p>
                          <a:pPr algn="ctr"/>
                          <a:r>
                            <a:rPr lang="en-US" altLang="ja-JP" sz="1400" dirty="0"/>
                            <a:t>4</a:t>
                          </a:r>
                          <a:endParaRPr lang="ja-JP" altLang="en-US" sz="1400" dirty="0"/>
                        </a:p>
                      </a:txBody>
                      <a:tcPr>
                        <a:solidFill>
                          <a:schemeClr val="bg1">
                            <a:lumMod val="85000"/>
                          </a:schemeClr>
                        </a:solidFill>
                      </a:tcPr>
                    </a:tc>
                    <a:tc>
                      <a:txBody>
                        <a:bodyPr/>
                        <a:lstStyle/>
                        <a:p>
                          <a:pPr algn="ctr"/>
                          <a:r>
                            <a:rPr lang="en-US" altLang="ja-JP" sz="1400" dirty="0"/>
                            <a:t>5</a:t>
                          </a:r>
                          <a:endParaRPr lang="ja-JP" altLang="en-US" sz="1400" dirty="0"/>
                        </a:p>
                      </a:txBody>
                      <a:tcPr>
                        <a:solidFill>
                          <a:schemeClr val="bg1">
                            <a:lumMod val="85000"/>
                          </a:schemeClr>
                        </a:solidFill>
                      </a:tcPr>
                    </a:tc>
                    <a:tc>
                      <a:txBody>
                        <a:bodyPr/>
                        <a:lstStyle/>
                        <a:p>
                          <a:pPr algn="ctr"/>
                          <a:r>
                            <a:rPr lang="en-US" altLang="ja-JP" sz="1400" dirty="0"/>
                            <a:t>6</a:t>
                          </a:r>
                          <a:endParaRPr lang="ja-JP" altLang="en-US" sz="1400" dirty="0"/>
                        </a:p>
                      </a:txBody>
                      <a:tcPr>
                        <a:solidFill>
                          <a:schemeClr val="bg1">
                            <a:lumMod val="85000"/>
                          </a:schemeClr>
                        </a:solidFill>
                      </a:tcPr>
                    </a:tc>
                    <a:tc>
                      <a:txBody>
                        <a:bodyPr/>
                        <a:lstStyle/>
                        <a:p>
                          <a:pPr algn="ctr"/>
                          <a:r>
                            <a:rPr lang="en-US" altLang="ja-JP" sz="1400" dirty="0"/>
                            <a:t>7</a:t>
                          </a:r>
                          <a:endParaRPr lang="ja-JP" altLang="en-US" sz="1400" dirty="0"/>
                        </a:p>
                      </a:txBody>
                      <a:tcPr>
                        <a:solidFill>
                          <a:schemeClr val="bg1">
                            <a:lumMod val="85000"/>
                          </a:schemeClr>
                        </a:solidFill>
                      </a:tcPr>
                    </a:tc>
                    <a:tc>
                      <a:txBody>
                        <a:bodyPr/>
                        <a:lstStyle/>
                        <a:p>
                          <a:pPr algn="ctr"/>
                          <a:r>
                            <a:rPr lang="en-US" altLang="ja-JP" sz="1400" dirty="0"/>
                            <a:t>8</a:t>
                          </a:r>
                          <a:endParaRPr lang="ja-JP" altLang="en-US" sz="1400" dirty="0"/>
                        </a:p>
                      </a:txBody>
                      <a:tcPr>
                        <a:solidFill>
                          <a:schemeClr val="bg1">
                            <a:lumMod val="85000"/>
                          </a:schemeClr>
                        </a:solidFill>
                      </a:tcPr>
                    </a:tc>
                    <a:tc>
                      <a:txBody>
                        <a:bodyPr/>
                        <a:lstStyle/>
                        <a:p>
                          <a:pPr algn="ctr"/>
                          <a:r>
                            <a:rPr lang="en-US" altLang="ja-JP" sz="1400" dirty="0"/>
                            <a:t>…</a:t>
                          </a:r>
                          <a:endParaRPr lang="ja-JP" altLang="en-US" sz="1400" dirty="0"/>
                        </a:p>
                      </a:txBody>
                      <a:tcPr>
                        <a:solidFill>
                          <a:schemeClr val="bg1">
                            <a:lumMod val="85000"/>
                          </a:schemeClr>
                        </a:solidFill>
                      </a:tcPr>
                    </a:tc>
                    <a:tc>
                      <a:txBody>
                        <a:bodyPr/>
                        <a:lstStyle/>
                        <a:p>
                          <a:pPr algn="ctr"/>
                          <a:endParaRPr lang="ja-JP" altLang="en-US" sz="1400" dirty="0"/>
                        </a:p>
                      </a:txBody>
                      <a:tcPr>
                        <a:solidFill>
                          <a:schemeClr val="bg1">
                            <a:lumMod val="85000"/>
                          </a:schemeClr>
                        </a:solidFill>
                      </a:tcPr>
                    </a:tc>
                    <a:extLst>
                      <a:ext uri="{0D108BD9-81ED-4DB2-BD59-A6C34878D82A}">
                        <a16:rowId xmlns:a16="http://schemas.microsoft.com/office/drawing/2014/main" val="45345650"/>
                      </a:ext>
                    </a:extLst>
                  </a:tr>
                  <a:tr h="324000">
                    <a:tc>
                      <a:txBody>
                        <a:bodyPr/>
                        <a:lstStyle/>
                        <a:p>
                          <a:endParaRPr lang="ja-JP"/>
                        </a:p>
                      </a:txBody>
                      <a:tcPr>
                        <a:blipFill>
                          <a:blip r:embed="rId5"/>
                          <a:stretch>
                            <a:fillRect l="-394" t="-100000" r="-400394" b="-209259"/>
                          </a:stretch>
                        </a:blipFill>
                      </a:tcPr>
                    </a:tc>
                    <a:tc>
                      <a:txBody>
                        <a:bodyPr/>
                        <a:lstStyle/>
                        <a:p>
                          <a:pPr algn="ctr"/>
                          <a:r>
                            <a:rPr lang="en-US" altLang="ja-JP" sz="1400" dirty="0"/>
                            <a:t>…</a:t>
                          </a:r>
                          <a:endParaRPr lang="ja-JP" altLang="en-US" sz="1400" dirty="0"/>
                        </a:p>
                      </a:txBody>
                      <a:tcPr/>
                    </a:tc>
                    <a:tc>
                      <a:txBody>
                        <a:bodyPr/>
                        <a:lstStyle/>
                        <a:p>
                          <a:pPr algn="ctr"/>
                          <a:r>
                            <a:rPr lang="en-US" altLang="ja-JP" sz="1400" dirty="0"/>
                            <a:t>40</a:t>
                          </a:r>
                          <a:endParaRPr lang="ja-JP" altLang="en-US" sz="1400" dirty="0"/>
                        </a:p>
                      </a:txBody>
                      <a:tcPr/>
                    </a:tc>
                    <a:tc>
                      <a:txBody>
                        <a:bodyPr/>
                        <a:lstStyle/>
                        <a:p>
                          <a:pPr algn="ctr"/>
                          <a:r>
                            <a:rPr lang="en-US" altLang="ja-JP" sz="1400" dirty="0"/>
                            <a:t>20</a:t>
                          </a:r>
                          <a:endParaRPr lang="ja-JP" altLang="en-US" sz="1400" dirty="0"/>
                        </a:p>
                      </a:txBody>
                      <a:tcPr/>
                    </a:tc>
                    <a:tc>
                      <a:txBody>
                        <a:bodyPr/>
                        <a:lstStyle/>
                        <a:p>
                          <a:pPr algn="ctr"/>
                          <a:r>
                            <a:rPr lang="en-US" altLang="ja-JP" sz="1400" dirty="0"/>
                            <a:t>15</a:t>
                          </a:r>
                          <a:endParaRPr lang="ja-JP" altLang="en-US" sz="1400" dirty="0"/>
                        </a:p>
                      </a:txBody>
                      <a:tcPr/>
                    </a:tc>
                    <a:tc>
                      <a:txBody>
                        <a:bodyPr/>
                        <a:lstStyle/>
                        <a:p>
                          <a:pPr algn="ctr"/>
                          <a:r>
                            <a:rPr lang="en-US" altLang="ja-JP" sz="1400" dirty="0"/>
                            <a:t>45</a:t>
                          </a:r>
                          <a:endParaRPr lang="ja-JP" altLang="en-US" sz="1400" dirty="0"/>
                        </a:p>
                      </a:txBody>
                      <a:tcPr/>
                    </a:tc>
                    <a:tc>
                      <a:txBody>
                        <a:bodyPr/>
                        <a:lstStyle/>
                        <a:p>
                          <a:pPr algn="ctr"/>
                          <a:r>
                            <a:rPr lang="en-US" altLang="ja-JP" sz="1400" dirty="0"/>
                            <a:t>37</a:t>
                          </a:r>
                          <a:endParaRPr lang="ja-JP" altLang="en-US" sz="1400" dirty="0"/>
                        </a:p>
                      </a:txBody>
                      <a:tcPr/>
                    </a:tc>
                    <a:tc>
                      <a:txBody>
                        <a:bodyPr/>
                        <a:lstStyle/>
                        <a:p>
                          <a:pPr algn="ctr"/>
                          <a:r>
                            <a:rPr lang="en-US" altLang="ja-JP" sz="1400" dirty="0"/>
                            <a:t>…</a:t>
                          </a:r>
                          <a:endParaRPr lang="ja-JP" altLang="en-US" sz="1400" dirty="0"/>
                        </a:p>
                      </a:txBody>
                      <a:tcPr/>
                    </a:tc>
                    <a:tc>
                      <a:txBody>
                        <a:bodyPr/>
                        <a:lstStyle/>
                        <a:p>
                          <a:pPr algn="ctr"/>
                          <a:endParaRPr lang="ja-JP" altLang="en-US" sz="1400" dirty="0"/>
                        </a:p>
                      </a:txBody>
                      <a:tcPr/>
                    </a:tc>
                    <a:extLst>
                      <a:ext uri="{0D108BD9-81ED-4DB2-BD59-A6C34878D82A}">
                        <a16:rowId xmlns:a16="http://schemas.microsoft.com/office/drawing/2014/main" val="2226100450"/>
                      </a:ext>
                    </a:extLst>
                  </a:tr>
                  <a:tr h="324000">
                    <a:tc>
                      <a:txBody>
                        <a:bodyPr/>
                        <a:lstStyle/>
                        <a:p>
                          <a:endParaRPr lang="ja-JP"/>
                        </a:p>
                      </a:txBody>
                      <a:tcPr>
                        <a:blipFill>
                          <a:blip r:embed="rId5"/>
                          <a:stretch>
                            <a:fillRect l="-394" t="-203774" r="-400394" b="-113208"/>
                          </a:stretch>
                        </a:blipFill>
                      </a:tcPr>
                    </a:tc>
                    <a:tc>
                      <a:txBody>
                        <a:bodyPr/>
                        <a:lstStyle/>
                        <a:p>
                          <a:pPr algn="ctr"/>
                          <a:r>
                            <a:rPr lang="en-US" altLang="ja-JP" sz="1400" dirty="0"/>
                            <a:t>…</a:t>
                          </a:r>
                          <a:endParaRPr lang="ja-JP" altLang="en-US" sz="1400" dirty="0"/>
                        </a:p>
                      </a:txBody>
                      <a:tcPr/>
                    </a:tc>
                    <a:tc>
                      <a:txBody>
                        <a:bodyPr/>
                        <a:lstStyle/>
                        <a:p>
                          <a:pPr algn="ctr"/>
                          <a:r>
                            <a:rPr lang="en-US" altLang="ja-JP" sz="1400" dirty="0"/>
                            <a:t>8</a:t>
                          </a:r>
                          <a:endParaRPr lang="ja-JP" altLang="en-US" sz="1400" dirty="0"/>
                        </a:p>
                      </a:txBody>
                      <a:tcPr/>
                    </a:tc>
                    <a:tc>
                      <a:txBody>
                        <a:bodyPr/>
                        <a:lstStyle/>
                        <a:p>
                          <a:pPr algn="ctr"/>
                          <a:r>
                            <a:rPr lang="en-US" altLang="ja-JP" sz="1400" dirty="0"/>
                            <a:t>6</a:t>
                          </a:r>
                          <a:endParaRPr lang="ja-JP" altLang="en-US" sz="1400" dirty="0"/>
                        </a:p>
                      </a:txBody>
                      <a:tcPr/>
                    </a:tc>
                    <a:tc>
                      <a:txBody>
                        <a:bodyPr/>
                        <a:lstStyle/>
                        <a:p>
                          <a:pPr algn="ctr"/>
                          <a:r>
                            <a:rPr lang="en-US" altLang="ja-JP" sz="1400" dirty="0"/>
                            <a:t>0</a:t>
                          </a:r>
                          <a:endParaRPr lang="ja-JP" altLang="en-US" sz="1400" dirty="0"/>
                        </a:p>
                      </a:txBody>
                      <a:tcPr/>
                    </a:tc>
                    <a:tc>
                      <a:txBody>
                        <a:bodyPr/>
                        <a:lstStyle/>
                        <a:p>
                          <a:pPr algn="ctr"/>
                          <a:r>
                            <a:rPr lang="en-US" altLang="ja-JP" sz="1400" dirty="0"/>
                            <a:t>4</a:t>
                          </a:r>
                          <a:endParaRPr lang="ja-JP" altLang="en-US" sz="1400" dirty="0"/>
                        </a:p>
                      </a:txBody>
                      <a:tcPr/>
                    </a:tc>
                    <a:tc>
                      <a:txBody>
                        <a:bodyPr/>
                        <a:lstStyle/>
                        <a:p>
                          <a:pPr algn="ctr"/>
                          <a:r>
                            <a:rPr lang="en-US" altLang="ja-JP" sz="1400" dirty="0"/>
                            <a:t>5</a:t>
                          </a:r>
                          <a:endParaRPr lang="ja-JP" altLang="en-US" sz="1400" dirty="0"/>
                        </a:p>
                      </a:txBody>
                      <a:tcPr/>
                    </a:tc>
                    <a:tc>
                      <a:txBody>
                        <a:bodyPr/>
                        <a:lstStyle/>
                        <a:p>
                          <a:pPr algn="ctr"/>
                          <a:r>
                            <a:rPr lang="en-US" altLang="ja-JP" sz="1400" dirty="0"/>
                            <a:t>…</a:t>
                          </a:r>
                          <a:endParaRPr lang="ja-JP" altLang="en-US" sz="1400" dirty="0"/>
                        </a:p>
                      </a:txBody>
                      <a:tcPr/>
                    </a:tc>
                    <a:tc>
                      <a:txBody>
                        <a:bodyPr/>
                        <a:lstStyle/>
                        <a:p>
                          <a:pPr algn="ctr"/>
                          <a:endParaRPr lang="ja-JP" altLang="en-US" sz="1400" dirty="0"/>
                        </a:p>
                      </a:txBody>
                      <a:tcPr/>
                    </a:tc>
                    <a:extLst>
                      <a:ext uri="{0D108BD9-81ED-4DB2-BD59-A6C34878D82A}">
                        <a16:rowId xmlns:a16="http://schemas.microsoft.com/office/drawing/2014/main" val="4000392416"/>
                      </a:ext>
                    </a:extLst>
                  </a:tr>
                  <a:tr h="324000">
                    <a:tc>
                      <a:txBody>
                        <a:bodyPr/>
                        <a:lstStyle/>
                        <a:p>
                          <a:endParaRPr lang="ja-JP"/>
                        </a:p>
                      </a:txBody>
                      <a:tcPr>
                        <a:blipFill>
                          <a:blip r:embed="rId5"/>
                          <a:stretch>
                            <a:fillRect l="-394" t="-303774" r="-400394" b="-13208"/>
                          </a:stretch>
                        </a:blipFill>
                      </a:tcPr>
                    </a:tc>
                    <a:tc>
                      <a:txBody>
                        <a:bodyPr/>
                        <a:lstStyle/>
                        <a:p>
                          <a:pPr algn="ctr"/>
                          <a:r>
                            <a:rPr lang="en-US" altLang="ja-JP" sz="1400" dirty="0"/>
                            <a:t>…</a:t>
                          </a:r>
                          <a:endParaRPr lang="ja-JP" altLang="en-US" sz="1400" dirty="0"/>
                        </a:p>
                      </a:txBody>
                      <a:tcPr/>
                    </a:tc>
                    <a:tc>
                      <a:txBody>
                        <a:bodyPr/>
                        <a:lstStyle/>
                        <a:p>
                          <a:pPr algn="ctr"/>
                          <a:r>
                            <a:rPr lang="en-US" altLang="ja-JP" sz="1400" dirty="0"/>
                            <a:t>4</a:t>
                          </a:r>
                          <a:endParaRPr lang="ja-JP" altLang="en-US" sz="1400" dirty="0"/>
                        </a:p>
                      </a:txBody>
                      <a:tcPr/>
                    </a:tc>
                    <a:tc>
                      <a:txBody>
                        <a:bodyPr/>
                        <a:lstStyle/>
                        <a:p>
                          <a:pPr algn="ctr"/>
                          <a:r>
                            <a:rPr lang="en-US" altLang="ja-JP" sz="1400" dirty="0"/>
                            <a:t>1</a:t>
                          </a:r>
                          <a:endParaRPr lang="ja-JP" altLang="en-US" sz="1400" dirty="0"/>
                        </a:p>
                      </a:txBody>
                      <a:tcPr/>
                    </a:tc>
                    <a:tc>
                      <a:txBody>
                        <a:bodyPr/>
                        <a:lstStyle/>
                        <a:p>
                          <a:pPr algn="ctr"/>
                          <a:r>
                            <a:rPr lang="en-US" altLang="ja-JP" sz="1400" dirty="0"/>
                            <a:t>-6</a:t>
                          </a:r>
                          <a:endParaRPr lang="ja-JP" altLang="en-US" sz="1400" dirty="0"/>
                        </a:p>
                      </a:txBody>
                      <a:tcPr/>
                    </a:tc>
                    <a:tc>
                      <a:txBody>
                        <a:bodyPr/>
                        <a:lstStyle/>
                        <a:p>
                          <a:pPr algn="ctr"/>
                          <a:r>
                            <a:rPr lang="en-US" altLang="ja-JP" sz="1400" dirty="0"/>
                            <a:t>-3</a:t>
                          </a:r>
                          <a:endParaRPr lang="ja-JP" altLang="en-US" sz="1400" dirty="0"/>
                        </a:p>
                      </a:txBody>
                      <a:tcPr/>
                    </a:tc>
                    <a:tc>
                      <a:txBody>
                        <a:bodyPr/>
                        <a:lstStyle/>
                        <a:p>
                          <a:pPr algn="ctr"/>
                          <a:r>
                            <a:rPr lang="en-US" altLang="ja-JP" sz="1400" dirty="0"/>
                            <a:t>-3</a:t>
                          </a:r>
                          <a:endParaRPr lang="ja-JP" altLang="en-US" sz="1400" dirty="0"/>
                        </a:p>
                      </a:txBody>
                      <a:tcPr/>
                    </a:tc>
                    <a:tc>
                      <a:txBody>
                        <a:bodyPr/>
                        <a:lstStyle/>
                        <a:p>
                          <a:pPr algn="ctr"/>
                          <a:r>
                            <a:rPr lang="en-US" altLang="ja-JP" sz="1400" dirty="0"/>
                            <a:t>…</a:t>
                          </a:r>
                          <a:endParaRPr lang="ja-JP" altLang="en-US" sz="1400" dirty="0"/>
                        </a:p>
                      </a:txBody>
                      <a:tcPr/>
                    </a:tc>
                    <a:tc>
                      <a:txBody>
                        <a:bodyPr/>
                        <a:lstStyle/>
                        <a:p>
                          <a:pPr algn="ctr"/>
                          <a:endParaRPr lang="ja-JP" altLang="en-US" sz="1400" dirty="0"/>
                        </a:p>
                      </a:txBody>
                      <a:tcPr/>
                    </a:tc>
                    <a:extLst>
                      <a:ext uri="{0D108BD9-81ED-4DB2-BD59-A6C34878D82A}">
                        <a16:rowId xmlns:a16="http://schemas.microsoft.com/office/drawing/2014/main" val="853467289"/>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6" name="表 5"/>
              <p:cNvGraphicFramePr>
                <a:graphicFrameLocks noGrp="1"/>
              </p:cNvGraphicFramePr>
              <p:nvPr>
                <p:extLst>
                  <p:ext uri="{D42A27DB-BD31-4B8C-83A1-F6EECF244321}">
                    <p14:modId xmlns:p14="http://schemas.microsoft.com/office/powerpoint/2010/main" val="3991812731"/>
                  </p:ext>
                </p:extLst>
              </p:nvPr>
            </p:nvGraphicFramePr>
            <p:xfrm>
              <a:off x="845127" y="3623329"/>
              <a:ext cx="7730840" cy="1296000"/>
            </p:xfrm>
            <a:graphic>
              <a:graphicData uri="http://schemas.openxmlformats.org/drawingml/2006/table">
                <a:tbl>
                  <a:tblPr firstRow="1" bandRow="1">
                    <a:tableStyleId>{5940675A-B579-460E-94D1-54222C63F5DA}</a:tableStyleId>
                  </a:tblPr>
                  <a:tblGrid>
                    <a:gridCol w="1546168">
                      <a:extLst>
                        <a:ext uri="{9D8B030D-6E8A-4147-A177-3AD203B41FA5}">
                          <a16:colId xmlns:a16="http://schemas.microsoft.com/office/drawing/2014/main" val="1478541316"/>
                        </a:ext>
                      </a:extLst>
                    </a:gridCol>
                    <a:gridCol w="773084">
                      <a:extLst>
                        <a:ext uri="{9D8B030D-6E8A-4147-A177-3AD203B41FA5}">
                          <a16:colId xmlns:a16="http://schemas.microsoft.com/office/drawing/2014/main" val="1216617027"/>
                        </a:ext>
                      </a:extLst>
                    </a:gridCol>
                    <a:gridCol w="773084">
                      <a:extLst>
                        <a:ext uri="{9D8B030D-6E8A-4147-A177-3AD203B41FA5}">
                          <a16:colId xmlns:a16="http://schemas.microsoft.com/office/drawing/2014/main" val="72445437"/>
                        </a:ext>
                      </a:extLst>
                    </a:gridCol>
                    <a:gridCol w="773084">
                      <a:extLst>
                        <a:ext uri="{9D8B030D-6E8A-4147-A177-3AD203B41FA5}">
                          <a16:colId xmlns:a16="http://schemas.microsoft.com/office/drawing/2014/main" val="2831358447"/>
                        </a:ext>
                      </a:extLst>
                    </a:gridCol>
                    <a:gridCol w="773084">
                      <a:extLst>
                        <a:ext uri="{9D8B030D-6E8A-4147-A177-3AD203B41FA5}">
                          <a16:colId xmlns:a16="http://schemas.microsoft.com/office/drawing/2014/main" val="773548824"/>
                        </a:ext>
                      </a:extLst>
                    </a:gridCol>
                    <a:gridCol w="773084">
                      <a:extLst>
                        <a:ext uri="{9D8B030D-6E8A-4147-A177-3AD203B41FA5}">
                          <a16:colId xmlns:a16="http://schemas.microsoft.com/office/drawing/2014/main" val="3875840584"/>
                        </a:ext>
                      </a:extLst>
                    </a:gridCol>
                    <a:gridCol w="773084">
                      <a:extLst>
                        <a:ext uri="{9D8B030D-6E8A-4147-A177-3AD203B41FA5}">
                          <a16:colId xmlns:a16="http://schemas.microsoft.com/office/drawing/2014/main" val="827882027"/>
                        </a:ext>
                      </a:extLst>
                    </a:gridCol>
                    <a:gridCol w="773084">
                      <a:extLst>
                        <a:ext uri="{9D8B030D-6E8A-4147-A177-3AD203B41FA5}">
                          <a16:colId xmlns:a16="http://schemas.microsoft.com/office/drawing/2014/main" val="399068998"/>
                        </a:ext>
                      </a:extLst>
                    </a:gridCol>
                    <a:gridCol w="773084">
                      <a:extLst>
                        <a:ext uri="{9D8B030D-6E8A-4147-A177-3AD203B41FA5}">
                          <a16:colId xmlns:a16="http://schemas.microsoft.com/office/drawing/2014/main" val="473078737"/>
                        </a:ext>
                      </a:extLst>
                    </a:gridCol>
                  </a:tblGrid>
                  <a:tr h="324000">
                    <a:tc>
                      <a:txBody>
                        <a:bodyPr/>
                        <a:lstStyle/>
                        <a:p>
                          <a:pPr algn="ctr"/>
                          <a:r>
                            <a:rPr lang="en-US" altLang="ja-JP" sz="1400" dirty="0"/>
                            <a:t>index</a:t>
                          </a:r>
                          <a:endParaRPr kumimoji="1" lang="ja-JP" altLang="en-US" sz="1400" dirty="0"/>
                        </a:p>
                      </a:txBody>
                      <a:tcPr>
                        <a:solidFill>
                          <a:schemeClr val="bg1">
                            <a:lumMod val="85000"/>
                          </a:schemeClr>
                        </a:solidFill>
                      </a:tcPr>
                    </a:tc>
                    <a:tc>
                      <a:txBody>
                        <a:bodyPr/>
                        <a:lstStyle/>
                        <a:p>
                          <a:pPr algn="ctr"/>
                          <a:endParaRPr kumimoji="1" lang="ja-JP" altLang="en-US" sz="1400" dirty="0"/>
                        </a:p>
                      </a:txBody>
                      <a:tcPr>
                        <a:solidFill>
                          <a:schemeClr val="bg1">
                            <a:lumMod val="85000"/>
                          </a:schemeClr>
                        </a:solidFill>
                      </a:tcPr>
                    </a:tc>
                    <a:tc>
                      <a:txBody>
                        <a:bodyPr/>
                        <a:lstStyle/>
                        <a:p>
                          <a:pPr algn="ctr"/>
                          <a:r>
                            <a:rPr kumimoji="1" lang="en-US" altLang="ja-JP" sz="1400" dirty="0"/>
                            <a:t>…</a:t>
                          </a:r>
                          <a:endParaRPr kumimoji="1" lang="ja-JP" altLang="en-US" sz="1400" dirty="0"/>
                        </a:p>
                      </a:txBody>
                      <a:tcPr>
                        <a:solidFill>
                          <a:schemeClr val="bg1">
                            <a:lumMod val="85000"/>
                          </a:schemeClr>
                        </a:solidFill>
                      </a:tcPr>
                    </a:tc>
                    <a:tc>
                      <a:txBody>
                        <a:bodyPr/>
                        <a:lstStyle/>
                        <a:p>
                          <a:pPr algn="ctr"/>
                          <a:r>
                            <a:rPr kumimoji="1" lang="en-US" altLang="ja-JP" sz="1400" dirty="0"/>
                            <a:t>5</a:t>
                          </a:r>
                          <a:endParaRPr kumimoji="1" lang="ja-JP" altLang="en-US" sz="1400" dirty="0"/>
                        </a:p>
                      </a:txBody>
                      <a:tcPr>
                        <a:solidFill>
                          <a:schemeClr val="bg1">
                            <a:lumMod val="85000"/>
                          </a:schemeClr>
                        </a:solidFill>
                      </a:tcPr>
                    </a:tc>
                    <a:tc>
                      <a:txBody>
                        <a:bodyPr/>
                        <a:lstStyle/>
                        <a:p>
                          <a:pPr algn="ctr"/>
                          <a:r>
                            <a:rPr kumimoji="1" lang="en-US" altLang="ja-JP" sz="1400" dirty="0"/>
                            <a:t>6</a:t>
                          </a:r>
                          <a:endParaRPr kumimoji="1" lang="ja-JP" altLang="en-US" sz="1400" dirty="0"/>
                        </a:p>
                      </a:txBody>
                      <a:tcPr>
                        <a:solidFill>
                          <a:schemeClr val="bg1">
                            <a:lumMod val="85000"/>
                          </a:schemeClr>
                        </a:solidFill>
                      </a:tcPr>
                    </a:tc>
                    <a:tc>
                      <a:txBody>
                        <a:bodyPr/>
                        <a:lstStyle/>
                        <a:p>
                          <a:pPr algn="ctr"/>
                          <a:r>
                            <a:rPr kumimoji="1" lang="en-US" altLang="ja-JP" sz="1400" dirty="0"/>
                            <a:t>7</a:t>
                          </a:r>
                          <a:endParaRPr kumimoji="1" lang="ja-JP" altLang="en-US" sz="1400" dirty="0"/>
                        </a:p>
                      </a:txBody>
                      <a:tcPr>
                        <a:solidFill>
                          <a:schemeClr val="bg1">
                            <a:lumMod val="85000"/>
                          </a:schemeClr>
                        </a:solidFill>
                      </a:tcPr>
                    </a:tc>
                    <a:tc>
                      <a:txBody>
                        <a:bodyPr/>
                        <a:lstStyle/>
                        <a:p>
                          <a:pPr algn="ctr"/>
                          <a:r>
                            <a:rPr kumimoji="1" lang="en-US" altLang="ja-JP" sz="1400" dirty="0"/>
                            <a:t>8</a:t>
                          </a:r>
                          <a:endParaRPr kumimoji="1" lang="ja-JP" altLang="en-US" sz="1400" dirty="0"/>
                        </a:p>
                      </a:txBody>
                      <a:tcPr>
                        <a:solidFill>
                          <a:schemeClr val="bg1">
                            <a:lumMod val="85000"/>
                          </a:schemeClr>
                        </a:solidFill>
                      </a:tcPr>
                    </a:tc>
                    <a:tc>
                      <a:txBody>
                        <a:bodyPr/>
                        <a:lstStyle/>
                        <a:p>
                          <a:pPr algn="ctr"/>
                          <a:r>
                            <a:rPr kumimoji="1" lang="en-US" altLang="ja-JP" sz="1400" dirty="0"/>
                            <a:t>9</a:t>
                          </a:r>
                          <a:endParaRPr kumimoji="1" lang="ja-JP" altLang="en-US" sz="1400" dirty="0"/>
                        </a:p>
                      </a:txBody>
                      <a:tcPr>
                        <a:solidFill>
                          <a:schemeClr val="bg1">
                            <a:lumMod val="85000"/>
                          </a:schemeClr>
                        </a:solidFill>
                      </a:tcPr>
                    </a:tc>
                    <a:tc>
                      <a:txBody>
                        <a:bodyPr/>
                        <a:lstStyle/>
                        <a:p>
                          <a:pPr algn="ctr"/>
                          <a:r>
                            <a:rPr kumimoji="1" lang="en-US" altLang="ja-JP" sz="1400" dirty="0"/>
                            <a:t>…</a:t>
                          </a:r>
                          <a:endParaRPr kumimoji="1" lang="ja-JP" altLang="en-US" sz="1400" dirty="0"/>
                        </a:p>
                      </a:txBody>
                      <a:tcPr>
                        <a:solidFill>
                          <a:schemeClr val="bg1">
                            <a:lumMod val="85000"/>
                          </a:schemeClr>
                        </a:solidFill>
                      </a:tcPr>
                    </a:tc>
                    <a:extLst>
                      <a:ext uri="{0D108BD9-81ED-4DB2-BD59-A6C34878D82A}">
                        <a16:rowId xmlns:a16="http://schemas.microsoft.com/office/drawing/2014/main" val="45345650"/>
                      </a:ext>
                    </a:extLst>
                  </a:tr>
                  <a:tr h="324000">
                    <a:tc>
                      <a:txBody>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𝑇</m:t>
                                </m:r>
                              </m:oMath>
                            </m:oMathPara>
                          </a14:m>
                          <a:endParaRPr kumimoji="1" lang="ja-JP" altLang="en-US" sz="1400" dirty="0"/>
                        </a:p>
                      </a:txBody>
                      <a:tcPr/>
                    </a:tc>
                    <a:tc>
                      <a:txBody>
                        <a:bodyPr/>
                        <a:lstStyle/>
                        <a:p>
                          <a:pPr algn="ctr"/>
                          <a:endParaRPr kumimoji="1" lang="ja-JP" altLang="en-US" sz="1400" dirty="0"/>
                        </a:p>
                      </a:txBody>
                      <a:tcPr/>
                    </a:tc>
                    <a:tc>
                      <a:txBody>
                        <a:bodyPr/>
                        <a:lstStyle/>
                        <a:p>
                          <a:pPr algn="ctr"/>
                          <a:r>
                            <a:rPr kumimoji="1" lang="en-US" altLang="ja-JP" sz="1400" dirty="0"/>
                            <a:t>…</a:t>
                          </a:r>
                          <a:endParaRPr kumimoji="1" lang="ja-JP" altLang="en-US" sz="1400" dirty="0"/>
                        </a:p>
                      </a:txBody>
                      <a:tcPr/>
                    </a:tc>
                    <a:tc>
                      <a:txBody>
                        <a:bodyPr/>
                        <a:lstStyle/>
                        <a:p>
                          <a:pPr algn="ctr"/>
                          <a:r>
                            <a:rPr kumimoji="1" lang="en-US" altLang="ja-JP" sz="1400" dirty="0"/>
                            <a:t>20</a:t>
                          </a:r>
                          <a:endParaRPr kumimoji="1" lang="ja-JP" altLang="en-US" sz="1400" dirty="0"/>
                        </a:p>
                      </a:txBody>
                      <a:tcPr/>
                    </a:tc>
                    <a:tc>
                      <a:txBody>
                        <a:bodyPr/>
                        <a:lstStyle/>
                        <a:p>
                          <a:pPr algn="ctr"/>
                          <a:r>
                            <a:rPr kumimoji="1" lang="en-US" altLang="ja-JP" sz="1400" dirty="0"/>
                            <a:t>15</a:t>
                          </a:r>
                          <a:endParaRPr kumimoji="1" lang="ja-JP" altLang="en-US" sz="1400" dirty="0"/>
                        </a:p>
                      </a:txBody>
                      <a:tcPr/>
                    </a:tc>
                    <a:tc>
                      <a:txBody>
                        <a:bodyPr/>
                        <a:lstStyle/>
                        <a:p>
                          <a:pPr algn="ctr"/>
                          <a:r>
                            <a:rPr kumimoji="1" lang="en-US" altLang="ja-JP" sz="1400" dirty="0"/>
                            <a:t>45</a:t>
                          </a:r>
                          <a:endParaRPr kumimoji="1" lang="ja-JP" altLang="en-US" sz="1400" dirty="0"/>
                        </a:p>
                      </a:txBody>
                      <a:tcPr/>
                    </a:tc>
                    <a:tc>
                      <a:txBody>
                        <a:bodyPr/>
                        <a:lstStyle/>
                        <a:p>
                          <a:pPr algn="ctr"/>
                          <a:r>
                            <a:rPr kumimoji="1" lang="en-US" altLang="ja-JP" sz="1400" dirty="0"/>
                            <a:t>37</a:t>
                          </a:r>
                          <a:endParaRPr kumimoji="1" lang="ja-JP" altLang="en-US" sz="1400" dirty="0"/>
                        </a:p>
                      </a:txBody>
                      <a:tcPr/>
                    </a:tc>
                    <a:tc>
                      <a:txBody>
                        <a:bodyPr/>
                        <a:lstStyle/>
                        <a:p>
                          <a:pPr algn="ctr"/>
                          <a:r>
                            <a:rPr kumimoji="1" lang="en-US" altLang="ja-JP" sz="1400" dirty="0"/>
                            <a:t>30</a:t>
                          </a:r>
                          <a:endParaRPr kumimoji="1" lang="ja-JP" altLang="en-US" sz="1400" dirty="0"/>
                        </a:p>
                      </a:txBody>
                      <a:tcPr/>
                    </a:tc>
                    <a:tc>
                      <a:txBody>
                        <a:bodyPr/>
                        <a:lstStyle/>
                        <a:p>
                          <a:pPr algn="ctr"/>
                          <a:r>
                            <a:rPr kumimoji="1" lang="en-US" altLang="ja-JP" sz="1400" dirty="0"/>
                            <a:t>…</a:t>
                          </a:r>
                          <a:endParaRPr kumimoji="1" lang="ja-JP" altLang="en-US" sz="1400" dirty="0"/>
                        </a:p>
                      </a:txBody>
                      <a:tcPr/>
                    </a:tc>
                    <a:extLst>
                      <a:ext uri="{0D108BD9-81ED-4DB2-BD59-A6C34878D82A}">
                        <a16:rowId xmlns:a16="http://schemas.microsoft.com/office/drawing/2014/main" val="2226100450"/>
                      </a:ext>
                    </a:extLst>
                  </a:tr>
                  <a:tr h="324000">
                    <a:tc>
                      <a:txBody>
                        <a:bodyPr/>
                        <a:lstStyle/>
                        <a:p>
                          <a:pPr algn="ctr"/>
                          <a14:m>
                            <m:oMathPara xmlns:m="http://schemas.openxmlformats.org/officeDocument/2006/math">
                              <m:oMathParaPr>
                                <m:jc m:val="centerGroup"/>
                              </m:oMathParaPr>
                              <m:oMath xmlns:m="http://schemas.openxmlformats.org/officeDocument/2006/math">
                                <m:r>
                                  <m:rPr>
                                    <m:sty m:val="p"/>
                                  </m:rPr>
                                  <a:rPr kumimoji="1" lang="en-US" altLang="ja-JP" sz="1400" b="0" i="0" smtClean="0">
                                    <a:latin typeface="Cambria Math" panose="02040503050406030204" pitchFamily="18" charset="0"/>
                                  </a:rPr>
                                  <m:t>pred</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𝑇</m:t>
                                </m:r>
                                <m:r>
                                  <a:rPr kumimoji="1" lang="en-US" altLang="ja-JP" sz="1400" b="0" i="1" smtClean="0">
                                    <a:latin typeface="Cambria Math" panose="02040503050406030204" pitchFamily="18" charset="0"/>
                                  </a:rPr>
                                  <m:t>′)</m:t>
                                </m:r>
                              </m:oMath>
                            </m:oMathPara>
                          </a14:m>
                          <a:endParaRPr kumimoji="1" lang="ja-JP" altLang="en-US" sz="1400" dirty="0"/>
                        </a:p>
                      </a:txBody>
                      <a:tcPr/>
                    </a:tc>
                    <a:tc>
                      <a:txBody>
                        <a:bodyPr/>
                        <a:lstStyle/>
                        <a:p>
                          <a:pPr algn="ctr"/>
                          <a:endParaRPr kumimoji="1" lang="ja-JP" altLang="en-US" sz="1400" dirty="0"/>
                        </a:p>
                      </a:txBody>
                      <a:tcPr/>
                    </a:tc>
                    <a:tc>
                      <a:txBody>
                        <a:bodyPr/>
                        <a:lstStyle/>
                        <a:p>
                          <a:pPr algn="ctr"/>
                          <a:r>
                            <a:rPr kumimoji="1" lang="en-US" altLang="ja-JP" sz="1400" dirty="0"/>
                            <a:t>…</a:t>
                          </a:r>
                          <a:endParaRPr kumimoji="1" lang="ja-JP" altLang="en-US" sz="1400" dirty="0"/>
                        </a:p>
                      </a:txBody>
                      <a:tcPr/>
                    </a:tc>
                    <a:tc>
                      <a:txBody>
                        <a:bodyPr/>
                        <a:lstStyle/>
                        <a:p>
                          <a:pPr algn="ctr"/>
                          <a:r>
                            <a:rPr kumimoji="1" lang="en-US" altLang="ja-JP" sz="1400" dirty="0"/>
                            <a:t>6</a:t>
                          </a:r>
                          <a:endParaRPr kumimoji="1" lang="ja-JP" altLang="en-US" sz="1400" dirty="0"/>
                        </a:p>
                      </a:txBody>
                      <a:tcPr/>
                    </a:tc>
                    <a:tc>
                      <a:txBody>
                        <a:bodyPr/>
                        <a:lstStyle/>
                        <a:p>
                          <a:pPr algn="ctr"/>
                          <a:r>
                            <a:rPr kumimoji="1" lang="en-US" altLang="ja-JP" sz="1400" dirty="0"/>
                            <a:t>0</a:t>
                          </a:r>
                          <a:endParaRPr kumimoji="1" lang="ja-JP" altLang="en-US" sz="1400" dirty="0"/>
                        </a:p>
                      </a:txBody>
                      <a:tcPr/>
                    </a:tc>
                    <a:tc>
                      <a:txBody>
                        <a:bodyPr/>
                        <a:lstStyle/>
                        <a:p>
                          <a:pPr algn="ctr"/>
                          <a:r>
                            <a:rPr kumimoji="1" lang="en-US" altLang="ja-JP" sz="1400" dirty="0">
                              <a:solidFill>
                                <a:srgbClr val="C00000"/>
                              </a:solidFill>
                            </a:rPr>
                            <a:t>8</a:t>
                          </a:r>
                          <a:endParaRPr kumimoji="1" lang="ja-JP" altLang="en-US" sz="1400" dirty="0">
                            <a:solidFill>
                              <a:srgbClr val="C00000"/>
                            </a:solidFill>
                          </a:endParaRPr>
                        </a:p>
                      </a:txBody>
                      <a:tcPr>
                        <a:noFill/>
                      </a:tcPr>
                    </a:tc>
                    <a:tc>
                      <a:txBody>
                        <a:bodyPr/>
                        <a:lstStyle/>
                        <a:p>
                          <a:pPr algn="ctr"/>
                          <a:r>
                            <a:rPr kumimoji="1" lang="en-US" altLang="ja-JP" sz="1400" dirty="0"/>
                            <a:t>5</a:t>
                          </a:r>
                          <a:endParaRPr kumimoji="1" lang="ja-JP" altLang="en-US" sz="1400" dirty="0"/>
                        </a:p>
                      </a:txBody>
                      <a:tcPr/>
                    </a:tc>
                    <a:tc>
                      <a:txBody>
                        <a:bodyPr/>
                        <a:lstStyle/>
                        <a:p>
                          <a:pPr algn="ctr"/>
                          <a:endParaRPr kumimoji="1" lang="ja-JP" altLang="en-US" sz="1400" dirty="0"/>
                        </a:p>
                      </a:txBody>
                      <a:tcPr/>
                    </a:tc>
                    <a:tc>
                      <a:txBody>
                        <a:bodyPr/>
                        <a:lstStyle/>
                        <a:p>
                          <a:pPr algn="ctr"/>
                          <a:r>
                            <a:rPr kumimoji="1" lang="en-US" altLang="ja-JP" sz="1400" dirty="0"/>
                            <a:t>…</a:t>
                          </a:r>
                          <a:endParaRPr kumimoji="1" lang="ja-JP" altLang="en-US" sz="1400" dirty="0"/>
                        </a:p>
                      </a:txBody>
                      <a:tcPr/>
                    </a:tc>
                    <a:extLst>
                      <a:ext uri="{0D108BD9-81ED-4DB2-BD59-A6C34878D82A}">
                        <a16:rowId xmlns:a16="http://schemas.microsoft.com/office/drawing/2014/main" val="4000392416"/>
                      </a:ext>
                    </a:extLst>
                  </a:tr>
                  <a:tr h="324000">
                    <a:tc>
                      <a:txBody>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𝑆</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𝑇</m:t>
                                </m:r>
                                <m:r>
                                  <a:rPr kumimoji="1" lang="en-US" altLang="ja-JP" sz="1400" b="0" i="1" smtClean="0">
                                    <a:latin typeface="Cambria Math" panose="02040503050406030204" pitchFamily="18" charset="0"/>
                                  </a:rPr>
                                  <m:t>′)</m:t>
                                </m:r>
                              </m:oMath>
                            </m:oMathPara>
                          </a14:m>
                          <a:endParaRPr kumimoji="1" lang="ja-JP" altLang="en-US" sz="1400" dirty="0"/>
                        </a:p>
                      </a:txBody>
                      <a:tcPr/>
                    </a:tc>
                    <a:tc>
                      <a:txBody>
                        <a:bodyPr/>
                        <a:lstStyle/>
                        <a:p>
                          <a:pPr algn="ctr"/>
                          <a:endParaRPr kumimoji="1" lang="ja-JP" altLang="en-US" sz="1400" dirty="0"/>
                        </a:p>
                      </a:txBody>
                      <a:tcPr/>
                    </a:tc>
                    <a:tc>
                      <a:txBody>
                        <a:bodyPr/>
                        <a:lstStyle/>
                        <a:p>
                          <a:pPr algn="ctr"/>
                          <a:r>
                            <a:rPr kumimoji="1" lang="en-US" altLang="ja-JP" sz="1400" dirty="0"/>
                            <a:t>…</a:t>
                          </a:r>
                          <a:endParaRPr kumimoji="1" lang="ja-JP" altLang="en-US" sz="1400" dirty="0"/>
                        </a:p>
                      </a:txBody>
                      <a:tcPr/>
                    </a:tc>
                    <a:tc>
                      <a:txBody>
                        <a:bodyPr/>
                        <a:lstStyle/>
                        <a:p>
                          <a:pPr algn="ctr"/>
                          <a:r>
                            <a:rPr kumimoji="1" lang="en-US" altLang="ja-JP" sz="1400" dirty="0"/>
                            <a:t>1</a:t>
                          </a:r>
                          <a:endParaRPr kumimoji="1" lang="ja-JP" altLang="en-US" sz="1400" dirty="0"/>
                        </a:p>
                      </a:txBody>
                      <a:tcPr/>
                    </a:tc>
                    <a:tc>
                      <a:txBody>
                        <a:bodyPr/>
                        <a:lstStyle/>
                        <a:p>
                          <a:pPr algn="ctr"/>
                          <a:r>
                            <a:rPr kumimoji="1" lang="en-US" altLang="ja-JP" sz="1400" dirty="0"/>
                            <a:t>-6</a:t>
                          </a:r>
                          <a:endParaRPr kumimoji="1" lang="ja-JP" altLang="en-US" sz="1400" dirty="0"/>
                        </a:p>
                      </a:txBody>
                      <a:tcPr/>
                    </a:tc>
                    <a:tc>
                      <a:txBody>
                        <a:bodyPr/>
                        <a:lstStyle/>
                        <a:p>
                          <a:pPr algn="ctr"/>
                          <a:r>
                            <a:rPr kumimoji="1" lang="en-US" altLang="ja-JP" sz="1400" dirty="0">
                              <a:solidFill>
                                <a:srgbClr val="C00000"/>
                              </a:solidFill>
                            </a:rPr>
                            <a:t>1</a:t>
                          </a:r>
                          <a:endParaRPr kumimoji="1" lang="ja-JP" altLang="en-US" sz="1400" dirty="0">
                            <a:solidFill>
                              <a:srgbClr val="C00000"/>
                            </a:solidFill>
                          </a:endParaRPr>
                        </a:p>
                      </a:txBody>
                      <a:tcPr/>
                    </a:tc>
                    <a:tc>
                      <a:txBody>
                        <a:bodyPr/>
                        <a:lstStyle/>
                        <a:p>
                          <a:pPr algn="ctr"/>
                          <a:r>
                            <a:rPr kumimoji="1" lang="en-US" altLang="ja-JP" sz="1400" dirty="0"/>
                            <a:t>-3</a:t>
                          </a:r>
                          <a:endParaRPr kumimoji="1" lang="ja-JP" altLang="en-US" sz="1400" dirty="0"/>
                        </a:p>
                      </a:txBody>
                      <a:tcPr/>
                    </a:tc>
                    <a:tc>
                      <a:txBody>
                        <a:bodyPr/>
                        <a:lstStyle/>
                        <a:p>
                          <a:pPr algn="ctr"/>
                          <a:endParaRPr kumimoji="1" lang="ja-JP" altLang="en-US" sz="1400" dirty="0"/>
                        </a:p>
                      </a:txBody>
                      <a:tcPr/>
                    </a:tc>
                    <a:tc>
                      <a:txBody>
                        <a:bodyPr/>
                        <a:lstStyle/>
                        <a:p>
                          <a:pPr algn="ctr"/>
                          <a:r>
                            <a:rPr kumimoji="1" lang="en-US" altLang="ja-JP" sz="1400" dirty="0"/>
                            <a:t>…</a:t>
                          </a:r>
                          <a:endParaRPr kumimoji="1" lang="ja-JP" altLang="en-US" sz="1400" dirty="0"/>
                        </a:p>
                      </a:txBody>
                      <a:tcPr/>
                    </a:tc>
                    <a:extLst>
                      <a:ext uri="{0D108BD9-81ED-4DB2-BD59-A6C34878D82A}">
                        <a16:rowId xmlns:a16="http://schemas.microsoft.com/office/drawing/2014/main" val="853467289"/>
                      </a:ext>
                    </a:extLst>
                  </a:tr>
                </a:tbl>
              </a:graphicData>
            </a:graphic>
          </p:graphicFrame>
        </mc:Choice>
        <mc:Fallback>
          <p:graphicFrame>
            <p:nvGraphicFramePr>
              <p:cNvPr id="6" name="表 5"/>
              <p:cNvGraphicFramePr>
                <a:graphicFrameLocks noGrp="1"/>
              </p:cNvGraphicFramePr>
              <p:nvPr>
                <p:extLst>
                  <p:ext uri="{D42A27DB-BD31-4B8C-83A1-F6EECF244321}">
                    <p14:modId xmlns:p14="http://schemas.microsoft.com/office/powerpoint/2010/main" val="3991812731"/>
                  </p:ext>
                </p:extLst>
              </p:nvPr>
            </p:nvGraphicFramePr>
            <p:xfrm>
              <a:off x="845127" y="3623329"/>
              <a:ext cx="7730840" cy="1296000"/>
            </p:xfrm>
            <a:graphic>
              <a:graphicData uri="http://schemas.openxmlformats.org/drawingml/2006/table">
                <a:tbl>
                  <a:tblPr firstRow="1" bandRow="1">
                    <a:tableStyleId>{5940675A-B579-460E-94D1-54222C63F5DA}</a:tableStyleId>
                  </a:tblPr>
                  <a:tblGrid>
                    <a:gridCol w="1546168">
                      <a:extLst>
                        <a:ext uri="{9D8B030D-6E8A-4147-A177-3AD203B41FA5}">
                          <a16:colId xmlns:a16="http://schemas.microsoft.com/office/drawing/2014/main" val="1478541316"/>
                        </a:ext>
                      </a:extLst>
                    </a:gridCol>
                    <a:gridCol w="773084">
                      <a:extLst>
                        <a:ext uri="{9D8B030D-6E8A-4147-A177-3AD203B41FA5}">
                          <a16:colId xmlns:a16="http://schemas.microsoft.com/office/drawing/2014/main" val="1216617027"/>
                        </a:ext>
                      </a:extLst>
                    </a:gridCol>
                    <a:gridCol w="773084">
                      <a:extLst>
                        <a:ext uri="{9D8B030D-6E8A-4147-A177-3AD203B41FA5}">
                          <a16:colId xmlns:a16="http://schemas.microsoft.com/office/drawing/2014/main" val="72445437"/>
                        </a:ext>
                      </a:extLst>
                    </a:gridCol>
                    <a:gridCol w="773084">
                      <a:extLst>
                        <a:ext uri="{9D8B030D-6E8A-4147-A177-3AD203B41FA5}">
                          <a16:colId xmlns:a16="http://schemas.microsoft.com/office/drawing/2014/main" val="2831358447"/>
                        </a:ext>
                      </a:extLst>
                    </a:gridCol>
                    <a:gridCol w="773084">
                      <a:extLst>
                        <a:ext uri="{9D8B030D-6E8A-4147-A177-3AD203B41FA5}">
                          <a16:colId xmlns:a16="http://schemas.microsoft.com/office/drawing/2014/main" val="773548824"/>
                        </a:ext>
                      </a:extLst>
                    </a:gridCol>
                    <a:gridCol w="773084">
                      <a:extLst>
                        <a:ext uri="{9D8B030D-6E8A-4147-A177-3AD203B41FA5}">
                          <a16:colId xmlns:a16="http://schemas.microsoft.com/office/drawing/2014/main" val="3875840584"/>
                        </a:ext>
                      </a:extLst>
                    </a:gridCol>
                    <a:gridCol w="773084">
                      <a:extLst>
                        <a:ext uri="{9D8B030D-6E8A-4147-A177-3AD203B41FA5}">
                          <a16:colId xmlns:a16="http://schemas.microsoft.com/office/drawing/2014/main" val="827882027"/>
                        </a:ext>
                      </a:extLst>
                    </a:gridCol>
                    <a:gridCol w="773084">
                      <a:extLst>
                        <a:ext uri="{9D8B030D-6E8A-4147-A177-3AD203B41FA5}">
                          <a16:colId xmlns:a16="http://schemas.microsoft.com/office/drawing/2014/main" val="399068998"/>
                        </a:ext>
                      </a:extLst>
                    </a:gridCol>
                    <a:gridCol w="773084">
                      <a:extLst>
                        <a:ext uri="{9D8B030D-6E8A-4147-A177-3AD203B41FA5}">
                          <a16:colId xmlns:a16="http://schemas.microsoft.com/office/drawing/2014/main" val="473078737"/>
                        </a:ext>
                      </a:extLst>
                    </a:gridCol>
                  </a:tblGrid>
                  <a:tr h="324000">
                    <a:tc>
                      <a:txBody>
                        <a:bodyPr/>
                        <a:lstStyle/>
                        <a:p>
                          <a:pPr algn="ctr"/>
                          <a:r>
                            <a:rPr lang="en-US" altLang="ja-JP" sz="1400" dirty="0"/>
                            <a:t>index</a:t>
                          </a:r>
                          <a:endParaRPr kumimoji="1" lang="ja-JP" altLang="en-US" sz="1400" dirty="0"/>
                        </a:p>
                      </a:txBody>
                      <a:tcPr>
                        <a:solidFill>
                          <a:schemeClr val="bg1">
                            <a:lumMod val="85000"/>
                          </a:schemeClr>
                        </a:solidFill>
                      </a:tcPr>
                    </a:tc>
                    <a:tc>
                      <a:txBody>
                        <a:bodyPr/>
                        <a:lstStyle/>
                        <a:p>
                          <a:pPr algn="ctr"/>
                          <a:endParaRPr kumimoji="1" lang="ja-JP" altLang="en-US" sz="1400" dirty="0"/>
                        </a:p>
                      </a:txBody>
                      <a:tcPr>
                        <a:solidFill>
                          <a:schemeClr val="bg1">
                            <a:lumMod val="85000"/>
                          </a:schemeClr>
                        </a:solidFill>
                      </a:tcPr>
                    </a:tc>
                    <a:tc>
                      <a:txBody>
                        <a:bodyPr/>
                        <a:lstStyle/>
                        <a:p>
                          <a:pPr algn="ctr"/>
                          <a:r>
                            <a:rPr kumimoji="1" lang="en-US" altLang="ja-JP" sz="1400" dirty="0"/>
                            <a:t>…</a:t>
                          </a:r>
                          <a:endParaRPr kumimoji="1" lang="ja-JP" altLang="en-US" sz="1400" dirty="0"/>
                        </a:p>
                      </a:txBody>
                      <a:tcPr>
                        <a:solidFill>
                          <a:schemeClr val="bg1">
                            <a:lumMod val="85000"/>
                          </a:schemeClr>
                        </a:solidFill>
                      </a:tcPr>
                    </a:tc>
                    <a:tc>
                      <a:txBody>
                        <a:bodyPr/>
                        <a:lstStyle/>
                        <a:p>
                          <a:pPr algn="ctr"/>
                          <a:r>
                            <a:rPr kumimoji="1" lang="en-US" altLang="ja-JP" sz="1400" dirty="0"/>
                            <a:t>5</a:t>
                          </a:r>
                          <a:endParaRPr kumimoji="1" lang="ja-JP" altLang="en-US" sz="1400" dirty="0"/>
                        </a:p>
                      </a:txBody>
                      <a:tcPr>
                        <a:solidFill>
                          <a:schemeClr val="bg1">
                            <a:lumMod val="85000"/>
                          </a:schemeClr>
                        </a:solidFill>
                      </a:tcPr>
                    </a:tc>
                    <a:tc>
                      <a:txBody>
                        <a:bodyPr/>
                        <a:lstStyle/>
                        <a:p>
                          <a:pPr algn="ctr"/>
                          <a:r>
                            <a:rPr kumimoji="1" lang="en-US" altLang="ja-JP" sz="1400" dirty="0"/>
                            <a:t>6</a:t>
                          </a:r>
                          <a:endParaRPr kumimoji="1" lang="ja-JP" altLang="en-US" sz="1400" dirty="0"/>
                        </a:p>
                      </a:txBody>
                      <a:tcPr>
                        <a:solidFill>
                          <a:schemeClr val="bg1">
                            <a:lumMod val="85000"/>
                          </a:schemeClr>
                        </a:solidFill>
                      </a:tcPr>
                    </a:tc>
                    <a:tc>
                      <a:txBody>
                        <a:bodyPr/>
                        <a:lstStyle/>
                        <a:p>
                          <a:pPr algn="ctr"/>
                          <a:r>
                            <a:rPr kumimoji="1" lang="en-US" altLang="ja-JP" sz="1400" dirty="0"/>
                            <a:t>7</a:t>
                          </a:r>
                          <a:endParaRPr kumimoji="1" lang="ja-JP" altLang="en-US" sz="1400" dirty="0"/>
                        </a:p>
                      </a:txBody>
                      <a:tcPr>
                        <a:solidFill>
                          <a:schemeClr val="bg1">
                            <a:lumMod val="85000"/>
                          </a:schemeClr>
                        </a:solidFill>
                      </a:tcPr>
                    </a:tc>
                    <a:tc>
                      <a:txBody>
                        <a:bodyPr/>
                        <a:lstStyle/>
                        <a:p>
                          <a:pPr algn="ctr"/>
                          <a:r>
                            <a:rPr kumimoji="1" lang="en-US" altLang="ja-JP" sz="1400" dirty="0"/>
                            <a:t>8</a:t>
                          </a:r>
                          <a:endParaRPr kumimoji="1" lang="ja-JP" altLang="en-US" sz="1400" dirty="0"/>
                        </a:p>
                      </a:txBody>
                      <a:tcPr>
                        <a:solidFill>
                          <a:schemeClr val="bg1">
                            <a:lumMod val="85000"/>
                          </a:schemeClr>
                        </a:solidFill>
                      </a:tcPr>
                    </a:tc>
                    <a:tc>
                      <a:txBody>
                        <a:bodyPr/>
                        <a:lstStyle/>
                        <a:p>
                          <a:pPr algn="ctr"/>
                          <a:r>
                            <a:rPr kumimoji="1" lang="en-US" altLang="ja-JP" sz="1400" dirty="0"/>
                            <a:t>9</a:t>
                          </a:r>
                          <a:endParaRPr kumimoji="1" lang="ja-JP" altLang="en-US" sz="1400" dirty="0"/>
                        </a:p>
                      </a:txBody>
                      <a:tcPr>
                        <a:solidFill>
                          <a:schemeClr val="bg1">
                            <a:lumMod val="85000"/>
                          </a:schemeClr>
                        </a:solidFill>
                      </a:tcPr>
                    </a:tc>
                    <a:tc>
                      <a:txBody>
                        <a:bodyPr/>
                        <a:lstStyle/>
                        <a:p>
                          <a:pPr algn="ctr"/>
                          <a:r>
                            <a:rPr kumimoji="1" lang="en-US" altLang="ja-JP" sz="1400" dirty="0"/>
                            <a:t>…</a:t>
                          </a:r>
                          <a:endParaRPr kumimoji="1" lang="ja-JP" altLang="en-US" sz="1400" dirty="0"/>
                        </a:p>
                      </a:txBody>
                      <a:tcPr>
                        <a:solidFill>
                          <a:schemeClr val="bg1">
                            <a:lumMod val="85000"/>
                          </a:schemeClr>
                        </a:solidFill>
                      </a:tcPr>
                    </a:tc>
                    <a:extLst>
                      <a:ext uri="{0D108BD9-81ED-4DB2-BD59-A6C34878D82A}">
                        <a16:rowId xmlns:a16="http://schemas.microsoft.com/office/drawing/2014/main" val="45345650"/>
                      </a:ext>
                    </a:extLst>
                  </a:tr>
                  <a:tr h="324000">
                    <a:tc>
                      <a:txBody>
                        <a:bodyPr/>
                        <a:lstStyle/>
                        <a:p>
                          <a:endParaRPr lang="ja-JP"/>
                        </a:p>
                      </a:txBody>
                      <a:tcPr>
                        <a:blipFill>
                          <a:blip r:embed="rId6"/>
                          <a:stretch>
                            <a:fillRect l="-394" t="-100000" r="-400394" b="-209259"/>
                          </a:stretch>
                        </a:blipFill>
                      </a:tcPr>
                    </a:tc>
                    <a:tc>
                      <a:txBody>
                        <a:bodyPr/>
                        <a:lstStyle/>
                        <a:p>
                          <a:pPr algn="ctr"/>
                          <a:endParaRPr kumimoji="1" lang="ja-JP" altLang="en-US" sz="1400" dirty="0"/>
                        </a:p>
                      </a:txBody>
                      <a:tcPr/>
                    </a:tc>
                    <a:tc>
                      <a:txBody>
                        <a:bodyPr/>
                        <a:lstStyle/>
                        <a:p>
                          <a:pPr algn="ctr"/>
                          <a:r>
                            <a:rPr kumimoji="1" lang="en-US" altLang="ja-JP" sz="1400" dirty="0"/>
                            <a:t>…</a:t>
                          </a:r>
                          <a:endParaRPr kumimoji="1" lang="ja-JP" altLang="en-US" sz="1400" dirty="0"/>
                        </a:p>
                      </a:txBody>
                      <a:tcPr/>
                    </a:tc>
                    <a:tc>
                      <a:txBody>
                        <a:bodyPr/>
                        <a:lstStyle/>
                        <a:p>
                          <a:pPr algn="ctr"/>
                          <a:r>
                            <a:rPr kumimoji="1" lang="en-US" altLang="ja-JP" sz="1400" dirty="0"/>
                            <a:t>20</a:t>
                          </a:r>
                          <a:endParaRPr kumimoji="1" lang="ja-JP" altLang="en-US" sz="1400" dirty="0"/>
                        </a:p>
                      </a:txBody>
                      <a:tcPr/>
                    </a:tc>
                    <a:tc>
                      <a:txBody>
                        <a:bodyPr/>
                        <a:lstStyle/>
                        <a:p>
                          <a:pPr algn="ctr"/>
                          <a:r>
                            <a:rPr kumimoji="1" lang="en-US" altLang="ja-JP" sz="1400" dirty="0"/>
                            <a:t>15</a:t>
                          </a:r>
                          <a:endParaRPr kumimoji="1" lang="ja-JP" altLang="en-US" sz="1400" dirty="0"/>
                        </a:p>
                      </a:txBody>
                      <a:tcPr/>
                    </a:tc>
                    <a:tc>
                      <a:txBody>
                        <a:bodyPr/>
                        <a:lstStyle/>
                        <a:p>
                          <a:pPr algn="ctr"/>
                          <a:r>
                            <a:rPr kumimoji="1" lang="en-US" altLang="ja-JP" sz="1400" dirty="0"/>
                            <a:t>45</a:t>
                          </a:r>
                          <a:endParaRPr kumimoji="1" lang="ja-JP" altLang="en-US" sz="1400" dirty="0"/>
                        </a:p>
                      </a:txBody>
                      <a:tcPr/>
                    </a:tc>
                    <a:tc>
                      <a:txBody>
                        <a:bodyPr/>
                        <a:lstStyle/>
                        <a:p>
                          <a:pPr algn="ctr"/>
                          <a:r>
                            <a:rPr kumimoji="1" lang="en-US" altLang="ja-JP" sz="1400" dirty="0"/>
                            <a:t>37</a:t>
                          </a:r>
                          <a:endParaRPr kumimoji="1" lang="ja-JP" altLang="en-US" sz="1400" dirty="0"/>
                        </a:p>
                      </a:txBody>
                      <a:tcPr/>
                    </a:tc>
                    <a:tc>
                      <a:txBody>
                        <a:bodyPr/>
                        <a:lstStyle/>
                        <a:p>
                          <a:pPr algn="ctr"/>
                          <a:r>
                            <a:rPr kumimoji="1" lang="en-US" altLang="ja-JP" sz="1400" dirty="0"/>
                            <a:t>30</a:t>
                          </a:r>
                          <a:endParaRPr kumimoji="1" lang="ja-JP" altLang="en-US" sz="1400" dirty="0"/>
                        </a:p>
                      </a:txBody>
                      <a:tcPr/>
                    </a:tc>
                    <a:tc>
                      <a:txBody>
                        <a:bodyPr/>
                        <a:lstStyle/>
                        <a:p>
                          <a:pPr algn="ctr"/>
                          <a:r>
                            <a:rPr kumimoji="1" lang="en-US" altLang="ja-JP" sz="1400" dirty="0"/>
                            <a:t>…</a:t>
                          </a:r>
                          <a:endParaRPr kumimoji="1" lang="ja-JP" altLang="en-US" sz="1400" dirty="0"/>
                        </a:p>
                      </a:txBody>
                      <a:tcPr/>
                    </a:tc>
                    <a:extLst>
                      <a:ext uri="{0D108BD9-81ED-4DB2-BD59-A6C34878D82A}">
                        <a16:rowId xmlns:a16="http://schemas.microsoft.com/office/drawing/2014/main" val="2226100450"/>
                      </a:ext>
                    </a:extLst>
                  </a:tr>
                  <a:tr h="324000">
                    <a:tc>
                      <a:txBody>
                        <a:bodyPr/>
                        <a:lstStyle/>
                        <a:p>
                          <a:endParaRPr lang="ja-JP"/>
                        </a:p>
                      </a:txBody>
                      <a:tcPr>
                        <a:blipFill>
                          <a:blip r:embed="rId6"/>
                          <a:stretch>
                            <a:fillRect l="-394" t="-203774" r="-400394" b="-113208"/>
                          </a:stretch>
                        </a:blipFill>
                      </a:tcPr>
                    </a:tc>
                    <a:tc>
                      <a:txBody>
                        <a:bodyPr/>
                        <a:lstStyle/>
                        <a:p>
                          <a:pPr algn="ctr"/>
                          <a:endParaRPr kumimoji="1" lang="ja-JP" altLang="en-US" sz="1400" dirty="0"/>
                        </a:p>
                      </a:txBody>
                      <a:tcPr/>
                    </a:tc>
                    <a:tc>
                      <a:txBody>
                        <a:bodyPr/>
                        <a:lstStyle/>
                        <a:p>
                          <a:pPr algn="ctr"/>
                          <a:r>
                            <a:rPr kumimoji="1" lang="en-US" altLang="ja-JP" sz="1400" dirty="0"/>
                            <a:t>…</a:t>
                          </a:r>
                          <a:endParaRPr kumimoji="1" lang="ja-JP" altLang="en-US" sz="1400" dirty="0"/>
                        </a:p>
                      </a:txBody>
                      <a:tcPr/>
                    </a:tc>
                    <a:tc>
                      <a:txBody>
                        <a:bodyPr/>
                        <a:lstStyle/>
                        <a:p>
                          <a:pPr algn="ctr"/>
                          <a:r>
                            <a:rPr kumimoji="1" lang="en-US" altLang="ja-JP" sz="1400" dirty="0"/>
                            <a:t>6</a:t>
                          </a:r>
                          <a:endParaRPr kumimoji="1" lang="ja-JP" altLang="en-US" sz="1400" dirty="0"/>
                        </a:p>
                      </a:txBody>
                      <a:tcPr/>
                    </a:tc>
                    <a:tc>
                      <a:txBody>
                        <a:bodyPr/>
                        <a:lstStyle/>
                        <a:p>
                          <a:pPr algn="ctr"/>
                          <a:r>
                            <a:rPr kumimoji="1" lang="en-US" altLang="ja-JP" sz="1400" dirty="0"/>
                            <a:t>0</a:t>
                          </a:r>
                          <a:endParaRPr kumimoji="1" lang="ja-JP" altLang="en-US" sz="1400" dirty="0"/>
                        </a:p>
                      </a:txBody>
                      <a:tcPr/>
                    </a:tc>
                    <a:tc>
                      <a:txBody>
                        <a:bodyPr/>
                        <a:lstStyle/>
                        <a:p>
                          <a:pPr algn="ctr"/>
                          <a:r>
                            <a:rPr kumimoji="1" lang="en-US" altLang="ja-JP" sz="1400" dirty="0">
                              <a:solidFill>
                                <a:srgbClr val="C00000"/>
                              </a:solidFill>
                            </a:rPr>
                            <a:t>8</a:t>
                          </a:r>
                          <a:endParaRPr kumimoji="1" lang="ja-JP" altLang="en-US" sz="1400" dirty="0">
                            <a:solidFill>
                              <a:srgbClr val="C00000"/>
                            </a:solidFill>
                          </a:endParaRPr>
                        </a:p>
                      </a:txBody>
                      <a:tcPr>
                        <a:noFill/>
                      </a:tcPr>
                    </a:tc>
                    <a:tc>
                      <a:txBody>
                        <a:bodyPr/>
                        <a:lstStyle/>
                        <a:p>
                          <a:pPr algn="ctr"/>
                          <a:r>
                            <a:rPr kumimoji="1" lang="en-US" altLang="ja-JP" sz="1400" dirty="0"/>
                            <a:t>5</a:t>
                          </a:r>
                          <a:endParaRPr kumimoji="1" lang="ja-JP" altLang="en-US" sz="1400" dirty="0"/>
                        </a:p>
                      </a:txBody>
                      <a:tcPr/>
                    </a:tc>
                    <a:tc>
                      <a:txBody>
                        <a:bodyPr/>
                        <a:lstStyle/>
                        <a:p>
                          <a:pPr algn="ctr"/>
                          <a:endParaRPr kumimoji="1" lang="ja-JP" altLang="en-US" sz="1400" dirty="0"/>
                        </a:p>
                      </a:txBody>
                      <a:tcPr/>
                    </a:tc>
                    <a:tc>
                      <a:txBody>
                        <a:bodyPr/>
                        <a:lstStyle/>
                        <a:p>
                          <a:pPr algn="ctr"/>
                          <a:r>
                            <a:rPr kumimoji="1" lang="en-US" altLang="ja-JP" sz="1400" dirty="0"/>
                            <a:t>…</a:t>
                          </a:r>
                          <a:endParaRPr kumimoji="1" lang="ja-JP" altLang="en-US" sz="1400" dirty="0"/>
                        </a:p>
                      </a:txBody>
                      <a:tcPr/>
                    </a:tc>
                    <a:extLst>
                      <a:ext uri="{0D108BD9-81ED-4DB2-BD59-A6C34878D82A}">
                        <a16:rowId xmlns:a16="http://schemas.microsoft.com/office/drawing/2014/main" val="4000392416"/>
                      </a:ext>
                    </a:extLst>
                  </a:tr>
                  <a:tr h="324000">
                    <a:tc>
                      <a:txBody>
                        <a:bodyPr/>
                        <a:lstStyle/>
                        <a:p>
                          <a:endParaRPr lang="ja-JP"/>
                        </a:p>
                      </a:txBody>
                      <a:tcPr>
                        <a:blipFill>
                          <a:blip r:embed="rId6"/>
                          <a:stretch>
                            <a:fillRect l="-394" t="-303774" r="-400394" b="-13208"/>
                          </a:stretch>
                        </a:blipFill>
                      </a:tcPr>
                    </a:tc>
                    <a:tc>
                      <a:txBody>
                        <a:bodyPr/>
                        <a:lstStyle/>
                        <a:p>
                          <a:pPr algn="ctr"/>
                          <a:endParaRPr kumimoji="1" lang="ja-JP" altLang="en-US" sz="1400" dirty="0"/>
                        </a:p>
                      </a:txBody>
                      <a:tcPr/>
                    </a:tc>
                    <a:tc>
                      <a:txBody>
                        <a:bodyPr/>
                        <a:lstStyle/>
                        <a:p>
                          <a:pPr algn="ctr"/>
                          <a:r>
                            <a:rPr kumimoji="1" lang="en-US" altLang="ja-JP" sz="1400" dirty="0"/>
                            <a:t>…</a:t>
                          </a:r>
                          <a:endParaRPr kumimoji="1" lang="ja-JP" altLang="en-US" sz="1400" dirty="0"/>
                        </a:p>
                      </a:txBody>
                      <a:tcPr/>
                    </a:tc>
                    <a:tc>
                      <a:txBody>
                        <a:bodyPr/>
                        <a:lstStyle/>
                        <a:p>
                          <a:pPr algn="ctr"/>
                          <a:r>
                            <a:rPr kumimoji="1" lang="en-US" altLang="ja-JP" sz="1400" dirty="0"/>
                            <a:t>1</a:t>
                          </a:r>
                          <a:endParaRPr kumimoji="1" lang="ja-JP" altLang="en-US" sz="1400" dirty="0"/>
                        </a:p>
                      </a:txBody>
                      <a:tcPr/>
                    </a:tc>
                    <a:tc>
                      <a:txBody>
                        <a:bodyPr/>
                        <a:lstStyle/>
                        <a:p>
                          <a:pPr algn="ctr"/>
                          <a:r>
                            <a:rPr kumimoji="1" lang="en-US" altLang="ja-JP" sz="1400" dirty="0"/>
                            <a:t>-6</a:t>
                          </a:r>
                          <a:endParaRPr kumimoji="1" lang="ja-JP" altLang="en-US" sz="1400" dirty="0"/>
                        </a:p>
                      </a:txBody>
                      <a:tcPr/>
                    </a:tc>
                    <a:tc>
                      <a:txBody>
                        <a:bodyPr/>
                        <a:lstStyle/>
                        <a:p>
                          <a:pPr algn="ctr"/>
                          <a:r>
                            <a:rPr kumimoji="1" lang="en-US" altLang="ja-JP" sz="1400" dirty="0">
                              <a:solidFill>
                                <a:srgbClr val="C00000"/>
                              </a:solidFill>
                            </a:rPr>
                            <a:t>1</a:t>
                          </a:r>
                          <a:endParaRPr kumimoji="1" lang="ja-JP" altLang="en-US" sz="1400" dirty="0">
                            <a:solidFill>
                              <a:srgbClr val="C00000"/>
                            </a:solidFill>
                          </a:endParaRPr>
                        </a:p>
                      </a:txBody>
                      <a:tcPr/>
                    </a:tc>
                    <a:tc>
                      <a:txBody>
                        <a:bodyPr/>
                        <a:lstStyle/>
                        <a:p>
                          <a:pPr algn="ctr"/>
                          <a:r>
                            <a:rPr kumimoji="1" lang="en-US" altLang="ja-JP" sz="1400" dirty="0"/>
                            <a:t>-3</a:t>
                          </a:r>
                          <a:endParaRPr kumimoji="1" lang="ja-JP" altLang="en-US" sz="1400" dirty="0"/>
                        </a:p>
                      </a:txBody>
                      <a:tcPr/>
                    </a:tc>
                    <a:tc>
                      <a:txBody>
                        <a:bodyPr/>
                        <a:lstStyle/>
                        <a:p>
                          <a:pPr algn="ctr"/>
                          <a:endParaRPr kumimoji="1" lang="ja-JP" altLang="en-US" sz="1400" dirty="0"/>
                        </a:p>
                      </a:txBody>
                      <a:tcPr/>
                    </a:tc>
                    <a:tc>
                      <a:txBody>
                        <a:bodyPr/>
                        <a:lstStyle/>
                        <a:p>
                          <a:pPr algn="ctr"/>
                          <a:r>
                            <a:rPr kumimoji="1" lang="en-US" altLang="ja-JP" sz="1400" dirty="0"/>
                            <a:t>…</a:t>
                          </a:r>
                          <a:endParaRPr kumimoji="1" lang="ja-JP" altLang="en-US" sz="1400" dirty="0"/>
                        </a:p>
                      </a:txBody>
                      <a:tcPr/>
                    </a:tc>
                    <a:extLst>
                      <a:ext uri="{0D108BD9-81ED-4DB2-BD59-A6C34878D82A}">
                        <a16:rowId xmlns:a16="http://schemas.microsoft.com/office/drawing/2014/main" val="853467289"/>
                      </a:ext>
                    </a:extLst>
                  </a:tr>
                </a:tbl>
              </a:graphicData>
            </a:graphic>
          </p:graphicFrame>
        </mc:Fallback>
      </mc:AlternateContent>
      <mc:AlternateContent xmlns:mc="http://schemas.openxmlformats.org/markup-compatibility/2006">
        <mc:Choice xmlns:a14="http://schemas.microsoft.com/office/drawing/2010/main" Requires="a14">
          <p:sp>
            <p:nvSpPr>
              <p:cNvPr id="7" name="フローチャート: 結合子 6"/>
              <p:cNvSpPr/>
              <p:nvPr/>
            </p:nvSpPr>
            <p:spPr>
              <a:xfrm>
                <a:off x="1281545" y="5527961"/>
                <a:ext cx="1510146" cy="554181"/>
              </a:xfrm>
              <a:prstGeom prst="flowChartConnector">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kumimoji="1" lang="en-US" altLang="ja-JP" b="0" i="0" smtClean="0">
                          <a:solidFill>
                            <a:schemeClr val="tx1"/>
                          </a:solidFill>
                          <a:latin typeface="Cambria Math" panose="02040503050406030204" pitchFamily="18" charset="0"/>
                        </a:rPr>
                        <m:t>pred</m:t>
                      </m:r>
                      <m:sSub>
                        <m:sSubPr>
                          <m:ctrlPr>
                            <a:rPr kumimoji="1" lang="en-US" altLang="ja-JP" b="0" i="1" smtClean="0">
                              <a:solidFill>
                                <a:schemeClr val="tx1"/>
                              </a:solidFill>
                              <a:latin typeface="Cambria Math" panose="02040503050406030204" pitchFamily="18" charset="0"/>
                            </a:rPr>
                          </m:ctrlPr>
                        </m:sSubPr>
                        <m:e>
                          <m:d>
                            <m:dPr>
                              <m:ctrlPr>
                                <a:rPr kumimoji="1" lang="en-US" altLang="ja-JP" b="0" i="1" smtClean="0">
                                  <a:solidFill>
                                    <a:schemeClr val="tx1"/>
                                  </a:solidFill>
                                  <a:latin typeface="Cambria Math" panose="02040503050406030204" pitchFamily="18" charset="0"/>
                                </a:rPr>
                              </m:ctrlPr>
                            </m:dPr>
                            <m:e>
                              <m:sSup>
                                <m:sSupPr>
                                  <m:ctrlPr>
                                    <a:rPr kumimoji="1" lang="en-US" altLang="ja-JP" b="0" i="1" smtClean="0">
                                      <a:solidFill>
                                        <a:schemeClr val="tx1"/>
                                      </a:solidFill>
                                      <a:latin typeface="Cambria Math" panose="02040503050406030204" pitchFamily="18" charset="0"/>
                                    </a:rPr>
                                  </m:ctrlPr>
                                </m:sSupPr>
                                <m:e>
                                  <m:r>
                                    <a:rPr kumimoji="1" lang="en-US" altLang="ja-JP" b="0" i="1" smtClean="0">
                                      <a:solidFill>
                                        <a:schemeClr val="tx1"/>
                                      </a:solidFill>
                                      <a:latin typeface="Cambria Math" panose="02040503050406030204" pitchFamily="18" charset="0"/>
                                    </a:rPr>
                                    <m:t>𝑇</m:t>
                                  </m:r>
                                </m:e>
                                <m:sup>
                                  <m:r>
                                    <a:rPr kumimoji="1" lang="en-US" altLang="ja-JP" b="0" i="1" smtClean="0">
                                      <a:solidFill>
                                        <a:schemeClr val="tx1"/>
                                      </a:solidFill>
                                      <a:latin typeface="Cambria Math" panose="02040503050406030204" pitchFamily="18" charset="0"/>
                                    </a:rPr>
                                    <m:t>′</m:t>
                                  </m:r>
                                </m:sup>
                              </m:sSup>
                            </m:e>
                          </m:d>
                        </m:e>
                        <m:sub>
                          <m:r>
                            <a:rPr kumimoji="1" lang="en-US" altLang="ja-JP" b="0" i="1" smtClean="0">
                              <a:solidFill>
                                <a:schemeClr val="tx1"/>
                              </a:solidFill>
                              <a:latin typeface="Cambria Math" panose="02040503050406030204" pitchFamily="18" charset="0"/>
                            </a:rPr>
                            <m:t>𝑗</m:t>
                          </m:r>
                        </m:sub>
                      </m:sSub>
                    </m:oMath>
                  </m:oMathPara>
                </a14:m>
                <a:endParaRPr kumimoji="1" lang="ja-JP" altLang="en-US" dirty="0">
                  <a:solidFill>
                    <a:schemeClr val="tx1"/>
                  </a:solidFill>
                </a:endParaRPr>
              </a:p>
            </p:txBody>
          </p:sp>
        </mc:Choice>
        <mc:Fallback>
          <p:sp>
            <p:nvSpPr>
              <p:cNvPr id="7" name="フローチャート: 結合子 6"/>
              <p:cNvSpPr>
                <a:spLocks noRot="1" noChangeAspect="1" noMove="1" noResize="1" noEditPoints="1" noAdjustHandles="1" noChangeArrowheads="1" noChangeShapeType="1" noTextEdit="1"/>
              </p:cNvSpPr>
              <p:nvPr/>
            </p:nvSpPr>
            <p:spPr>
              <a:xfrm>
                <a:off x="1281545" y="5527961"/>
                <a:ext cx="1510146" cy="554181"/>
              </a:xfrm>
              <a:prstGeom prst="flowChartConnector">
                <a:avLst/>
              </a:prstGeom>
              <a:blipFill>
                <a:blip r:embed="rId7"/>
                <a:stretch>
                  <a:fillRect/>
                </a:stretch>
              </a:blipFill>
              <a:ln w="19050">
                <a:solidFill>
                  <a:srgbClr val="00B050"/>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フローチャート: 結合子 7"/>
              <p:cNvSpPr/>
              <p:nvPr/>
            </p:nvSpPr>
            <p:spPr>
              <a:xfrm>
                <a:off x="3844638" y="5527960"/>
                <a:ext cx="1510146" cy="554181"/>
              </a:xfrm>
              <a:prstGeom prst="flowChartConnector">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kumimoji="1" lang="en-US" altLang="ja-JP" b="0" i="0" smtClean="0">
                          <a:solidFill>
                            <a:schemeClr val="tx1"/>
                          </a:solidFill>
                          <a:latin typeface="Cambria Math" panose="02040503050406030204" pitchFamily="18" charset="0"/>
                        </a:rPr>
                        <m:t>pred</m:t>
                      </m:r>
                      <m:sSub>
                        <m:sSubPr>
                          <m:ctrlPr>
                            <a:rPr kumimoji="1" lang="en-US" altLang="ja-JP" b="0" i="1" smtClean="0">
                              <a:solidFill>
                                <a:schemeClr val="tx1"/>
                              </a:solidFill>
                              <a:latin typeface="Cambria Math" panose="02040503050406030204" pitchFamily="18" charset="0"/>
                            </a:rPr>
                          </m:ctrlPr>
                        </m:sSubPr>
                        <m:e>
                          <m:d>
                            <m:dPr>
                              <m:ctrlPr>
                                <a:rPr kumimoji="1" lang="en-US" altLang="ja-JP" b="0" i="1" smtClean="0">
                                  <a:solidFill>
                                    <a:schemeClr val="tx1"/>
                                  </a:solidFill>
                                  <a:latin typeface="Cambria Math" panose="02040503050406030204" pitchFamily="18" charset="0"/>
                                </a:rPr>
                              </m:ctrlPr>
                            </m:dPr>
                            <m:e>
                              <m:sSup>
                                <m:sSupPr>
                                  <m:ctrlPr>
                                    <a:rPr kumimoji="1" lang="en-US" altLang="ja-JP" b="0" i="1" smtClean="0">
                                      <a:solidFill>
                                        <a:schemeClr val="tx1"/>
                                      </a:solidFill>
                                      <a:latin typeface="Cambria Math" panose="02040503050406030204" pitchFamily="18" charset="0"/>
                                    </a:rPr>
                                  </m:ctrlPr>
                                </m:sSupPr>
                                <m:e>
                                  <m:r>
                                    <a:rPr kumimoji="1" lang="en-US" altLang="ja-JP" b="0" i="1" smtClean="0">
                                      <a:solidFill>
                                        <a:schemeClr val="tx1"/>
                                      </a:solidFill>
                                      <a:latin typeface="Cambria Math" panose="02040503050406030204" pitchFamily="18" charset="0"/>
                                    </a:rPr>
                                    <m:t>𝑇</m:t>
                                  </m:r>
                                </m:e>
                                <m:sup>
                                  <m:r>
                                    <a:rPr kumimoji="1" lang="en-US" altLang="ja-JP" b="0" i="1" smtClean="0">
                                      <a:solidFill>
                                        <a:schemeClr val="tx1"/>
                                      </a:solidFill>
                                      <a:latin typeface="Cambria Math" panose="02040503050406030204" pitchFamily="18" charset="0"/>
                                    </a:rPr>
                                    <m:t>′</m:t>
                                  </m:r>
                                </m:sup>
                              </m:sSup>
                            </m:e>
                          </m:d>
                        </m:e>
                        <m:sub>
                          <m:r>
                            <a:rPr kumimoji="1" lang="en-US" altLang="ja-JP" b="0" i="1" smtClean="0">
                              <a:solidFill>
                                <a:schemeClr val="tx1"/>
                              </a:solidFill>
                              <a:latin typeface="Cambria Math" panose="02040503050406030204" pitchFamily="18" charset="0"/>
                            </a:rPr>
                            <m:t>𝑗</m:t>
                          </m:r>
                          <m:r>
                            <a:rPr kumimoji="1" lang="en-US" altLang="ja-JP" b="0" i="1" smtClean="0">
                              <a:solidFill>
                                <a:schemeClr val="tx1"/>
                              </a:solidFill>
                              <a:latin typeface="Cambria Math" panose="02040503050406030204" pitchFamily="18" charset="0"/>
                            </a:rPr>
                            <m:t>′</m:t>
                          </m:r>
                        </m:sub>
                      </m:sSub>
                    </m:oMath>
                  </m:oMathPara>
                </a14:m>
                <a:endParaRPr kumimoji="1" lang="ja-JP" altLang="en-US" dirty="0">
                  <a:solidFill>
                    <a:schemeClr val="tx1"/>
                  </a:solidFill>
                </a:endParaRPr>
              </a:p>
            </p:txBody>
          </p:sp>
        </mc:Choice>
        <mc:Fallback>
          <p:sp>
            <p:nvSpPr>
              <p:cNvPr id="8" name="フローチャート: 結合子 7"/>
              <p:cNvSpPr>
                <a:spLocks noRot="1" noChangeAspect="1" noMove="1" noResize="1" noEditPoints="1" noAdjustHandles="1" noChangeArrowheads="1" noChangeShapeType="1" noTextEdit="1"/>
              </p:cNvSpPr>
              <p:nvPr/>
            </p:nvSpPr>
            <p:spPr>
              <a:xfrm>
                <a:off x="3844638" y="5527960"/>
                <a:ext cx="1510146" cy="554181"/>
              </a:xfrm>
              <a:prstGeom prst="flowChartConnector">
                <a:avLst/>
              </a:prstGeom>
              <a:blipFill>
                <a:blip r:embed="rId8"/>
                <a:stretch>
                  <a:fillRect/>
                </a:stretch>
              </a:blipFill>
              <a:ln w="19050">
                <a:solidFill>
                  <a:srgbClr val="00B050"/>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フローチャート: 結合子 8"/>
              <p:cNvSpPr/>
              <p:nvPr/>
            </p:nvSpPr>
            <p:spPr>
              <a:xfrm>
                <a:off x="6357504" y="5527961"/>
                <a:ext cx="1510146" cy="554181"/>
              </a:xfrm>
              <a:prstGeom prst="flowChartConnector">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kumimoji="1" lang="en-US" altLang="ja-JP" b="0" i="0" smtClean="0">
                          <a:solidFill>
                            <a:schemeClr val="tx1"/>
                          </a:solidFill>
                          <a:latin typeface="Cambria Math" panose="02040503050406030204" pitchFamily="18" charset="0"/>
                        </a:rPr>
                        <m:t>pred</m:t>
                      </m:r>
                      <m:sSub>
                        <m:sSubPr>
                          <m:ctrlPr>
                            <a:rPr kumimoji="1" lang="en-US" altLang="ja-JP" b="0" i="1" smtClean="0">
                              <a:solidFill>
                                <a:schemeClr val="tx1"/>
                              </a:solidFill>
                              <a:latin typeface="Cambria Math" panose="02040503050406030204" pitchFamily="18" charset="0"/>
                            </a:rPr>
                          </m:ctrlPr>
                        </m:sSubPr>
                        <m:e>
                          <m:d>
                            <m:dPr>
                              <m:ctrlPr>
                                <a:rPr kumimoji="1" lang="en-US" altLang="ja-JP" b="0" i="1" smtClean="0">
                                  <a:solidFill>
                                    <a:schemeClr val="tx1"/>
                                  </a:solidFill>
                                  <a:latin typeface="Cambria Math" panose="02040503050406030204" pitchFamily="18" charset="0"/>
                                </a:rPr>
                              </m:ctrlPr>
                            </m:dPr>
                            <m:e>
                              <m:sSup>
                                <m:sSupPr>
                                  <m:ctrlPr>
                                    <a:rPr kumimoji="1" lang="en-US" altLang="ja-JP" b="0" i="1" smtClean="0">
                                      <a:solidFill>
                                        <a:schemeClr val="tx1"/>
                                      </a:solidFill>
                                      <a:latin typeface="Cambria Math" panose="02040503050406030204" pitchFamily="18" charset="0"/>
                                    </a:rPr>
                                  </m:ctrlPr>
                                </m:sSupPr>
                                <m:e>
                                  <m:r>
                                    <a:rPr kumimoji="1" lang="en-US" altLang="ja-JP" b="0" i="1" smtClean="0">
                                      <a:solidFill>
                                        <a:schemeClr val="tx1"/>
                                      </a:solidFill>
                                      <a:latin typeface="Cambria Math" panose="02040503050406030204" pitchFamily="18" charset="0"/>
                                    </a:rPr>
                                    <m:t>𝑇</m:t>
                                  </m:r>
                                </m:e>
                                <m:sup>
                                  <m:r>
                                    <a:rPr kumimoji="1" lang="en-US" altLang="ja-JP" b="0" i="1" smtClean="0">
                                      <a:solidFill>
                                        <a:schemeClr val="tx1"/>
                                      </a:solidFill>
                                      <a:latin typeface="Cambria Math" panose="02040503050406030204" pitchFamily="18" charset="0"/>
                                    </a:rPr>
                                    <m:t>′</m:t>
                                  </m:r>
                                </m:sup>
                              </m:sSup>
                            </m:e>
                          </m:d>
                        </m:e>
                        <m:sub>
                          <m:r>
                            <a:rPr kumimoji="1" lang="en-US" altLang="ja-JP" b="0" i="1" smtClean="0">
                              <a:solidFill>
                                <a:schemeClr val="tx1"/>
                              </a:solidFill>
                              <a:latin typeface="Cambria Math" panose="02040503050406030204" pitchFamily="18" charset="0"/>
                            </a:rPr>
                            <m:t>𝑗</m:t>
                          </m:r>
                          <m:r>
                            <a:rPr kumimoji="1" lang="en-US" altLang="ja-JP" b="0" i="1" smtClean="0">
                              <a:solidFill>
                                <a:schemeClr val="tx1"/>
                              </a:solidFill>
                              <a:latin typeface="Cambria Math" panose="02040503050406030204" pitchFamily="18" charset="0"/>
                            </a:rPr>
                            <m:t>′</m:t>
                          </m:r>
                        </m:sub>
                      </m:sSub>
                    </m:oMath>
                  </m:oMathPara>
                </a14:m>
                <a:endParaRPr kumimoji="1" lang="ja-JP" altLang="en-US" dirty="0">
                  <a:solidFill>
                    <a:schemeClr val="tx1"/>
                  </a:solidFill>
                </a:endParaRPr>
              </a:p>
            </p:txBody>
          </p:sp>
        </mc:Choice>
        <mc:Fallback>
          <p:sp>
            <p:nvSpPr>
              <p:cNvPr id="9" name="フローチャート: 結合子 8"/>
              <p:cNvSpPr>
                <a:spLocks noRot="1" noChangeAspect="1" noMove="1" noResize="1" noEditPoints="1" noAdjustHandles="1" noChangeArrowheads="1" noChangeShapeType="1" noTextEdit="1"/>
              </p:cNvSpPr>
              <p:nvPr/>
            </p:nvSpPr>
            <p:spPr>
              <a:xfrm>
                <a:off x="6357504" y="5527961"/>
                <a:ext cx="1510146" cy="554181"/>
              </a:xfrm>
              <a:prstGeom prst="flowChartConnector">
                <a:avLst/>
              </a:prstGeom>
              <a:blipFill>
                <a:blip r:embed="rId9"/>
                <a:stretch>
                  <a:fillRect/>
                </a:stretch>
              </a:blipFill>
              <a:ln w="19050">
                <a:solidFill>
                  <a:srgbClr val="00B050"/>
                </a:solidFill>
              </a:ln>
            </p:spPr>
            <p:txBody>
              <a:bodyPr/>
              <a:lstStyle/>
              <a:p>
                <a:r>
                  <a:rPr lang="ja-JP" altLang="en-US">
                    <a:noFill/>
                  </a:rPr>
                  <a:t> </a:t>
                </a:r>
              </a:p>
            </p:txBody>
          </p:sp>
        </mc:Fallback>
      </mc:AlternateContent>
      <p:cxnSp>
        <p:nvCxnSpPr>
          <p:cNvPr id="11" name="直線矢印コネクタ 10"/>
          <p:cNvCxnSpPr/>
          <p:nvPr/>
        </p:nvCxnSpPr>
        <p:spPr>
          <a:xfrm>
            <a:off x="2916382" y="5805050"/>
            <a:ext cx="775854"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a:off x="5500255" y="5805050"/>
            <a:ext cx="775854"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p:cNvSpPr txBox="1"/>
              <p:nvPr/>
            </p:nvSpPr>
            <p:spPr>
              <a:xfrm>
                <a:off x="3152446" y="5475592"/>
                <a:ext cx="3314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𝑖</m:t>
                      </m:r>
                    </m:oMath>
                  </m:oMathPara>
                </a14:m>
                <a:endParaRPr kumimoji="1" lang="ja-JP" altLang="en-US" dirty="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3152446" y="5475592"/>
                <a:ext cx="331436"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p:cNvSpPr txBox="1"/>
              <p:nvPr/>
            </p:nvSpPr>
            <p:spPr>
              <a:xfrm>
                <a:off x="5715540" y="5464762"/>
                <a:ext cx="3930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23" name="テキスト ボックス 22"/>
              <p:cNvSpPr txBox="1">
                <a:spLocks noRot="1" noChangeAspect="1" noMove="1" noResize="1" noEditPoints="1" noAdjustHandles="1" noChangeArrowheads="1" noChangeShapeType="1" noTextEdit="1"/>
              </p:cNvSpPr>
              <p:nvPr/>
            </p:nvSpPr>
            <p:spPr>
              <a:xfrm>
                <a:off x="5715540" y="5464762"/>
                <a:ext cx="393056" cy="369332"/>
              </a:xfrm>
              <a:prstGeom prst="rect">
                <a:avLst/>
              </a:prstGeom>
              <a:blipFill>
                <a:blip r:embed="rId11"/>
                <a:stretch>
                  <a:fillRect b="-1475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199378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normAutofit/>
              </a:bodyPr>
              <a:lstStyle/>
              <a:p>
                <a14:m>
                  <m:oMath xmlns:m="http://schemas.openxmlformats.org/officeDocument/2006/math">
                    <m:r>
                      <a:rPr kumimoji="1" lang="en-US" altLang="ja-JP" b="0" i="1" smtClean="0">
                        <a:latin typeface="Cambria Math" panose="02040503050406030204" pitchFamily="18" charset="0"/>
                      </a:rPr>
                      <m:t>𝑝𝑟𝑒𝑑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𝑇</m:t>
                    </m:r>
                    <m:r>
                      <a:rPr kumimoji="1" lang="en-US" altLang="ja-JP" b="0" i="1" smtClean="0">
                        <a:latin typeface="Cambria Math" panose="02040503050406030204" pitchFamily="18" charset="0"/>
                      </a:rPr>
                      <m:t>′)</m:t>
                    </m:r>
                  </m:oMath>
                </a14:m>
                <a:r>
                  <a:rPr kumimoji="1" lang="ja-JP" altLang="en-US" dirty="0"/>
                  <a:t>の効率的な</a:t>
                </a:r>
                <a:r>
                  <a:rPr lang="ja-JP" altLang="en-US" dirty="0"/>
                  <a:t>変更</a:t>
                </a:r>
                <a:r>
                  <a:rPr lang="en-US" altLang="ja-JP" dirty="0"/>
                  <a:t>(1)</a:t>
                </a:r>
                <a:endParaRPr kumimoji="1" lang="ja-JP" altLang="en-US"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2"/>
                <a:stretch>
                  <a:fillRect b="-19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314325" y="1240926"/>
                <a:ext cx="8515350" cy="882938"/>
              </a:xfrm>
            </p:spPr>
            <p:txBody>
              <a:bodyPr>
                <a:normAutofit/>
              </a:bodyPr>
              <a:lstStyle/>
              <a:p>
                <a14:m>
                  <m:oMath xmlns:m="http://schemas.openxmlformats.org/officeDocument/2006/math">
                    <m:r>
                      <a:rPr kumimoji="1" lang="en-US" altLang="ja-JP" b="0" i="1" smtClean="0">
                        <a:latin typeface="Cambria Math" panose="02040503050406030204" pitchFamily="18" charset="0"/>
                      </a:rPr>
                      <m:t>𝑖</m:t>
                    </m:r>
                  </m:oMath>
                </a14:m>
                <a:r>
                  <a:rPr lang="ja-JP" altLang="en-US" i="0" dirty="0">
                    <a:latin typeface="+mj-lt"/>
                  </a:rPr>
                  <a:t>を</a:t>
                </a:r>
                <a:r>
                  <a:rPr kumimoji="1" lang="ja-JP" altLang="en-US" b="0" i="0" dirty="0">
                    <a:latin typeface="+mj-lt"/>
                  </a:rPr>
                  <a:t>インクリメントする時，</a:t>
                </a:r>
                <a14:m>
                  <m:oMath xmlns:m="http://schemas.openxmlformats.org/officeDocument/2006/math">
                    <m:r>
                      <a:rPr kumimoji="1" lang="en-US" altLang="ja-JP" b="0" i="1" smtClean="0">
                        <a:latin typeface="Cambria Math" panose="02040503050406030204" pitchFamily="18" charset="0"/>
                      </a:rPr>
                      <m:t>𝑝𝑟𝑒𝑑</m:t>
                    </m:r>
                    <m:r>
                      <a:rPr kumimoji="1" lang="en-US" altLang="ja-JP" b="0" i="1" smtClean="0">
                        <a:latin typeface="Cambria Math" panose="02040503050406030204" pitchFamily="18" charset="0"/>
                      </a:rPr>
                      <m:t>(</m:t>
                    </m:r>
                    <m:r>
                      <a:rPr lang="en-US" altLang="ja-JP" b="0" i="1" smtClean="0">
                        <a:latin typeface="Cambria Math" panose="02040503050406030204" pitchFamily="18" charset="0"/>
                      </a:rPr>
                      <m:t>𝑇</m:t>
                    </m:r>
                    <m:r>
                      <a:rPr lang="en-US" altLang="ja-JP" b="0" i="1" smtClean="0">
                        <a:latin typeface="Cambria Math" panose="02040503050406030204" pitchFamily="18" charset="0"/>
                      </a:rPr>
                      <m:t>′)</m:t>
                    </m:r>
                  </m:oMath>
                </a14:m>
                <a:r>
                  <a:rPr kumimoji="1" lang="ja-JP" altLang="en-US" dirty="0"/>
                  <a:t>の要素中に</a:t>
                </a:r>
                <a14:m>
                  <m:oMath xmlns:m="http://schemas.openxmlformats.org/officeDocument/2006/math">
                    <m:r>
                      <a:rPr kumimoji="1" lang="en-US" altLang="ja-JP" b="0" i="1" smtClean="0">
                        <a:latin typeface="Cambria Math" panose="02040503050406030204" pitchFamily="18" charset="0"/>
                      </a:rPr>
                      <m:t>𝑖</m:t>
                    </m:r>
                  </m:oMath>
                </a14:m>
                <a:r>
                  <a:rPr kumimoji="1" lang="ja-JP" altLang="en-US" dirty="0"/>
                  <a:t>が入っていたら変える必要がある．</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314325" y="1240926"/>
                <a:ext cx="8515350" cy="882938"/>
              </a:xfrm>
              <a:blipFill>
                <a:blip r:embed="rId3"/>
                <a:stretch>
                  <a:fillRect t="-11806" b="-1805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46F5A2C1-14D5-5B4B-BE34-C3D425CB82EE}" type="slidenum">
              <a:rPr kumimoji="1" lang="ja-JP" altLang="en-US" smtClean="0"/>
              <a:t>36</a:t>
            </a:fld>
            <a:endParaRPr kumimoji="1" lang="ja-JP" altLang="en-US"/>
          </a:p>
        </p:txBody>
      </p:sp>
      <mc:AlternateContent xmlns:mc="http://schemas.openxmlformats.org/markup-compatibility/2006">
        <mc:Choice xmlns:a14="http://schemas.microsoft.com/office/drawing/2010/main" Requires="a14">
          <p:graphicFrame>
            <p:nvGraphicFramePr>
              <p:cNvPr id="5" name="表 4"/>
              <p:cNvGraphicFramePr>
                <a:graphicFrameLocks noGrp="1"/>
              </p:cNvGraphicFramePr>
              <p:nvPr>
                <p:extLst>
                  <p:ext uri="{D42A27DB-BD31-4B8C-83A1-F6EECF244321}">
                    <p14:modId xmlns:p14="http://schemas.microsoft.com/office/powerpoint/2010/main" val="3225122818"/>
                  </p:ext>
                </p:extLst>
              </p:nvPr>
            </p:nvGraphicFramePr>
            <p:xfrm>
              <a:off x="845127" y="2141471"/>
              <a:ext cx="7730840" cy="1296000"/>
            </p:xfrm>
            <a:graphic>
              <a:graphicData uri="http://schemas.openxmlformats.org/drawingml/2006/table">
                <a:tbl>
                  <a:tblPr firstRow="1" bandRow="1">
                    <a:tableStyleId>{5940675A-B579-460E-94D1-54222C63F5DA}</a:tableStyleId>
                  </a:tblPr>
                  <a:tblGrid>
                    <a:gridCol w="1546168">
                      <a:extLst>
                        <a:ext uri="{9D8B030D-6E8A-4147-A177-3AD203B41FA5}">
                          <a16:colId xmlns:a16="http://schemas.microsoft.com/office/drawing/2014/main" val="1478541316"/>
                        </a:ext>
                      </a:extLst>
                    </a:gridCol>
                    <a:gridCol w="773084">
                      <a:extLst>
                        <a:ext uri="{9D8B030D-6E8A-4147-A177-3AD203B41FA5}">
                          <a16:colId xmlns:a16="http://schemas.microsoft.com/office/drawing/2014/main" val="72445437"/>
                        </a:ext>
                      </a:extLst>
                    </a:gridCol>
                    <a:gridCol w="773084">
                      <a:extLst>
                        <a:ext uri="{9D8B030D-6E8A-4147-A177-3AD203B41FA5}">
                          <a16:colId xmlns:a16="http://schemas.microsoft.com/office/drawing/2014/main" val="2831358447"/>
                        </a:ext>
                      </a:extLst>
                    </a:gridCol>
                    <a:gridCol w="773084">
                      <a:extLst>
                        <a:ext uri="{9D8B030D-6E8A-4147-A177-3AD203B41FA5}">
                          <a16:colId xmlns:a16="http://schemas.microsoft.com/office/drawing/2014/main" val="773548824"/>
                        </a:ext>
                      </a:extLst>
                    </a:gridCol>
                    <a:gridCol w="773084">
                      <a:extLst>
                        <a:ext uri="{9D8B030D-6E8A-4147-A177-3AD203B41FA5}">
                          <a16:colId xmlns:a16="http://schemas.microsoft.com/office/drawing/2014/main" val="3875840584"/>
                        </a:ext>
                      </a:extLst>
                    </a:gridCol>
                    <a:gridCol w="773084">
                      <a:extLst>
                        <a:ext uri="{9D8B030D-6E8A-4147-A177-3AD203B41FA5}">
                          <a16:colId xmlns:a16="http://schemas.microsoft.com/office/drawing/2014/main" val="827882027"/>
                        </a:ext>
                      </a:extLst>
                    </a:gridCol>
                    <a:gridCol w="773084">
                      <a:extLst>
                        <a:ext uri="{9D8B030D-6E8A-4147-A177-3AD203B41FA5}">
                          <a16:colId xmlns:a16="http://schemas.microsoft.com/office/drawing/2014/main" val="399068998"/>
                        </a:ext>
                      </a:extLst>
                    </a:gridCol>
                    <a:gridCol w="773084">
                      <a:extLst>
                        <a:ext uri="{9D8B030D-6E8A-4147-A177-3AD203B41FA5}">
                          <a16:colId xmlns:a16="http://schemas.microsoft.com/office/drawing/2014/main" val="473078737"/>
                        </a:ext>
                      </a:extLst>
                    </a:gridCol>
                    <a:gridCol w="773084">
                      <a:extLst>
                        <a:ext uri="{9D8B030D-6E8A-4147-A177-3AD203B41FA5}">
                          <a16:colId xmlns:a16="http://schemas.microsoft.com/office/drawing/2014/main" val="1760534739"/>
                        </a:ext>
                      </a:extLst>
                    </a:gridCol>
                  </a:tblGrid>
                  <a:tr h="324000">
                    <a:tc>
                      <a:txBody>
                        <a:bodyPr/>
                        <a:lstStyle/>
                        <a:p>
                          <a:pPr algn="ctr"/>
                          <a:r>
                            <a:rPr lang="en-US" altLang="ja-JP" sz="1400" dirty="0"/>
                            <a:t>index</a:t>
                          </a:r>
                          <a:endParaRPr lang="ja-JP" altLang="en-US" sz="1400" dirty="0"/>
                        </a:p>
                      </a:txBody>
                      <a:tcPr>
                        <a:solidFill>
                          <a:schemeClr val="bg1">
                            <a:lumMod val="85000"/>
                          </a:schemeClr>
                        </a:solidFill>
                      </a:tcPr>
                    </a:tc>
                    <a:tc>
                      <a:txBody>
                        <a:bodyPr/>
                        <a:lstStyle/>
                        <a:p>
                          <a:pPr algn="ctr"/>
                          <a:r>
                            <a:rPr lang="en-US" altLang="ja-JP" sz="1400" dirty="0"/>
                            <a:t>…</a:t>
                          </a:r>
                          <a:endParaRPr lang="ja-JP" altLang="en-US" sz="1400" dirty="0"/>
                        </a:p>
                      </a:txBody>
                      <a:tcPr>
                        <a:solidFill>
                          <a:schemeClr val="bg1">
                            <a:lumMod val="85000"/>
                          </a:schemeClr>
                        </a:solidFill>
                      </a:tcPr>
                    </a:tc>
                    <a:tc>
                      <a:txBody>
                        <a:bodyPr/>
                        <a:lstStyle/>
                        <a:p>
                          <a:pPr algn="ctr"/>
                          <a:r>
                            <a:rPr lang="en-US" altLang="ja-JP" sz="1400" dirty="0"/>
                            <a:t>4</a:t>
                          </a:r>
                          <a:endParaRPr lang="ja-JP" altLang="en-US" sz="1400" dirty="0"/>
                        </a:p>
                      </a:txBody>
                      <a:tcPr>
                        <a:solidFill>
                          <a:schemeClr val="bg1">
                            <a:lumMod val="85000"/>
                          </a:schemeClr>
                        </a:solidFill>
                      </a:tcPr>
                    </a:tc>
                    <a:tc>
                      <a:txBody>
                        <a:bodyPr/>
                        <a:lstStyle/>
                        <a:p>
                          <a:pPr algn="ctr"/>
                          <a:r>
                            <a:rPr lang="en-US" altLang="ja-JP" sz="1400" dirty="0"/>
                            <a:t>5</a:t>
                          </a:r>
                          <a:endParaRPr lang="ja-JP" altLang="en-US" sz="1400" dirty="0"/>
                        </a:p>
                      </a:txBody>
                      <a:tcPr>
                        <a:solidFill>
                          <a:schemeClr val="bg1">
                            <a:lumMod val="85000"/>
                          </a:schemeClr>
                        </a:solidFill>
                      </a:tcPr>
                    </a:tc>
                    <a:tc>
                      <a:txBody>
                        <a:bodyPr/>
                        <a:lstStyle/>
                        <a:p>
                          <a:pPr algn="ctr"/>
                          <a:r>
                            <a:rPr lang="en-US" altLang="ja-JP" sz="1400" dirty="0"/>
                            <a:t>6</a:t>
                          </a:r>
                          <a:endParaRPr lang="ja-JP" altLang="en-US" sz="1400" dirty="0"/>
                        </a:p>
                      </a:txBody>
                      <a:tcPr>
                        <a:solidFill>
                          <a:schemeClr val="bg1">
                            <a:lumMod val="85000"/>
                          </a:schemeClr>
                        </a:solidFill>
                      </a:tcPr>
                    </a:tc>
                    <a:tc>
                      <a:txBody>
                        <a:bodyPr/>
                        <a:lstStyle/>
                        <a:p>
                          <a:pPr algn="ctr"/>
                          <a:r>
                            <a:rPr lang="en-US" altLang="ja-JP" sz="1400" dirty="0"/>
                            <a:t>7</a:t>
                          </a:r>
                          <a:endParaRPr lang="ja-JP" altLang="en-US" sz="1400" dirty="0"/>
                        </a:p>
                      </a:txBody>
                      <a:tcPr>
                        <a:solidFill>
                          <a:schemeClr val="bg1">
                            <a:lumMod val="85000"/>
                          </a:schemeClr>
                        </a:solidFill>
                      </a:tcPr>
                    </a:tc>
                    <a:tc>
                      <a:txBody>
                        <a:bodyPr/>
                        <a:lstStyle/>
                        <a:p>
                          <a:pPr algn="ctr"/>
                          <a:r>
                            <a:rPr lang="en-US" altLang="ja-JP" sz="1400" dirty="0"/>
                            <a:t>8</a:t>
                          </a:r>
                          <a:endParaRPr lang="ja-JP" altLang="en-US" sz="1400" dirty="0"/>
                        </a:p>
                      </a:txBody>
                      <a:tcPr>
                        <a:solidFill>
                          <a:schemeClr val="bg1">
                            <a:lumMod val="85000"/>
                          </a:schemeClr>
                        </a:solidFill>
                      </a:tcPr>
                    </a:tc>
                    <a:tc>
                      <a:txBody>
                        <a:bodyPr/>
                        <a:lstStyle/>
                        <a:p>
                          <a:pPr algn="ctr"/>
                          <a:r>
                            <a:rPr lang="en-US" altLang="ja-JP" sz="1400" dirty="0"/>
                            <a:t>…</a:t>
                          </a:r>
                          <a:endParaRPr lang="ja-JP" altLang="en-US" sz="1400" dirty="0"/>
                        </a:p>
                      </a:txBody>
                      <a:tcPr>
                        <a:solidFill>
                          <a:schemeClr val="bg1">
                            <a:lumMod val="85000"/>
                          </a:schemeClr>
                        </a:solidFill>
                      </a:tcPr>
                    </a:tc>
                    <a:tc>
                      <a:txBody>
                        <a:bodyPr/>
                        <a:lstStyle/>
                        <a:p>
                          <a:pPr algn="ctr"/>
                          <a:endParaRPr lang="ja-JP" altLang="en-US" sz="1400" dirty="0"/>
                        </a:p>
                      </a:txBody>
                      <a:tcPr>
                        <a:solidFill>
                          <a:schemeClr val="bg1">
                            <a:lumMod val="85000"/>
                          </a:schemeClr>
                        </a:solidFill>
                      </a:tcPr>
                    </a:tc>
                    <a:extLst>
                      <a:ext uri="{0D108BD9-81ED-4DB2-BD59-A6C34878D82A}">
                        <a16:rowId xmlns:a16="http://schemas.microsoft.com/office/drawing/2014/main" val="45345650"/>
                      </a:ext>
                    </a:extLst>
                  </a:tr>
                  <a:tr h="324000">
                    <a:tc>
                      <a:txBody>
                        <a:bodyPr/>
                        <a:lstStyle/>
                        <a:p>
                          <a:pPr algn="ct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𝑇</m:t>
                                </m:r>
                              </m:oMath>
                            </m:oMathPara>
                          </a14:m>
                          <a:endParaRPr lang="ja-JP" altLang="en-US" sz="1400" dirty="0"/>
                        </a:p>
                      </a:txBody>
                      <a:tcPr/>
                    </a:tc>
                    <a:tc>
                      <a:txBody>
                        <a:bodyPr/>
                        <a:lstStyle/>
                        <a:p>
                          <a:pPr algn="ctr"/>
                          <a:r>
                            <a:rPr lang="en-US" altLang="ja-JP" sz="1400" dirty="0"/>
                            <a:t>…</a:t>
                          </a:r>
                          <a:endParaRPr lang="ja-JP" altLang="en-US" sz="1400" dirty="0"/>
                        </a:p>
                      </a:txBody>
                      <a:tcPr/>
                    </a:tc>
                    <a:tc>
                      <a:txBody>
                        <a:bodyPr/>
                        <a:lstStyle/>
                        <a:p>
                          <a:pPr algn="ctr"/>
                          <a:r>
                            <a:rPr lang="en-US" altLang="ja-JP" sz="1400" dirty="0"/>
                            <a:t>40</a:t>
                          </a:r>
                          <a:endParaRPr lang="ja-JP" altLang="en-US" sz="1400" dirty="0"/>
                        </a:p>
                      </a:txBody>
                      <a:tcPr/>
                    </a:tc>
                    <a:tc>
                      <a:txBody>
                        <a:bodyPr/>
                        <a:lstStyle/>
                        <a:p>
                          <a:pPr algn="ctr"/>
                          <a:r>
                            <a:rPr lang="en-US" altLang="ja-JP" sz="1400" dirty="0"/>
                            <a:t>20</a:t>
                          </a:r>
                          <a:endParaRPr lang="ja-JP" altLang="en-US" sz="1400" dirty="0"/>
                        </a:p>
                      </a:txBody>
                      <a:tcPr/>
                    </a:tc>
                    <a:tc>
                      <a:txBody>
                        <a:bodyPr/>
                        <a:lstStyle/>
                        <a:p>
                          <a:pPr algn="ctr"/>
                          <a:r>
                            <a:rPr lang="en-US" altLang="ja-JP" sz="1400" dirty="0"/>
                            <a:t>15</a:t>
                          </a:r>
                          <a:endParaRPr lang="ja-JP" altLang="en-US" sz="1400" dirty="0"/>
                        </a:p>
                      </a:txBody>
                      <a:tcPr/>
                    </a:tc>
                    <a:tc>
                      <a:txBody>
                        <a:bodyPr/>
                        <a:lstStyle/>
                        <a:p>
                          <a:pPr algn="ctr"/>
                          <a:r>
                            <a:rPr lang="en-US" altLang="ja-JP" sz="1400" dirty="0"/>
                            <a:t>45</a:t>
                          </a:r>
                          <a:endParaRPr lang="ja-JP" altLang="en-US" sz="1400" dirty="0"/>
                        </a:p>
                      </a:txBody>
                      <a:tcPr/>
                    </a:tc>
                    <a:tc>
                      <a:txBody>
                        <a:bodyPr/>
                        <a:lstStyle/>
                        <a:p>
                          <a:pPr algn="ctr"/>
                          <a:r>
                            <a:rPr lang="en-US" altLang="ja-JP" sz="1400" dirty="0"/>
                            <a:t>37</a:t>
                          </a:r>
                          <a:endParaRPr lang="ja-JP" altLang="en-US" sz="1400" dirty="0"/>
                        </a:p>
                      </a:txBody>
                      <a:tcPr/>
                    </a:tc>
                    <a:tc>
                      <a:txBody>
                        <a:bodyPr/>
                        <a:lstStyle/>
                        <a:p>
                          <a:pPr algn="ctr"/>
                          <a:r>
                            <a:rPr lang="en-US" altLang="ja-JP" sz="1400" dirty="0"/>
                            <a:t>…</a:t>
                          </a:r>
                          <a:endParaRPr lang="ja-JP" altLang="en-US" sz="1400" dirty="0"/>
                        </a:p>
                      </a:txBody>
                      <a:tcPr/>
                    </a:tc>
                    <a:tc>
                      <a:txBody>
                        <a:bodyPr/>
                        <a:lstStyle/>
                        <a:p>
                          <a:pPr algn="ctr"/>
                          <a:endParaRPr lang="ja-JP" altLang="en-US" sz="1400" dirty="0"/>
                        </a:p>
                      </a:txBody>
                      <a:tcPr/>
                    </a:tc>
                    <a:extLst>
                      <a:ext uri="{0D108BD9-81ED-4DB2-BD59-A6C34878D82A}">
                        <a16:rowId xmlns:a16="http://schemas.microsoft.com/office/drawing/2014/main" val="2226100450"/>
                      </a:ext>
                    </a:extLst>
                  </a:tr>
                  <a:tr h="324000">
                    <a:tc>
                      <a:txBody>
                        <a:bodyPr/>
                        <a:lstStyle/>
                        <a:p>
                          <a:pPr algn="ctr"/>
                          <a14:m>
                            <m:oMathPara xmlns:m="http://schemas.openxmlformats.org/officeDocument/2006/math">
                              <m:oMathParaPr>
                                <m:jc m:val="centerGroup"/>
                              </m:oMathParaPr>
                              <m:oMath xmlns:m="http://schemas.openxmlformats.org/officeDocument/2006/math">
                                <m:r>
                                  <m:rPr>
                                    <m:sty m:val="p"/>
                                  </m:rPr>
                                  <a:rPr lang="en-US" altLang="ja-JP" sz="1400" b="0" i="0" smtClean="0">
                                    <a:latin typeface="Cambria Math" panose="02040503050406030204" pitchFamily="18" charset="0"/>
                                  </a:rPr>
                                  <m:t>pred</m:t>
                                </m:r>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𝑇</m:t>
                                </m:r>
                                <m:r>
                                  <a:rPr lang="en-US" altLang="ja-JP" sz="1400" b="0" i="1" smtClean="0">
                                    <a:latin typeface="Cambria Math" panose="02040503050406030204" pitchFamily="18" charset="0"/>
                                  </a:rPr>
                                  <m:t>′)</m:t>
                                </m:r>
                              </m:oMath>
                            </m:oMathPara>
                          </a14:m>
                          <a:endParaRPr lang="ja-JP" altLang="en-US" sz="1400" dirty="0"/>
                        </a:p>
                      </a:txBody>
                      <a:tcPr/>
                    </a:tc>
                    <a:tc>
                      <a:txBody>
                        <a:bodyPr/>
                        <a:lstStyle/>
                        <a:p>
                          <a:pPr algn="ctr"/>
                          <a:r>
                            <a:rPr lang="en-US" altLang="ja-JP" sz="1400" dirty="0"/>
                            <a:t>…</a:t>
                          </a:r>
                          <a:endParaRPr lang="ja-JP" altLang="en-US" sz="1400" dirty="0"/>
                        </a:p>
                      </a:txBody>
                      <a:tcPr/>
                    </a:tc>
                    <a:tc>
                      <a:txBody>
                        <a:bodyPr/>
                        <a:lstStyle/>
                        <a:p>
                          <a:pPr algn="ctr"/>
                          <a:r>
                            <a:rPr lang="en-US" altLang="ja-JP" sz="1400" dirty="0"/>
                            <a:t>8</a:t>
                          </a:r>
                          <a:endParaRPr lang="ja-JP" altLang="en-US" sz="1400" dirty="0"/>
                        </a:p>
                      </a:txBody>
                      <a:tcPr/>
                    </a:tc>
                    <a:tc>
                      <a:txBody>
                        <a:bodyPr/>
                        <a:lstStyle/>
                        <a:p>
                          <a:pPr algn="ctr"/>
                          <a:r>
                            <a:rPr lang="en-US" altLang="ja-JP" sz="1400" dirty="0"/>
                            <a:t>6</a:t>
                          </a:r>
                          <a:endParaRPr lang="ja-JP" altLang="en-US" sz="1400" dirty="0"/>
                        </a:p>
                      </a:txBody>
                      <a:tcPr/>
                    </a:tc>
                    <a:tc>
                      <a:txBody>
                        <a:bodyPr/>
                        <a:lstStyle/>
                        <a:p>
                          <a:pPr algn="ctr"/>
                          <a:r>
                            <a:rPr lang="en-US" altLang="ja-JP" sz="1400" dirty="0"/>
                            <a:t>0</a:t>
                          </a:r>
                          <a:endParaRPr lang="ja-JP" altLang="en-US" sz="1400" dirty="0"/>
                        </a:p>
                      </a:txBody>
                      <a:tcPr/>
                    </a:tc>
                    <a:tc>
                      <a:txBody>
                        <a:bodyPr/>
                        <a:lstStyle/>
                        <a:p>
                          <a:pPr algn="ctr"/>
                          <a:r>
                            <a:rPr lang="en-US" altLang="ja-JP" sz="1400" dirty="0"/>
                            <a:t>4</a:t>
                          </a:r>
                          <a:endParaRPr lang="ja-JP" altLang="en-US" sz="1400" dirty="0"/>
                        </a:p>
                      </a:txBody>
                      <a:tcPr/>
                    </a:tc>
                    <a:tc>
                      <a:txBody>
                        <a:bodyPr/>
                        <a:lstStyle/>
                        <a:p>
                          <a:pPr algn="ctr"/>
                          <a:r>
                            <a:rPr lang="en-US" altLang="ja-JP" sz="1400" dirty="0"/>
                            <a:t>5</a:t>
                          </a:r>
                          <a:endParaRPr lang="ja-JP" altLang="en-US" sz="1400" dirty="0"/>
                        </a:p>
                      </a:txBody>
                      <a:tcPr/>
                    </a:tc>
                    <a:tc>
                      <a:txBody>
                        <a:bodyPr/>
                        <a:lstStyle/>
                        <a:p>
                          <a:pPr algn="ctr"/>
                          <a:r>
                            <a:rPr lang="en-US" altLang="ja-JP" sz="1400" dirty="0"/>
                            <a:t>…</a:t>
                          </a:r>
                          <a:endParaRPr lang="ja-JP" altLang="en-US" sz="1400" dirty="0"/>
                        </a:p>
                      </a:txBody>
                      <a:tcPr/>
                    </a:tc>
                    <a:tc>
                      <a:txBody>
                        <a:bodyPr/>
                        <a:lstStyle/>
                        <a:p>
                          <a:pPr algn="ctr"/>
                          <a:endParaRPr lang="ja-JP" altLang="en-US" sz="1400" dirty="0"/>
                        </a:p>
                      </a:txBody>
                      <a:tcPr/>
                    </a:tc>
                    <a:extLst>
                      <a:ext uri="{0D108BD9-81ED-4DB2-BD59-A6C34878D82A}">
                        <a16:rowId xmlns:a16="http://schemas.microsoft.com/office/drawing/2014/main" val="4000392416"/>
                      </a:ext>
                    </a:extLst>
                  </a:tr>
                  <a:tr h="324000">
                    <a:tc>
                      <a:txBody>
                        <a:bodyPr/>
                        <a:lstStyle/>
                        <a:p>
                          <a:pPr algn="ct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𝑆</m:t>
                                </m:r>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𝑇</m:t>
                                </m:r>
                                <m:r>
                                  <a:rPr lang="en-US" altLang="ja-JP" sz="1400" b="0" i="1" smtClean="0">
                                    <a:latin typeface="Cambria Math" panose="02040503050406030204" pitchFamily="18" charset="0"/>
                                  </a:rPr>
                                  <m:t>′)</m:t>
                                </m:r>
                              </m:oMath>
                            </m:oMathPara>
                          </a14:m>
                          <a:endParaRPr lang="ja-JP" altLang="en-US" sz="1400" dirty="0"/>
                        </a:p>
                      </a:txBody>
                      <a:tcPr/>
                    </a:tc>
                    <a:tc>
                      <a:txBody>
                        <a:bodyPr/>
                        <a:lstStyle/>
                        <a:p>
                          <a:pPr algn="ctr"/>
                          <a:r>
                            <a:rPr lang="en-US" altLang="ja-JP" sz="1400" dirty="0"/>
                            <a:t>…</a:t>
                          </a:r>
                          <a:endParaRPr lang="ja-JP" altLang="en-US" sz="1400" dirty="0"/>
                        </a:p>
                      </a:txBody>
                      <a:tcPr/>
                    </a:tc>
                    <a:tc>
                      <a:txBody>
                        <a:bodyPr/>
                        <a:lstStyle/>
                        <a:p>
                          <a:pPr algn="ctr"/>
                          <a:r>
                            <a:rPr lang="en-US" altLang="ja-JP" sz="1400" dirty="0"/>
                            <a:t>4</a:t>
                          </a:r>
                          <a:endParaRPr lang="ja-JP" altLang="en-US" sz="1400" dirty="0"/>
                        </a:p>
                      </a:txBody>
                      <a:tcPr/>
                    </a:tc>
                    <a:tc>
                      <a:txBody>
                        <a:bodyPr/>
                        <a:lstStyle/>
                        <a:p>
                          <a:pPr algn="ctr"/>
                          <a:r>
                            <a:rPr lang="en-US" altLang="ja-JP" sz="1400" dirty="0"/>
                            <a:t>1</a:t>
                          </a:r>
                          <a:endParaRPr lang="ja-JP" altLang="en-US" sz="1400" dirty="0"/>
                        </a:p>
                      </a:txBody>
                      <a:tcPr/>
                    </a:tc>
                    <a:tc>
                      <a:txBody>
                        <a:bodyPr/>
                        <a:lstStyle/>
                        <a:p>
                          <a:pPr algn="ctr"/>
                          <a:r>
                            <a:rPr lang="en-US" altLang="ja-JP" sz="1400" dirty="0"/>
                            <a:t>-6</a:t>
                          </a:r>
                          <a:endParaRPr lang="ja-JP" altLang="en-US" sz="1400" dirty="0"/>
                        </a:p>
                      </a:txBody>
                      <a:tcPr/>
                    </a:tc>
                    <a:tc>
                      <a:txBody>
                        <a:bodyPr/>
                        <a:lstStyle/>
                        <a:p>
                          <a:pPr algn="ctr"/>
                          <a:r>
                            <a:rPr lang="en-US" altLang="ja-JP" sz="1400" dirty="0"/>
                            <a:t>-3</a:t>
                          </a:r>
                          <a:endParaRPr lang="ja-JP" altLang="en-US" sz="1400" dirty="0"/>
                        </a:p>
                      </a:txBody>
                      <a:tcPr/>
                    </a:tc>
                    <a:tc>
                      <a:txBody>
                        <a:bodyPr/>
                        <a:lstStyle/>
                        <a:p>
                          <a:pPr algn="ctr"/>
                          <a:r>
                            <a:rPr lang="en-US" altLang="ja-JP" sz="1400" dirty="0"/>
                            <a:t>-3</a:t>
                          </a:r>
                          <a:endParaRPr lang="ja-JP" altLang="en-US" sz="1400" dirty="0"/>
                        </a:p>
                      </a:txBody>
                      <a:tcPr/>
                    </a:tc>
                    <a:tc>
                      <a:txBody>
                        <a:bodyPr/>
                        <a:lstStyle/>
                        <a:p>
                          <a:pPr algn="ctr"/>
                          <a:r>
                            <a:rPr lang="en-US" altLang="ja-JP" sz="1400" dirty="0"/>
                            <a:t>…</a:t>
                          </a:r>
                          <a:endParaRPr lang="ja-JP" altLang="en-US" sz="1400" dirty="0"/>
                        </a:p>
                      </a:txBody>
                      <a:tcPr/>
                    </a:tc>
                    <a:tc>
                      <a:txBody>
                        <a:bodyPr/>
                        <a:lstStyle/>
                        <a:p>
                          <a:pPr algn="ctr"/>
                          <a:endParaRPr lang="ja-JP" altLang="en-US" sz="1400" dirty="0"/>
                        </a:p>
                      </a:txBody>
                      <a:tcPr/>
                    </a:tc>
                    <a:extLst>
                      <a:ext uri="{0D108BD9-81ED-4DB2-BD59-A6C34878D82A}">
                        <a16:rowId xmlns:a16="http://schemas.microsoft.com/office/drawing/2014/main" val="853467289"/>
                      </a:ext>
                    </a:extLst>
                  </a:tr>
                </a:tbl>
              </a:graphicData>
            </a:graphic>
          </p:graphicFrame>
        </mc:Choice>
        <mc:Fallback>
          <p:graphicFrame>
            <p:nvGraphicFramePr>
              <p:cNvPr id="5" name="表 4"/>
              <p:cNvGraphicFramePr>
                <a:graphicFrameLocks noGrp="1"/>
              </p:cNvGraphicFramePr>
              <p:nvPr>
                <p:extLst>
                  <p:ext uri="{D42A27DB-BD31-4B8C-83A1-F6EECF244321}">
                    <p14:modId xmlns:p14="http://schemas.microsoft.com/office/powerpoint/2010/main" val="3225122818"/>
                  </p:ext>
                </p:extLst>
              </p:nvPr>
            </p:nvGraphicFramePr>
            <p:xfrm>
              <a:off x="845127" y="2141471"/>
              <a:ext cx="7730840" cy="1296000"/>
            </p:xfrm>
            <a:graphic>
              <a:graphicData uri="http://schemas.openxmlformats.org/drawingml/2006/table">
                <a:tbl>
                  <a:tblPr firstRow="1" bandRow="1">
                    <a:tableStyleId>{5940675A-B579-460E-94D1-54222C63F5DA}</a:tableStyleId>
                  </a:tblPr>
                  <a:tblGrid>
                    <a:gridCol w="1546168">
                      <a:extLst>
                        <a:ext uri="{9D8B030D-6E8A-4147-A177-3AD203B41FA5}">
                          <a16:colId xmlns:a16="http://schemas.microsoft.com/office/drawing/2014/main" val="1478541316"/>
                        </a:ext>
                      </a:extLst>
                    </a:gridCol>
                    <a:gridCol w="773084">
                      <a:extLst>
                        <a:ext uri="{9D8B030D-6E8A-4147-A177-3AD203B41FA5}">
                          <a16:colId xmlns:a16="http://schemas.microsoft.com/office/drawing/2014/main" val="72445437"/>
                        </a:ext>
                      </a:extLst>
                    </a:gridCol>
                    <a:gridCol w="773084">
                      <a:extLst>
                        <a:ext uri="{9D8B030D-6E8A-4147-A177-3AD203B41FA5}">
                          <a16:colId xmlns:a16="http://schemas.microsoft.com/office/drawing/2014/main" val="2831358447"/>
                        </a:ext>
                      </a:extLst>
                    </a:gridCol>
                    <a:gridCol w="773084">
                      <a:extLst>
                        <a:ext uri="{9D8B030D-6E8A-4147-A177-3AD203B41FA5}">
                          <a16:colId xmlns:a16="http://schemas.microsoft.com/office/drawing/2014/main" val="773548824"/>
                        </a:ext>
                      </a:extLst>
                    </a:gridCol>
                    <a:gridCol w="773084">
                      <a:extLst>
                        <a:ext uri="{9D8B030D-6E8A-4147-A177-3AD203B41FA5}">
                          <a16:colId xmlns:a16="http://schemas.microsoft.com/office/drawing/2014/main" val="3875840584"/>
                        </a:ext>
                      </a:extLst>
                    </a:gridCol>
                    <a:gridCol w="773084">
                      <a:extLst>
                        <a:ext uri="{9D8B030D-6E8A-4147-A177-3AD203B41FA5}">
                          <a16:colId xmlns:a16="http://schemas.microsoft.com/office/drawing/2014/main" val="827882027"/>
                        </a:ext>
                      </a:extLst>
                    </a:gridCol>
                    <a:gridCol w="773084">
                      <a:extLst>
                        <a:ext uri="{9D8B030D-6E8A-4147-A177-3AD203B41FA5}">
                          <a16:colId xmlns:a16="http://schemas.microsoft.com/office/drawing/2014/main" val="399068998"/>
                        </a:ext>
                      </a:extLst>
                    </a:gridCol>
                    <a:gridCol w="773084">
                      <a:extLst>
                        <a:ext uri="{9D8B030D-6E8A-4147-A177-3AD203B41FA5}">
                          <a16:colId xmlns:a16="http://schemas.microsoft.com/office/drawing/2014/main" val="473078737"/>
                        </a:ext>
                      </a:extLst>
                    </a:gridCol>
                    <a:gridCol w="773084">
                      <a:extLst>
                        <a:ext uri="{9D8B030D-6E8A-4147-A177-3AD203B41FA5}">
                          <a16:colId xmlns:a16="http://schemas.microsoft.com/office/drawing/2014/main" val="1760534739"/>
                        </a:ext>
                      </a:extLst>
                    </a:gridCol>
                  </a:tblGrid>
                  <a:tr h="324000">
                    <a:tc>
                      <a:txBody>
                        <a:bodyPr/>
                        <a:lstStyle/>
                        <a:p>
                          <a:pPr algn="ctr"/>
                          <a:r>
                            <a:rPr lang="en-US" altLang="ja-JP" sz="1400" dirty="0"/>
                            <a:t>index</a:t>
                          </a:r>
                          <a:endParaRPr lang="ja-JP" altLang="en-US" sz="1400" dirty="0"/>
                        </a:p>
                      </a:txBody>
                      <a:tcPr>
                        <a:solidFill>
                          <a:schemeClr val="bg1">
                            <a:lumMod val="85000"/>
                          </a:schemeClr>
                        </a:solidFill>
                      </a:tcPr>
                    </a:tc>
                    <a:tc>
                      <a:txBody>
                        <a:bodyPr/>
                        <a:lstStyle/>
                        <a:p>
                          <a:pPr algn="ctr"/>
                          <a:r>
                            <a:rPr lang="en-US" altLang="ja-JP" sz="1400" dirty="0"/>
                            <a:t>…</a:t>
                          </a:r>
                          <a:endParaRPr lang="ja-JP" altLang="en-US" sz="1400" dirty="0"/>
                        </a:p>
                      </a:txBody>
                      <a:tcPr>
                        <a:solidFill>
                          <a:schemeClr val="bg1">
                            <a:lumMod val="85000"/>
                          </a:schemeClr>
                        </a:solidFill>
                      </a:tcPr>
                    </a:tc>
                    <a:tc>
                      <a:txBody>
                        <a:bodyPr/>
                        <a:lstStyle/>
                        <a:p>
                          <a:pPr algn="ctr"/>
                          <a:r>
                            <a:rPr lang="en-US" altLang="ja-JP" sz="1400" dirty="0"/>
                            <a:t>4</a:t>
                          </a:r>
                          <a:endParaRPr lang="ja-JP" altLang="en-US" sz="1400" dirty="0"/>
                        </a:p>
                      </a:txBody>
                      <a:tcPr>
                        <a:solidFill>
                          <a:schemeClr val="bg1">
                            <a:lumMod val="85000"/>
                          </a:schemeClr>
                        </a:solidFill>
                      </a:tcPr>
                    </a:tc>
                    <a:tc>
                      <a:txBody>
                        <a:bodyPr/>
                        <a:lstStyle/>
                        <a:p>
                          <a:pPr algn="ctr"/>
                          <a:r>
                            <a:rPr lang="en-US" altLang="ja-JP" sz="1400" dirty="0"/>
                            <a:t>5</a:t>
                          </a:r>
                          <a:endParaRPr lang="ja-JP" altLang="en-US" sz="1400" dirty="0"/>
                        </a:p>
                      </a:txBody>
                      <a:tcPr>
                        <a:solidFill>
                          <a:schemeClr val="bg1">
                            <a:lumMod val="85000"/>
                          </a:schemeClr>
                        </a:solidFill>
                      </a:tcPr>
                    </a:tc>
                    <a:tc>
                      <a:txBody>
                        <a:bodyPr/>
                        <a:lstStyle/>
                        <a:p>
                          <a:pPr algn="ctr"/>
                          <a:r>
                            <a:rPr lang="en-US" altLang="ja-JP" sz="1400" dirty="0"/>
                            <a:t>6</a:t>
                          </a:r>
                          <a:endParaRPr lang="ja-JP" altLang="en-US" sz="1400" dirty="0"/>
                        </a:p>
                      </a:txBody>
                      <a:tcPr>
                        <a:solidFill>
                          <a:schemeClr val="bg1">
                            <a:lumMod val="85000"/>
                          </a:schemeClr>
                        </a:solidFill>
                      </a:tcPr>
                    </a:tc>
                    <a:tc>
                      <a:txBody>
                        <a:bodyPr/>
                        <a:lstStyle/>
                        <a:p>
                          <a:pPr algn="ctr"/>
                          <a:r>
                            <a:rPr lang="en-US" altLang="ja-JP" sz="1400" dirty="0"/>
                            <a:t>7</a:t>
                          </a:r>
                          <a:endParaRPr lang="ja-JP" altLang="en-US" sz="1400" dirty="0"/>
                        </a:p>
                      </a:txBody>
                      <a:tcPr>
                        <a:solidFill>
                          <a:schemeClr val="bg1">
                            <a:lumMod val="85000"/>
                          </a:schemeClr>
                        </a:solidFill>
                      </a:tcPr>
                    </a:tc>
                    <a:tc>
                      <a:txBody>
                        <a:bodyPr/>
                        <a:lstStyle/>
                        <a:p>
                          <a:pPr algn="ctr"/>
                          <a:r>
                            <a:rPr lang="en-US" altLang="ja-JP" sz="1400" dirty="0"/>
                            <a:t>8</a:t>
                          </a:r>
                          <a:endParaRPr lang="ja-JP" altLang="en-US" sz="1400" dirty="0"/>
                        </a:p>
                      </a:txBody>
                      <a:tcPr>
                        <a:solidFill>
                          <a:schemeClr val="bg1">
                            <a:lumMod val="85000"/>
                          </a:schemeClr>
                        </a:solidFill>
                      </a:tcPr>
                    </a:tc>
                    <a:tc>
                      <a:txBody>
                        <a:bodyPr/>
                        <a:lstStyle/>
                        <a:p>
                          <a:pPr algn="ctr"/>
                          <a:r>
                            <a:rPr lang="en-US" altLang="ja-JP" sz="1400" dirty="0"/>
                            <a:t>…</a:t>
                          </a:r>
                          <a:endParaRPr lang="ja-JP" altLang="en-US" sz="1400" dirty="0"/>
                        </a:p>
                      </a:txBody>
                      <a:tcPr>
                        <a:solidFill>
                          <a:schemeClr val="bg1">
                            <a:lumMod val="85000"/>
                          </a:schemeClr>
                        </a:solidFill>
                      </a:tcPr>
                    </a:tc>
                    <a:tc>
                      <a:txBody>
                        <a:bodyPr/>
                        <a:lstStyle/>
                        <a:p>
                          <a:pPr algn="ctr"/>
                          <a:endParaRPr lang="ja-JP" altLang="en-US" sz="1400" dirty="0"/>
                        </a:p>
                      </a:txBody>
                      <a:tcPr>
                        <a:solidFill>
                          <a:schemeClr val="bg1">
                            <a:lumMod val="85000"/>
                          </a:schemeClr>
                        </a:solidFill>
                      </a:tcPr>
                    </a:tc>
                    <a:extLst>
                      <a:ext uri="{0D108BD9-81ED-4DB2-BD59-A6C34878D82A}">
                        <a16:rowId xmlns:a16="http://schemas.microsoft.com/office/drawing/2014/main" val="45345650"/>
                      </a:ext>
                    </a:extLst>
                  </a:tr>
                  <a:tr h="324000">
                    <a:tc>
                      <a:txBody>
                        <a:bodyPr/>
                        <a:lstStyle/>
                        <a:p>
                          <a:endParaRPr lang="ja-JP"/>
                        </a:p>
                      </a:txBody>
                      <a:tcPr>
                        <a:blipFill>
                          <a:blip r:embed="rId4"/>
                          <a:stretch>
                            <a:fillRect l="-394" t="-100000" r="-400394" b="-209259"/>
                          </a:stretch>
                        </a:blipFill>
                      </a:tcPr>
                    </a:tc>
                    <a:tc>
                      <a:txBody>
                        <a:bodyPr/>
                        <a:lstStyle/>
                        <a:p>
                          <a:pPr algn="ctr"/>
                          <a:r>
                            <a:rPr lang="en-US" altLang="ja-JP" sz="1400" dirty="0"/>
                            <a:t>…</a:t>
                          </a:r>
                          <a:endParaRPr lang="ja-JP" altLang="en-US" sz="1400" dirty="0"/>
                        </a:p>
                      </a:txBody>
                      <a:tcPr/>
                    </a:tc>
                    <a:tc>
                      <a:txBody>
                        <a:bodyPr/>
                        <a:lstStyle/>
                        <a:p>
                          <a:pPr algn="ctr"/>
                          <a:r>
                            <a:rPr lang="en-US" altLang="ja-JP" sz="1400" dirty="0"/>
                            <a:t>40</a:t>
                          </a:r>
                          <a:endParaRPr lang="ja-JP" altLang="en-US" sz="1400" dirty="0"/>
                        </a:p>
                      </a:txBody>
                      <a:tcPr/>
                    </a:tc>
                    <a:tc>
                      <a:txBody>
                        <a:bodyPr/>
                        <a:lstStyle/>
                        <a:p>
                          <a:pPr algn="ctr"/>
                          <a:r>
                            <a:rPr lang="en-US" altLang="ja-JP" sz="1400" dirty="0"/>
                            <a:t>20</a:t>
                          </a:r>
                          <a:endParaRPr lang="ja-JP" altLang="en-US" sz="1400" dirty="0"/>
                        </a:p>
                      </a:txBody>
                      <a:tcPr/>
                    </a:tc>
                    <a:tc>
                      <a:txBody>
                        <a:bodyPr/>
                        <a:lstStyle/>
                        <a:p>
                          <a:pPr algn="ctr"/>
                          <a:r>
                            <a:rPr lang="en-US" altLang="ja-JP" sz="1400" dirty="0"/>
                            <a:t>15</a:t>
                          </a:r>
                          <a:endParaRPr lang="ja-JP" altLang="en-US" sz="1400" dirty="0"/>
                        </a:p>
                      </a:txBody>
                      <a:tcPr/>
                    </a:tc>
                    <a:tc>
                      <a:txBody>
                        <a:bodyPr/>
                        <a:lstStyle/>
                        <a:p>
                          <a:pPr algn="ctr"/>
                          <a:r>
                            <a:rPr lang="en-US" altLang="ja-JP" sz="1400" dirty="0"/>
                            <a:t>45</a:t>
                          </a:r>
                          <a:endParaRPr lang="ja-JP" altLang="en-US" sz="1400" dirty="0"/>
                        </a:p>
                      </a:txBody>
                      <a:tcPr/>
                    </a:tc>
                    <a:tc>
                      <a:txBody>
                        <a:bodyPr/>
                        <a:lstStyle/>
                        <a:p>
                          <a:pPr algn="ctr"/>
                          <a:r>
                            <a:rPr lang="en-US" altLang="ja-JP" sz="1400" dirty="0"/>
                            <a:t>37</a:t>
                          </a:r>
                          <a:endParaRPr lang="ja-JP" altLang="en-US" sz="1400" dirty="0"/>
                        </a:p>
                      </a:txBody>
                      <a:tcPr/>
                    </a:tc>
                    <a:tc>
                      <a:txBody>
                        <a:bodyPr/>
                        <a:lstStyle/>
                        <a:p>
                          <a:pPr algn="ctr"/>
                          <a:r>
                            <a:rPr lang="en-US" altLang="ja-JP" sz="1400" dirty="0"/>
                            <a:t>…</a:t>
                          </a:r>
                          <a:endParaRPr lang="ja-JP" altLang="en-US" sz="1400" dirty="0"/>
                        </a:p>
                      </a:txBody>
                      <a:tcPr/>
                    </a:tc>
                    <a:tc>
                      <a:txBody>
                        <a:bodyPr/>
                        <a:lstStyle/>
                        <a:p>
                          <a:pPr algn="ctr"/>
                          <a:endParaRPr lang="ja-JP" altLang="en-US" sz="1400" dirty="0"/>
                        </a:p>
                      </a:txBody>
                      <a:tcPr/>
                    </a:tc>
                    <a:extLst>
                      <a:ext uri="{0D108BD9-81ED-4DB2-BD59-A6C34878D82A}">
                        <a16:rowId xmlns:a16="http://schemas.microsoft.com/office/drawing/2014/main" val="2226100450"/>
                      </a:ext>
                    </a:extLst>
                  </a:tr>
                  <a:tr h="324000">
                    <a:tc>
                      <a:txBody>
                        <a:bodyPr/>
                        <a:lstStyle/>
                        <a:p>
                          <a:endParaRPr lang="ja-JP"/>
                        </a:p>
                      </a:txBody>
                      <a:tcPr>
                        <a:blipFill>
                          <a:blip r:embed="rId4"/>
                          <a:stretch>
                            <a:fillRect l="-394" t="-203774" r="-400394" b="-113208"/>
                          </a:stretch>
                        </a:blipFill>
                      </a:tcPr>
                    </a:tc>
                    <a:tc>
                      <a:txBody>
                        <a:bodyPr/>
                        <a:lstStyle/>
                        <a:p>
                          <a:pPr algn="ctr"/>
                          <a:r>
                            <a:rPr lang="en-US" altLang="ja-JP" sz="1400" dirty="0"/>
                            <a:t>…</a:t>
                          </a:r>
                          <a:endParaRPr lang="ja-JP" altLang="en-US" sz="1400" dirty="0"/>
                        </a:p>
                      </a:txBody>
                      <a:tcPr/>
                    </a:tc>
                    <a:tc>
                      <a:txBody>
                        <a:bodyPr/>
                        <a:lstStyle/>
                        <a:p>
                          <a:pPr algn="ctr"/>
                          <a:r>
                            <a:rPr lang="en-US" altLang="ja-JP" sz="1400" dirty="0"/>
                            <a:t>8</a:t>
                          </a:r>
                          <a:endParaRPr lang="ja-JP" altLang="en-US" sz="1400" dirty="0"/>
                        </a:p>
                      </a:txBody>
                      <a:tcPr/>
                    </a:tc>
                    <a:tc>
                      <a:txBody>
                        <a:bodyPr/>
                        <a:lstStyle/>
                        <a:p>
                          <a:pPr algn="ctr"/>
                          <a:r>
                            <a:rPr lang="en-US" altLang="ja-JP" sz="1400" dirty="0"/>
                            <a:t>6</a:t>
                          </a:r>
                          <a:endParaRPr lang="ja-JP" altLang="en-US" sz="1400" dirty="0"/>
                        </a:p>
                      </a:txBody>
                      <a:tcPr/>
                    </a:tc>
                    <a:tc>
                      <a:txBody>
                        <a:bodyPr/>
                        <a:lstStyle/>
                        <a:p>
                          <a:pPr algn="ctr"/>
                          <a:r>
                            <a:rPr lang="en-US" altLang="ja-JP" sz="1400" dirty="0"/>
                            <a:t>0</a:t>
                          </a:r>
                          <a:endParaRPr lang="ja-JP" altLang="en-US" sz="1400" dirty="0"/>
                        </a:p>
                      </a:txBody>
                      <a:tcPr/>
                    </a:tc>
                    <a:tc>
                      <a:txBody>
                        <a:bodyPr/>
                        <a:lstStyle/>
                        <a:p>
                          <a:pPr algn="ctr"/>
                          <a:r>
                            <a:rPr lang="en-US" altLang="ja-JP" sz="1400" dirty="0"/>
                            <a:t>4</a:t>
                          </a:r>
                          <a:endParaRPr lang="ja-JP" altLang="en-US" sz="1400" dirty="0"/>
                        </a:p>
                      </a:txBody>
                      <a:tcPr/>
                    </a:tc>
                    <a:tc>
                      <a:txBody>
                        <a:bodyPr/>
                        <a:lstStyle/>
                        <a:p>
                          <a:pPr algn="ctr"/>
                          <a:r>
                            <a:rPr lang="en-US" altLang="ja-JP" sz="1400" dirty="0"/>
                            <a:t>5</a:t>
                          </a:r>
                          <a:endParaRPr lang="ja-JP" altLang="en-US" sz="1400" dirty="0"/>
                        </a:p>
                      </a:txBody>
                      <a:tcPr/>
                    </a:tc>
                    <a:tc>
                      <a:txBody>
                        <a:bodyPr/>
                        <a:lstStyle/>
                        <a:p>
                          <a:pPr algn="ctr"/>
                          <a:r>
                            <a:rPr lang="en-US" altLang="ja-JP" sz="1400" dirty="0"/>
                            <a:t>…</a:t>
                          </a:r>
                          <a:endParaRPr lang="ja-JP" altLang="en-US" sz="1400" dirty="0"/>
                        </a:p>
                      </a:txBody>
                      <a:tcPr/>
                    </a:tc>
                    <a:tc>
                      <a:txBody>
                        <a:bodyPr/>
                        <a:lstStyle/>
                        <a:p>
                          <a:pPr algn="ctr"/>
                          <a:endParaRPr lang="ja-JP" altLang="en-US" sz="1400" dirty="0"/>
                        </a:p>
                      </a:txBody>
                      <a:tcPr/>
                    </a:tc>
                    <a:extLst>
                      <a:ext uri="{0D108BD9-81ED-4DB2-BD59-A6C34878D82A}">
                        <a16:rowId xmlns:a16="http://schemas.microsoft.com/office/drawing/2014/main" val="4000392416"/>
                      </a:ext>
                    </a:extLst>
                  </a:tr>
                  <a:tr h="324000">
                    <a:tc>
                      <a:txBody>
                        <a:bodyPr/>
                        <a:lstStyle/>
                        <a:p>
                          <a:endParaRPr lang="ja-JP"/>
                        </a:p>
                      </a:txBody>
                      <a:tcPr>
                        <a:blipFill>
                          <a:blip r:embed="rId4"/>
                          <a:stretch>
                            <a:fillRect l="-394" t="-303774" r="-400394" b="-13208"/>
                          </a:stretch>
                        </a:blipFill>
                      </a:tcPr>
                    </a:tc>
                    <a:tc>
                      <a:txBody>
                        <a:bodyPr/>
                        <a:lstStyle/>
                        <a:p>
                          <a:pPr algn="ctr"/>
                          <a:r>
                            <a:rPr lang="en-US" altLang="ja-JP" sz="1400" dirty="0"/>
                            <a:t>…</a:t>
                          </a:r>
                          <a:endParaRPr lang="ja-JP" altLang="en-US" sz="1400" dirty="0"/>
                        </a:p>
                      </a:txBody>
                      <a:tcPr/>
                    </a:tc>
                    <a:tc>
                      <a:txBody>
                        <a:bodyPr/>
                        <a:lstStyle/>
                        <a:p>
                          <a:pPr algn="ctr"/>
                          <a:r>
                            <a:rPr lang="en-US" altLang="ja-JP" sz="1400" dirty="0"/>
                            <a:t>4</a:t>
                          </a:r>
                          <a:endParaRPr lang="ja-JP" altLang="en-US" sz="1400" dirty="0"/>
                        </a:p>
                      </a:txBody>
                      <a:tcPr/>
                    </a:tc>
                    <a:tc>
                      <a:txBody>
                        <a:bodyPr/>
                        <a:lstStyle/>
                        <a:p>
                          <a:pPr algn="ctr"/>
                          <a:r>
                            <a:rPr lang="en-US" altLang="ja-JP" sz="1400" dirty="0"/>
                            <a:t>1</a:t>
                          </a:r>
                          <a:endParaRPr lang="ja-JP" altLang="en-US" sz="1400" dirty="0"/>
                        </a:p>
                      </a:txBody>
                      <a:tcPr/>
                    </a:tc>
                    <a:tc>
                      <a:txBody>
                        <a:bodyPr/>
                        <a:lstStyle/>
                        <a:p>
                          <a:pPr algn="ctr"/>
                          <a:r>
                            <a:rPr lang="en-US" altLang="ja-JP" sz="1400" dirty="0"/>
                            <a:t>-6</a:t>
                          </a:r>
                          <a:endParaRPr lang="ja-JP" altLang="en-US" sz="1400" dirty="0"/>
                        </a:p>
                      </a:txBody>
                      <a:tcPr/>
                    </a:tc>
                    <a:tc>
                      <a:txBody>
                        <a:bodyPr/>
                        <a:lstStyle/>
                        <a:p>
                          <a:pPr algn="ctr"/>
                          <a:r>
                            <a:rPr lang="en-US" altLang="ja-JP" sz="1400" dirty="0"/>
                            <a:t>-3</a:t>
                          </a:r>
                          <a:endParaRPr lang="ja-JP" altLang="en-US" sz="1400" dirty="0"/>
                        </a:p>
                      </a:txBody>
                      <a:tcPr/>
                    </a:tc>
                    <a:tc>
                      <a:txBody>
                        <a:bodyPr/>
                        <a:lstStyle/>
                        <a:p>
                          <a:pPr algn="ctr"/>
                          <a:r>
                            <a:rPr lang="en-US" altLang="ja-JP" sz="1400" dirty="0"/>
                            <a:t>-3</a:t>
                          </a:r>
                          <a:endParaRPr lang="ja-JP" altLang="en-US" sz="1400" dirty="0"/>
                        </a:p>
                      </a:txBody>
                      <a:tcPr/>
                    </a:tc>
                    <a:tc>
                      <a:txBody>
                        <a:bodyPr/>
                        <a:lstStyle/>
                        <a:p>
                          <a:pPr algn="ctr"/>
                          <a:r>
                            <a:rPr lang="en-US" altLang="ja-JP" sz="1400" dirty="0"/>
                            <a:t>…</a:t>
                          </a:r>
                          <a:endParaRPr lang="ja-JP" altLang="en-US" sz="1400" dirty="0"/>
                        </a:p>
                      </a:txBody>
                      <a:tcPr/>
                    </a:tc>
                    <a:tc>
                      <a:txBody>
                        <a:bodyPr/>
                        <a:lstStyle/>
                        <a:p>
                          <a:pPr algn="ctr"/>
                          <a:endParaRPr lang="ja-JP" altLang="en-US" sz="1400" dirty="0"/>
                        </a:p>
                      </a:txBody>
                      <a:tcPr/>
                    </a:tc>
                    <a:extLst>
                      <a:ext uri="{0D108BD9-81ED-4DB2-BD59-A6C34878D82A}">
                        <a16:rowId xmlns:a16="http://schemas.microsoft.com/office/drawing/2014/main" val="853467289"/>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6" name="表 5"/>
              <p:cNvGraphicFramePr>
                <a:graphicFrameLocks noGrp="1"/>
              </p:cNvGraphicFramePr>
              <p:nvPr>
                <p:extLst>
                  <p:ext uri="{D42A27DB-BD31-4B8C-83A1-F6EECF244321}">
                    <p14:modId xmlns:p14="http://schemas.microsoft.com/office/powerpoint/2010/main" val="3744365925"/>
                  </p:ext>
                </p:extLst>
              </p:nvPr>
            </p:nvGraphicFramePr>
            <p:xfrm>
              <a:off x="845127" y="3623329"/>
              <a:ext cx="7730840" cy="1296000"/>
            </p:xfrm>
            <a:graphic>
              <a:graphicData uri="http://schemas.openxmlformats.org/drawingml/2006/table">
                <a:tbl>
                  <a:tblPr firstRow="1" bandRow="1">
                    <a:tableStyleId>{5940675A-B579-460E-94D1-54222C63F5DA}</a:tableStyleId>
                  </a:tblPr>
                  <a:tblGrid>
                    <a:gridCol w="1546168">
                      <a:extLst>
                        <a:ext uri="{9D8B030D-6E8A-4147-A177-3AD203B41FA5}">
                          <a16:colId xmlns:a16="http://schemas.microsoft.com/office/drawing/2014/main" val="1478541316"/>
                        </a:ext>
                      </a:extLst>
                    </a:gridCol>
                    <a:gridCol w="773084">
                      <a:extLst>
                        <a:ext uri="{9D8B030D-6E8A-4147-A177-3AD203B41FA5}">
                          <a16:colId xmlns:a16="http://schemas.microsoft.com/office/drawing/2014/main" val="1216617027"/>
                        </a:ext>
                      </a:extLst>
                    </a:gridCol>
                    <a:gridCol w="773084">
                      <a:extLst>
                        <a:ext uri="{9D8B030D-6E8A-4147-A177-3AD203B41FA5}">
                          <a16:colId xmlns:a16="http://schemas.microsoft.com/office/drawing/2014/main" val="72445437"/>
                        </a:ext>
                      </a:extLst>
                    </a:gridCol>
                    <a:gridCol w="773084">
                      <a:extLst>
                        <a:ext uri="{9D8B030D-6E8A-4147-A177-3AD203B41FA5}">
                          <a16:colId xmlns:a16="http://schemas.microsoft.com/office/drawing/2014/main" val="2831358447"/>
                        </a:ext>
                      </a:extLst>
                    </a:gridCol>
                    <a:gridCol w="773084">
                      <a:extLst>
                        <a:ext uri="{9D8B030D-6E8A-4147-A177-3AD203B41FA5}">
                          <a16:colId xmlns:a16="http://schemas.microsoft.com/office/drawing/2014/main" val="773548824"/>
                        </a:ext>
                      </a:extLst>
                    </a:gridCol>
                    <a:gridCol w="773084">
                      <a:extLst>
                        <a:ext uri="{9D8B030D-6E8A-4147-A177-3AD203B41FA5}">
                          <a16:colId xmlns:a16="http://schemas.microsoft.com/office/drawing/2014/main" val="3875840584"/>
                        </a:ext>
                      </a:extLst>
                    </a:gridCol>
                    <a:gridCol w="773084">
                      <a:extLst>
                        <a:ext uri="{9D8B030D-6E8A-4147-A177-3AD203B41FA5}">
                          <a16:colId xmlns:a16="http://schemas.microsoft.com/office/drawing/2014/main" val="827882027"/>
                        </a:ext>
                      </a:extLst>
                    </a:gridCol>
                    <a:gridCol w="773084">
                      <a:extLst>
                        <a:ext uri="{9D8B030D-6E8A-4147-A177-3AD203B41FA5}">
                          <a16:colId xmlns:a16="http://schemas.microsoft.com/office/drawing/2014/main" val="399068998"/>
                        </a:ext>
                      </a:extLst>
                    </a:gridCol>
                    <a:gridCol w="773084">
                      <a:extLst>
                        <a:ext uri="{9D8B030D-6E8A-4147-A177-3AD203B41FA5}">
                          <a16:colId xmlns:a16="http://schemas.microsoft.com/office/drawing/2014/main" val="473078737"/>
                        </a:ext>
                      </a:extLst>
                    </a:gridCol>
                  </a:tblGrid>
                  <a:tr h="324000">
                    <a:tc>
                      <a:txBody>
                        <a:bodyPr/>
                        <a:lstStyle/>
                        <a:p>
                          <a:pPr algn="ctr"/>
                          <a:r>
                            <a:rPr lang="en-US" altLang="ja-JP" sz="1400" dirty="0"/>
                            <a:t>index</a:t>
                          </a:r>
                          <a:endParaRPr kumimoji="1" lang="ja-JP" altLang="en-US" sz="1400" dirty="0"/>
                        </a:p>
                      </a:txBody>
                      <a:tcPr>
                        <a:solidFill>
                          <a:schemeClr val="bg1">
                            <a:lumMod val="85000"/>
                          </a:schemeClr>
                        </a:solidFill>
                      </a:tcPr>
                    </a:tc>
                    <a:tc>
                      <a:txBody>
                        <a:bodyPr/>
                        <a:lstStyle/>
                        <a:p>
                          <a:pPr algn="ctr"/>
                          <a:endParaRPr kumimoji="1" lang="ja-JP" altLang="en-US" sz="1400" dirty="0"/>
                        </a:p>
                      </a:txBody>
                      <a:tcPr>
                        <a:solidFill>
                          <a:schemeClr val="bg1">
                            <a:lumMod val="85000"/>
                          </a:schemeClr>
                        </a:solidFill>
                      </a:tcPr>
                    </a:tc>
                    <a:tc>
                      <a:txBody>
                        <a:bodyPr/>
                        <a:lstStyle/>
                        <a:p>
                          <a:pPr algn="ctr"/>
                          <a:r>
                            <a:rPr kumimoji="1" lang="en-US" altLang="ja-JP" sz="1400" dirty="0"/>
                            <a:t>…</a:t>
                          </a:r>
                          <a:endParaRPr kumimoji="1" lang="ja-JP" altLang="en-US" sz="1400" dirty="0"/>
                        </a:p>
                      </a:txBody>
                      <a:tcPr>
                        <a:solidFill>
                          <a:schemeClr val="bg1">
                            <a:lumMod val="85000"/>
                          </a:schemeClr>
                        </a:solidFill>
                      </a:tcPr>
                    </a:tc>
                    <a:tc>
                      <a:txBody>
                        <a:bodyPr/>
                        <a:lstStyle/>
                        <a:p>
                          <a:pPr algn="ctr"/>
                          <a:r>
                            <a:rPr kumimoji="1" lang="en-US" altLang="ja-JP" sz="1400" dirty="0"/>
                            <a:t>5</a:t>
                          </a:r>
                          <a:endParaRPr kumimoji="1" lang="ja-JP" altLang="en-US" sz="1400" dirty="0"/>
                        </a:p>
                      </a:txBody>
                      <a:tcPr>
                        <a:solidFill>
                          <a:schemeClr val="bg1">
                            <a:lumMod val="85000"/>
                          </a:schemeClr>
                        </a:solidFill>
                      </a:tcPr>
                    </a:tc>
                    <a:tc>
                      <a:txBody>
                        <a:bodyPr/>
                        <a:lstStyle/>
                        <a:p>
                          <a:pPr algn="ctr"/>
                          <a:r>
                            <a:rPr kumimoji="1" lang="en-US" altLang="ja-JP" sz="1400" dirty="0"/>
                            <a:t>6</a:t>
                          </a:r>
                          <a:endParaRPr kumimoji="1" lang="ja-JP" altLang="en-US" sz="1400" dirty="0"/>
                        </a:p>
                      </a:txBody>
                      <a:tcPr>
                        <a:solidFill>
                          <a:schemeClr val="bg1">
                            <a:lumMod val="85000"/>
                          </a:schemeClr>
                        </a:solidFill>
                      </a:tcPr>
                    </a:tc>
                    <a:tc>
                      <a:txBody>
                        <a:bodyPr/>
                        <a:lstStyle/>
                        <a:p>
                          <a:pPr algn="ctr"/>
                          <a:r>
                            <a:rPr kumimoji="1" lang="en-US" altLang="ja-JP" sz="1400" dirty="0"/>
                            <a:t>7</a:t>
                          </a:r>
                          <a:endParaRPr kumimoji="1" lang="ja-JP" altLang="en-US" sz="1400" dirty="0"/>
                        </a:p>
                      </a:txBody>
                      <a:tcPr>
                        <a:solidFill>
                          <a:schemeClr val="bg1">
                            <a:lumMod val="85000"/>
                          </a:schemeClr>
                        </a:solidFill>
                      </a:tcPr>
                    </a:tc>
                    <a:tc>
                      <a:txBody>
                        <a:bodyPr/>
                        <a:lstStyle/>
                        <a:p>
                          <a:pPr algn="ctr"/>
                          <a:r>
                            <a:rPr kumimoji="1" lang="en-US" altLang="ja-JP" sz="1400" dirty="0"/>
                            <a:t>8</a:t>
                          </a:r>
                          <a:endParaRPr kumimoji="1" lang="ja-JP" altLang="en-US" sz="1400" dirty="0"/>
                        </a:p>
                      </a:txBody>
                      <a:tcPr>
                        <a:solidFill>
                          <a:schemeClr val="bg1">
                            <a:lumMod val="85000"/>
                          </a:schemeClr>
                        </a:solidFill>
                      </a:tcPr>
                    </a:tc>
                    <a:tc>
                      <a:txBody>
                        <a:bodyPr/>
                        <a:lstStyle/>
                        <a:p>
                          <a:pPr algn="ctr"/>
                          <a:r>
                            <a:rPr kumimoji="1" lang="en-US" altLang="ja-JP" sz="1400" dirty="0"/>
                            <a:t>9</a:t>
                          </a:r>
                          <a:endParaRPr kumimoji="1" lang="ja-JP" altLang="en-US" sz="1400" dirty="0"/>
                        </a:p>
                      </a:txBody>
                      <a:tcPr>
                        <a:solidFill>
                          <a:schemeClr val="bg1">
                            <a:lumMod val="85000"/>
                          </a:schemeClr>
                        </a:solidFill>
                      </a:tcPr>
                    </a:tc>
                    <a:tc>
                      <a:txBody>
                        <a:bodyPr/>
                        <a:lstStyle/>
                        <a:p>
                          <a:pPr algn="ctr"/>
                          <a:r>
                            <a:rPr kumimoji="1" lang="en-US" altLang="ja-JP" sz="1400" dirty="0"/>
                            <a:t>…</a:t>
                          </a:r>
                          <a:endParaRPr kumimoji="1" lang="ja-JP" altLang="en-US" sz="1400" dirty="0"/>
                        </a:p>
                      </a:txBody>
                      <a:tcPr>
                        <a:solidFill>
                          <a:schemeClr val="bg1">
                            <a:lumMod val="85000"/>
                          </a:schemeClr>
                        </a:solidFill>
                      </a:tcPr>
                    </a:tc>
                    <a:extLst>
                      <a:ext uri="{0D108BD9-81ED-4DB2-BD59-A6C34878D82A}">
                        <a16:rowId xmlns:a16="http://schemas.microsoft.com/office/drawing/2014/main" val="45345650"/>
                      </a:ext>
                    </a:extLst>
                  </a:tr>
                  <a:tr h="324000">
                    <a:tc>
                      <a:txBody>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𝑇</m:t>
                                </m:r>
                              </m:oMath>
                            </m:oMathPara>
                          </a14:m>
                          <a:endParaRPr kumimoji="1" lang="ja-JP" altLang="en-US" sz="1400" dirty="0"/>
                        </a:p>
                      </a:txBody>
                      <a:tcPr/>
                    </a:tc>
                    <a:tc>
                      <a:txBody>
                        <a:bodyPr/>
                        <a:lstStyle/>
                        <a:p>
                          <a:pPr algn="ctr"/>
                          <a:endParaRPr kumimoji="1" lang="ja-JP" altLang="en-US" sz="1400" dirty="0"/>
                        </a:p>
                      </a:txBody>
                      <a:tcPr/>
                    </a:tc>
                    <a:tc>
                      <a:txBody>
                        <a:bodyPr/>
                        <a:lstStyle/>
                        <a:p>
                          <a:pPr algn="ctr"/>
                          <a:r>
                            <a:rPr kumimoji="1" lang="en-US" altLang="ja-JP" sz="1400" dirty="0"/>
                            <a:t>…</a:t>
                          </a:r>
                          <a:endParaRPr kumimoji="1" lang="ja-JP" altLang="en-US" sz="1400" dirty="0"/>
                        </a:p>
                      </a:txBody>
                      <a:tcPr/>
                    </a:tc>
                    <a:tc>
                      <a:txBody>
                        <a:bodyPr/>
                        <a:lstStyle/>
                        <a:p>
                          <a:pPr algn="ctr"/>
                          <a:r>
                            <a:rPr kumimoji="1" lang="en-US" altLang="ja-JP" sz="1400" dirty="0"/>
                            <a:t>20</a:t>
                          </a:r>
                          <a:endParaRPr kumimoji="1" lang="ja-JP" altLang="en-US" sz="1400" dirty="0"/>
                        </a:p>
                      </a:txBody>
                      <a:tcPr/>
                    </a:tc>
                    <a:tc>
                      <a:txBody>
                        <a:bodyPr/>
                        <a:lstStyle/>
                        <a:p>
                          <a:pPr algn="ctr"/>
                          <a:r>
                            <a:rPr kumimoji="1" lang="en-US" altLang="ja-JP" sz="1400" dirty="0"/>
                            <a:t>15</a:t>
                          </a:r>
                          <a:endParaRPr kumimoji="1" lang="ja-JP" altLang="en-US" sz="1400" dirty="0"/>
                        </a:p>
                      </a:txBody>
                      <a:tcPr/>
                    </a:tc>
                    <a:tc>
                      <a:txBody>
                        <a:bodyPr/>
                        <a:lstStyle/>
                        <a:p>
                          <a:pPr algn="ctr"/>
                          <a:r>
                            <a:rPr kumimoji="1" lang="en-US" altLang="ja-JP" sz="1400" dirty="0"/>
                            <a:t>45</a:t>
                          </a:r>
                          <a:endParaRPr kumimoji="1" lang="ja-JP" altLang="en-US" sz="1400" dirty="0"/>
                        </a:p>
                      </a:txBody>
                      <a:tcPr/>
                    </a:tc>
                    <a:tc>
                      <a:txBody>
                        <a:bodyPr/>
                        <a:lstStyle/>
                        <a:p>
                          <a:pPr algn="ctr"/>
                          <a:r>
                            <a:rPr kumimoji="1" lang="en-US" altLang="ja-JP" sz="1400" dirty="0"/>
                            <a:t>37</a:t>
                          </a:r>
                          <a:endParaRPr kumimoji="1" lang="ja-JP" altLang="en-US" sz="1400" dirty="0"/>
                        </a:p>
                      </a:txBody>
                      <a:tcPr/>
                    </a:tc>
                    <a:tc>
                      <a:txBody>
                        <a:bodyPr/>
                        <a:lstStyle/>
                        <a:p>
                          <a:pPr algn="ctr"/>
                          <a:r>
                            <a:rPr kumimoji="1" lang="en-US" altLang="ja-JP" sz="1400" dirty="0"/>
                            <a:t>30</a:t>
                          </a:r>
                          <a:endParaRPr kumimoji="1" lang="ja-JP" altLang="en-US" sz="1400" dirty="0"/>
                        </a:p>
                      </a:txBody>
                      <a:tcPr/>
                    </a:tc>
                    <a:tc>
                      <a:txBody>
                        <a:bodyPr/>
                        <a:lstStyle/>
                        <a:p>
                          <a:pPr algn="ctr"/>
                          <a:r>
                            <a:rPr kumimoji="1" lang="en-US" altLang="ja-JP" sz="1400" dirty="0"/>
                            <a:t>…</a:t>
                          </a:r>
                          <a:endParaRPr kumimoji="1" lang="ja-JP" altLang="en-US" sz="1400" dirty="0"/>
                        </a:p>
                      </a:txBody>
                      <a:tcPr/>
                    </a:tc>
                    <a:extLst>
                      <a:ext uri="{0D108BD9-81ED-4DB2-BD59-A6C34878D82A}">
                        <a16:rowId xmlns:a16="http://schemas.microsoft.com/office/drawing/2014/main" val="2226100450"/>
                      </a:ext>
                    </a:extLst>
                  </a:tr>
                  <a:tr h="324000">
                    <a:tc>
                      <a:txBody>
                        <a:bodyPr/>
                        <a:lstStyle/>
                        <a:p>
                          <a:pPr algn="ctr"/>
                          <a14:m>
                            <m:oMathPara xmlns:m="http://schemas.openxmlformats.org/officeDocument/2006/math">
                              <m:oMathParaPr>
                                <m:jc m:val="centerGroup"/>
                              </m:oMathParaPr>
                              <m:oMath xmlns:m="http://schemas.openxmlformats.org/officeDocument/2006/math">
                                <m:r>
                                  <m:rPr>
                                    <m:sty m:val="p"/>
                                  </m:rPr>
                                  <a:rPr kumimoji="1" lang="en-US" altLang="ja-JP" sz="1400" b="0" i="0" smtClean="0">
                                    <a:latin typeface="Cambria Math" panose="02040503050406030204" pitchFamily="18" charset="0"/>
                                  </a:rPr>
                                  <m:t>pred</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𝑇</m:t>
                                </m:r>
                                <m:r>
                                  <a:rPr kumimoji="1" lang="en-US" altLang="ja-JP" sz="1400" b="0" i="1" smtClean="0">
                                    <a:latin typeface="Cambria Math" panose="02040503050406030204" pitchFamily="18" charset="0"/>
                                  </a:rPr>
                                  <m:t>′)</m:t>
                                </m:r>
                              </m:oMath>
                            </m:oMathPara>
                          </a14:m>
                          <a:endParaRPr kumimoji="1" lang="ja-JP" altLang="en-US" sz="1400" dirty="0"/>
                        </a:p>
                      </a:txBody>
                      <a:tcPr/>
                    </a:tc>
                    <a:tc>
                      <a:txBody>
                        <a:bodyPr/>
                        <a:lstStyle/>
                        <a:p>
                          <a:pPr algn="ctr"/>
                          <a:endParaRPr kumimoji="1" lang="ja-JP" altLang="en-US" sz="1400" dirty="0"/>
                        </a:p>
                      </a:txBody>
                      <a:tcPr/>
                    </a:tc>
                    <a:tc>
                      <a:txBody>
                        <a:bodyPr/>
                        <a:lstStyle/>
                        <a:p>
                          <a:pPr algn="ctr"/>
                          <a:r>
                            <a:rPr kumimoji="1" lang="en-US" altLang="ja-JP" sz="1400" dirty="0"/>
                            <a:t>…</a:t>
                          </a:r>
                          <a:endParaRPr kumimoji="1" lang="ja-JP" altLang="en-US" sz="1400" dirty="0"/>
                        </a:p>
                      </a:txBody>
                      <a:tcPr/>
                    </a:tc>
                    <a:tc>
                      <a:txBody>
                        <a:bodyPr/>
                        <a:lstStyle/>
                        <a:p>
                          <a:pPr algn="ctr"/>
                          <a:r>
                            <a:rPr kumimoji="1" lang="en-US" altLang="ja-JP" sz="1400" dirty="0"/>
                            <a:t>6</a:t>
                          </a:r>
                          <a:endParaRPr kumimoji="1" lang="ja-JP" altLang="en-US" sz="1400" dirty="0"/>
                        </a:p>
                      </a:txBody>
                      <a:tcPr/>
                    </a:tc>
                    <a:tc>
                      <a:txBody>
                        <a:bodyPr/>
                        <a:lstStyle/>
                        <a:p>
                          <a:pPr algn="ctr"/>
                          <a:r>
                            <a:rPr kumimoji="1" lang="en-US" altLang="ja-JP" sz="1400" dirty="0"/>
                            <a:t>0</a:t>
                          </a:r>
                          <a:endParaRPr kumimoji="1" lang="ja-JP" altLang="en-US" sz="1400" dirty="0"/>
                        </a:p>
                      </a:txBody>
                      <a:tcPr/>
                    </a:tc>
                    <a:tc>
                      <a:txBody>
                        <a:bodyPr/>
                        <a:lstStyle/>
                        <a:p>
                          <a:pPr algn="ctr"/>
                          <a:r>
                            <a:rPr kumimoji="1" lang="en-US" altLang="ja-JP" sz="1400" dirty="0">
                              <a:solidFill>
                                <a:srgbClr val="C00000"/>
                              </a:solidFill>
                            </a:rPr>
                            <a:t>8</a:t>
                          </a:r>
                          <a:endParaRPr kumimoji="1" lang="ja-JP" altLang="en-US" sz="1400" dirty="0">
                            <a:solidFill>
                              <a:srgbClr val="C00000"/>
                            </a:solidFill>
                          </a:endParaRPr>
                        </a:p>
                      </a:txBody>
                      <a:tcPr>
                        <a:noFill/>
                      </a:tcPr>
                    </a:tc>
                    <a:tc>
                      <a:txBody>
                        <a:bodyPr/>
                        <a:lstStyle/>
                        <a:p>
                          <a:pPr algn="ctr"/>
                          <a:r>
                            <a:rPr kumimoji="1" lang="en-US" altLang="ja-JP" sz="1400" dirty="0"/>
                            <a:t>5</a:t>
                          </a:r>
                          <a:endParaRPr kumimoji="1" lang="ja-JP" altLang="en-US" sz="1400" dirty="0"/>
                        </a:p>
                      </a:txBody>
                      <a:tcPr/>
                    </a:tc>
                    <a:tc>
                      <a:txBody>
                        <a:bodyPr/>
                        <a:lstStyle/>
                        <a:p>
                          <a:pPr algn="ctr"/>
                          <a:endParaRPr kumimoji="1" lang="ja-JP" altLang="en-US" sz="1400" dirty="0"/>
                        </a:p>
                      </a:txBody>
                      <a:tcPr/>
                    </a:tc>
                    <a:tc>
                      <a:txBody>
                        <a:bodyPr/>
                        <a:lstStyle/>
                        <a:p>
                          <a:pPr algn="ctr"/>
                          <a:r>
                            <a:rPr kumimoji="1" lang="en-US" altLang="ja-JP" sz="1400" dirty="0"/>
                            <a:t>…</a:t>
                          </a:r>
                          <a:endParaRPr kumimoji="1" lang="ja-JP" altLang="en-US" sz="1400" dirty="0"/>
                        </a:p>
                      </a:txBody>
                      <a:tcPr/>
                    </a:tc>
                    <a:extLst>
                      <a:ext uri="{0D108BD9-81ED-4DB2-BD59-A6C34878D82A}">
                        <a16:rowId xmlns:a16="http://schemas.microsoft.com/office/drawing/2014/main" val="4000392416"/>
                      </a:ext>
                    </a:extLst>
                  </a:tr>
                  <a:tr h="324000">
                    <a:tc>
                      <a:txBody>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𝑆</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𝑇</m:t>
                                </m:r>
                                <m:r>
                                  <a:rPr kumimoji="1" lang="en-US" altLang="ja-JP" sz="1400" b="0" i="1" smtClean="0">
                                    <a:latin typeface="Cambria Math" panose="02040503050406030204" pitchFamily="18" charset="0"/>
                                  </a:rPr>
                                  <m:t>′)</m:t>
                                </m:r>
                              </m:oMath>
                            </m:oMathPara>
                          </a14:m>
                          <a:endParaRPr kumimoji="1" lang="ja-JP" altLang="en-US" sz="1400" dirty="0"/>
                        </a:p>
                      </a:txBody>
                      <a:tcPr/>
                    </a:tc>
                    <a:tc>
                      <a:txBody>
                        <a:bodyPr/>
                        <a:lstStyle/>
                        <a:p>
                          <a:pPr algn="ctr"/>
                          <a:endParaRPr kumimoji="1" lang="ja-JP" altLang="en-US" sz="1400" dirty="0"/>
                        </a:p>
                      </a:txBody>
                      <a:tcPr/>
                    </a:tc>
                    <a:tc>
                      <a:txBody>
                        <a:bodyPr/>
                        <a:lstStyle/>
                        <a:p>
                          <a:pPr algn="ctr"/>
                          <a:r>
                            <a:rPr kumimoji="1" lang="en-US" altLang="ja-JP" sz="1400" dirty="0"/>
                            <a:t>…</a:t>
                          </a:r>
                          <a:endParaRPr kumimoji="1" lang="ja-JP" altLang="en-US" sz="1400" dirty="0"/>
                        </a:p>
                      </a:txBody>
                      <a:tcPr/>
                    </a:tc>
                    <a:tc>
                      <a:txBody>
                        <a:bodyPr/>
                        <a:lstStyle/>
                        <a:p>
                          <a:pPr algn="ctr"/>
                          <a:r>
                            <a:rPr kumimoji="1" lang="en-US" altLang="ja-JP" sz="1400" dirty="0"/>
                            <a:t>1</a:t>
                          </a:r>
                          <a:endParaRPr kumimoji="1" lang="ja-JP" altLang="en-US" sz="1400" dirty="0"/>
                        </a:p>
                      </a:txBody>
                      <a:tcPr/>
                    </a:tc>
                    <a:tc>
                      <a:txBody>
                        <a:bodyPr/>
                        <a:lstStyle/>
                        <a:p>
                          <a:pPr algn="ctr"/>
                          <a:r>
                            <a:rPr kumimoji="1" lang="en-US" altLang="ja-JP" sz="1400" dirty="0"/>
                            <a:t>-6</a:t>
                          </a:r>
                          <a:endParaRPr kumimoji="1" lang="ja-JP" altLang="en-US" sz="1400" dirty="0"/>
                        </a:p>
                      </a:txBody>
                      <a:tcPr/>
                    </a:tc>
                    <a:tc>
                      <a:txBody>
                        <a:bodyPr/>
                        <a:lstStyle/>
                        <a:p>
                          <a:pPr algn="ctr"/>
                          <a:r>
                            <a:rPr kumimoji="1" lang="en-US" altLang="ja-JP" sz="1400" dirty="0">
                              <a:solidFill>
                                <a:srgbClr val="C00000"/>
                              </a:solidFill>
                            </a:rPr>
                            <a:t>1</a:t>
                          </a:r>
                          <a:endParaRPr kumimoji="1" lang="ja-JP" altLang="en-US" sz="1400" dirty="0">
                            <a:solidFill>
                              <a:srgbClr val="C00000"/>
                            </a:solidFill>
                          </a:endParaRPr>
                        </a:p>
                      </a:txBody>
                      <a:tcPr/>
                    </a:tc>
                    <a:tc>
                      <a:txBody>
                        <a:bodyPr/>
                        <a:lstStyle/>
                        <a:p>
                          <a:pPr algn="ctr"/>
                          <a:r>
                            <a:rPr kumimoji="1" lang="en-US" altLang="ja-JP" sz="1400" dirty="0"/>
                            <a:t>-3</a:t>
                          </a:r>
                          <a:endParaRPr kumimoji="1" lang="ja-JP" altLang="en-US" sz="1400" dirty="0"/>
                        </a:p>
                      </a:txBody>
                      <a:tcPr/>
                    </a:tc>
                    <a:tc>
                      <a:txBody>
                        <a:bodyPr/>
                        <a:lstStyle/>
                        <a:p>
                          <a:pPr algn="ctr"/>
                          <a:endParaRPr kumimoji="1" lang="ja-JP" altLang="en-US" sz="1400" dirty="0"/>
                        </a:p>
                      </a:txBody>
                      <a:tcPr/>
                    </a:tc>
                    <a:tc>
                      <a:txBody>
                        <a:bodyPr/>
                        <a:lstStyle/>
                        <a:p>
                          <a:pPr algn="ctr"/>
                          <a:r>
                            <a:rPr kumimoji="1" lang="en-US" altLang="ja-JP" sz="1400" dirty="0"/>
                            <a:t>…</a:t>
                          </a:r>
                          <a:endParaRPr kumimoji="1" lang="ja-JP" altLang="en-US" sz="1400" dirty="0"/>
                        </a:p>
                      </a:txBody>
                      <a:tcPr/>
                    </a:tc>
                    <a:extLst>
                      <a:ext uri="{0D108BD9-81ED-4DB2-BD59-A6C34878D82A}">
                        <a16:rowId xmlns:a16="http://schemas.microsoft.com/office/drawing/2014/main" val="853467289"/>
                      </a:ext>
                    </a:extLst>
                  </a:tr>
                </a:tbl>
              </a:graphicData>
            </a:graphic>
          </p:graphicFrame>
        </mc:Choice>
        <mc:Fallback>
          <p:graphicFrame>
            <p:nvGraphicFramePr>
              <p:cNvPr id="6" name="表 5"/>
              <p:cNvGraphicFramePr>
                <a:graphicFrameLocks noGrp="1"/>
              </p:cNvGraphicFramePr>
              <p:nvPr>
                <p:extLst>
                  <p:ext uri="{D42A27DB-BD31-4B8C-83A1-F6EECF244321}">
                    <p14:modId xmlns:p14="http://schemas.microsoft.com/office/powerpoint/2010/main" val="3744365925"/>
                  </p:ext>
                </p:extLst>
              </p:nvPr>
            </p:nvGraphicFramePr>
            <p:xfrm>
              <a:off x="845127" y="3623329"/>
              <a:ext cx="7730840" cy="1296000"/>
            </p:xfrm>
            <a:graphic>
              <a:graphicData uri="http://schemas.openxmlformats.org/drawingml/2006/table">
                <a:tbl>
                  <a:tblPr firstRow="1" bandRow="1">
                    <a:tableStyleId>{5940675A-B579-460E-94D1-54222C63F5DA}</a:tableStyleId>
                  </a:tblPr>
                  <a:tblGrid>
                    <a:gridCol w="1546168">
                      <a:extLst>
                        <a:ext uri="{9D8B030D-6E8A-4147-A177-3AD203B41FA5}">
                          <a16:colId xmlns:a16="http://schemas.microsoft.com/office/drawing/2014/main" val="1478541316"/>
                        </a:ext>
                      </a:extLst>
                    </a:gridCol>
                    <a:gridCol w="773084">
                      <a:extLst>
                        <a:ext uri="{9D8B030D-6E8A-4147-A177-3AD203B41FA5}">
                          <a16:colId xmlns:a16="http://schemas.microsoft.com/office/drawing/2014/main" val="1216617027"/>
                        </a:ext>
                      </a:extLst>
                    </a:gridCol>
                    <a:gridCol w="773084">
                      <a:extLst>
                        <a:ext uri="{9D8B030D-6E8A-4147-A177-3AD203B41FA5}">
                          <a16:colId xmlns:a16="http://schemas.microsoft.com/office/drawing/2014/main" val="72445437"/>
                        </a:ext>
                      </a:extLst>
                    </a:gridCol>
                    <a:gridCol w="773084">
                      <a:extLst>
                        <a:ext uri="{9D8B030D-6E8A-4147-A177-3AD203B41FA5}">
                          <a16:colId xmlns:a16="http://schemas.microsoft.com/office/drawing/2014/main" val="2831358447"/>
                        </a:ext>
                      </a:extLst>
                    </a:gridCol>
                    <a:gridCol w="773084">
                      <a:extLst>
                        <a:ext uri="{9D8B030D-6E8A-4147-A177-3AD203B41FA5}">
                          <a16:colId xmlns:a16="http://schemas.microsoft.com/office/drawing/2014/main" val="773548824"/>
                        </a:ext>
                      </a:extLst>
                    </a:gridCol>
                    <a:gridCol w="773084">
                      <a:extLst>
                        <a:ext uri="{9D8B030D-6E8A-4147-A177-3AD203B41FA5}">
                          <a16:colId xmlns:a16="http://schemas.microsoft.com/office/drawing/2014/main" val="3875840584"/>
                        </a:ext>
                      </a:extLst>
                    </a:gridCol>
                    <a:gridCol w="773084">
                      <a:extLst>
                        <a:ext uri="{9D8B030D-6E8A-4147-A177-3AD203B41FA5}">
                          <a16:colId xmlns:a16="http://schemas.microsoft.com/office/drawing/2014/main" val="827882027"/>
                        </a:ext>
                      </a:extLst>
                    </a:gridCol>
                    <a:gridCol w="773084">
                      <a:extLst>
                        <a:ext uri="{9D8B030D-6E8A-4147-A177-3AD203B41FA5}">
                          <a16:colId xmlns:a16="http://schemas.microsoft.com/office/drawing/2014/main" val="399068998"/>
                        </a:ext>
                      </a:extLst>
                    </a:gridCol>
                    <a:gridCol w="773084">
                      <a:extLst>
                        <a:ext uri="{9D8B030D-6E8A-4147-A177-3AD203B41FA5}">
                          <a16:colId xmlns:a16="http://schemas.microsoft.com/office/drawing/2014/main" val="473078737"/>
                        </a:ext>
                      </a:extLst>
                    </a:gridCol>
                  </a:tblGrid>
                  <a:tr h="324000">
                    <a:tc>
                      <a:txBody>
                        <a:bodyPr/>
                        <a:lstStyle/>
                        <a:p>
                          <a:pPr algn="ctr"/>
                          <a:r>
                            <a:rPr lang="en-US" altLang="ja-JP" sz="1400" dirty="0"/>
                            <a:t>index</a:t>
                          </a:r>
                          <a:endParaRPr kumimoji="1" lang="ja-JP" altLang="en-US" sz="1400" dirty="0"/>
                        </a:p>
                      </a:txBody>
                      <a:tcPr>
                        <a:solidFill>
                          <a:schemeClr val="bg1">
                            <a:lumMod val="85000"/>
                          </a:schemeClr>
                        </a:solidFill>
                      </a:tcPr>
                    </a:tc>
                    <a:tc>
                      <a:txBody>
                        <a:bodyPr/>
                        <a:lstStyle/>
                        <a:p>
                          <a:pPr algn="ctr"/>
                          <a:endParaRPr kumimoji="1" lang="ja-JP" altLang="en-US" sz="1400" dirty="0"/>
                        </a:p>
                      </a:txBody>
                      <a:tcPr>
                        <a:solidFill>
                          <a:schemeClr val="bg1">
                            <a:lumMod val="85000"/>
                          </a:schemeClr>
                        </a:solidFill>
                      </a:tcPr>
                    </a:tc>
                    <a:tc>
                      <a:txBody>
                        <a:bodyPr/>
                        <a:lstStyle/>
                        <a:p>
                          <a:pPr algn="ctr"/>
                          <a:r>
                            <a:rPr kumimoji="1" lang="en-US" altLang="ja-JP" sz="1400" dirty="0"/>
                            <a:t>…</a:t>
                          </a:r>
                          <a:endParaRPr kumimoji="1" lang="ja-JP" altLang="en-US" sz="1400" dirty="0"/>
                        </a:p>
                      </a:txBody>
                      <a:tcPr>
                        <a:solidFill>
                          <a:schemeClr val="bg1">
                            <a:lumMod val="85000"/>
                          </a:schemeClr>
                        </a:solidFill>
                      </a:tcPr>
                    </a:tc>
                    <a:tc>
                      <a:txBody>
                        <a:bodyPr/>
                        <a:lstStyle/>
                        <a:p>
                          <a:pPr algn="ctr"/>
                          <a:r>
                            <a:rPr kumimoji="1" lang="en-US" altLang="ja-JP" sz="1400" dirty="0"/>
                            <a:t>5</a:t>
                          </a:r>
                          <a:endParaRPr kumimoji="1" lang="ja-JP" altLang="en-US" sz="1400" dirty="0"/>
                        </a:p>
                      </a:txBody>
                      <a:tcPr>
                        <a:solidFill>
                          <a:schemeClr val="bg1">
                            <a:lumMod val="85000"/>
                          </a:schemeClr>
                        </a:solidFill>
                      </a:tcPr>
                    </a:tc>
                    <a:tc>
                      <a:txBody>
                        <a:bodyPr/>
                        <a:lstStyle/>
                        <a:p>
                          <a:pPr algn="ctr"/>
                          <a:r>
                            <a:rPr kumimoji="1" lang="en-US" altLang="ja-JP" sz="1400" dirty="0"/>
                            <a:t>6</a:t>
                          </a:r>
                          <a:endParaRPr kumimoji="1" lang="ja-JP" altLang="en-US" sz="1400" dirty="0"/>
                        </a:p>
                      </a:txBody>
                      <a:tcPr>
                        <a:solidFill>
                          <a:schemeClr val="bg1">
                            <a:lumMod val="85000"/>
                          </a:schemeClr>
                        </a:solidFill>
                      </a:tcPr>
                    </a:tc>
                    <a:tc>
                      <a:txBody>
                        <a:bodyPr/>
                        <a:lstStyle/>
                        <a:p>
                          <a:pPr algn="ctr"/>
                          <a:r>
                            <a:rPr kumimoji="1" lang="en-US" altLang="ja-JP" sz="1400" dirty="0"/>
                            <a:t>7</a:t>
                          </a:r>
                          <a:endParaRPr kumimoji="1" lang="ja-JP" altLang="en-US" sz="1400" dirty="0"/>
                        </a:p>
                      </a:txBody>
                      <a:tcPr>
                        <a:solidFill>
                          <a:schemeClr val="bg1">
                            <a:lumMod val="85000"/>
                          </a:schemeClr>
                        </a:solidFill>
                      </a:tcPr>
                    </a:tc>
                    <a:tc>
                      <a:txBody>
                        <a:bodyPr/>
                        <a:lstStyle/>
                        <a:p>
                          <a:pPr algn="ctr"/>
                          <a:r>
                            <a:rPr kumimoji="1" lang="en-US" altLang="ja-JP" sz="1400" dirty="0"/>
                            <a:t>8</a:t>
                          </a:r>
                          <a:endParaRPr kumimoji="1" lang="ja-JP" altLang="en-US" sz="1400" dirty="0"/>
                        </a:p>
                      </a:txBody>
                      <a:tcPr>
                        <a:solidFill>
                          <a:schemeClr val="bg1">
                            <a:lumMod val="85000"/>
                          </a:schemeClr>
                        </a:solidFill>
                      </a:tcPr>
                    </a:tc>
                    <a:tc>
                      <a:txBody>
                        <a:bodyPr/>
                        <a:lstStyle/>
                        <a:p>
                          <a:pPr algn="ctr"/>
                          <a:r>
                            <a:rPr kumimoji="1" lang="en-US" altLang="ja-JP" sz="1400" dirty="0"/>
                            <a:t>9</a:t>
                          </a:r>
                          <a:endParaRPr kumimoji="1" lang="ja-JP" altLang="en-US" sz="1400" dirty="0"/>
                        </a:p>
                      </a:txBody>
                      <a:tcPr>
                        <a:solidFill>
                          <a:schemeClr val="bg1">
                            <a:lumMod val="85000"/>
                          </a:schemeClr>
                        </a:solidFill>
                      </a:tcPr>
                    </a:tc>
                    <a:tc>
                      <a:txBody>
                        <a:bodyPr/>
                        <a:lstStyle/>
                        <a:p>
                          <a:pPr algn="ctr"/>
                          <a:r>
                            <a:rPr kumimoji="1" lang="en-US" altLang="ja-JP" sz="1400" dirty="0"/>
                            <a:t>…</a:t>
                          </a:r>
                          <a:endParaRPr kumimoji="1" lang="ja-JP" altLang="en-US" sz="1400" dirty="0"/>
                        </a:p>
                      </a:txBody>
                      <a:tcPr>
                        <a:solidFill>
                          <a:schemeClr val="bg1">
                            <a:lumMod val="85000"/>
                          </a:schemeClr>
                        </a:solidFill>
                      </a:tcPr>
                    </a:tc>
                    <a:extLst>
                      <a:ext uri="{0D108BD9-81ED-4DB2-BD59-A6C34878D82A}">
                        <a16:rowId xmlns:a16="http://schemas.microsoft.com/office/drawing/2014/main" val="45345650"/>
                      </a:ext>
                    </a:extLst>
                  </a:tr>
                  <a:tr h="324000">
                    <a:tc>
                      <a:txBody>
                        <a:bodyPr/>
                        <a:lstStyle/>
                        <a:p>
                          <a:endParaRPr lang="ja-JP"/>
                        </a:p>
                      </a:txBody>
                      <a:tcPr>
                        <a:blipFill>
                          <a:blip r:embed="rId5"/>
                          <a:stretch>
                            <a:fillRect l="-394" t="-100000" r="-400394" b="-209259"/>
                          </a:stretch>
                        </a:blipFill>
                      </a:tcPr>
                    </a:tc>
                    <a:tc>
                      <a:txBody>
                        <a:bodyPr/>
                        <a:lstStyle/>
                        <a:p>
                          <a:pPr algn="ctr"/>
                          <a:endParaRPr kumimoji="1" lang="ja-JP" altLang="en-US" sz="1400" dirty="0"/>
                        </a:p>
                      </a:txBody>
                      <a:tcPr/>
                    </a:tc>
                    <a:tc>
                      <a:txBody>
                        <a:bodyPr/>
                        <a:lstStyle/>
                        <a:p>
                          <a:pPr algn="ctr"/>
                          <a:r>
                            <a:rPr kumimoji="1" lang="en-US" altLang="ja-JP" sz="1400" dirty="0"/>
                            <a:t>…</a:t>
                          </a:r>
                          <a:endParaRPr kumimoji="1" lang="ja-JP" altLang="en-US" sz="1400" dirty="0"/>
                        </a:p>
                      </a:txBody>
                      <a:tcPr/>
                    </a:tc>
                    <a:tc>
                      <a:txBody>
                        <a:bodyPr/>
                        <a:lstStyle/>
                        <a:p>
                          <a:pPr algn="ctr"/>
                          <a:r>
                            <a:rPr kumimoji="1" lang="en-US" altLang="ja-JP" sz="1400" dirty="0"/>
                            <a:t>20</a:t>
                          </a:r>
                          <a:endParaRPr kumimoji="1" lang="ja-JP" altLang="en-US" sz="1400" dirty="0"/>
                        </a:p>
                      </a:txBody>
                      <a:tcPr/>
                    </a:tc>
                    <a:tc>
                      <a:txBody>
                        <a:bodyPr/>
                        <a:lstStyle/>
                        <a:p>
                          <a:pPr algn="ctr"/>
                          <a:r>
                            <a:rPr kumimoji="1" lang="en-US" altLang="ja-JP" sz="1400" dirty="0"/>
                            <a:t>15</a:t>
                          </a:r>
                          <a:endParaRPr kumimoji="1" lang="ja-JP" altLang="en-US" sz="1400" dirty="0"/>
                        </a:p>
                      </a:txBody>
                      <a:tcPr/>
                    </a:tc>
                    <a:tc>
                      <a:txBody>
                        <a:bodyPr/>
                        <a:lstStyle/>
                        <a:p>
                          <a:pPr algn="ctr"/>
                          <a:r>
                            <a:rPr kumimoji="1" lang="en-US" altLang="ja-JP" sz="1400" dirty="0"/>
                            <a:t>45</a:t>
                          </a:r>
                          <a:endParaRPr kumimoji="1" lang="ja-JP" altLang="en-US" sz="1400" dirty="0"/>
                        </a:p>
                      </a:txBody>
                      <a:tcPr/>
                    </a:tc>
                    <a:tc>
                      <a:txBody>
                        <a:bodyPr/>
                        <a:lstStyle/>
                        <a:p>
                          <a:pPr algn="ctr"/>
                          <a:r>
                            <a:rPr kumimoji="1" lang="en-US" altLang="ja-JP" sz="1400" dirty="0"/>
                            <a:t>37</a:t>
                          </a:r>
                          <a:endParaRPr kumimoji="1" lang="ja-JP" altLang="en-US" sz="1400" dirty="0"/>
                        </a:p>
                      </a:txBody>
                      <a:tcPr/>
                    </a:tc>
                    <a:tc>
                      <a:txBody>
                        <a:bodyPr/>
                        <a:lstStyle/>
                        <a:p>
                          <a:pPr algn="ctr"/>
                          <a:r>
                            <a:rPr kumimoji="1" lang="en-US" altLang="ja-JP" sz="1400" dirty="0"/>
                            <a:t>30</a:t>
                          </a:r>
                          <a:endParaRPr kumimoji="1" lang="ja-JP" altLang="en-US" sz="1400" dirty="0"/>
                        </a:p>
                      </a:txBody>
                      <a:tcPr/>
                    </a:tc>
                    <a:tc>
                      <a:txBody>
                        <a:bodyPr/>
                        <a:lstStyle/>
                        <a:p>
                          <a:pPr algn="ctr"/>
                          <a:r>
                            <a:rPr kumimoji="1" lang="en-US" altLang="ja-JP" sz="1400" dirty="0"/>
                            <a:t>…</a:t>
                          </a:r>
                          <a:endParaRPr kumimoji="1" lang="ja-JP" altLang="en-US" sz="1400" dirty="0"/>
                        </a:p>
                      </a:txBody>
                      <a:tcPr/>
                    </a:tc>
                    <a:extLst>
                      <a:ext uri="{0D108BD9-81ED-4DB2-BD59-A6C34878D82A}">
                        <a16:rowId xmlns:a16="http://schemas.microsoft.com/office/drawing/2014/main" val="2226100450"/>
                      </a:ext>
                    </a:extLst>
                  </a:tr>
                  <a:tr h="324000">
                    <a:tc>
                      <a:txBody>
                        <a:bodyPr/>
                        <a:lstStyle/>
                        <a:p>
                          <a:endParaRPr lang="ja-JP"/>
                        </a:p>
                      </a:txBody>
                      <a:tcPr>
                        <a:blipFill>
                          <a:blip r:embed="rId5"/>
                          <a:stretch>
                            <a:fillRect l="-394" t="-203774" r="-400394" b="-113208"/>
                          </a:stretch>
                        </a:blipFill>
                      </a:tcPr>
                    </a:tc>
                    <a:tc>
                      <a:txBody>
                        <a:bodyPr/>
                        <a:lstStyle/>
                        <a:p>
                          <a:pPr algn="ctr"/>
                          <a:endParaRPr kumimoji="1" lang="ja-JP" altLang="en-US" sz="1400" dirty="0"/>
                        </a:p>
                      </a:txBody>
                      <a:tcPr/>
                    </a:tc>
                    <a:tc>
                      <a:txBody>
                        <a:bodyPr/>
                        <a:lstStyle/>
                        <a:p>
                          <a:pPr algn="ctr"/>
                          <a:r>
                            <a:rPr kumimoji="1" lang="en-US" altLang="ja-JP" sz="1400" dirty="0"/>
                            <a:t>…</a:t>
                          </a:r>
                          <a:endParaRPr kumimoji="1" lang="ja-JP" altLang="en-US" sz="1400" dirty="0"/>
                        </a:p>
                      </a:txBody>
                      <a:tcPr/>
                    </a:tc>
                    <a:tc>
                      <a:txBody>
                        <a:bodyPr/>
                        <a:lstStyle/>
                        <a:p>
                          <a:pPr algn="ctr"/>
                          <a:r>
                            <a:rPr kumimoji="1" lang="en-US" altLang="ja-JP" sz="1400" dirty="0"/>
                            <a:t>6</a:t>
                          </a:r>
                          <a:endParaRPr kumimoji="1" lang="ja-JP" altLang="en-US" sz="1400" dirty="0"/>
                        </a:p>
                      </a:txBody>
                      <a:tcPr/>
                    </a:tc>
                    <a:tc>
                      <a:txBody>
                        <a:bodyPr/>
                        <a:lstStyle/>
                        <a:p>
                          <a:pPr algn="ctr"/>
                          <a:r>
                            <a:rPr kumimoji="1" lang="en-US" altLang="ja-JP" sz="1400" dirty="0"/>
                            <a:t>0</a:t>
                          </a:r>
                          <a:endParaRPr kumimoji="1" lang="ja-JP" altLang="en-US" sz="1400" dirty="0"/>
                        </a:p>
                      </a:txBody>
                      <a:tcPr/>
                    </a:tc>
                    <a:tc>
                      <a:txBody>
                        <a:bodyPr/>
                        <a:lstStyle/>
                        <a:p>
                          <a:pPr algn="ctr"/>
                          <a:r>
                            <a:rPr kumimoji="1" lang="en-US" altLang="ja-JP" sz="1400" dirty="0">
                              <a:solidFill>
                                <a:srgbClr val="C00000"/>
                              </a:solidFill>
                            </a:rPr>
                            <a:t>8</a:t>
                          </a:r>
                          <a:endParaRPr kumimoji="1" lang="ja-JP" altLang="en-US" sz="1400" dirty="0">
                            <a:solidFill>
                              <a:srgbClr val="C00000"/>
                            </a:solidFill>
                          </a:endParaRPr>
                        </a:p>
                      </a:txBody>
                      <a:tcPr>
                        <a:noFill/>
                      </a:tcPr>
                    </a:tc>
                    <a:tc>
                      <a:txBody>
                        <a:bodyPr/>
                        <a:lstStyle/>
                        <a:p>
                          <a:pPr algn="ctr"/>
                          <a:r>
                            <a:rPr kumimoji="1" lang="en-US" altLang="ja-JP" sz="1400" dirty="0"/>
                            <a:t>5</a:t>
                          </a:r>
                          <a:endParaRPr kumimoji="1" lang="ja-JP" altLang="en-US" sz="1400" dirty="0"/>
                        </a:p>
                      </a:txBody>
                      <a:tcPr/>
                    </a:tc>
                    <a:tc>
                      <a:txBody>
                        <a:bodyPr/>
                        <a:lstStyle/>
                        <a:p>
                          <a:pPr algn="ctr"/>
                          <a:endParaRPr kumimoji="1" lang="ja-JP" altLang="en-US" sz="1400" dirty="0"/>
                        </a:p>
                      </a:txBody>
                      <a:tcPr/>
                    </a:tc>
                    <a:tc>
                      <a:txBody>
                        <a:bodyPr/>
                        <a:lstStyle/>
                        <a:p>
                          <a:pPr algn="ctr"/>
                          <a:r>
                            <a:rPr kumimoji="1" lang="en-US" altLang="ja-JP" sz="1400" dirty="0"/>
                            <a:t>…</a:t>
                          </a:r>
                          <a:endParaRPr kumimoji="1" lang="ja-JP" altLang="en-US" sz="1400" dirty="0"/>
                        </a:p>
                      </a:txBody>
                      <a:tcPr/>
                    </a:tc>
                    <a:extLst>
                      <a:ext uri="{0D108BD9-81ED-4DB2-BD59-A6C34878D82A}">
                        <a16:rowId xmlns:a16="http://schemas.microsoft.com/office/drawing/2014/main" val="4000392416"/>
                      </a:ext>
                    </a:extLst>
                  </a:tr>
                  <a:tr h="324000">
                    <a:tc>
                      <a:txBody>
                        <a:bodyPr/>
                        <a:lstStyle/>
                        <a:p>
                          <a:endParaRPr lang="ja-JP"/>
                        </a:p>
                      </a:txBody>
                      <a:tcPr>
                        <a:blipFill>
                          <a:blip r:embed="rId5"/>
                          <a:stretch>
                            <a:fillRect l="-394" t="-303774" r="-400394" b="-13208"/>
                          </a:stretch>
                        </a:blipFill>
                      </a:tcPr>
                    </a:tc>
                    <a:tc>
                      <a:txBody>
                        <a:bodyPr/>
                        <a:lstStyle/>
                        <a:p>
                          <a:pPr algn="ctr"/>
                          <a:endParaRPr kumimoji="1" lang="ja-JP" altLang="en-US" sz="1400" dirty="0"/>
                        </a:p>
                      </a:txBody>
                      <a:tcPr/>
                    </a:tc>
                    <a:tc>
                      <a:txBody>
                        <a:bodyPr/>
                        <a:lstStyle/>
                        <a:p>
                          <a:pPr algn="ctr"/>
                          <a:r>
                            <a:rPr kumimoji="1" lang="en-US" altLang="ja-JP" sz="1400" dirty="0"/>
                            <a:t>…</a:t>
                          </a:r>
                          <a:endParaRPr kumimoji="1" lang="ja-JP" altLang="en-US" sz="1400" dirty="0"/>
                        </a:p>
                      </a:txBody>
                      <a:tcPr/>
                    </a:tc>
                    <a:tc>
                      <a:txBody>
                        <a:bodyPr/>
                        <a:lstStyle/>
                        <a:p>
                          <a:pPr algn="ctr"/>
                          <a:r>
                            <a:rPr kumimoji="1" lang="en-US" altLang="ja-JP" sz="1400" dirty="0"/>
                            <a:t>1</a:t>
                          </a:r>
                          <a:endParaRPr kumimoji="1" lang="ja-JP" altLang="en-US" sz="1400" dirty="0"/>
                        </a:p>
                      </a:txBody>
                      <a:tcPr/>
                    </a:tc>
                    <a:tc>
                      <a:txBody>
                        <a:bodyPr/>
                        <a:lstStyle/>
                        <a:p>
                          <a:pPr algn="ctr"/>
                          <a:r>
                            <a:rPr kumimoji="1" lang="en-US" altLang="ja-JP" sz="1400" dirty="0"/>
                            <a:t>-6</a:t>
                          </a:r>
                          <a:endParaRPr kumimoji="1" lang="ja-JP" altLang="en-US" sz="1400" dirty="0"/>
                        </a:p>
                      </a:txBody>
                      <a:tcPr/>
                    </a:tc>
                    <a:tc>
                      <a:txBody>
                        <a:bodyPr/>
                        <a:lstStyle/>
                        <a:p>
                          <a:pPr algn="ctr"/>
                          <a:r>
                            <a:rPr kumimoji="1" lang="en-US" altLang="ja-JP" sz="1400" dirty="0">
                              <a:solidFill>
                                <a:srgbClr val="C00000"/>
                              </a:solidFill>
                            </a:rPr>
                            <a:t>1</a:t>
                          </a:r>
                          <a:endParaRPr kumimoji="1" lang="ja-JP" altLang="en-US" sz="1400" dirty="0">
                            <a:solidFill>
                              <a:srgbClr val="C00000"/>
                            </a:solidFill>
                          </a:endParaRPr>
                        </a:p>
                      </a:txBody>
                      <a:tcPr/>
                    </a:tc>
                    <a:tc>
                      <a:txBody>
                        <a:bodyPr/>
                        <a:lstStyle/>
                        <a:p>
                          <a:pPr algn="ctr"/>
                          <a:r>
                            <a:rPr kumimoji="1" lang="en-US" altLang="ja-JP" sz="1400" dirty="0"/>
                            <a:t>-3</a:t>
                          </a:r>
                          <a:endParaRPr kumimoji="1" lang="ja-JP" altLang="en-US" sz="1400" dirty="0"/>
                        </a:p>
                      </a:txBody>
                      <a:tcPr/>
                    </a:tc>
                    <a:tc>
                      <a:txBody>
                        <a:bodyPr/>
                        <a:lstStyle/>
                        <a:p>
                          <a:pPr algn="ctr"/>
                          <a:endParaRPr kumimoji="1" lang="ja-JP" altLang="en-US" sz="1400" dirty="0"/>
                        </a:p>
                      </a:txBody>
                      <a:tcPr/>
                    </a:tc>
                    <a:tc>
                      <a:txBody>
                        <a:bodyPr/>
                        <a:lstStyle/>
                        <a:p>
                          <a:pPr algn="ctr"/>
                          <a:r>
                            <a:rPr kumimoji="1" lang="en-US" altLang="ja-JP" sz="1400" dirty="0"/>
                            <a:t>…</a:t>
                          </a:r>
                          <a:endParaRPr kumimoji="1" lang="ja-JP" altLang="en-US" sz="1400" dirty="0"/>
                        </a:p>
                      </a:txBody>
                      <a:tcPr/>
                    </a:tc>
                    <a:extLst>
                      <a:ext uri="{0D108BD9-81ED-4DB2-BD59-A6C34878D82A}">
                        <a16:rowId xmlns:a16="http://schemas.microsoft.com/office/drawing/2014/main" val="853467289"/>
                      </a:ext>
                    </a:extLst>
                  </a:tr>
                </a:tbl>
              </a:graphicData>
            </a:graphic>
          </p:graphicFrame>
        </mc:Fallback>
      </mc:AlternateContent>
      <mc:AlternateContent xmlns:mc="http://schemas.openxmlformats.org/markup-compatibility/2006">
        <mc:Choice xmlns:a14="http://schemas.microsoft.com/office/drawing/2010/main" Requires="a14">
          <p:sp>
            <p:nvSpPr>
              <p:cNvPr id="7" name="フローチャート: 結合子 6"/>
              <p:cNvSpPr/>
              <p:nvPr/>
            </p:nvSpPr>
            <p:spPr>
              <a:xfrm>
                <a:off x="1281545" y="5527961"/>
                <a:ext cx="1510146" cy="554181"/>
              </a:xfrm>
              <a:prstGeom prst="flowChartConnector">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kumimoji="1" lang="en-US" altLang="ja-JP" b="0" i="0" smtClean="0">
                          <a:solidFill>
                            <a:schemeClr val="tx1"/>
                          </a:solidFill>
                          <a:latin typeface="Cambria Math" panose="02040503050406030204" pitchFamily="18" charset="0"/>
                        </a:rPr>
                        <m:t>pred</m:t>
                      </m:r>
                      <m:sSub>
                        <m:sSubPr>
                          <m:ctrlPr>
                            <a:rPr kumimoji="1" lang="en-US" altLang="ja-JP" b="0" i="1" smtClean="0">
                              <a:solidFill>
                                <a:schemeClr val="tx1"/>
                              </a:solidFill>
                              <a:latin typeface="Cambria Math" panose="02040503050406030204" pitchFamily="18" charset="0"/>
                            </a:rPr>
                          </m:ctrlPr>
                        </m:sSubPr>
                        <m:e>
                          <m:d>
                            <m:dPr>
                              <m:ctrlPr>
                                <a:rPr kumimoji="1" lang="en-US" altLang="ja-JP" b="0" i="1" smtClean="0">
                                  <a:solidFill>
                                    <a:schemeClr val="tx1"/>
                                  </a:solidFill>
                                  <a:latin typeface="Cambria Math" panose="02040503050406030204" pitchFamily="18" charset="0"/>
                                </a:rPr>
                              </m:ctrlPr>
                            </m:dPr>
                            <m:e>
                              <m:sSup>
                                <m:sSupPr>
                                  <m:ctrlPr>
                                    <a:rPr kumimoji="1" lang="en-US" altLang="ja-JP" b="0" i="1" smtClean="0">
                                      <a:solidFill>
                                        <a:schemeClr val="tx1"/>
                                      </a:solidFill>
                                      <a:latin typeface="Cambria Math" panose="02040503050406030204" pitchFamily="18" charset="0"/>
                                    </a:rPr>
                                  </m:ctrlPr>
                                </m:sSupPr>
                                <m:e>
                                  <m:r>
                                    <a:rPr kumimoji="1" lang="en-US" altLang="ja-JP" b="0" i="1" smtClean="0">
                                      <a:solidFill>
                                        <a:schemeClr val="tx1"/>
                                      </a:solidFill>
                                      <a:latin typeface="Cambria Math" panose="02040503050406030204" pitchFamily="18" charset="0"/>
                                    </a:rPr>
                                    <m:t>𝑇</m:t>
                                  </m:r>
                                </m:e>
                                <m:sup>
                                  <m:r>
                                    <a:rPr kumimoji="1" lang="en-US" altLang="ja-JP" b="0" i="1" smtClean="0">
                                      <a:solidFill>
                                        <a:schemeClr val="tx1"/>
                                      </a:solidFill>
                                      <a:latin typeface="Cambria Math" panose="02040503050406030204" pitchFamily="18" charset="0"/>
                                    </a:rPr>
                                    <m:t>′</m:t>
                                  </m:r>
                                </m:sup>
                              </m:sSup>
                            </m:e>
                          </m:d>
                        </m:e>
                        <m:sub>
                          <m:r>
                            <a:rPr kumimoji="1" lang="en-US" altLang="ja-JP" b="0" i="1" smtClean="0">
                              <a:solidFill>
                                <a:schemeClr val="tx1"/>
                              </a:solidFill>
                              <a:latin typeface="Cambria Math" panose="02040503050406030204" pitchFamily="18" charset="0"/>
                            </a:rPr>
                            <m:t>𝑗</m:t>
                          </m:r>
                        </m:sub>
                      </m:sSub>
                    </m:oMath>
                  </m:oMathPara>
                </a14:m>
                <a:endParaRPr kumimoji="1" lang="ja-JP" altLang="en-US" dirty="0">
                  <a:solidFill>
                    <a:schemeClr val="tx1"/>
                  </a:solidFill>
                </a:endParaRPr>
              </a:p>
            </p:txBody>
          </p:sp>
        </mc:Choice>
        <mc:Fallback>
          <p:sp>
            <p:nvSpPr>
              <p:cNvPr id="7" name="フローチャート: 結合子 6"/>
              <p:cNvSpPr>
                <a:spLocks noRot="1" noChangeAspect="1" noMove="1" noResize="1" noEditPoints="1" noAdjustHandles="1" noChangeArrowheads="1" noChangeShapeType="1" noTextEdit="1"/>
              </p:cNvSpPr>
              <p:nvPr/>
            </p:nvSpPr>
            <p:spPr>
              <a:xfrm>
                <a:off x="1281545" y="5527961"/>
                <a:ext cx="1510146" cy="554181"/>
              </a:xfrm>
              <a:prstGeom prst="flowChartConnector">
                <a:avLst/>
              </a:prstGeom>
              <a:blipFill>
                <a:blip r:embed="rId6"/>
                <a:stretch>
                  <a:fillRect/>
                </a:stretch>
              </a:blipFill>
              <a:ln w="19050">
                <a:solidFill>
                  <a:srgbClr val="00B050"/>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フローチャート: 結合子 7"/>
              <p:cNvSpPr/>
              <p:nvPr/>
            </p:nvSpPr>
            <p:spPr>
              <a:xfrm>
                <a:off x="3844638" y="5527960"/>
                <a:ext cx="1510146" cy="554181"/>
              </a:xfrm>
              <a:prstGeom prst="flowChartConnector">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kumimoji="1" lang="en-US" altLang="ja-JP" b="0" i="0" smtClean="0">
                          <a:solidFill>
                            <a:schemeClr val="tx1"/>
                          </a:solidFill>
                          <a:latin typeface="Cambria Math" panose="02040503050406030204" pitchFamily="18" charset="0"/>
                        </a:rPr>
                        <m:t>pred</m:t>
                      </m:r>
                      <m:sSub>
                        <m:sSubPr>
                          <m:ctrlPr>
                            <a:rPr kumimoji="1" lang="en-US" altLang="ja-JP" b="0" i="1" smtClean="0">
                              <a:solidFill>
                                <a:schemeClr val="tx1"/>
                              </a:solidFill>
                              <a:latin typeface="Cambria Math" panose="02040503050406030204" pitchFamily="18" charset="0"/>
                            </a:rPr>
                          </m:ctrlPr>
                        </m:sSubPr>
                        <m:e>
                          <m:d>
                            <m:dPr>
                              <m:ctrlPr>
                                <a:rPr kumimoji="1" lang="en-US" altLang="ja-JP" b="0" i="1" smtClean="0">
                                  <a:solidFill>
                                    <a:schemeClr val="tx1"/>
                                  </a:solidFill>
                                  <a:latin typeface="Cambria Math" panose="02040503050406030204" pitchFamily="18" charset="0"/>
                                </a:rPr>
                              </m:ctrlPr>
                            </m:dPr>
                            <m:e>
                              <m:sSup>
                                <m:sSupPr>
                                  <m:ctrlPr>
                                    <a:rPr kumimoji="1" lang="en-US" altLang="ja-JP" b="0" i="1" smtClean="0">
                                      <a:solidFill>
                                        <a:schemeClr val="tx1"/>
                                      </a:solidFill>
                                      <a:latin typeface="Cambria Math" panose="02040503050406030204" pitchFamily="18" charset="0"/>
                                    </a:rPr>
                                  </m:ctrlPr>
                                </m:sSupPr>
                                <m:e>
                                  <m:r>
                                    <a:rPr kumimoji="1" lang="en-US" altLang="ja-JP" b="0" i="1" smtClean="0">
                                      <a:solidFill>
                                        <a:schemeClr val="tx1"/>
                                      </a:solidFill>
                                      <a:latin typeface="Cambria Math" panose="02040503050406030204" pitchFamily="18" charset="0"/>
                                    </a:rPr>
                                    <m:t>𝑇</m:t>
                                  </m:r>
                                </m:e>
                                <m:sup>
                                  <m:r>
                                    <a:rPr kumimoji="1" lang="en-US" altLang="ja-JP" b="0" i="1" smtClean="0">
                                      <a:solidFill>
                                        <a:schemeClr val="tx1"/>
                                      </a:solidFill>
                                      <a:latin typeface="Cambria Math" panose="02040503050406030204" pitchFamily="18" charset="0"/>
                                    </a:rPr>
                                    <m:t>′</m:t>
                                  </m:r>
                                </m:sup>
                              </m:sSup>
                            </m:e>
                          </m:d>
                        </m:e>
                        <m:sub>
                          <m:r>
                            <a:rPr kumimoji="1" lang="en-US" altLang="ja-JP" b="0" i="1" smtClean="0">
                              <a:solidFill>
                                <a:schemeClr val="tx1"/>
                              </a:solidFill>
                              <a:latin typeface="Cambria Math" panose="02040503050406030204" pitchFamily="18" charset="0"/>
                            </a:rPr>
                            <m:t>𝑖</m:t>
                          </m:r>
                        </m:sub>
                      </m:sSub>
                    </m:oMath>
                  </m:oMathPara>
                </a14:m>
                <a:endParaRPr kumimoji="1" lang="ja-JP" altLang="en-US" dirty="0">
                  <a:solidFill>
                    <a:schemeClr val="tx1"/>
                  </a:solidFill>
                </a:endParaRPr>
              </a:p>
            </p:txBody>
          </p:sp>
        </mc:Choice>
        <mc:Fallback>
          <p:sp>
            <p:nvSpPr>
              <p:cNvPr id="8" name="フローチャート: 結合子 7"/>
              <p:cNvSpPr>
                <a:spLocks noRot="1" noChangeAspect="1" noMove="1" noResize="1" noEditPoints="1" noAdjustHandles="1" noChangeArrowheads="1" noChangeShapeType="1" noTextEdit="1"/>
              </p:cNvSpPr>
              <p:nvPr/>
            </p:nvSpPr>
            <p:spPr>
              <a:xfrm>
                <a:off x="3844638" y="5527960"/>
                <a:ext cx="1510146" cy="554181"/>
              </a:xfrm>
              <a:prstGeom prst="flowChartConnector">
                <a:avLst/>
              </a:prstGeom>
              <a:blipFill>
                <a:blip r:embed="rId7"/>
                <a:stretch>
                  <a:fillRect/>
                </a:stretch>
              </a:blipFill>
              <a:ln w="19050">
                <a:solidFill>
                  <a:srgbClr val="00B050"/>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フローチャート: 結合子 8"/>
              <p:cNvSpPr/>
              <p:nvPr/>
            </p:nvSpPr>
            <p:spPr>
              <a:xfrm>
                <a:off x="6357504" y="5527961"/>
                <a:ext cx="1510146" cy="554181"/>
              </a:xfrm>
              <a:prstGeom prst="flowChartConnector">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kumimoji="1" lang="en-US" altLang="ja-JP" b="0" i="0" smtClean="0">
                          <a:solidFill>
                            <a:schemeClr val="tx1"/>
                          </a:solidFill>
                          <a:latin typeface="Cambria Math" panose="02040503050406030204" pitchFamily="18" charset="0"/>
                        </a:rPr>
                        <m:t>pred</m:t>
                      </m:r>
                      <m:sSub>
                        <m:sSubPr>
                          <m:ctrlPr>
                            <a:rPr kumimoji="1" lang="en-US" altLang="ja-JP" b="0" i="1" smtClean="0">
                              <a:solidFill>
                                <a:schemeClr val="tx1"/>
                              </a:solidFill>
                              <a:latin typeface="Cambria Math" panose="02040503050406030204" pitchFamily="18" charset="0"/>
                            </a:rPr>
                          </m:ctrlPr>
                        </m:sSubPr>
                        <m:e>
                          <m:d>
                            <m:dPr>
                              <m:ctrlPr>
                                <a:rPr kumimoji="1" lang="en-US" altLang="ja-JP" b="0" i="1" smtClean="0">
                                  <a:solidFill>
                                    <a:schemeClr val="tx1"/>
                                  </a:solidFill>
                                  <a:latin typeface="Cambria Math" panose="02040503050406030204" pitchFamily="18" charset="0"/>
                                </a:rPr>
                              </m:ctrlPr>
                            </m:dPr>
                            <m:e>
                              <m:sSup>
                                <m:sSupPr>
                                  <m:ctrlPr>
                                    <a:rPr kumimoji="1" lang="en-US" altLang="ja-JP" b="0" i="1" smtClean="0">
                                      <a:solidFill>
                                        <a:schemeClr val="tx1"/>
                                      </a:solidFill>
                                      <a:latin typeface="Cambria Math" panose="02040503050406030204" pitchFamily="18" charset="0"/>
                                    </a:rPr>
                                  </m:ctrlPr>
                                </m:sSupPr>
                                <m:e>
                                  <m:r>
                                    <a:rPr kumimoji="1" lang="en-US" altLang="ja-JP" b="0" i="1" smtClean="0">
                                      <a:solidFill>
                                        <a:schemeClr val="tx1"/>
                                      </a:solidFill>
                                      <a:latin typeface="Cambria Math" panose="02040503050406030204" pitchFamily="18" charset="0"/>
                                    </a:rPr>
                                    <m:t>𝑇</m:t>
                                  </m:r>
                                </m:e>
                                <m:sup>
                                  <m:r>
                                    <a:rPr kumimoji="1" lang="en-US" altLang="ja-JP" b="0" i="1" smtClean="0">
                                      <a:solidFill>
                                        <a:schemeClr val="tx1"/>
                                      </a:solidFill>
                                      <a:latin typeface="Cambria Math" panose="02040503050406030204" pitchFamily="18" charset="0"/>
                                    </a:rPr>
                                    <m:t>′</m:t>
                                  </m:r>
                                </m:sup>
                              </m:sSup>
                            </m:e>
                          </m:d>
                        </m:e>
                        <m:sub>
                          <m:r>
                            <a:rPr kumimoji="1" lang="en-US" altLang="ja-JP" b="0" i="1" smtClean="0">
                              <a:solidFill>
                                <a:schemeClr val="tx1"/>
                              </a:solidFill>
                              <a:latin typeface="Cambria Math" panose="02040503050406030204" pitchFamily="18" charset="0"/>
                            </a:rPr>
                            <m:t>𝑗</m:t>
                          </m:r>
                          <m:r>
                            <a:rPr kumimoji="1" lang="en-US" altLang="ja-JP" b="0" i="1" smtClean="0">
                              <a:solidFill>
                                <a:schemeClr val="tx1"/>
                              </a:solidFill>
                              <a:latin typeface="Cambria Math" panose="02040503050406030204" pitchFamily="18" charset="0"/>
                            </a:rPr>
                            <m:t>′</m:t>
                          </m:r>
                        </m:sub>
                      </m:sSub>
                    </m:oMath>
                  </m:oMathPara>
                </a14:m>
                <a:endParaRPr kumimoji="1" lang="ja-JP" altLang="en-US" dirty="0">
                  <a:solidFill>
                    <a:schemeClr val="tx1"/>
                  </a:solidFill>
                </a:endParaRPr>
              </a:p>
            </p:txBody>
          </p:sp>
        </mc:Choice>
        <mc:Fallback>
          <p:sp>
            <p:nvSpPr>
              <p:cNvPr id="9" name="フローチャート: 結合子 8"/>
              <p:cNvSpPr>
                <a:spLocks noRot="1" noChangeAspect="1" noMove="1" noResize="1" noEditPoints="1" noAdjustHandles="1" noChangeArrowheads="1" noChangeShapeType="1" noTextEdit="1"/>
              </p:cNvSpPr>
              <p:nvPr/>
            </p:nvSpPr>
            <p:spPr>
              <a:xfrm>
                <a:off x="6357504" y="5527961"/>
                <a:ext cx="1510146" cy="554181"/>
              </a:xfrm>
              <a:prstGeom prst="flowChartConnector">
                <a:avLst/>
              </a:prstGeom>
              <a:blipFill>
                <a:blip r:embed="rId8"/>
                <a:stretch>
                  <a:fillRect/>
                </a:stretch>
              </a:blipFill>
              <a:ln w="19050">
                <a:solidFill>
                  <a:srgbClr val="00B050"/>
                </a:solidFill>
              </a:ln>
            </p:spPr>
            <p:txBody>
              <a:bodyPr/>
              <a:lstStyle/>
              <a:p>
                <a:r>
                  <a:rPr lang="ja-JP" altLang="en-US">
                    <a:noFill/>
                  </a:rPr>
                  <a:t> </a:t>
                </a:r>
              </a:p>
            </p:txBody>
          </p:sp>
        </mc:Fallback>
      </mc:AlternateContent>
      <p:cxnSp>
        <p:nvCxnSpPr>
          <p:cNvPr id="11" name="直線矢印コネクタ 10"/>
          <p:cNvCxnSpPr/>
          <p:nvPr/>
        </p:nvCxnSpPr>
        <p:spPr>
          <a:xfrm>
            <a:off x="2916382" y="5805050"/>
            <a:ext cx="775854"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a:off x="5500255" y="5805050"/>
            <a:ext cx="775854"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p:cNvSpPr txBox="1"/>
              <p:nvPr/>
            </p:nvSpPr>
            <p:spPr>
              <a:xfrm>
                <a:off x="3152446" y="5475592"/>
                <a:ext cx="3314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𝑖</m:t>
                      </m:r>
                    </m:oMath>
                  </m:oMathPara>
                </a14:m>
                <a:endParaRPr kumimoji="1" lang="ja-JP" altLang="en-US" dirty="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3152446" y="5475592"/>
                <a:ext cx="331436" cy="369332"/>
              </a:xfrm>
              <a:prstGeom prst="rect">
                <a:avLst/>
              </a:prstGeom>
              <a:blipFill>
                <a:blip r:embed="rId9"/>
                <a:stretch>
                  <a:fillRect/>
                </a:stretch>
              </a:blipFill>
            </p:spPr>
            <p:txBody>
              <a:bodyPr/>
              <a:lstStyle/>
              <a:p>
                <a:r>
                  <a:rPr lang="ja-JP" altLang="en-US">
                    <a:noFill/>
                  </a:rPr>
                  <a:t> </a:t>
                </a:r>
              </a:p>
            </p:txBody>
          </p:sp>
        </mc:Fallback>
      </mc:AlternateContent>
      <p:sp>
        <p:nvSpPr>
          <p:cNvPr id="21" name="矢印: 上カーブ 20"/>
          <p:cNvSpPr/>
          <p:nvPr/>
        </p:nvSpPr>
        <p:spPr>
          <a:xfrm flipV="1">
            <a:off x="2318040" y="5105186"/>
            <a:ext cx="4976378" cy="388620"/>
          </a:xfrm>
          <a:prstGeom prst="curvedUpArrow">
            <a:avLst>
              <a:gd name="adj1" fmla="val 32503"/>
              <a:gd name="adj2" fmla="val 152432"/>
              <a:gd name="adj3" fmla="val 31410"/>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14" name="テキスト ボックス 13"/>
              <p:cNvSpPr txBox="1"/>
              <p:nvPr/>
            </p:nvSpPr>
            <p:spPr>
              <a:xfrm>
                <a:off x="5715540" y="5464762"/>
                <a:ext cx="3930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5715540" y="5464762"/>
                <a:ext cx="393056" cy="369332"/>
              </a:xfrm>
              <a:prstGeom prst="rect">
                <a:avLst/>
              </a:prstGeom>
              <a:blipFill>
                <a:blip r:embed="rId10"/>
                <a:stretch>
                  <a:fillRect b="-14754"/>
                </a:stretch>
              </a:blipFill>
            </p:spPr>
            <p:txBody>
              <a:bodyPr/>
              <a:lstStyle/>
              <a:p>
                <a:r>
                  <a:rPr lang="ja-JP" altLang="en-US">
                    <a:noFill/>
                  </a:rPr>
                  <a:t> </a:t>
                </a:r>
              </a:p>
            </p:txBody>
          </p:sp>
        </mc:Fallback>
      </mc:AlternateContent>
      <p:sp>
        <p:nvSpPr>
          <p:cNvPr id="10" name="乗算記号 9"/>
          <p:cNvSpPr/>
          <p:nvPr/>
        </p:nvSpPr>
        <p:spPr>
          <a:xfrm>
            <a:off x="3033821" y="5299496"/>
            <a:ext cx="3054061" cy="997899"/>
          </a:xfrm>
          <a:prstGeom prst="mathMultiply">
            <a:avLst>
              <a:gd name="adj1" fmla="val 1018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テキスト ボックス 15"/>
              <p:cNvSpPr txBox="1"/>
              <p:nvPr/>
            </p:nvSpPr>
            <p:spPr>
              <a:xfrm>
                <a:off x="4461231" y="5019674"/>
                <a:ext cx="3930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4461231" y="5019674"/>
                <a:ext cx="393056" cy="369332"/>
              </a:xfrm>
              <a:prstGeom prst="rect">
                <a:avLst/>
              </a:prstGeom>
              <a:blipFill>
                <a:blip r:embed="rId11"/>
                <a:stretch>
                  <a:fillRect b="-1475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799865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normAutofit/>
              </a:bodyPr>
              <a:lstStyle/>
              <a:p>
                <a14:m>
                  <m:oMath xmlns:m="http://schemas.openxmlformats.org/officeDocument/2006/math">
                    <m:r>
                      <a:rPr kumimoji="1" lang="en-US" altLang="ja-JP" b="0" i="1" smtClean="0">
                        <a:latin typeface="Cambria Math" panose="02040503050406030204" pitchFamily="18" charset="0"/>
                      </a:rPr>
                      <m:t>𝑝𝑟𝑒𝑑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𝑇</m:t>
                    </m:r>
                    <m:r>
                      <a:rPr kumimoji="1" lang="en-US" altLang="ja-JP" b="0" i="1" smtClean="0">
                        <a:latin typeface="Cambria Math" panose="02040503050406030204" pitchFamily="18" charset="0"/>
                      </a:rPr>
                      <m:t>′)</m:t>
                    </m:r>
                  </m:oMath>
                </a14:m>
                <a:r>
                  <a:rPr kumimoji="1" lang="ja-JP" altLang="en-US" dirty="0"/>
                  <a:t>の効率的な</a:t>
                </a:r>
                <a:r>
                  <a:rPr lang="ja-JP" altLang="en-US" dirty="0"/>
                  <a:t>変更</a:t>
                </a:r>
                <a:r>
                  <a:rPr lang="en-US" altLang="ja-JP" dirty="0"/>
                  <a:t>(2)</a:t>
                </a:r>
                <a:endParaRPr kumimoji="1" lang="ja-JP" altLang="en-US"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2"/>
                <a:stretch>
                  <a:fillRect b="-1990"/>
                </a:stretch>
              </a:blipFill>
            </p:spPr>
            <p:txBody>
              <a:bodyPr/>
              <a:lstStyle/>
              <a:p>
                <a:r>
                  <a:rPr lang="ja-JP" altLang="en-US">
                    <a:noFill/>
                  </a:rPr>
                  <a:t> </a:t>
                </a:r>
              </a:p>
            </p:txBody>
          </p:sp>
        </mc:Fallback>
      </mc:AlternateContent>
      <p:sp>
        <p:nvSpPr>
          <p:cNvPr id="3" name="コンテンツ プレースホルダー 2"/>
          <p:cNvSpPr>
            <a:spLocks noGrp="1"/>
          </p:cNvSpPr>
          <p:nvPr>
            <p:ph idx="1"/>
          </p:nvPr>
        </p:nvSpPr>
        <p:spPr>
          <a:xfrm>
            <a:off x="314325" y="1240926"/>
            <a:ext cx="8515350" cy="882938"/>
          </a:xfrm>
        </p:spPr>
        <p:txBody>
          <a:bodyPr>
            <a:normAutofit/>
          </a:bodyPr>
          <a:lstStyle/>
          <a:p>
            <a:r>
              <a:rPr kumimoji="1" lang="ja-JP" altLang="en-US" dirty="0"/>
              <a:t>挿入される数字を</a:t>
            </a:r>
            <a:r>
              <a:rPr lang="ja-JP" altLang="en-US" dirty="0"/>
              <a:t>その数字の</a:t>
            </a:r>
            <a:r>
              <a:rPr lang="en-US" altLang="ja-JP" dirty="0"/>
              <a:t>successor</a:t>
            </a:r>
            <a:r>
              <a:rPr lang="ja-JP" altLang="en-US" dirty="0"/>
              <a:t>と，</a:t>
            </a:r>
            <a:r>
              <a:rPr lang="en-US" altLang="ja-JP" dirty="0"/>
              <a:t> </a:t>
            </a:r>
            <a:r>
              <a:rPr lang="en-US" altLang="ja-JP" dirty="0" err="1"/>
              <a:t>predessor</a:t>
            </a:r>
            <a:r>
              <a:rPr lang="ja-JP" altLang="en-US" dirty="0"/>
              <a:t>で挟む必要がある．</a:t>
            </a:r>
            <a:endParaRPr kumimoji="1" lang="ja-JP" altLang="en-US" dirty="0"/>
          </a:p>
        </p:txBody>
      </p:sp>
      <p:sp>
        <p:nvSpPr>
          <p:cNvPr id="4" name="スライド番号プレースホルダー 3"/>
          <p:cNvSpPr>
            <a:spLocks noGrp="1"/>
          </p:cNvSpPr>
          <p:nvPr>
            <p:ph type="sldNum" sz="quarter" idx="12"/>
          </p:nvPr>
        </p:nvSpPr>
        <p:spPr/>
        <p:txBody>
          <a:bodyPr/>
          <a:lstStyle/>
          <a:p>
            <a:fld id="{46F5A2C1-14D5-5B4B-BE34-C3D425CB82EE}" type="slidenum">
              <a:rPr kumimoji="1" lang="ja-JP" altLang="en-US" smtClean="0"/>
              <a:t>37</a:t>
            </a:fld>
            <a:endParaRPr kumimoji="1" lang="ja-JP" altLang="en-US"/>
          </a:p>
        </p:txBody>
      </p:sp>
      <mc:AlternateContent xmlns:mc="http://schemas.openxmlformats.org/markup-compatibility/2006">
        <mc:Choice xmlns:a14="http://schemas.microsoft.com/office/drawing/2010/main" Requires="a14">
          <p:graphicFrame>
            <p:nvGraphicFramePr>
              <p:cNvPr id="5" name="表 4"/>
              <p:cNvGraphicFramePr>
                <a:graphicFrameLocks noGrp="1"/>
              </p:cNvGraphicFramePr>
              <p:nvPr>
                <p:extLst>
                  <p:ext uri="{D42A27DB-BD31-4B8C-83A1-F6EECF244321}">
                    <p14:modId xmlns:p14="http://schemas.microsoft.com/office/powerpoint/2010/main" val="386927405"/>
                  </p:ext>
                </p:extLst>
              </p:nvPr>
            </p:nvGraphicFramePr>
            <p:xfrm>
              <a:off x="845127" y="2141471"/>
              <a:ext cx="7730840" cy="1296000"/>
            </p:xfrm>
            <a:graphic>
              <a:graphicData uri="http://schemas.openxmlformats.org/drawingml/2006/table">
                <a:tbl>
                  <a:tblPr firstRow="1" bandRow="1">
                    <a:tableStyleId>{5940675A-B579-460E-94D1-54222C63F5DA}</a:tableStyleId>
                  </a:tblPr>
                  <a:tblGrid>
                    <a:gridCol w="1546168">
                      <a:extLst>
                        <a:ext uri="{9D8B030D-6E8A-4147-A177-3AD203B41FA5}">
                          <a16:colId xmlns:a16="http://schemas.microsoft.com/office/drawing/2014/main" val="1478541316"/>
                        </a:ext>
                      </a:extLst>
                    </a:gridCol>
                    <a:gridCol w="773084">
                      <a:extLst>
                        <a:ext uri="{9D8B030D-6E8A-4147-A177-3AD203B41FA5}">
                          <a16:colId xmlns:a16="http://schemas.microsoft.com/office/drawing/2014/main" val="72445437"/>
                        </a:ext>
                      </a:extLst>
                    </a:gridCol>
                    <a:gridCol w="773084">
                      <a:extLst>
                        <a:ext uri="{9D8B030D-6E8A-4147-A177-3AD203B41FA5}">
                          <a16:colId xmlns:a16="http://schemas.microsoft.com/office/drawing/2014/main" val="2831358447"/>
                        </a:ext>
                      </a:extLst>
                    </a:gridCol>
                    <a:gridCol w="773084">
                      <a:extLst>
                        <a:ext uri="{9D8B030D-6E8A-4147-A177-3AD203B41FA5}">
                          <a16:colId xmlns:a16="http://schemas.microsoft.com/office/drawing/2014/main" val="773548824"/>
                        </a:ext>
                      </a:extLst>
                    </a:gridCol>
                    <a:gridCol w="773084">
                      <a:extLst>
                        <a:ext uri="{9D8B030D-6E8A-4147-A177-3AD203B41FA5}">
                          <a16:colId xmlns:a16="http://schemas.microsoft.com/office/drawing/2014/main" val="3875840584"/>
                        </a:ext>
                      </a:extLst>
                    </a:gridCol>
                    <a:gridCol w="773084">
                      <a:extLst>
                        <a:ext uri="{9D8B030D-6E8A-4147-A177-3AD203B41FA5}">
                          <a16:colId xmlns:a16="http://schemas.microsoft.com/office/drawing/2014/main" val="827882027"/>
                        </a:ext>
                      </a:extLst>
                    </a:gridCol>
                    <a:gridCol w="773084">
                      <a:extLst>
                        <a:ext uri="{9D8B030D-6E8A-4147-A177-3AD203B41FA5}">
                          <a16:colId xmlns:a16="http://schemas.microsoft.com/office/drawing/2014/main" val="399068998"/>
                        </a:ext>
                      </a:extLst>
                    </a:gridCol>
                    <a:gridCol w="773084">
                      <a:extLst>
                        <a:ext uri="{9D8B030D-6E8A-4147-A177-3AD203B41FA5}">
                          <a16:colId xmlns:a16="http://schemas.microsoft.com/office/drawing/2014/main" val="473078737"/>
                        </a:ext>
                      </a:extLst>
                    </a:gridCol>
                    <a:gridCol w="773084">
                      <a:extLst>
                        <a:ext uri="{9D8B030D-6E8A-4147-A177-3AD203B41FA5}">
                          <a16:colId xmlns:a16="http://schemas.microsoft.com/office/drawing/2014/main" val="1760534739"/>
                        </a:ext>
                      </a:extLst>
                    </a:gridCol>
                  </a:tblGrid>
                  <a:tr h="324000">
                    <a:tc>
                      <a:txBody>
                        <a:bodyPr/>
                        <a:lstStyle/>
                        <a:p>
                          <a:pPr algn="ctr"/>
                          <a:r>
                            <a:rPr lang="en-US" altLang="ja-JP" sz="1400" dirty="0"/>
                            <a:t>index</a:t>
                          </a:r>
                          <a:endParaRPr lang="ja-JP" altLang="en-US" sz="1400" dirty="0"/>
                        </a:p>
                      </a:txBody>
                      <a:tcPr>
                        <a:solidFill>
                          <a:schemeClr val="bg1">
                            <a:lumMod val="85000"/>
                          </a:schemeClr>
                        </a:solidFill>
                      </a:tcPr>
                    </a:tc>
                    <a:tc>
                      <a:txBody>
                        <a:bodyPr/>
                        <a:lstStyle/>
                        <a:p>
                          <a:pPr algn="ctr"/>
                          <a:endParaRPr kumimoji="1" lang="ja-JP" altLang="en-US" sz="1400" dirty="0"/>
                        </a:p>
                      </a:txBody>
                      <a:tcPr>
                        <a:solidFill>
                          <a:schemeClr val="bg1">
                            <a:lumMod val="85000"/>
                          </a:schemeClr>
                        </a:solidFill>
                      </a:tcPr>
                    </a:tc>
                    <a:tc>
                      <a:txBody>
                        <a:bodyPr/>
                        <a:lstStyle/>
                        <a:p>
                          <a:pPr algn="ctr"/>
                          <a:r>
                            <a:rPr kumimoji="1" lang="en-US" altLang="ja-JP" sz="1400" dirty="0"/>
                            <a:t>…</a:t>
                          </a:r>
                          <a:endParaRPr kumimoji="1" lang="ja-JP" altLang="en-US" sz="1400" dirty="0"/>
                        </a:p>
                      </a:txBody>
                      <a:tcPr>
                        <a:solidFill>
                          <a:schemeClr val="bg1">
                            <a:lumMod val="85000"/>
                          </a:schemeClr>
                        </a:solidFill>
                      </a:tcPr>
                    </a:tc>
                    <a:tc>
                      <a:txBody>
                        <a:bodyPr/>
                        <a:lstStyle/>
                        <a:p>
                          <a:pPr algn="ctr"/>
                          <a:r>
                            <a:rPr kumimoji="1" lang="en-US" altLang="ja-JP" sz="1400" dirty="0"/>
                            <a:t>5</a:t>
                          </a:r>
                          <a:endParaRPr kumimoji="1" lang="ja-JP" altLang="en-US" sz="1400" dirty="0"/>
                        </a:p>
                      </a:txBody>
                      <a:tcPr>
                        <a:solidFill>
                          <a:schemeClr val="bg1">
                            <a:lumMod val="85000"/>
                          </a:schemeClr>
                        </a:solidFill>
                      </a:tcPr>
                    </a:tc>
                    <a:tc>
                      <a:txBody>
                        <a:bodyPr/>
                        <a:lstStyle/>
                        <a:p>
                          <a:pPr algn="ctr"/>
                          <a:r>
                            <a:rPr kumimoji="1" lang="en-US" altLang="ja-JP" sz="1400" dirty="0"/>
                            <a:t>6</a:t>
                          </a:r>
                          <a:endParaRPr kumimoji="1" lang="ja-JP" altLang="en-US" sz="1400" dirty="0"/>
                        </a:p>
                      </a:txBody>
                      <a:tcPr>
                        <a:solidFill>
                          <a:schemeClr val="bg1">
                            <a:lumMod val="85000"/>
                          </a:schemeClr>
                        </a:solidFill>
                      </a:tcPr>
                    </a:tc>
                    <a:tc>
                      <a:txBody>
                        <a:bodyPr/>
                        <a:lstStyle/>
                        <a:p>
                          <a:pPr algn="ctr"/>
                          <a:r>
                            <a:rPr kumimoji="1" lang="en-US" altLang="ja-JP" sz="1400" dirty="0"/>
                            <a:t>7</a:t>
                          </a:r>
                          <a:endParaRPr kumimoji="1" lang="ja-JP" altLang="en-US" sz="1400" dirty="0"/>
                        </a:p>
                      </a:txBody>
                      <a:tcPr>
                        <a:solidFill>
                          <a:schemeClr val="bg1">
                            <a:lumMod val="85000"/>
                          </a:schemeClr>
                        </a:solidFill>
                      </a:tcPr>
                    </a:tc>
                    <a:tc>
                      <a:txBody>
                        <a:bodyPr/>
                        <a:lstStyle/>
                        <a:p>
                          <a:pPr algn="ctr"/>
                          <a:r>
                            <a:rPr kumimoji="1" lang="en-US" altLang="ja-JP" sz="1400" dirty="0"/>
                            <a:t>8</a:t>
                          </a:r>
                          <a:endParaRPr kumimoji="1" lang="ja-JP" altLang="en-US" sz="1400" dirty="0"/>
                        </a:p>
                      </a:txBody>
                      <a:tcPr>
                        <a:solidFill>
                          <a:schemeClr val="bg1">
                            <a:lumMod val="85000"/>
                          </a:schemeClr>
                        </a:solidFill>
                      </a:tcPr>
                    </a:tc>
                    <a:tc>
                      <a:txBody>
                        <a:bodyPr/>
                        <a:lstStyle/>
                        <a:p>
                          <a:pPr algn="ctr"/>
                          <a:r>
                            <a:rPr kumimoji="1" lang="en-US" altLang="ja-JP" sz="1400" dirty="0"/>
                            <a:t>9</a:t>
                          </a:r>
                          <a:endParaRPr kumimoji="1" lang="ja-JP" altLang="en-US" sz="1400" dirty="0"/>
                        </a:p>
                      </a:txBody>
                      <a:tcPr>
                        <a:solidFill>
                          <a:schemeClr val="bg1">
                            <a:lumMod val="85000"/>
                          </a:schemeClr>
                        </a:solidFill>
                      </a:tcPr>
                    </a:tc>
                    <a:tc>
                      <a:txBody>
                        <a:bodyPr/>
                        <a:lstStyle/>
                        <a:p>
                          <a:pPr algn="ctr"/>
                          <a:r>
                            <a:rPr kumimoji="1" lang="en-US" altLang="ja-JP" sz="1400" dirty="0"/>
                            <a:t>…</a:t>
                          </a:r>
                          <a:endParaRPr kumimoji="1" lang="ja-JP" altLang="en-US" sz="1400" dirty="0"/>
                        </a:p>
                      </a:txBody>
                      <a:tcPr>
                        <a:solidFill>
                          <a:schemeClr val="bg1">
                            <a:lumMod val="85000"/>
                          </a:schemeClr>
                        </a:solidFill>
                      </a:tcPr>
                    </a:tc>
                    <a:extLst>
                      <a:ext uri="{0D108BD9-81ED-4DB2-BD59-A6C34878D82A}">
                        <a16:rowId xmlns:a16="http://schemas.microsoft.com/office/drawing/2014/main" val="45345650"/>
                      </a:ext>
                    </a:extLst>
                  </a:tr>
                  <a:tr h="324000">
                    <a:tc>
                      <a:txBody>
                        <a:bodyPr/>
                        <a:lstStyle/>
                        <a:p>
                          <a:pPr algn="ct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𝑇</m:t>
                                </m:r>
                              </m:oMath>
                            </m:oMathPara>
                          </a14:m>
                          <a:endParaRPr lang="ja-JP" altLang="en-US" sz="1400" dirty="0"/>
                        </a:p>
                      </a:txBody>
                      <a:tcPr/>
                    </a:tc>
                    <a:tc>
                      <a:txBody>
                        <a:bodyPr/>
                        <a:lstStyle/>
                        <a:p>
                          <a:pPr algn="ctr"/>
                          <a:endParaRPr kumimoji="1" lang="ja-JP" altLang="en-US" sz="1400" dirty="0"/>
                        </a:p>
                      </a:txBody>
                      <a:tcPr/>
                    </a:tc>
                    <a:tc>
                      <a:txBody>
                        <a:bodyPr/>
                        <a:lstStyle/>
                        <a:p>
                          <a:pPr algn="ctr"/>
                          <a:r>
                            <a:rPr kumimoji="1" lang="en-US" altLang="ja-JP" sz="1400" dirty="0"/>
                            <a:t>…</a:t>
                          </a:r>
                          <a:endParaRPr kumimoji="1" lang="ja-JP" altLang="en-US" sz="1400" dirty="0"/>
                        </a:p>
                      </a:txBody>
                      <a:tcPr/>
                    </a:tc>
                    <a:tc>
                      <a:txBody>
                        <a:bodyPr/>
                        <a:lstStyle/>
                        <a:p>
                          <a:pPr algn="ctr"/>
                          <a:r>
                            <a:rPr kumimoji="1" lang="en-US" altLang="ja-JP" sz="1400" dirty="0"/>
                            <a:t>20</a:t>
                          </a:r>
                          <a:endParaRPr kumimoji="1" lang="ja-JP" altLang="en-US" sz="1400" dirty="0"/>
                        </a:p>
                      </a:txBody>
                      <a:tcPr/>
                    </a:tc>
                    <a:tc>
                      <a:txBody>
                        <a:bodyPr/>
                        <a:lstStyle/>
                        <a:p>
                          <a:pPr algn="ctr"/>
                          <a:r>
                            <a:rPr kumimoji="1" lang="en-US" altLang="ja-JP" sz="1400" dirty="0"/>
                            <a:t>15</a:t>
                          </a:r>
                          <a:endParaRPr kumimoji="1" lang="ja-JP" altLang="en-US" sz="1400" dirty="0"/>
                        </a:p>
                      </a:txBody>
                      <a:tcPr/>
                    </a:tc>
                    <a:tc>
                      <a:txBody>
                        <a:bodyPr/>
                        <a:lstStyle/>
                        <a:p>
                          <a:pPr algn="ctr"/>
                          <a:r>
                            <a:rPr kumimoji="1" lang="en-US" altLang="ja-JP" sz="1400" dirty="0"/>
                            <a:t>45</a:t>
                          </a:r>
                          <a:endParaRPr kumimoji="1" lang="ja-JP" altLang="en-US" sz="1400" dirty="0"/>
                        </a:p>
                      </a:txBody>
                      <a:tcPr/>
                    </a:tc>
                    <a:tc>
                      <a:txBody>
                        <a:bodyPr/>
                        <a:lstStyle/>
                        <a:p>
                          <a:pPr algn="ctr"/>
                          <a:r>
                            <a:rPr kumimoji="1" lang="en-US" altLang="ja-JP" sz="1400" dirty="0"/>
                            <a:t>37</a:t>
                          </a:r>
                          <a:endParaRPr kumimoji="1" lang="ja-JP" altLang="en-US" sz="1400" dirty="0"/>
                        </a:p>
                      </a:txBody>
                      <a:tcPr/>
                    </a:tc>
                    <a:tc>
                      <a:txBody>
                        <a:bodyPr/>
                        <a:lstStyle/>
                        <a:p>
                          <a:pPr algn="ctr"/>
                          <a:r>
                            <a:rPr kumimoji="1" lang="en-US" altLang="ja-JP" sz="1400" dirty="0"/>
                            <a:t>30</a:t>
                          </a:r>
                          <a:endParaRPr kumimoji="1" lang="ja-JP" altLang="en-US" sz="1400" dirty="0"/>
                        </a:p>
                      </a:txBody>
                      <a:tcPr/>
                    </a:tc>
                    <a:tc>
                      <a:txBody>
                        <a:bodyPr/>
                        <a:lstStyle/>
                        <a:p>
                          <a:pPr algn="ctr"/>
                          <a:r>
                            <a:rPr kumimoji="1" lang="en-US" altLang="ja-JP" sz="1400" dirty="0"/>
                            <a:t>…</a:t>
                          </a:r>
                          <a:endParaRPr kumimoji="1" lang="ja-JP" altLang="en-US" sz="1400" dirty="0"/>
                        </a:p>
                      </a:txBody>
                      <a:tcPr/>
                    </a:tc>
                    <a:extLst>
                      <a:ext uri="{0D108BD9-81ED-4DB2-BD59-A6C34878D82A}">
                        <a16:rowId xmlns:a16="http://schemas.microsoft.com/office/drawing/2014/main" val="2226100450"/>
                      </a:ext>
                    </a:extLst>
                  </a:tr>
                  <a:tr h="324000">
                    <a:tc>
                      <a:txBody>
                        <a:bodyPr/>
                        <a:lstStyle/>
                        <a:p>
                          <a:pPr algn="ctr"/>
                          <a14:m>
                            <m:oMathPara xmlns:m="http://schemas.openxmlformats.org/officeDocument/2006/math">
                              <m:oMathParaPr>
                                <m:jc m:val="centerGroup"/>
                              </m:oMathParaPr>
                              <m:oMath xmlns:m="http://schemas.openxmlformats.org/officeDocument/2006/math">
                                <m:r>
                                  <m:rPr>
                                    <m:sty m:val="p"/>
                                  </m:rPr>
                                  <a:rPr lang="en-US" altLang="ja-JP" sz="1400" b="0" i="0" smtClean="0">
                                    <a:latin typeface="Cambria Math" panose="02040503050406030204" pitchFamily="18" charset="0"/>
                                  </a:rPr>
                                  <m:t>pred</m:t>
                                </m:r>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𝑇</m:t>
                                </m:r>
                                <m:r>
                                  <a:rPr lang="en-US" altLang="ja-JP" sz="1400" b="0" i="1" smtClean="0">
                                    <a:latin typeface="Cambria Math" panose="02040503050406030204" pitchFamily="18" charset="0"/>
                                  </a:rPr>
                                  <m:t>′)</m:t>
                                </m:r>
                              </m:oMath>
                            </m:oMathPara>
                          </a14:m>
                          <a:endParaRPr lang="ja-JP" altLang="en-US" sz="1400" dirty="0"/>
                        </a:p>
                      </a:txBody>
                      <a:tcPr/>
                    </a:tc>
                    <a:tc>
                      <a:txBody>
                        <a:bodyPr/>
                        <a:lstStyle/>
                        <a:p>
                          <a:pPr algn="ctr"/>
                          <a:endParaRPr kumimoji="1" lang="ja-JP" altLang="en-US" sz="1400" dirty="0"/>
                        </a:p>
                      </a:txBody>
                      <a:tcPr/>
                    </a:tc>
                    <a:tc>
                      <a:txBody>
                        <a:bodyPr/>
                        <a:lstStyle/>
                        <a:p>
                          <a:pPr algn="ctr"/>
                          <a:r>
                            <a:rPr kumimoji="1" lang="en-US" altLang="ja-JP" sz="1400" dirty="0"/>
                            <a:t>…</a:t>
                          </a:r>
                          <a:endParaRPr kumimoji="1" lang="ja-JP" altLang="en-US" sz="1400" dirty="0"/>
                        </a:p>
                      </a:txBody>
                      <a:tcPr/>
                    </a:tc>
                    <a:tc>
                      <a:txBody>
                        <a:bodyPr/>
                        <a:lstStyle/>
                        <a:p>
                          <a:pPr algn="ctr"/>
                          <a:r>
                            <a:rPr kumimoji="1" lang="en-US" altLang="ja-JP" sz="1400" dirty="0"/>
                            <a:t>6</a:t>
                          </a:r>
                          <a:endParaRPr kumimoji="1" lang="ja-JP" altLang="en-US" sz="1400" dirty="0"/>
                        </a:p>
                      </a:txBody>
                      <a:tcPr/>
                    </a:tc>
                    <a:tc>
                      <a:txBody>
                        <a:bodyPr/>
                        <a:lstStyle/>
                        <a:p>
                          <a:pPr algn="ctr"/>
                          <a:r>
                            <a:rPr kumimoji="1" lang="en-US" altLang="ja-JP" sz="1400" dirty="0"/>
                            <a:t>0</a:t>
                          </a:r>
                          <a:endParaRPr kumimoji="1" lang="ja-JP" altLang="en-US" sz="1400" dirty="0"/>
                        </a:p>
                      </a:txBody>
                      <a:tcPr/>
                    </a:tc>
                    <a:tc>
                      <a:txBody>
                        <a:bodyPr/>
                        <a:lstStyle/>
                        <a:p>
                          <a:pPr algn="ctr"/>
                          <a:r>
                            <a:rPr kumimoji="1" lang="en-US" altLang="ja-JP" sz="1400" dirty="0">
                              <a:solidFill>
                                <a:schemeClr val="tx1"/>
                              </a:solidFill>
                            </a:rPr>
                            <a:t>8</a:t>
                          </a:r>
                          <a:endParaRPr kumimoji="1" lang="ja-JP" altLang="en-US" sz="1400" dirty="0">
                            <a:solidFill>
                              <a:schemeClr val="tx1"/>
                            </a:solidFill>
                          </a:endParaRPr>
                        </a:p>
                      </a:txBody>
                      <a:tcPr/>
                    </a:tc>
                    <a:tc>
                      <a:txBody>
                        <a:bodyPr/>
                        <a:lstStyle/>
                        <a:p>
                          <a:pPr algn="ctr"/>
                          <a:r>
                            <a:rPr kumimoji="1" lang="en-US" altLang="ja-JP" sz="1400" dirty="0"/>
                            <a:t>5</a:t>
                          </a:r>
                          <a:endParaRPr kumimoji="1" lang="ja-JP" altLang="en-US" sz="1400" dirty="0"/>
                        </a:p>
                      </a:txBody>
                      <a:tcPr/>
                    </a:tc>
                    <a:tc>
                      <a:txBody>
                        <a:bodyPr/>
                        <a:lstStyle/>
                        <a:p>
                          <a:pPr algn="ctr"/>
                          <a:endParaRPr kumimoji="1" lang="ja-JP" altLang="en-US" sz="1400" dirty="0"/>
                        </a:p>
                      </a:txBody>
                      <a:tcPr/>
                    </a:tc>
                    <a:tc>
                      <a:txBody>
                        <a:bodyPr/>
                        <a:lstStyle/>
                        <a:p>
                          <a:pPr algn="ctr"/>
                          <a:r>
                            <a:rPr kumimoji="1" lang="en-US" altLang="ja-JP" sz="1400" dirty="0"/>
                            <a:t>…</a:t>
                          </a:r>
                          <a:endParaRPr kumimoji="1" lang="ja-JP" altLang="en-US" sz="1400" dirty="0"/>
                        </a:p>
                      </a:txBody>
                      <a:tcPr/>
                    </a:tc>
                    <a:extLst>
                      <a:ext uri="{0D108BD9-81ED-4DB2-BD59-A6C34878D82A}">
                        <a16:rowId xmlns:a16="http://schemas.microsoft.com/office/drawing/2014/main" val="4000392416"/>
                      </a:ext>
                    </a:extLst>
                  </a:tr>
                  <a:tr h="324000">
                    <a:tc>
                      <a:txBody>
                        <a:bodyPr/>
                        <a:lstStyle/>
                        <a:p>
                          <a:pPr algn="ct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𝑆</m:t>
                                </m:r>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𝑇</m:t>
                                </m:r>
                                <m:r>
                                  <a:rPr lang="en-US" altLang="ja-JP" sz="1400" b="0" i="1" smtClean="0">
                                    <a:latin typeface="Cambria Math" panose="02040503050406030204" pitchFamily="18" charset="0"/>
                                  </a:rPr>
                                  <m:t>′)</m:t>
                                </m:r>
                              </m:oMath>
                            </m:oMathPara>
                          </a14:m>
                          <a:endParaRPr lang="ja-JP" altLang="en-US" sz="1400" dirty="0"/>
                        </a:p>
                      </a:txBody>
                      <a:tcPr/>
                    </a:tc>
                    <a:tc>
                      <a:txBody>
                        <a:bodyPr/>
                        <a:lstStyle/>
                        <a:p>
                          <a:pPr algn="ctr"/>
                          <a:endParaRPr kumimoji="1" lang="ja-JP" altLang="en-US" sz="1400" dirty="0"/>
                        </a:p>
                      </a:txBody>
                      <a:tcPr/>
                    </a:tc>
                    <a:tc>
                      <a:txBody>
                        <a:bodyPr/>
                        <a:lstStyle/>
                        <a:p>
                          <a:pPr algn="ctr"/>
                          <a:r>
                            <a:rPr kumimoji="1" lang="en-US" altLang="ja-JP" sz="1400" dirty="0"/>
                            <a:t>…</a:t>
                          </a:r>
                          <a:endParaRPr kumimoji="1" lang="ja-JP" altLang="en-US" sz="1400" dirty="0"/>
                        </a:p>
                      </a:txBody>
                      <a:tcPr/>
                    </a:tc>
                    <a:tc>
                      <a:txBody>
                        <a:bodyPr/>
                        <a:lstStyle/>
                        <a:p>
                          <a:pPr algn="ctr"/>
                          <a:r>
                            <a:rPr kumimoji="1" lang="en-US" altLang="ja-JP" sz="1400" dirty="0"/>
                            <a:t>1</a:t>
                          </a:r>
                          <a:endParaRPr kumimoji="1" lang="ja-JP" altLang="en-US" sz="1400" dirty="0"/>
                        </a:p>
                      </a:txBody>
                      <a:tcPr/>
                    </a:tc>
                    <a:tc>
                      <a:txBody>
                        <a:bodyPr/>
                        <a:lstStyle/>
                        <a:p>
                          <a:pPr algn="ctr"/>
                          <a:r>
                            <a:rPr kumimoji="1" lang="en-US" altLang="ja-JP" sz="1400" dirty="0"/>
                            <a:t>-6</a:t>
                          </a:r>
                          <a:endParaRPr kumimoji="1" lang="ja-JP" altLang="en-US" sz="1400" dirty="0"/>
                        </a:p>
                      </a:txBody>
                      <a:tcPr/>
                    </a:tc>
                    <a:tc>
                      <a:txBody>
                        <a:bodyPr/>
                        <a:lstStyle/>
                        <a:p>
                          <a:pPr algn="ctr"/>
                          <a:r>
                            <a:rPr kumimoji="1" lang="en-US" altLang="ja-JP" sz="1400" dirty="0">
                              <a:solidFill>
                                <a:schemeClr val="tx1"/>
                              </a:solidFill>
                            </a:rPr>
                            <a:t>1</a:t>
                          </a:r>
                          <a:endParaRPr kumimoji="1" lang="ja-JP" altLang="en-US" sz="1400" dirty="0">
                            <a:solidFill>
                              <a:schemeClr val="tx1"/>
                            </a:solidFill>
                          </a:endParaRPr>
                        </a:p>
                      </a:txBody>
                      <a:tcPr/>
                    </a:tc>
                    <a:tc>
                      <a:txBody>
                        <a:bodyPr/>
                        <a:lstStyle/>
                        <a:p>
                          <a:pPr algn="ctr"/>
                          <a:r>
                            <a:rPr kumimoji="1" lang="en-US" altLang="ja-JP" sz="1400" dirty="0"/>
                            <a:t>-3</a:t>
                          </a:r>
                          <a:endParaRPr kumimoji="1" lang="ja-JP" altLang="en-US" sz="1400" dirty="0"/>
                        </a:p>
                      </a:txBody>
                      <a:tcPr/>
                    </a:tc>
                    <a:tc>
                      <a:txBody>
                        <a:bodyPr/>
                        <a:lstStyle/>
                        <a:p>
                          <a:pPr algn="ctr"/>
                          <a:endParaRPr kumimoji="1" lang="ja-JP" altLang="en-US" sz="1400" dirty="0"/>
                        </a:p>
                      </a:txBody>
                      <a:tcPr/>
                    </a:tc>
                    <a:tc>
                      <a:txBody>
                        <a:bodyPr/>
                        <a:lstStyle/>
                        <a:p>
                          <a:pPr algn="ctr"/>
                          <a:r>
                            <a:rPr kumimoji="1" lang="en-US" altLang="ja-JP" sz="1400" dirty="0"/>
                            <a:t>…</a:t>
                          </a:r>
                          <a:endParaRPr kumimoji="1" lang="ja-JP" altLang="en-US" sz="1400" dirty="0"/>
                        </a:p>
                      </a:txBody>
                      <a:tcPr/>
                    </a:tc>
                    <a:extLst>
                      <a:ext uri="{0D108BD9-81ED-4DB2-BD59-A6C34878D82A}">
                        <a16:rowId xmlns:a16="http://schemas.microsoft.com/office/drawing/2014/main" val="853467289"/>
                      </a:ext>
                    </a:extLst>
                  </a:tr>
                </a:tbl>
              </a:graphicData>
            </a:graphic>
          </p:graphicFrame>
        </mc:Choice>
        <mc:Fallback>
          <p:graphicFrame>
            <p:nvGraphicFramePr>
              <p:cNvPr id="5" name="表 4"/>
              <p:cNvGraphicFramePr>
                <a:graphicFrameLocks noGrp="1"/>
              </p:cNvGraphicFramePr>
              <p:nvPr>
                <p:extLst>
                  <p:ext uri="{D42A27DB-BD31-4B8C-83A1-F6EECF244321}">
                    <p14:modId xmlns:p14="http://schemas.microsoft.com/office/powerpoint/2010/main" val="386927405"/>
                  </p:ext>
                </p:extLst>
              </p:nvPr>
            </p:nvGraphicFramePr>
            <p:xfrm>
              <a:off x="845127" y="2141471"/>
              <a:ext cx="7730840" cy="1296000"/>
            </p:xfrm>
            <a:graphic>
              <a:graphicData uri="http://schemas.openxmlformats.org/drawingml/2006/table">
                <a:tbl>
                  <a:tblPr firstRow="1" bandRow="1">
                    <a:tableStyleId>{5940675A-B579-460E-94D1-54222C63F5DA}</a:tableStyleId>
                  </a:tblPr>
                  <a:tblGrid>
                    <a:gridCol w="1546168">
                      <a:extLst>
                        <a:ext uri="{9D8B030D-6E8A-4147-A177-3AD203B41FA5}">
                          <a16:colId xmlns:a16="http://schemas.microsoft.com/office/drawing/2014/main" val="1478541316"/>
                        </a:ext>
                      </a:extLst>
                    </a:gridCol>
                    <a:gridCol w="773084">
                      <a:extLst>
                        <a:ext uri="{9D8B030D-6E8A-4147-A177-3AD203B41FA5}">
                          <a16:colId xmlns:a16="http://schemas.microsoft.com/office/drawing/2014/main" val="72445437"/>
                        </a:ext>
                      </a:extLst>
                    </a:gridCol>
                    <a:gridCol w="773084">
                      <a:extLst>
                        <a:ext uri="{9D8B030D-6E8A-4147-A177-3AD203B41FA5}">
                          <a16:colId xmlns:a16="http://schemas.microsoft.com/office/drawing/2014/main" val="2831358447"/>
                        </a:ext>
                      </a:extLst>
                    </a:gridCol>
                    <a:gridCol w="773084">
                      <a:extLst>
                        <a:ext uri="{9D8B030D-6E8A-4147-A177-3AD203B41FA5}">
                          <a16:colId xmlns:a16="http://schemas.microsoft.com/office/drawing/2014/main" val="773548824"/>
                        </a:ext>
                      </a:extLst>
                    </a:gridCol>
                    <a:gridCol w="773084">
                      <a:extLst>
                        <a:ext uri="{9D8B030D-6E8A-4147-A177-3AD203B41FA5}">
                          <a16:colId xmlns:a16="http://schemas.microsoft.com/office/drawing/2014/main" val="3875840584"/>
                        </a:ext>
                      </a:extLst>
                    </a:gridCol>
                    <a:gridCol w="773084">
                      <a:extLst>
                        <a:ext uri="{9D8B030D-6E8A-4147-A177-3AD203B41FA5}">
                          <a16:colId xmlns:a16="http://schemas.microsoft.com/office/drawing/2014/main" val="827882027"/>
                        </a:ext>
                      </a:extLst>
                    </a:gridCol>
                    <a:gridCol w="773084">
                      <a:extLst>
                        <a:ext uri="{9D8B030D-6E8A-4147-A177-3AD203B41FA5}">
                          <a16:colId xmlns:a16="http://schemas.microsoft.com/office/drawing/2014/main" val="399068998"/>
                        </a:ext>
                      </a:extLst>
                    </a:gridCol>
                    <a:gridCol w="773084">
                      <a:extLst>
                        <a:ext uri="{9D8B030D-6E8A-4147-A177-3AD203B41FA5}">
                          <a16:colId xmlns:a16="http://schemas.microsoft.com/office/drawing/2014/main" val="473078737"/>
                        </a:ext>
                      </a:extLst>
                    </a:gridCol>
                    <a:gridCol w="773084">
                      <a:extLst>
                        <a:ext uri="{9D8B030D-6E8A-4147-A177-3AD203B41FA5}">
                          <a16:colId xmlns:a16="http://schemas.microsoft.com/office/drawing/2014/main" val="1760534739"/>
                        </a:ext>
                      </a:extLst>
                    </a:gridCol>
                  </a:tblGrid>
                  <a:tr h="324000">
                    <a:tc>
                      <a:txBody>
                        <a:bodyPr/>
                        <a:lstStyle/>
                        <a:p>
                          <a:pPr algn="ctr"/>
                          <a:r>
                            <a:rPr lang="en-US" altLang="ja-JP" sz="1400" dirty="0"/>
                            <a:t>index</a:t>
                          </a:r>
                          <a:endParaRPr lang="ja-JP" altLang="en-US" sz="1400" dirty="0"/>
                        </a:p>
                      </a:txBody>
                      <a:tcPr>
                        <a:solidFill>
                          <a:schemeClr val="bg1">
                            <a:lumMod val="85000"/>
                          </a:schemeClr>
                        </a:solidFill>
                      </a:tcPr>
                    </a:tc>
                    <a:tc>
                      <a:txBody>
                        <a:bodyPr/>
                        <a:lstStyle/>
                        <a:p>
                          <a:pPr algn="ctr"/>
                          <a:endParaRPr kumimoji="1" lang="ja-JP" altLang="en-US" sz="1400" dirty="0"/>
                        </a:p>
                      </a:txBody>
                      <a:tcPr>
                        <a:solidFill>
                          <a:schemeClr val="bg1">
                            <a:lumMod val="85000"/>
                          </a:schemeClr>
                        </a:solidFill>
                      </a:tcPr>
                    </a:tc>
                    <a:tc>
                      <a:txBody>
                        <a:bodyPr/>
                        <a:lstStyle/>
                        <a:p>
                          <a:pPr algn="ctr"/>
                          <a:r>
                            <a:rPr kumimoji="1" lang="en-US" altLang="ja-JP" sz="1400" dirty="0"/>
                            <a:t>…</a:t>
                          </a:r>
                          <a:endParaRPr kumimoji="1" lang="ja-JP" altLang="en-US" sz="1400" dirty="0"/>
                        </a:p>
                      </a:txBody>
                      <a:tcPr>
                        <a:solidFill>
                          <a:schemeClr val="bg1">
                            <a:lumMod val="85000"/>
                          </a:schemeClr>
                        </a:solidFill>
                      </a:tcPr>
                    </a:tc>
                    <a:tc>
                      <a:txBody>
                        <a:bodyPr/>
                        <a:lstStyle/>
                        <a:p>
                          <a:pPr algn="ctr"/>
                          <a:r>
                            <a:rPr kumimoji="1" lang="en-US" altLang="ja-JP" sz="1400" dirty="0"/>
                            <a:t>5</a:t>
                          </a:r>
                          <a:endParaRPr kumimoji="1" lang="ja-JP" altLang="en-US" sz="1400" dirty="0"/>
                        </a:p>
                      </a:txBody>
                      <a:tcPr>
                        <a:solidFill>
                          <a:schemeClr val="bg1">
                            <a:lumMod val="85000"/>
                          </a:schemeClr>
                        </a:solidFill>
                      </a:tcPr>
                    </a:tc>
                    <a:tc>
                      <a:txBody>
                        <a:bodyPr/>
                        <a:lstStyle/>
                        <a:p>
                          <a:pPr algn="ctr"/>
                          <a:r>
                            <a:rPr kumimoji="1" lang="en-US" altLang="ja-JP" sz="1400" dirty="0"/>
                            <a:t>6</a:t>
                          </a:r>
                          <a:endParaRPr kumimoji="1" lang="ja-JP" altLang="en-US" sz="1400" dirty="0"/>
                        </a:p>
                      </a:txBody>
                      <a:tcPr>
                        <a:solidFill>
                          <a:schemeClr val="bg1">
                            <a:lumMod val="85000"/>
                          </a:schemeClr>
                        </a:solidFill>
                      </a:tcPr>
                    </a:tc>
                    <a:tc>
                      <a:txBody>
                        <a:bodyPr/>
                        <a:lstStyle/>
                        <a:p>
                          <a:pPr algn="ctr"/>
                          <a:r>
                            <a:rPr kumimoji="1" lang="en-US" altLang="ja-JP" sz="1400" dirty="0"/>
                            <a:t>7</a:t>
                          </a:r>
                          <a:endParaRPr kumimoji="1" lang="ja-JP" altLang="en-US" sz="1400" dirty="0"/>
                        </a:p>
                      </a:txBody>
                      <a:tcPr>
                        <a:solidFill>
                          <a:schemeClr val="bg1">
                            <a:lumMod val="85000"/>
                          </a:schemeClr>
                        </a:solidFill>
                      </a:tcPr>
                    </a:tc>
                    <a:tc>
                      <a:txBody>
                        <a:bodyPr/>
                        <a:lstStyle/>
                        <a:p>
                          <a:pPr algn="ctr"/>
                          <a:r>
                            <a:rPr kumimoji="1" lang="en-US" altLang="ja-JP" sz="1400" dirty="0"/>
                            <a:t>8</a:t>
                          </a:r>
                          <a:endParaRPr kumimoji="1" lang="ja-JP" altLang="en-US" sz="1400" dirty="0"/>
                        </a:p>
                      </a:txBody>
                      <a:tcPr>
                        <a:solidFill>
                          <a:schemeClr val="bg1">
                            <a:lumMod val="85000"/>
                          </a:schemeClr>
                        </a:solidFill>
                      </a:tcPr>
                    </a:tc>
                    <a:tc>
                      <a:txBody>
                        <a:bodyPr/>
                        <a:lstStyle/>
                        <a:p>
                          <a:pPr algn="ctr"/>
                          <a:r>
                            <a:rPr kumimoji="1" lang="en-US" altLang="ja-JP" sz="1400" dirty="0"/>
                            <a:t>9</a:t>
                          </a:r>
                          <a:endParaRPr kumimoji="1" lang="ja-JP" altLang="en-US" sz="1400" dirty="0"/>
                        </a:p>
                      </a:txBody>
                      <a:tcPr>
                        <a:solidFill>
                          <a:schemeClr val="bg1">
                            <a:lumMod val="85000"/>
                          </a:schemeClr>
                        </a:solidFill>
                      </a:tcPr>
                    </a:tc>
                    <a:tc>
                      <a:txBody>
                        <a:bodyPr/>
                        <a:lstStyle/>
                        <a:p>
                          <a:pPr algn="ctr"/>
                          <a:r>
                            <a:rPr kumimoji="1" lang="en-US" altLang="ja-JP" sz="1400" dirty="0"/>
                            <a:t>…</a:t>
                          </a:r>
                          <a:endParaRPr kumimoji="1" lang="ja-JP" altLang="en-US" sz="1400" dirty="0"/>
                        </a:p>
                      </a:txBody>
                      <a:tcPr>
                        <a:solidFill>
                          <a:schemeClr val="bg1">
                            <a:lumMod val="85000"/>
                          </a:schemeClr>
                        </a:solidFill>
                      </a:tcPr>
                    </a:tc>
                    <a:extLst>
                      <a:ext uri="{0D108BD9-81ED-4DB2-BD59-A6C34878D82A}">
                        <a16:rowId xmlns:a16="http://schemas.microsoft.com/office/drawing/2014/main" val="45345650"/>
                      </a:ext>
                    </a:extLst>
                  </a:tr>
                  <a:tr h="324000">
                    <a:tc>
                      <a:txBody>
                        <a:bodyPr/>
                        <a:lstStyle/>
                        <a:p>
                          <a:endParaRPr lang="ja-JP"/>
                        </a:p>
                      </a:txBody>
                      <a:tcPr>
                        <a:blipFill>
                          <a:blip r:embed="rId3"/>
                          <a:stretch>
                            <a:fillRect l="-394" t="-100000" r="-400394" b="-209259"/>
                          </a:stretch>
                        </a:blipFill>
                      </a:tcPr>
                    </a:tc>
                    <a:tc>
                      <a:txBody>
                        <a:bodyPr/>
                        <a:lstStyle/>
                        <a:p>
                          <a:pPr algn="ctr"/>
                          <a:endParaRPr kumimoji="1" lang="ja-JP" altLang="en-US" sz="1400" dirty="0"/>
                        </a:p>
                      </a:txBody>
                      <a:tcPr/>
                    </a:tc>
                    <a:tc>
                      <a:txBody>
                        <a:bodyPr/>
                        <a:lstStyle/>
                        <a:p>
                          <a:pPr algn="ctr"/>
                          <a:r>
                            <a:rPr kumimoji="1" lang="en-US" altLang="ja-JP" sz="1400" dirty="0"/>
                            <a:t>…</a:t>
                          </a:r>
                          <a:endParaRPr kumimoji="1" lang="ja-JP" altLang="en-US" sz="1400" dirty="0"/>
                        </a:p>
                      </a:txBody>
                      <a:tcPr/>
                    </a:tc>
                    <a:tc>
                      <a:txBody>
                        <a:bodyPr/>
                        <a:lstStyle/>
                        <a:p>
                          <a:pPr algn="ctr"/>
                          <a:r>
                            <a:rPr kumimoji="1" lang="en-US" altLang="ja-JP" sz="1400" dirty="0"/>
                            <a:t>20</a:t>
                          </a:r>
                          <a:endParaRPr kumimoji="1" lang="ja-JP" altLang="en-US" sz="1400" dirty="0"/>
                        </a:p>
                      </a:txBody>
                      <a:tcPr/>
                    </a:tc>
                    <a:tc>
                      <a:txBody>
                        <a:bodyPr/>
                        <a:lstStyle/>
                        <a:p>
                          <a:pPr algn="ctr"/>
                          <a:r>
                            <a:rPr kumimoji="1" lang="en-US" altLang="ja-JP" sz="1400" dirty="0"/>
                            <a:t>15</a:t>
                          </a:r>
                          <a:endParaRPr kumimoji="1" lang="ja-JP" altLang="en-US" sz="1400" dirty="0"/>
                        </a:p>
                      </a:txBody>
                      <a:tcPr/>
                    </a:tc>
                    <a:tc>
                      <a:txBody>
                        <a:bodyPr/>
                        <a:lstStyle/>
                        <a:p>
                          <a:pPr algn="ctr"/>
                          <a:r>
                            <a:rPr kumimoji="1" lang="en-US" altLang="ja-JP" sz="1400" dirty="0"/>
                            <a:t>45</a:t>
                          </a:r>
                          <a:endParaRPr kumimoji="1" lang="ja-JP" altLang="en-US" sz="1400" dirty="0"/>
                        </a:p>
                      </a:txBody>
                      <a:tcPr/>
                    </a:tc>
                    <a:tc>
                      <a:txBody>
                        <a:bodyPr/>
                        <a:lstStyle/>
                        <a:p>
                          <a:pPr algn="ctr"/>
                          <a:r>
                            <a:rPr kumimoji="1" lang="en-US" altLang="ja-JP" sz="1400" dirty="0"/>
                            <a:t>37</a:t>
                          </a:r>
                          <a:endParaRPr kumimoji="1" lang="ja-JP" altLang="en-US" sz="1400" dirty="0"/>
                        </a:p>
                      </a:txBody>
                      <a:tcPr/>
                    </a:tc>
                    <a:tc>
                      <a:txBody>
                        <a:bodyPr/>
                        <a:lstStyle/>
                        <a:p>
                          <a:pPr algn="ctr"/>
                          <a:r>
                            <a:rPr kumimoji="1" lang="en-US" altLang="ja-JP" sz="1400" dirty="0"/>
                            <a:t>30</a:t>
                          </a:r>
                          <a:endParaRPr kumimoji="1" lang="ja-JP" altLang="en-US" sz="1400" dirty="0"/>
                        </a:p>
                      </a:txBody>
                      <a:tcPr/>
                    </a:tc>
                    <a:tc>
                      <a:txBody>
                        <a:bodyPr/>
                        <a:lstStyle/>
                        <a:p>
                          <a:pPr algn="ctr"/>
                          <a:r>
                            <a:rPr kumimoji="1" lang="en-US" altLang="ja-JP" sz="1400" dirty="0"/>
                            <a:t>…</a:t>
                          </a:r>
                          <a:endParaRPr kumimoji="1" lang="ja-JP" altLang="en-US" sz="1400" dirty="0"/>
                        </a:p>
                      </a:txBody>
                      <a:tcPr/>
                    </a:tc>
                    <a:extLst>
                      <a:ext uri="{0D108BD9-81ED-4DB2-BD59-A6C34878D82A}">
                        <a16:rowId xmlns:a16="http://schemas.microsoft.com/office/drawing/2014/main" val="2226100450"/>
                      </a:ext>
                    </a:extLst>
                  </a:tr>
                  <a:tr h="324000">
                    <a:tc>
                      <a:txBody>
                        <a:bodyPr/>
                        <a:lstStyle/>
                        <a:p>
                          <a:endParaRPr lang="ja-JP"/>
                        </a:p>
                      </a:txBody>
                      <a:tcPr>
                        <a:blipFill>
                          <a:blip r:embed="rId3"/>
                          <a:stretch>
                            <a:fillRect l="-394" t="-203774" r="-400394" b="-113208"/>
                          </a:stretch>
                        </a:blipFill>
                      </a:tcPr>
                    </a:tc>
                    <a:tc>
                      <a:txBody>
                        <a:bodyPr/>
                        <a:lstStyle/>
                        <a:p>
                          <a:pPr algn="ctr"/>
                          <a:endParaRPr kumimoji="1" lang="ja-JP" altLang="en-US" sz="1400" dirty="0"/>
                        </a:p>
                      </a:txBody>
                      <a:tcPr/>
                    </a:tc>
                    <a:tc>
                      <a:txBody>
                        <a:bodyPr/>
                        <a:lstStyle/>
                        <a:p>
                          <a:pPr algn="ctr"/>
                          <a:r>
                            <a:rPr kumimoji="1" lang="en-US" altLang="ja-JP" sz="1400" dirty="0"/>
                            <a:t>…</a:t>
                          </a:r>
                          <a:endParaRPr kumimoji="1" lang="ja-JP" altLang="en-US" sz="1400" dirty="0"/>
                        </a:p>
                      </a:txBody>
                      <a:tcPr/>
                    </a:tc>
                    <a:tc>
                      <a:txBody>
                        <a:bodyPr/>
                        <a:lstStyle/>
                        <a:p>
                          <a:pPr algn="ctr"/>
                          <a:r>
                            <a:rPr kumimoji="1" lang="en-US" altLang="ja-JP" sz="1400" dirty="0"/>
                            <a:t>6</a:t>
                          </a:r>
                          <a:endParaRPr kumimoji="1" lang="ja-JP" altLang="en-US" sz="1400" dirty="0"/>
                        </a:p>
                      </a:txBody>
                      <a:tcPr/>
                    </a:tc>
                    <a:tc>
                      <a:txBody>
                        <a:bodyPr/>
                        <a:lstStyle/>
                        <a:p>
                          <a:pPr algn="ctr"/>
                          <a:r>
                            <a:rPr kumimoji="1" lang="en-US" altLang="ja-JP" sz="1400" dirty="0"/>
                            <a:t>0</a:t>
                          </a:r>
                          <a:endParaRPr kumimoji="1" lang="ja-JP" altLang="en-US" sz="1400" dirty="0"/>
                        </a:p>
                      </a:txBody>
                      <a:tcPr/>
                    </a:tc>
                    <a:tc>
                      <a:txBody>
                        <a:bodyPr/>
                        <a:lstStyle/>
                        <a:p>
                          <a:pPr algn="ctr"/>
                          <a:r>
                            <a:rPr kumimoji="1" lang="en-US" altLang="ja-JP" sz="1400" dirty="0">
                              <a:solidFill>
                                <a:schemeClr val="tx1"/>
                              </a:solidFill>
                            </a:rPr>
                            <a:t>8</a:t>
                          </a:r>
                          <a:endParaRPr kumimoji="1" lang="ja-JP" altLang="en-US" sz="1400" dirty="0">
                            <a:solidFill>
                              <a:schemeClr val="tx1"/>
                            </a:solidFill>
                          </a:endParaRPr>
                        </a:p>
                      </a:txBody>
                      <a:tcPr/>
                    </a:tc>
                    <a:tc>
                      <a:txBody>
                        <a:bodyPr/>
                        <a:lstStyle/>
                        <a:p>
                          <a:pPr algn="ctr"/>
                          <a:r>
                            <a:rPr kumimoji="1" lang="en-US" altLang="ja-JP" sz="1400" dirty="0"/>
                            <a:t>5</a:t>
                          </a:r>
                          <a:endParaRPr kumimoji="1" lang="ja-JP" altLang="en-US" sz="1400" dirty="0"/>
                        </a:p>
                      </a:txBody>
                      <a:tcPr/>
                    </a:tc>
                    <a:tc>
                      <a:txBody>
                        <a:bodyPr/>
                        <a:lstStyle/>
                        <a:p>
                          <a:pPr algn="ctr"/>
                          <a:endParaRPr kumimoji="1" lang="ja-JP" altLang="en-US" sz="1400" dirty="0"/>
                        </a:p>
                      </a:txBody>
                      <a:tcPr/>
                    </a:tc>
                    <a:tc>
                      <a:txBody>
                        <a:bodyPr/>
                        <a:lstStyle/>
                        <a:p>
                          <a:pPr algn="ctr"/>
                          <a:r>
                            <a:rPr kumimoji="1" lang="en-US" altLang="ja-JP" sz="1400" dirty="0"/>
                            <a:t>…</a:t>
                          </a:r>
                          <a:endParaRPr kumimoji="1" lang="ja-JP" altLang="en-US" sz="1400" dirty="0"/>
                        </a:p>
                      </a:txBody>
                      <a:tcPr/>
                    </a:tc>
                    <a:extLst>
                      <a:ext uri="{0D108BD9-81ED-4DB2-BD59-A6C34878D82A}">
                        <a16:rowId xmlns:a16="http://schemas.microsoft.com/office/drawing/2014/main" val="4000392416"/>
                      </a:ext>
                    </a:extLst>
                  </a:tr>
                  <a:tr h="324000">
                    <a:tc>
                      <a:txBody>
                        <a:bodyPr/>
                        <a:lstStyle/>
                        <a:p>
                          <a:endParaRPr lang="ja-JP"/>
                        </a:p>
                      </a:txBody>
                      <a:tcPr>
                        <a:blipFill>
                          <a:blip r:embed="rId3"/>
                          <a:stretch>
                            <a:fillRect l="-394" t="-303774" r="-400394" b="-13208"/>
                          </a:stretch>
                        </a:blipFill>
                      </a:tcPr>
                    </a:tc>
                    <a:tc>
                      <a:txBody>
                        <a:bodyPr/>
                        <a:lstStyle/>
                        <a:p>
                          <a:pPr algn="ctr"/>
                          <a:endParaRPr kumimoji="1" lang="ja-JP" altLang="en-US" sz="1400" dirty="0"/>
                        </a:p>
                      </a:txBody>
                      <a:tcPr/>
                    </a:tc>
                    <a:tc>
                      <a:txBody>
                        <a:bodyPr/>
                        <a:lstStyle/>
                        <a:p>
                          <a:pPr algn="ctr"/>
                          <a:r>
                            <a:rPr kumimoji="1" lang="en-US" altLang="ja-JP" sz="1400" dirty="0"/>
                            <a:t>…</a:t>
                          </a:r>
                          <a:endParaRPr kumimoji="1" lang="ja-JP" altLang="en-US" sz="1400" dirty="0"/>
                        </a:p>
                      </a:txBody>
                      <a:tcPr/>
                    </a:tc>
                    <a:tc>
                      <a:txBody>
                        <a:bodyPr/>
                        <a:lstStyle/>
                        <a:p>
                          <a:pPr algn="ctr"/>
                          <a:r>
                            <a:rPr kumimoji="1" lang="en-US" altLang="ja-JP" sz="1400" dirty="0"/>
                            <a:t>1</a:t>
                          </a:r>
                          <a:endParaRPr kumimoji="1" lang="ja-JP" altLang="en-US" sz="1400" dirty="0"/>
                        </a:p>
                      </a:txBody>
                      <a:tcPr/>
                    </a:tc>
                    <a:tc>
                      <a:txBody>
                        <a:bodyPr/>
                        <a:lstStyle/>
                        <a:p>
                          <a:pPr algn="ctr"/>
                          <a:r>
                            <a:rPr kumimoji="1" lang="en-US" altLang="ja-JP" sz="1400" dirty="0"/>
                            <a:t>-6</a:t>
                          </a:r>
                          <a:endParaRPr kumimoji="1" lang="ja-JP" altLang="en-US" sz="1400" dirty="0"/>
                        </a:p>
                      </a:txBody>
                      <a:tcPr/>
                    </a:tc>
                    <a:tc>
                      <a:txBody>
                        <a:bodyPr/>
                        <a:lstStyle/>
                        <a:p>
                          <a:pPr algn="ctr"/>
                          <a:r>
                            <a:rPr kumimoji="1" lang="en-US" altLang="ja-JP" sz="1400" dirty="0">
                              <a:solidFill>
                                <a:schemeClr val="tx1"/>
                              </a:solidFill>
                            </a:rPr>
                            <a:t>1</a:t>
                          </a:r>
                          <a:endParaRPr kumimoji="1" lang="ja-JP" altLang="en-US" sz="1400" dirty="0">
                            <a:solidFill>
                              <a:schemeClr val="tx1"/>
                            </a:solidFill>
                          </a:endParaRPr>
                        </a:p>
                      </a:txBody>
                      <a:tcPr/>
                    </a:tc>
                    <a:tc>
                      <a:txBody>
                        <a:bodyPr/>
                        <a:lstStyle/>
                        <a:p>
                          <a:pPr algn="ctr"/>
                          <a:r>
                            <a:rPr kumimoji="1" lang="en-US" altLang="ja-JP" sz="1400" dirty="0"/>
                            <a:t>-3</a:t>
                          </a:r>
                          <a:endParaRPr kumimoji="1" lang="ja-JP" altLang="en-US" sz="1400" dirty="0"/>
                        </a:p>
                      </a:txBody>
                      <a:tcPr/>
                    </a:tc>
                    <a:tc>
                      <a:txBody>
                        <a:bodyPr/>
                        <a:lstStyle/>
                        <a:p>
                          <a:pPr algn="ctr"/>
                          <a:endParaRPr kumimoji="1" lang="ja-JP" altLang="en-US" sz="1400" dirty="0"/>
                        </a:p>
                      </a:txBody>
                      <a:tcPr/>
                    </a:tc>
                    <a:tc>
                      <a:txBody>
                        <a:bodyPr/>
                        <a:lstStyle/>
                        <a:p>
                          <a:pPr algn="ctr"/>
                          <a:r>
                            <a:rPr kumimoji="1" lang="en-US" altLang="ja-JP" sz="1400" dirty="0"/>
                            <a:t>…</a:t>
                          </a:r>
                          <a:endParaRPr kumimoji="1" lang="ja-JP" altLang="en-US" sz="1400" dirty="0"/>
                        </a:p>
                      </a:txBody>
                      <a:tcPr/>
                    </a:tc>
                    <a:extLst>
                      <a:ext uri="{0D108BD9-81ED-4DB2-BD59-A6C34878D82A}">
                        <a16:rowId xmlns:a16="http://schemas.microsoft.com/office/drawing/2014/main" val="853467289"/>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6" name="表 5"/>
              <p:cNvGraphicFramePr>
                <a:graphicFrameLocks noGrp="1"/>
              </p:cNvGraphicFramePr>
              <p:nvPr>
                <p:extLst>
                  <p:ext uri="{D42A27DB-BD31-4B8C-83A1-F6EECF244321}">
                    <p14:modId xmlns:p14="http://schemas.microsoft.com/office/powerpoint/2010/main" val="2532513147"/>
                  </p:ext>
                </p:extLst>
              </p:nvPr>
            </p:nvGraphicFramePr>
            <p:xfrm>
              <a:off x="845127" y="3623329"/>
              <a:ext cx="7730840" cy="1296000"/>
            </p:xfrm>
            <a:graphic>
              <a:graphicData uri="http://schemas.openxmlformats.org/drawingml/2006/table">
                <a:tbl>
                  <a:tblPr firstRow="1" bandRow="1">
                    <a:tableStyleId>{5940675A-B579-460E-94D1-54222C63F5DA}</a:tableStyleId>
                  </a:tblPr>
                  <a:tblGrid>
                    <a:gridCol w="1546168">
                      <a:extLst>
                        <a:ext uri="{9D8B030D-6E8A-4147-A177-3AD203B41FA5}">
                          <a16:colId xmlns:a16="http://schemas.microsoft.com/office/drawing/2014/main" val="1478541316"/>
                        </a:ext>
                      </a:extLst>
                    </a:gridCol>
                    <a:gridCol w="773084">
                      <a:extLst>
                        <a:ext uri="{9D8B030D-6E8A-4147-A177-3AD203B41FA5}">
                          <a16:colId xmlns:a16="http://schemas.microsoft.com/office/drawing/2014/main" val="1216617027"/>
                        </a:ext>
                      </a:extLst>
                    </a:gridCol>
                    <a:gridCol w="773084">
                      <a:extLst>
                        <a:ext uri="{9D8B030D-6E8A-4147-A177-3AD203B41FA5}">
                          <a16:colId xmlns:a16="http://schemas.microsoft.com/office/drawing/2014/main" val="72445437"/>
                        </a:ext>
                      </a:extLst>
                    </a:gridCol>
                    <a:gridCol w="773084">
                      <a:extLst>
                        <a:ext uri="{9D8B030D-6E8A-4147-A177-3AD203B41FA5}">
                          <a16:colId xmlns:a16="http://schemas.microsoft.com/office/drawing/2014/main" val="2831358447"/>
                        </a:ext>
                      </a:extLst>
                    </a:gridCol>
                    <a:gridCol w="773084">
                      <a:extLst>
                        <a:ext uri="{9D8B030D-6E8A-4147-A177-3AD203B41FA5}">
                          <a16:colId xmlns:a16="http://schemas.microsoft.com/office/drawing/2014/main" val="773548824"/>
                        </a:ext>
                      </a:extLst>
                    </a:gridCol>
                    <a:gridCol w="773084">
                      <a:extLst>
                        <a:ext uri="{9D8B030D-6E8A-4147-A177-3AD203B41FA5}">
                          <a16:colId xmlns:a16="http://schemas.microsoft.com/office/drawing/2014/main" val="3875840584"/>
                        </a:ext>
                      </a:extLst>
                    </a:gridCol>
                    <a:gridCol w="773084">
                      <a:extLst>
                        <a:ext uri="{9D8B030D-6E8A-4147-A177-3AD203B41FA5}">
                          <a16:colId xmlns:a16="http://schemas.microsoft.com/office/drawing/2014/main" val="827882027"/>
                        </a:ext>
                      </a:extLst>
                    </a:gridCol>
                    <a:gridCol w="773084">
                      <a:extLst>
                        <a:ext uri="{9D8B030D-6E8A-4147-A177-3AD203B41FA5}">
                          <a16:colId xmlns:a16="http://schemas.microsoft.com/office/drawing/2014/main" val="399068998"/>
                        </a:ext>
                      </a:extLst>
                    </a:gridCol>
                    <a:gridCol w="773084">
                      <a:extLst>
                        <a:ext uri="{9D8B030D-6E8A-4147-A177-3AD203B41FA5}">
                          <a16:colId xmlns:a16="http://schemas.microsoft.com/office/drawing/2014/main" val="473078737"/>
                        </a:ext>
                      </a:extLst>
                    </a:gridCol>
                  </a:tblGrid>
                  <a:tr h="324000">
                    <a:tc>
                      <a:txBody>
                        <a:bodyPr/>
                        <a:lstStyle/>
                        <a:p>
                          <a:pPr algn="ctr"/>
                          <a:r>
                            <a:rPr lang="en-US" altLang="ja-JP" sz="1400" dirty="0"/>
                            <a:t>index</a:t>
                          </a:r>
                          <a:endParaRPr kumimoji="1" lang="ja-JP" altLang="en-US" sz="1400" dirty="0"/>
                        </a:p>
                      </a:txBody>
                      <a:tcPr>
                        <a:solidFill>
                          <a:schemeClr val="bg1">
                            <a:lumMod val="85000"/>
                          </a:schemeClr>
                        </a:solidFill>
                      </a:tcPr>
                    </a:tc>
                    <a:tc>
                      <a:txBody>
                        <a:bodyPr/>
                        <a:lstStyle/>
                        <a:p>
                          <a:pPr algn="ctr"/>
                          <a:endParaRPr kumimoji="1" lang="ja-JP" altLang="en-US" sz="1400" dirty="0"/>
                        </a:p>
                      </a:txBody>
                      <a:tcPr>
                        <a:solidFill>
                          <a:schemeClr val="bg1">
                            <a:lumMod val="85000"/>
                          </a:schemeClr>
                        </a:solidFill>
                      </a:tcPr>
                    </a:tc>
                    <a:tc>
                      <a:txBody>
                        <a:bodyPr/>
                        <a:lstStyle/>
                        <a:p>
                          <a:pPr algn="ctr"/>
                          <a:r>
                            <a:rPr kumimoji="1" lang="en-US" altLang="ja-JP" sz="1400" dirty="0"/>
                            <a:t>…</a:t>
                          </a:r>
                          <a:endParaRPr kumimoji="1" lang="ja-JP" altLang="en-US" sz="1400" dirty="0"/>
                        </a:p>
                      </a:txBody>
                      <a:tcPr>
                        <a:solidFill>
                          <a:schemeClr val="bg1">
                            <a:lumMod val="85000"/>
                          </a:schemeClr>
                        </a:solidFill>
                      </a:tcPr>
                    </a:tc>
                    <a:tc>
                      <a:txBody>
                        <a:bodyPr/>
                        <a:lstStyle/>
                        <a:p>
                          <a:pPr algn="ctr"/>
                          <a:r>
                            <a:rPr kumimoji="1" lang="en-US" altLang="ja-JP" sz="1400" dirty="0"/>
                            <a:t>5</a:t>
                          </a:r>
                          <a:endParaRPr kumimoji="1" lang="ja-JP" altLang="en-US" sz="1400" dirty="0"/>
                        </a:p>
                      </a:txBody>
                      <a:tcPr>
                        <a:solidFill>
                          <a:schemeClr val="bg1">
                            <a:lumMod val="85000"/>
                          </a:schemeClr>
                        </a:solidFill>
                      </a:tcPr>
                    </a:tc>
                    <a:tc>
                      <a:txBody>
                        <a:bodyPr/>
                        <a:lstStyle/>
                        <a:p>
                          <a:pPr algn="ctr"/>
                          <a:r>
                            <a:rPr kumimoji="1" lang="en-US" altLang="ja-JP" sz="1400" dirty="0"/>
                            <a:t>6</a:t>
                          </a:r>
                          <a:endParaRPr kumimoji="1" lang="ja-JP" altLang="en-US" sz="1400" dirty="0"/>
                        </a:p>
                      </a:txBody>
                      <a:tcPr>
                        <a:solidFill>
                          <a:schemeClr val="bg1">
                            <a:lumMod val="85000"/>
                          </a:schemeClr>
                        </a:solidFill>
                      </a:tcPr>
                    </a:tc>
                    <a:tc>
                      <a:txBody>
                        <a:bodyPr/>
                        <a:lstStyle/>
                        <a:p>
                          <a:pPr algn="ctr"/>
                          <a:r>
                            <a:rPr kumimoji="1" lang="en-US" altLang="ja-JP" sz="1400" dirty="0"/>
                            <a:t>7</a:t>
                          </a:r>
                          <a:endParaRPr kumimoji="1" lang="ja-JP" altLang="en-US" sz="1400" dirty="0"/>
                        </a:p>
                      </a:txBody>
                      <a:tcPr>
                        <a:solidFill>
                          <a:schemeClr val="bg1">
                            <a:lumMod val="85000"/>
                          </a:schemeClr>
                        </a:solidFill>
                      </a:tcPr>
                    </a:tc>
                    <a:tc>
                      <a:txBody>
                        <a:bodyPr/>
                        <a:lstStyle/>
                        <a:p>
                          <a:pPr algn="ctr"/>
                          <a:r>
                            <a:rPr kumimoji="1" lang="en-US" altLang="ja-JP" sz="1400" dirty="0"/>
                            <a:t>8</a:t>
                          </a:r>
                          <a:endParaRPr kumimoji="1" lang="ja-JP" altLang="en-US" sz="1400" dirty="0"/>
                        </a:p>
                      </a:txBody>
                      <a:tcPr>
                        <a:solidFill>
                          <a:schemeClr val="bg1">
                            <a:lumMod val="85000"/>
                          </a:schemeClr>
                        </a:solidFill>
                      </a:tcPr>
                    </a:tc>
                    <a:tc>
                      <a:txBody>
                        <a:bodyPr/>
                        <a:lstStyle/>
                        <a:p>
                          <a:pPr algn="ctr"/>
                          <a:r>
                            <a:rPr kumimoji="1" lang="en-US" altLang="ja-JP" sz="1400" dirty="0"/>
                            <a:t>9</a:t>
                          </a:r>
                          <a:endParaRPr kumimoji="1" lang="ja-JP" altLang="en-US" sz="1400" dirty="0"/>
                        </a:p>
                      </a:txBody>
                      <a:tcPr>
                        <a:solidFill>
                          <a:schemeClr val="bg1">
                            <a:lumMod val="85000"/>
                          </a:schemeClr>
                        </a:solidFill>
                      </a:tcPr>
                    </a:tc>
                    <a:tc>
                      <a:txBody>
                        <a:bodyPr/>
                        <a:lstStyle/>
                        <a:p>
                          <a:pPr algn="ctr"/>
                          <a:r>
                            <a:rPr kumimoji="1" lang="en-US" altLang="ja-JP" sz="1400" dirty="0"/>
                            <a:t>…</a:t>
                          </a:r>
                          <a:endParaRPr kumimoji="1" lang="ja-JP" altLang="en-US" sz="1400" dirty="0"/>
                        </a:p>
                      </a:txBody>
                      <a:tcPr>
                        <a:solidFill>
                          <a:schemeClr val="bg1">
                            <a:lumMod val="85000"/>
                          </a:schemeClr>
                        </a:solidFill>
                      </a:tcPr>
                    </a:tc>
                    <a:extLst>
                      <a:ext uri="{0D108BD9-81ED-4DB2-BD59-A6C34878D82A}">
                        <a16:rowId xmlns:a16="http://schemas.microsoft.com/office/drawing/2014/main" val="45345650"/>
                      </a:ext>
                    </a:extLst>
                  </a:tr>
                  <a:tr h="324000">
                    <a:tc>
                      <a:txBody>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𝑇</m:t>
                                </m:r>
                              </m:oMath>
                            </m:oMathPara>
                          </a14:m>
                          <a:endParaRPr kumimoji="1" lang="ja-JP" altLang="en-US" sz="1400" dirty="0"/>
                        </a:p>
                      </a:txBody>
                      <a:tcPr/>
                    </a:tc>
                    <a:tc>
                      <a:txBody>
                        <a:bodyPr/>
                        <a:lstStyle/>
                        <a:p>
                          <a:pPr algn="ctr"/>
                          <a:endParaRPr kumimoji="1" lang="ja-JP" altLang="en-US" sz="1400" dirty="0"/>
                        </a:p>
                      </a:txBody>
                      <a:tcPr/>
                    </a:tc>
                    <a:tc>
                      <a:txBody>
                        <a:bodyPr/>
                        <a:lstStyle/>
                        <a:p>
                          <a:pPr algn="ctr"/>
                          <a:r>
                            <a:rPr kumimoji="1" lang="en-US" altLang="ja-JP" sz="1400" dirty="0"/>
                            <a:t>…</a:t>
                          </a:r>
                          <a:endParaRPr kumimoji="1" lang="ja-JP" altLang="en-US" sz="1400" dirty="0"/>
                        </a:p>
                      </a:txBody>
                      <a:tcPr/>
                    </a:tc>
                    <a:tc>
                      <a:txBody>
                        <a:bodyPr/>
                        <a:lstStyle/>
                        <a:p>
                          <a:pPr algn="ctr"/>
                          <a:r>
                            <a:rPr kumimoji="1" lang="en-US" altLang="ja-JP" sz="1400" dirty="0"/>
                            <a:t>20</a:t>
                          </a:r>
                          <a:endParaRPr kumimoji="1" lang="ja-JP" altLang="en-US" sz="1400" dirty="0"/>
                        </a:p>
                      </a:txBody>
                      <a:tcPr/>
                    </a:tc>
                    <a:tc>
                      <a:txBody>
                        <a:bodyPr/>
                        <a:lstStyle/>
                        <a:p>
                          <a:pPr algn="ctr"/>
                          <a:r>
                            <a:rPr kumimoji="1" lang="en-US" altLang="ja-JP" sz="1400" dirty="0"/>
                            <a:t>15</a:t>
                          </a:r>
                          <a:endParaRPr kumimoji="1" lang="ja-JP" altLang="en-US" sz="1400" dirty="0"/>
                        </a:p>
                      </a:txBody>
                      <a:tcPr/>
                    </a:tc>
                    <a:tc>
                      <a:txBody>
                        <a:bodyPr/>
                        <a:lstStyle/>
                        <a:p>
                          <a:pPr algn="ctr"/>
                          <a:r>
                            <a:rPr kumimoji="1" lang="en-US" altLang="ja-JP" sz="1400" dirty="0"/>
                            <a:t>45</a:t>
                          </a:r>
                          <a:endParaRPr kumimoji="1" lang="ja-JP" altLang="en-US" sz="1400" dirty="0"/>
                        </a:p>
                      </a:txBody>
                      <a:tcPr/>
                    </a:tc>
                    <a:tc>
                      <a:txBody>
                        <a:bodyPr/>
                        <a:lstStyle/>
                        <a:p>
                          <a:pPr algn="ctr"/>
                          <a:r>
                            <a:rPr kumimoji="1" lang="en-US" altLang="ja-JP" sz="1400" dirty="0"/>
                            <a:t>37</a:t>
                          </a:r>
                          <a:endParaRPr kumimoji="1" lang="ja-JP" altLang="en-US" sz="1400" dirty="0"/>
                        </a:p>
                      </a:txBody>
                      <a:tcPr/>
                    </a:tc>
                    <a:tc>
                      <a:txBody>
                        <a:bodyPr/>
                        <a:lstStyle/>
                        <a:p>
                          <a:pPr algn="ctr"/>
                          <a:r>
                            <a:rPr kumimoji="1" lang="en-US" altLang="ja-JP" sz="1400" dirty="0"/>
                            <a:t>30</a:t>
                          </a:r>
                          <a:endParaRPr kumimoji="1" lang="ja-JP" altLang="en-US" sz="1400" dirty="0"/>
                        </a:p>
                      </a:txBody>
                      <a:tcPr/>
                    </a:tc>
                    <a:tc>
                      <a:txBody>
                        <a:bodyPr/>
                        <a:lstStyle/>
                        <a:p>
                          <a:pPr algn="ctr"/>
                          <a:r>
                            <a:rPr kumimoji="1" lang="en-US" altLang="ja-JP" sz="1400" dirty="0"/>
                            <a:t>…</a:t>
                          </a:r>
                          <a:endParaRPr kumimoji="1" lang="ja-JP" altLang="en-US" sz="1400" dirty="0"/>
                        </a:p>
                      </a:txBody>
                      <a:tcPr/>
                    </a:tc>
                    <a:extLst>
                      <a:ext uri="{0D108BD9-81ED-4DB2-BD59-A6C34878D82A}">
                        <a16:rowId xmlns:a16="http://schemas.microsoft.com/office/drawing/2014/main" val="2226100450"/>
                      </a:ext>
                    </a:extLst>
                  </a:tr>
                  <a:tr h="324000">
                    <a:tc>
                      <a:txBody>
                        <a:bodyPr/>
                        <a:lstStyle/>
                        <a:p>
                          <a:pPr algn="ctr"/>
                          <a14:m>
                            <m:oMathPara xmlns:m="http://schemas.openxmlformats.org/officeDocument/2006/math">
                              <m:oMathParaPr>
                                <m:jc m:val="centerGroup"/>
                              </m:oMathParaPr>
                              <m:oMath xmlns:m="http://schemas.openxmlformats.org/officeDocument/2006/math">
                                <m:r>
                                  <m:rPr>
                                    <m:sty m:val="p"/>
                                  </m:rPr>
                                  <a:rPr kumimoji="1" lang="en-US" altLang="ja-JP" sz="1400" b="0" i="0" smtClean="0">
                                    <a:latin typeface="Cambria Math" panose="02040503050406030204" pitchFamily="18" charset="0"/>
                                  </a:rPr>
                                  <m:t>pred</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𝑇</m:t>
                                </m:r>
                                <m:r>
                                  <a:rPr kumimoji="1" lang="en-US" altLang="ja-JP" sz="1400" b="0" i="1" smtClean="0">
                                    <a:latin typeface="Cambria Math" panose="02040503050406030204" pitchFamily="18" charset="0"/>
                                  </a:rPr>
                                  <m:t>′)</m:t>
                                </m:r>
                              </m:oMath>
                            </m:oMathPara>
                          </a14:m>
                          <a:endParaRPr kumimoji="1" lang="ja-JP" altLang="en-US" sz="1400" dirty="0"/>
                        </a:p>
                      </a:txBody>
                      <a:tcPr/>
                    </a:tc>
                    <a:tc>
                      <a:txBody>
                        <a:bodyPr/>
                        <a:lstStyle/>
                        <a:p>
                          <a:pPr algn="ctr"/>
                          <a:endParaRPr kumimoji="1" lang="ja-JP" altLang="en-US" sz="1400" dirty="0"/>
                        </a:p>
                      </a:txBody>
                      <a:tcPr/>
                    </a:tc>
                    <a:tc>
                      <a:txBody>
                        <a:bodyPr/>
                        <a:lstStyle/>
                        <a:p>
                          <a:pPr algn="ctr"/>
                          <a:r>
                            <a:rPr kumimoji="1" lang="en-US" altLang="ja-JP" sz="1400" dirty="0"/>
                            <a:t>…</a:t>
                          </a:r>
                          <a:endParaRPr kumimoji="1" lang="ja-JP" altLang="en-US" sz="1400" dirty="0"/>
                        </a:p>
                      </a:txBody>
                      <a:tcPr/>
                    </a:tc>
                    <a:tc>
                      <a:txBody>
                        <a:bodyPr/>
                        <a:lstStyle/>
                        <a:p>
                          <a:pPr algn="ctr"/>
                          <a:r>
                            <a:rPr kumimoji="1" lang="en-US" altLang="ja-JP" sz="1400" dirty="0"/>
                            <a:t>6</a:t>
                          </a:r>
                          <a:endParaRPr kumimoji="1" lang="ja-JP" altLang="en-US" sz="1400" dirty="0"/>
                        </a:p>
                      </a:txBody>
                      <a:tcPr/>
                    </a:tc>
                    <a:tc>
                      <a:txBody>
                        <a:bodyPr/>
                        <a:lstStyle/>
                        <a:p>
                          <a:pPr algn="ctr"/>
                          <a:r>
                            <a:rPr kumimoji="1" lang="en-US" altLang="ja-JP" sz="1400" dirty="0"/>
                            <a:t>0</a:t>
                          </a:r>
                          <a:endParaRPr kumimoji="1" lang="ja-JP" altLang="en-US" sz="1400" dirty="0"/>
                        </a:p>
                      </a:txBody>
                      <a:tcPr/>
                    </a:tc>
                    <a:tc>
                      <a:txBody>
                        <a:bodyPr/>
                        <a:lstStyle/>
                        <a:p>
                          <a:pPr algn="ctr"/>
                          <a:r>
                            <a:rPr kumimoji="1" lang="en-US" altLang="ja-JP" sz="1400" dirty="0">
                              <a:solidFill>
                                <a:schemeClr val="tx1"/>
                              </a:solidFill>
                            </a:rPr>
                            <a:t>8</a:t>
                          </a:r>
                          <a:endParaRPr kumimoji="1" lang="ja-JP" altLang="en-US" sz="1400" dirty="0">
                            <a:solidFill>
                              <a:schemeClr val="tx1"/>
                            </a:solidFill>
                          </a:endParaRPr>
                        </a:p>
                      </a:txBody>
                      <a:tcPr>
                        <a:noFill/>
                      </a:tcPr>
                    </a:tc>
                    <a:tc>
                      <a:txBody>
                        <a:bodyPr/>
                        <a:lstStyle/>
                        <a:p>
                          <a:pPr algn="ctr"/>
                          <a:r>
                            <a:rPr kumimoji="1" lang="en-US" altLang="ja-JP" sz="1400" dirty="0">
                              <a:solidFill>
                                <a:srgbClr val="C00000"/>
                              </a:solidFill>
                            </a:rPr>
                            <a:t>9</a:t>
                          </a:r>
                          <a:endParaRPr kumimoji="1" lang="ja-JP" altLang="en-US" sz="1400" dirty="0">
                            <a:solidFill>
                              <a:srgbClr val="C00000"/>
                            </a:solidFill>
                          </a:endParaRPr>
                        </a:p>
                      </a:txBody>
                      <a:tcPr/>
                    </a:tc>
                    <a:tc>
                      <a:txBody>
                        <a:bodyPr/>
                        <a:lstStyle/>
                        <a:p>
                          <a:pPr algn="ctr"/>
                          <a:r>
                            <a:rPr kumimoji="1" lang="en-US" altLang="ja-JP" sz="1400" dirty="0">
                              <a:solidFill>
                                <a:schemeClr val="tx1"/>
                              </a:solidFill>
                            </a:rPr>
                            <a:t>5</a:t>
                          </a:r>
                          <a:endParaRPr kumimoji="1" lang="ja-JP" altLang="en-US" sz="1400" dirty="0">
                            <a:solidFill>
                              <a:schemeClr val="tx1"/>
                            </a:solidFill>
                          </a:endParaRPr>
                        </a:p>
                      </a:txBody>
                      <a:tcPr/>
                    </a:tc>
                    <a:tc>
                      <a:txBody>
                        <a:bodyPr/>
                        <a:lstStyle/>
                        <a:p>
                          <a:pPr algn="ctr"/>
                          <a:r>
                            <a:rPr kumimoji="1" lang="en-US" altLang="ja-JP" sz="1400" dirty="0"/>
                            <a:t>…</a:t>
                          </a:r>
                          <a:endParaRPr kumimoji="1" lang="ja-JP" altLang="en-US" sz="1400" dirty="0"/>
                        </a:p>
                      </a:txBody>
                      <a:tcPr/>
                    </a:tc>
                    <a:extLst>
                      <a:ext uri="{0D108BD9-81ED-4DB2-BD59-A6C34878D82A}">
                        <a16:rowId xmlns:a16="http://schemas.microsoft.com/office/drawing/2014/main" val="4000392416"/>
                      </a:ext>
                    </a:extLst>
                  </a:tr>
                  <a:tr h="324000">
                    <a:tc>
                      <a:txBody>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𝑆</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𝑇</m:t>
                                </m:r>
                                <m:r>
                                  <a:rPr kumimoji="1" lang="en-US" altLang="ja-JP" sz="1400" b="0" i="1" smtClean="0">
                                    <a:latin typeface="Cambria Math" panose="02040503050406030204" pitchFamily="18" charset="0"/>
                                  </a:rPr>
                                  <m:t>′)</m:t>
                                </m:r>
                              </m:oMath>
                            </m:oMathPara>
                          </a14:m>
                          <a:endParaRPr kumimoji="1" lang="ja-JP" altLang="en-US" sz="1400" dirty="0"/>
                        </a:p>
                      </a:txBody>
                      <a:tcPr/>
                    </a:tc>
                    <a:tc>
                      <a:txBody>
                        <a:bodyPr/>
                        <a:lstStyle/>
                        <a:p>
                          <a:pPr algn="ctr"/>
                          <a:endParaRPr kumimoji="1" lang="ja-JP" altLang="en-US" sz="1400" dirty="0"/>
                        </a:p>
                      </a:txBody>
                      <a:tcPr/>
                    </a:tc>
                    <a:tc>
                      <a:txBody>
                        <a:bodyPr/>
                        <a:lstStyle/>
                        <a:p>
                          <a:pPr algn="ctr"/>
                          <a:r>
                            <a:rPr kumimoji="1" lang="en-US" altLang="ja-JP" sz="1400" dirty="0"/>
                            <a:t>…</a:t>
                          </a:r>
                          <a:endParaRPr kumimoji="1" lang="ja-JP" altLang="en-US" sz="1400" dirty="0"/>
                        </a:p>
                      </a:txBody>
                      <a:tcPr/>
                    </a:tc>
                    <a:tc>
                      <a:txBody>
                        <a:bodyPr/>
                        <a:lstStyle/>
                        <a:p>
                          <a:pPr algn="ctr"/>
                          <a:r>
                            <a:rPr kumimoji="1" lang="en-US" altLang="ja-JP" sz="1400" dirty="0"/>
                            <a:t>1</a:t>
                          </a:r>
                          <a:endParaRPr kumimoji="1" lang="ja-JP" altLang="en-US" sz="1400" dirty="0"/>
                        </a:p>
                      </a:txBody>
                      <a:tcPr/>
                    </a:tc>
                    <a:tc>
                      <a:txBody>
                        <a:bodyPr/>
                        <a:lstStyle/>
                        <a:p>
                          <a:pPr algn="ctr"/>
                          <a:r>
                            <a:rPr kumimoji="1" lang="en-US" altLang="ja-JP" sz="1400" dirty="0"/>
                            <a:t>-6</a:t>
                          </a:r>
                          <a:endParaRPr kumimoji="1" lang="ja-JP" altLang="en-US" sz="1400" dirty="0"/>
                        </a:p>
                      </a:txBody>
                      <a:tcPr/>
                    </a:tc>
                    <a:tc>
                      <a:txBody>
                        <a:bodyPr/>
                        <a:lstStyle/>
                        <a:p>
                          <a:pPr algn="ctr"/>
                          <a:r>
                            <a:rPr kumimoji="1" lang="en-US" altLang="ja-JP" sz="1400" dirty="0">
                              <a:solidFill>
                                <a:schemeClr val="tx1"/>
                              </a:solidFill>
                            </a:rPr>
                            <a:t>1</a:t>
                          </a:r>
                          <a:endParaRPr kumimoji="1" lang="ja-JP" altLang="en-US" sz="1400" dirty="0">
                            <a:solidFill>
                              <a:schemeClr val="tx1"/>
                            </a:solidFill>
                          </a:endParaRPr>
                        </a:p>
                      </a:txBody>
                      <a:tcPr/>
                    </a:tc>
                    <a:tc>
                      <a:txBody>
                        <a:bodyPr/>
                        <a:lstStyle/>
                        <a:p>
                          <a:pPr algn="ctr"/>
                          <a:r>
                            <a:rPr kumimoji="1" lang="en-US" altLang="ja-JP" sz="1400" dirty="0">
                              <a:solidFill>
                                <a:srgbClr val="C00000"/>
                              </a:solidFill>
                            </a:rPr>
                            <a:t>1</a:t>
                          </a:r>
                          <a:endParaRPr kumimoji="1" lang="ja-JP" altLang="en-US" sz="1400" dirty="0">
                            <a:solidFill>
                              <a:srgbClr val="C00000"/>
                            </a:solidFill>
                          </a:endParaRPr>
                        </a:p>
                      </a:txBody>
                      <a:tcPr/>
                    </a:tc>
                    <a:tc>
                      <a:txBody>
                        <a:bodyPr/>
                        <a:lstStyle/>
                        <a:p>
                          <a:pPr algn="ctr"/>
                          <a:r>
                            <a:rPr kumimoji="1" lang="en-US" altLang="ja-JP" sz="1400" dirty="0">
                              <a:solidFill>
                                <a:schemeClr val="tx1"/>
                              </a:solidFill>
                            </a:rPr>
                            <a:t>-4</a:t>
                          </a:r>
                          <a:endParaRPr kumimoji="1" lang="ja-JP" altLang="en-US" sz="1400" dirty="0">
                            <a:solidFill>
                              <a:schemeClr val="tx1"/>
                            </a:solidFill>
                          </a:endParaRPr>
                        </a:p>
                      </a:txBody>
                      <a:tcPr/>
                    </a:tc>
                    <a:tc>
                      <a:txBody>
                        <a:bodyPr/>
                        <a:lstStyle/>
                        <a:p>
                          <a:pPr algn="ctr"/>
                          <a:r>
                            <a:rPr kumimoji="1" lang="en-US" altLang="ja-JP" sz="1400" dirty="0"/>
                            <a:t>…</a:t>
                          </a:r>
                          <a:endParaRPr kumimoji="1" lang="ja-JP" altLang="en-US" sz="1400" dirty="0"/>
                        </a:p>
                      </a:txBody>
                      <a:tcPr/>
                    </a:tc>
                    <a:extLst>
                      <a:ext uri="{0D108BD9-81ED-4DB2-BD59-A6C34878D82A}">
                        <a16:rowId xmlns:a16="http://schemas.microsoft.com/office/drawing/2014/main" val="853467289"/>
                      </a:ext>
                    </a:extLst>
                  </a:tr>
                </a:tbl>
              </a:graphicData>
            </a:graphic>
          </p:graphicFrame>
        </mc:Choice>
        <mc:Fallback>
          <p:graphicFrame>
            <p:nvGraphicFramePr>
              <p:cNvPr id="6" name="表 5"/>
              <p:cNvGraphicFramePr>
                <a:graphicFrameLocks noGrp="1"/>
              </p:cNvGraphicFramePr>
              <p:nvPr>
                <p:extLst>
                  <p:ext uri="{D42A27DB-BD31-4B8C-83A1-F6EECF244321}">
                    <p14:modId xmlns:p14="http://schemas.microsoft.com/office/powerpoint/2010/main" val="2532513147"/>
                  </p:ext>
                </p:extLst>
              </p:nvPr>
            </p:nvGraphicFramePr>
            <p:xfrm>
              <a:off x="845127" y="3623329"/>
              <a:ext cx="7730840" cy="1296000"/>
            </p:xfrm>
            <a:graphic>
              <a:graphicData uri="http://schemas.openxmlformats.org/drawingml/2006/table">
                <a:tbl>
                  <a:tblPr firstRow="1" bandRow="1">
                    <a:tableStyleId>{5940675A-B579-460E-94D1-54222C63F5DA}</a:tableStyleId>
                  </a:tblPr>
                  <a:tblGrid>
                    <a:gridCol w="1546168">
                      <a:extLst>
                        <a:ext uri="{9D8B030D-6E8A-4147-A177-3AD203B41FA5}">
                          <a16:colId xmlns:a16="http://schemas.microsoft.com/office/drawing/2014/main" val="1478541316"/>
                        </a:ext>
                      </a:extLst>
                    </a:gridCol>
                    <a:gridCol w="773084">
                      <a:extLst>
                        <a:ext uri="{9D8B030D-6E8A-4147-A177-3AD203B41FA5}">
                          <a16:colId xmlns:a16="http://schemas.microsoft.com/office/drawing/2014/main" val="1216617027"/>
                        </a:ext>
                      </a:extLst>
                    </a:gridCol>
                    <a:gridCol w="773084">
                      <a:extLst>
                        <a:ext uri="{9D8B030D-6E8A-4147-A177-3AD203B41FA5}">
                          <a16:colId xmlns:a16="http://schemas.microsoft.com/office/drawing/2014/main" val="72445437"/>
                        </a:ext>
                      </a:extLst>
                    </a:gridCol>
                    <a:gridCol w="773084">
                      <a:extLst>
                        <a:ext uri="{9D8B030D-6E8A-4147-A177-3AD203B41FA5}">
                          <a16:colId xmlns:a16="http://schemas.microsoft.com/office/drawing/2014/main" val="2831358447"/>
                        </a:ext>
                      </a:extLst>
                    </a:gridCol>
                    <a:gridCol w="773084">
                      <a:extLst>
                        <a:ext uri="{9D8B030D-6E8A-4147-A177-3AD203B41FA5}">
                          <a16:colId xmlns:a16="http://schemas.microsoft.com/office/drawing/2014/main" val="773548824"/>
                        </a:ext>
                      </a:extLst>
                    </a:gridCol>
                    <a:gridCol w="773084">
                      <a:extLst>
                        <a:ext uri="{9D8B030D-6E8A-4147-A177-3AD203B41FA5}">
                          <a16:colId xmlns:a16="http://schemas.microsoft.com/office/drawing/2014/main" val="3875840584"/>
                        </a:ext>
                      </a:extLst>
                    </a:gridCol>
                    <a:gridCol w="773084">
                      <a:extLst>
                        <a:ext uri="{9D8B030D-6E8A-4147-A177-3AD203B41FA5}">
                          <a16:colId xmlns:a16="http://schemas.microsoft.com/office/drawing/2014/main" val="827882027"/>
                        </a:ext>
                      </a:extLst>
                    </a:gridCol>
                    <a:gridCol w="773084">
                      <a:extLst>
                        <a:ext uri="{9D8B030D-6E8A-4147-A177-3AD203B41FA5}">
                          <a16:colId xmlns:a16="http://schemas.microsoft.com/office/drawing/2014/main" val="399068998"/>
                        </a:ext>
                      </a:extLst>
                    </a:gridCol>
                    <a:gridCol w="773084">
                      <a:extLst>
                        <a:ext uri="{9D8B030D-6E8A-4147-A177-3AD203B41FA5}">
                          <a16:colId xmlns:a16="http://schemas.microsoft.com/office/drawing/2014/main" val="473078737"/>
                        </a:ext>
                      </a:extLst>
                    </a:gridCol>
                  </a:tblGrid>
                  <a:tr h="324000">
                    <a:tc>
                      <a:txBody>
                        <a:bodyPr/>
                        <a:lstStyle/>
                        <a:p>
                          <a:pPr algn="ctr"/>
                          <a:r>
                            <a:rPr lang="en-US" altLang="ja-JP" sz="1400" dirty="0"/>
                            <a:t>index</a:t>
                          </a:r>
                          <a:endParaRPr kumimoji="1" lang="ja-JP" altLang="en-US" sz="1400" dirty="0"/>
                        </a:p>
                      </a:txBody>
                      <a:tcPr>
                        <a:solidFill>
                          <a:schemeClr val="bg1">
                            <a:lumMod val="85000"/>
                          </a:schemeClr>
                        </a:solidFill>
                      </a:tcPr>
                    </a:tc>
                    <a:tc>
                      <a:txBody>
                        <a:bodyPr/>
                        <a:lstStyle/>
                        <a:p>
                          <a:pPr algn="ctr"/>
                          <a:endParaRPr kumimoji="1" lang="ja-JP" altLang="en-US" sz="1400" dirty="0"/>
                        </a:p>
                      </a:txBody>
                      <a:tcPr>
                        <a:solidFill>
                          <a:schemeClr val="bg1">
                            <a:lumMod val="85000"/>
                          </a:schemeClr>
                        </a:solidFill>
                      </a:tcPr>
                    </a:tc>
                    <a:tc>
                      <a:txBody>
                        <a:bodyPr/>
                        <a:lstStyle/>
                        <a:p>
                          <a:pPr algn="ctr"/>
                          <a:r>
                            <a:rPr kumimoji="1" lang="en-US" altLang="ja-JP" sz="1400" dirty="0"/>
                            <a:t>…</a:t>
                          </a:r>
                          <a:endParaRPr kumimoji="1" lang="ja-JP" altLang="en-US" sz="1400" dirty="0"/>
                        </a:p>
                      </a:txBody>
                      <a:tcPr>
                        <a:solidFill>
                          <a:schemeClr val="bg1">
                            <a:lumMod val="85000"/>
                          </a:schemeClr>
                        </a:solidFill>
                      </a:tcPr>
                    </a:tc>
                    <a:tc>
                      <a:txBody>
                        <a:bodyPr/>
                        <a:lstStyle/>
                        <a:p>
                          <a:pPr algn="ctr"/>
                          <a:r>
                            <a:rPr kumimoji="1" lang="en-US" altLang="ja-JP" sz="1400" dirty="0"/>
                            <a:t>5</a:t>
                          </a:r>
                          <a:endParaRPr kumimoji="1" lang="ja-JP" altLang="en-US" sz="1400" dirty="0"/>
                        </a:p>
                      </a:txBody>
                      <a:tcPr>
                        <a:solidFill>
                          <a:schemeClr val="bg1">
                            <a:lumMod val="85000"/>
                          </a:schemeClr>
                        </a:solidFill>
                      </a:tcPr>
                    </a:tc>
                    <a:tc>
                      <a:txBody>
                        <a:bodyPr/>
                        <a:lstStyle/>
                        <a:p>
                          <a:pPr algn="ctr"/>
                          <a:r>
                            <a:rPr kumimoji="1" lang="en-US" altLang="ja-JP" sz="1400" dirty="0"/>
                            <a:t>6</a:t>
                          </a:r>
                          <a:endParaRPr kumimoji="1" lang="ja-JP" altLang="en-US" sz="1400" dirty="0"/>
                        </a:p>
                      </a:txBody>
                      <a:tcPr>
                        <a:solidFill>
                          <a:schemeClr val="bg1">
                            <a:lumMod val="85000"/>
                          </a:schemeClr>
                        </a:solidFill>
                      </a:tcPr>
                    </a:tc>
                    <a:tc>
                      <a:txBody>
                        <a:bodyPr/>
                        <a:lstStyle/>
                        <a:p>
                          <a:pPr algn="ctr"/>
                          <a:r>
                            <a:rPr kumimoji="1" lang="en-US" altLang="ja-JP" sz="1400" dirty="0"/>
                            <a:t>7</a:t>
                          </a:r>
                          <a:endParaRPr kumimoji="1" lang="ja-JP" altLang="en-US" sz="1400" dirty="0"/>
                        </a:p>
                      </a:txBody>
                      <a:tcPr>
                        <a:solidFill>
                          <a:schemeClr val="bg1">
                            <a:lumMod val="85000"/>
                          </a:schemeClr>
                        </a:solidFill>
                      </a:tcPr>
                    </a:tc>
                    <a:tc>
                      <a:txBody>
                        <a:bodyPr/>
                        <a:lstStyle/>
                        <a:p>
                          <a:pPr algn="ctr"/>
                          <a:r>
                            <a:rPr kumimoji="1" lang="en-US" altLang="ja-JP" sz="1400" dirty="0"/>
                            <a:t>8</a:t>
                          </a:r>
                          <a:endParaRPr kumimoji="1" lang="ja-JP" altLang="en-US" sz="1400" dirty="0"/>
                        </a:p>
                      </a:txBody>
                      <a:tcPr>
                        <a:solidFill>
                          <a:schemeClr val="bg1">
                            <a:lumMod val="85000"/>
                          </a:schemeClr>
                        </a:solidFill>
                      </a:tcPr>
                    </a:tc>
                    <a:tc>
                      <a:txBody>
                        <a:bodyPr/>
                        <a:lstStyle/>
                        <a:p>
                          <a:pPr algn="ctr"/>
                          <a:r>
                            <a:rPr kumimoji="1" lang="en-US" altLang="ja-JP" sz="1400" dirty="0"/>
                            <a:t>9</a:t>
                          </a:r>
                          <a:endParaRPr kumimoji="1" lang="ja-JP" altLang="en-US" sz="1400" dirty="0"/>
                        </a:p>
                      </a:txBody>
                      <a:tcPr>
                        <a:solidFill>
                          <a:schemeClr val="bg1">
                            <a:lumMod val="85000"/>
                          </a:schemeClr>
                        </a:solidFill>
                      </a:tcPr>
                    </a:tc>
                    <a:tc>
                      <a:txBody>
                        <a:bodyPr/>
                        <a:lstStyle/>
                        <a:p>
                          <a:pPr algn="ctr"/>
                          <a:r>
                            <a:rPr kumimoji="1" lang="en-US" altLang="ja-JP" sz="1400" dirty="0"/>
                            <a:t>…</a:t>
                          </a:r>
                          <a:endParaRPr kumimoji="1" lang="ja-JP" altLang="en-US" sz="1400" dirty="0"/>
                        </a:p>
                      </a:txBody>
                      <a:tcPr>
                        <a:solidFill>
                          <a:schemeClr val="bg1">
                            <a:lumMod val="85000"/>
                          </a:schemeClr>
                        </a:solidFill>
                      </a:tcPr>
                    </a:tc>
                    <a:extLst>
                      <a:ext uri="{0D108BD9-81ED-4DB2-BD59-A6C34878D82A}">
                        <a16:rowId xmlns:a16="http://schemas.microsoft.com/office/drawing/2014/main" val="45345650"/>
                      </a:ext>
                    </a:extLst>
                  </a:tr>
                  <a:tr h="324000">
                    <a:tc>
                      <a:txBody>
                        <a:bodyPr/>
                        <a:lstStyle/>
                        <a:p>
                          <a:endParaRPr lang="ja-JP"/>
                        </a:p>
                      </a:txBody>
                      <a:tcPr>
                        <a:blipFill>
                          <a:blip r:embed="rId4"/>
                          <a:stretch>
                            <a:fillRect l="-394" t="-100000" r="-400394" b="-209259"/>
                          </a:stretch>
                        </a:blipFill>
                      </a:tcPr>
                    </a:tc>
                    <a:tc>
                      <a:txBody>
                        <a:bodyPr/>
                        <a:lstStyle/>
                        <a:p>
                          <a:pPr algn="ctr"/>
                          <a:endParaRPr kumimoji="1" lang="ja-JP" altLang="en-US" sz="1400" dirty="0"/>
                        </a:p>
                      </a:txBody>
                      <a:tcPr/>
                    </a:tc>
                    <a:tc>
                      <a:txBody>
                        <a:bodyPr/>
                        <a:lstStyle/>
                        <a:p>
                          <a:pPr algn="ctr"/>
                          <a:r>
                            <a:rPr kumimoji="1" lang="en-US" altLang="ja-JP" sz="1400" dirty="0"/>
                            <a:t>…</a:t>
                          </a:r>
                          <a:endParaRPr kumimoji="1" lang="ja-JP" altLang="en-US" sz="1400" dirty="0"/>
                        </a:p>
                      </a:txBody>
                      <a:tcPr/>
                    </a:tc>
                    <a:tc>
                      <a:txBody>
                        <a:bodyPr/>
                        <a:lstStyle/>
                        <a:p>
                          <a:pPr algn="ctr"/>
                          <a:r>
                            <a:rPr kumimoji="1" lang="en-US" altLang="ja-JP" sz="1400" dirty="0"/>
                            <a:t>20</a:t>
                          </a:r>
                          <a:endParaRPr kumimoji="1" lang="ja-JP" altLang="en-US" sz="1400" dirty="0"/>
                        </a:p>
                      </a:txBody>
                      <a:tcPr/>
                    </a:tc>
                    <a:tc>
                      <a:txBody>
                        <a:bodyPr/>
                        <a:lstStyle/>
                        <a:p>
                          <a:pPr algn="ctr"/>
                          <a:r>
                            <a:rPr kumimoji="1" lang="en-US" altLang="ja-JP" sz="1400" dirty="0"/>
                            <a:t>15</a:t>
                          </a:r>
                          <a:endParaRPr kumimoji="1" lang="ja-JP" altLang="en-US" sz="1400" dirty="0"/>
                        </a:p>
                      </a:txBody>
                      <a:tcPr/>
                    </a:tc>
                    <a:tc>
                      <a:txBody>
                        <a:bodyPr/>
                        <a:lstStyle/>
                        <a:p>
                          <a:pPr algn="ctr"/>
                          <a:r>
                            <a:rPr kumimoji="1" lang="en-US" altLang="ja-JP" sz="1400" dirty="0"/>
                            <a:t>45</a:t>
                          </a:r>
                          <a:endParaRPr kumimoji="1" lang="ja-JP" altLang="en-US" sz="1400" dirty="0"/>
                        </a:p>
                      </a:txBody>
                      <a:tcPr/>
                    </a:tc>
                    <a:tc>
                      <a:txBody>
                        <a:bodyPr/>
                        <a:lstStyle/>
                        <a:p>
                          <a:pPr algn="ctr"/>
                          <a:r>
                            <a:rPr kumimoji="1" lang="en-US" altLang="ja-JP" sz="1400" dirty="0"/>
                            <a:t>37</a:t>
                          </a:r>
                          <a:endParaRPr kumimoji="1" lang="ja-JP" altLang="en-US" sz="1400" dirty="0"/>
                        </a:p>
                      </a:txBody>
                      <a:tcPr/>
                    </a:tc>
                    <a:tc>
                      <a:txBody>
                        <a:bodyPr/>
                        <a:lstStyle/>
                        <a:p>
                          <a:pPr algn="ctr"/>
                          <a:r>
                            <a:rPr kumimoji="1" lang="en-US" altLang="ja-JP" sz="1400" dirty="0"/>
                            <a:t>30</a:t>
                          </a:r>
                          <a:endParaRPr kumimoji="1" lang="ja-JP" altLang="en-US" sz="1400" dirty="0"/>
                        </a:p>
                      </a:txBody>
                      <a:tcPr/>
                    </a:tc>
                    <a:tc>
                      <a:txBody>
                        <a:bodyPr/>
                        <a:lstStyle/>
                        <a:p>
                          <a:pPr algn="ctr"/>
                          <a:r>
                            <a:rPr kumimoji="1" lang="en-US" altLang="ja-JP" sz="1400" dirty="0"/>
                            <a:t>…</a:t>
                          </a:r>
                          <a:endParaRPr kumimoji="1" lang="ja-JP" altLang="en-US" sz="1400" dirty="0"/>
                        </a:p>
                      </a:txBody>
                      <a:tcPr/>
                    </a:tc>
                    <a:extLst>
                      <a:ext uri="{0D108BD9-81ED-4DB2-BD59-A6C34878D82A}">
                        <a16:rowId xmlns:a16="http://schemas.microsoft.com/office/drawing/2014/main" val="2226100450"/>
                      </a:ext>
                    </a:extLst>
                  </a:tr>
                  <a:tr h="324000">
                    <a:tc>
                      <a:txBody>
                        <a:bodyPr/>
                        <a:lstStyle/>
                        <a:p>
                          <a:endParaRPr lang="ja-JP"/>
                        </a:p>
                      </a:txBody>
                      <a:tcPr>
                        <a:blipFill>
                          <a:blip r:embed="rId4"/>
                          <a:stretch>
                            <a:fillRect l="-394" t="-203774" r="-400394" b="-113208"/>
                          </a:stretch>
                        </a:blipFill>
                      </a:tcPr>
                    </a:tc>
                    <a:tc>
                      <a:txBody>
                        <a:bodyPr/>
                        <a:lstStyle/>
                        <a:p>
                          <a:pPr algn="ctr"/>
                          <a:endParaRPr kumimoji="1" lang="ja-JP" altLang="en-US" sz="1400" dirty="0"/>
                        </a:p>
                      </a:txBody>
                      <a:tcPr/>
                    </a:tc>
                    <a:tc>
                      <a:txBody>
                        <a:bodyPr/>
                        <a:lstStyle/>
                        <a:p>
                          <a:pPr algn="ctr"/>
                          <a:r>
                            <a:rPr kumimoji="1" lang="en-US" altLang="ja-JP" sz="1400" dirty="0"/>
                            <a:t>…</a:t>
                          </a:r>
                          <a:endParaRPr kumimoji="1" lang="ja-JP" altLang="en-US" sz="1400" dirty="0"/>
                        </a:p>
                      </a:txBody>
                      <a:tcPr/>
                    </a:tc>
                    <a:tc>
                      <a:txBody>
                        <a:bodyPr/>
                        <a:lstStyle/>
                        <a:p>
                          <a:pPr algn="ctr"/>
                          <a:r>
                            <a:rPr kumimoji="1" lang="en-US" altLang="ja-JP" sz="1400" dirty="0"/>
                            <a:t>6</a:t>
                          </a:r>
                          <a:endParaRPr kumimoji="1" lang="ja-JP" altLang="en-US" sz="1400" dirty="0"/>
                        </a:p>
                      </a:txBody>
                      <a:tcPr/>
                    </a:tc>
                    <a:tc>
                      <a:txBody>
                        <a:bodyPr/>
                        <a:lstStyle/>
                        <a:p>
                          <a:pPr algn="ctr"/>
                          <a:r>
                            <a:rPr kumimoji="1" lang="en-US" altLang="ja-JP" sz="1400" dirty="0"/>
                            <a:t>0</a:t>
                          </a:r>
                          <a:endParaRPr kumimoji="1" lang="ja-JP" altLang="en-US" sz="1400" dirty="0"/>
                        </a:p>
                      </a:txBody>
                      <a:tcPr/>
                    </a:tc>
                    <a:tc>
                      <a:txBody>
                        <a:bodyPr/>
                        <a:lstStyle/>
                        <a:p>
                          <a:pPr algn="ctr"/>
                          <a:r>
                            <a:rPr kumimoji="1" lang="en-US" altLang="ja-JP" sz="1400" dirty="0">
                              <a:solidFill>
                                <a:schemeClr val="tx1"/>
                              </a:solidFill>
                            </a:rPr>
                            <a:t>8</a:t>
                          </a:r>
                          <a:endParaRPr kumimoji="1" lang="ja-JP" altLang="en-US" sz="1400" dirty="0">
                            <a:solidFill>
                              <a:schemeClr val="tx1"/>
                            </a:solidFill>
                          </a:endParaRPr>
                        </a:p>
                      </a:txBody>
                      <a:tcPr>
                        <a:noFill/>
                      </a:tcPr>
                    </a:tc>
                    <a:tc>
                      <a:txBody>
                        <a:bodyPr/>
                        <a:lstStyle/>
                        <a:p>
                          <a:pPr algn="ctr"/>
                          <a:r>
                            <a:rPr kumimoji="1" lang="en-US" altLang="ja-JP" sz="1400" dirty="0">
                              <a:solidFill>
                                <a:srgbClr val="C00000"/>
                              </a:solidFill>
                            </a:rPr>
                            <a:t>9</a:t>
                          </a:r>
                          <a:endParaRPr kumimoji="1" lang="ja-JP" altLang="en-US" sz="1400" dirty="0">
                            <a:solidFill>
                              <a:srgbClr val="C00000"/>
                            </a:solidFill>
                          </a:endParaRPr>
                        </a:p>
                      </a:txBody>
                      <a:tcPr/>
                    </a:tc>
                    <a:tc>
                      <a:txBody>
                        <a:bodyPr/>
                        <a:lstStyle/>
                        <a:p>
                          <a:pPr algn="ctr"/>
                          <a:r>
                            <a:rPr kumimoji="1" lang="en-US" altLang="ja-JP" sz="1400" dirty="0">
                              <a:solidFill>
                                <a:schemeClr val="tx1"/>
                              </a:solidFill>
                            </a:rPr>
                            <a:t>5</a:t>
                          </a:r>
                          <a:endParaRPr kumimoji="1" lang="ja-JP" altLang="en-US" sz="1400" dirty="0">
                            <a:solidFill>
                              <a:schemeClr val="tx1"/>
                            </a:solidFill>
                          </a:endParaRPr>
                        </a:p>
                      </a:txBody>
                      <a:tcPr/>
                    </a:tc>
                    <a:tc>
                      <a:txBody>
                        <a:bodyPr/>
                        <a:lstStyle/>
                        <a:p>
                          <a:pPr algn="ctr"/>
                          <a:r>
                            <a:rPr kumimoji="1" lang="en-US" altLang="ja-JP" sz="1400" dirty="0"/>
                            <a:t>…</a:t>
                          </a:r>
                          <a:endParaRPr kumimoji="1" lang="ja-JP" altLang="en-US" sz="1400" dirty="0"/>
                        </a:p>
                      </a:txBody>
                      <a:tcPr/>
                    </a:tc>
                    <a:extLst>
                      <a:ext uri="{0D108BD9-81ED-4DB2-BD59-A6C34878D82A}">
                        <a16:rowId xmlns:a16="http://schemas.microsoft.com/office/drawing/2014/main" val="4000392416"/>
                      </a:ext>
                    </a:extLst>
                  </a:tr>
                  <a:tr h="324000">
                    <a:tc>
                      <a:txBody>
                        <a:bodyPr/>
                        <a:lstStyle/>
                        <a:p>
                          <a:endParaRPr lang="ja-JP"/>
                        </a:p>
                      </a:txBody>
                      <a:tcPr>
                        <a:blipFill>
                          <a:blip r:embed="rId4"/>
                          <a:stretch>
                            <a:fillRect l="-394" t="-303774" r="-400394" b="-13208"/>
                          </a:stretch>
                        </a:blipFill>
                      </a:tcPr>
                    </a:tc>
                    <a:tc>
                      <a:txBody>
                        <a:bodyPr/>
                        <a:lstStyle/>
                        <a:p>
                          <a:pPr algn="ctr"/>
                          <a:endParaRPr kumimoji="1" lang="ja-JP" altLang="en-US" sz="1400" dirty="0"/>
                        </a:p>
                      </a:txBody>
                      <a:tcPr/>
                    </a:tc>
                    <a:tc>
                      <a:txBody>
                        <a:bodyPr/>
                        <a:lstStyle/>
                        <a:p>
                          <a:pPr algn="ctr"/>
                          <a:r>
                            <a:rPr kumimoji="1" lang="en-US" altLang="ja-JP" sz="1400" dirty="0"/>
                            <a:t>…</a:t>
                          </a:r>
                          <a:endParaRPr kumimoji="1" lang="ja-JP" altLang="en-US" sz="1400" dirty="0"/>
                        </a:p>
                      </a:txBody>
                      <a:tcPr/>
                    </a:tc>
                    <a:tc>
                      <a:txBody>
                        <a:bodyPr/>
                        <a:lstStyle/>
                        <a:p>
                          <a:pPr algn="ctr"/>
                          <a:r>
                            <a:rPr kumimoji="1" lang="en-US" altLang="ja-JP" sz="1400" dirty="0"/>
                            <a:t>1</a:t>
                          </a:r>
                          <a:endParaRPr kumimoji="1" lang="ja-JP" altLang="en-US" sz="1400" dirty="0"/>
                        </a:p>
                      </a:txBody>
                      <a:tcPr/>
                    </a:tc>
                    <a:tc>
                      <a:txBody>
                        <a:bodyPr/>
                        <a:lstStyle/>
                        <a:p>
                          <a:pPr algn="ctr"/>
                          <a:r>
                            <a:rPr kumimoji="1" lang="en-US" altLang="ja-JP" sz="1400" dirty="0"/>
                            <a:t>-6</a:t>
                          </a:r>
                          <a:endParaRPr kumimoji="1" lang="ja-JP" altLang="en-US" sz="1400" dirty="0"/>
                        </a:p>
                      </a:txBody>
                      <a:tcPr/>
                    </a:tc>
                    <a:tc>
                      <a:txBody>
                        <a:bodyPr/>
                        <a:lstStyle/>
                        <a:p>
                          <a:pPr algn="ctr"/>
                          <a:r>
                            <a:rPr kumimoji="1" lang="en-US" altLang="ja-JP" sz="1400" dirty="0">
                              <a:solidFill>
                                <a:schemeClr val="tx1"/>
                              </a:solidFill>
                            </a:rPr>
                            <a:t>1</a:t>
                          </a:r>
                          <a:endParaRPr kumimoji="1" lang="ja-JP" altLang="en-US" sz="1400" dirty="0">
                            <a:solidFill>
                              <a:schemeClr val="tx1"/>
                            </a:solidFill>
                          </a:endParaRPr>
                        </a:p>
                      </a:txBody>
                      <a:tcPr/>
                    </a:tc>
                    <a:tc>
                      <a:txBody>
                        <a:bodyPr/>
                        <a:lstStyle/>
                        <a:p>
                          <a:pPr algn="ctr"/>
                          <a:r>
                            <a:rPr kumimoji="1" lang="en-US" altLang="ja-JP" sz="1400" dirty="0">
                              <a:solidFill>
                                <a:srgbClr val="C00000"/>
                              </a:solidFill>
                            </a:rPr>
                            <a:t>1</a:t>
                          </a:r>
                          <a:endParaRPr kumimoji="1" lang="ja-JP" altLang="en-US" sz="1400" dirty="0">
                            <a:solidFill>
                              <a:srgbClr val="C00000"/>
                            </a:solidFill>
                          </a:endParaRPr>
                        </a:p>
                      </a:txBody>
                      <a:tcPr/>
                    </a:tc>
                    <a:tc>
                      <a:txBody>
                        <a:bodyPr/>
                        <a:lstStyle/>
                        <a:p>
                          <a:pPr algn="ctr"/>
                          <a:r>
                            <a:rPr kumimoji="1" lang="en-US" altLang="ja-JP" sz="1400" dirty="0">
                              <a:solidFill>
                                <a:schemeClr val="tx1"/>
                              </a:solidFill>
                            </a:rPr>
                            <a:t>-4</a:t>
                          </a:r>
                          <a:endParaRPr kumimoji="1" lang="ja-JP" altLang="en-US" sz="1400" dirty="0">
                            <a:solidFill>
                              <a:schemeClr val="tx1"/>
                            </a:solidFill>
                          </a:endParaRPr>
                        </a:p>
                      </a:txBody>
                      <a:tcPr/>
                    </a:tc>
                    <a:tc>
                      <a:txBody>
                        <a:bodyPr/>
                        <a:lstStyle/>
                        <a:p>
                          <a:pPr algn="ctr"/>
                          <a:r>
                            <a:rPr kumimoji="1" lang="en-US" altLang="ja-JP" sz="1400" dirty="0"/>
                            <a:t>…</a:t>
                          </a:r>
                          <a:endParaRPr kumimoji="1" lang="ja-JP" altLang="en-US" sz="1400" dirty="0"/>
                        </a:p>
                      </a:txBody>
                      <a:tcPr/>
                    </a:tc>
                    <a:extLst>
                      <a:ext uri="{0D108BD9-81ED-4DB2-BD59-A6C34878D82A}">
                        <a16:rowId xmlns:a16="http://schemas.microsoft.com/office/drawing/2014/main" val="853467289"/>
                      </a:ext>
                    </a:extLst>
                  </a:tr>
                </a:tbl>
              </a:graphicData>
            </a:graphic>
          </p:graphicFrame>
        </mc:Fallback>
      </mc:AlternateContent>
      <mc:AlternateContent xmlns:mc="http://schemas.openxmlformats.org/markup-compatibility/2006">
        <mc:Choice xmlns:a14="http://schemas.microsoft.com/office/drawing/2010/main" Requires="a14">
          <p:sp>
            <p:nvSpPr>
              <p:cNvPr id="7" name="フローチャート: 結合子 6"/>
              <p:cNvSpPr/>
              <p:nvPr/>
            </p:nvSpPr>
            <p:spPr>
              <a:xfrm>
                <a:off x="1281545" y="5527961"/>
                <a:ext cx="1510146" cy="554181"/>
              </a:xfrm>
              <a:prstGeom prst="flowChartConnector">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kumimoji="1" lang="en-US" altLang="ja-JP" b="0" i="0" smtClean="0">
                          <a:solidFill>
                            <a:schemeClr val="tx1"/>
                          </a:solidFill>
                          <a:latin typeface="Cambria Math" panose="02040503050406030204" pitchFamily="18" charset="0"/>
                        </a:rPr>
                        <m:t>pred</m:t>
                      </m:r>
                      <m:sSub>
                        <m:sSubPr>
                          <m:ctrlPr>
                            <a:rPr kumimoji="1" lang="en-US" altLang="ja-JP" b="0" i="1" smtClean="0">
                              <a:solidFill>
                                <a:schemeClr val="tx1"/>
                              </a:solidFill>
                              <a:latin typeface="Cambria Math" panose="02040503050406030204" pitchFamily="18" charset="0"/>
                            </a:rPr>
                          </m:ctrlPr>
                        </m:sSubPr>
                        <m:e>
                          <m:d>
                            <m:dPr>
                              <m:ctrlPr>
                                <a:rPr kumimoji="1" lang="en-US" altLang="ja-JP" b="0" i="1" smtClean="0">
                                  <a:solidFill>
                                    <a:schemeClr val="tx1"/>
                                  </a:solidFill>
                                  <a:latin typeface="Cambria Math" panose="02040503050406030204" pitchFamily="18" charset="0"/>
                                </a:rPr>
                              </m:ctrlPr>
                            </m:dPr>
                            <m:e>
                              <m:sSup>
                                <m:sSupPr>
                                  <m:ctrlPr>
                                    <a:rPr kumimoji="1" lang="en-US" altLang="ja-JP" b="0" i="1" smtClean="0">
                                      <a:solidFill>
                                        <a:schemeClr val="tx1"/>
                                      </a:solidFill>
                                      <a:latin typeface="Cambria Math" panose="02040503050406030204" pitchFamily="18" charset="0"/>
                                    </a:rPr>
                                  </m:ctrlPr>
                                </m:sSupPr>
                                <m:e>
                                  <m:r>
                                    <a:rPr kumimoji="1" lang="en-US" altLang="ja-JP" b="0" i="1" smtClean="0">
                                      <a:solidFill>
                                        <a:schemeClr val="tx1"/>
                                      </a:solidFill>
                                      <a:latin typeface="Cambria Math" panose="02040503050406030204" pitchFamily="18" charset="0"/>
                                    </a:rPr>
                                    <m:t>𝑇</m:t>
                                  </m:r>
                                </m:e>
                                <m:sup>
                                  <m:r>
                                    <a:rPr kumimoji="1" lang="en-US" altLang="ja-JP" b="0" i="1" smtClean="0">
                                      <a:solidFill>
                                        <a:schemeClr val="tx1"/>
                                      </a:solidFill>
                                      <a:latin typeface="Cambria Math" panose="02040503050406030204" pitchFamily="18" charset="0"/>
                                    </a:rPr>
                                    <m:t>′</m:t>
                                  </m:r>
                                </m:sup>
                              </m:sSup>
                            </m:e>
                          </m:d>
                        </m:e>
                        <m:sub>
                          <m:r>
                            <a:rPr kumimoji="1" lang="en-US" altLang="ja-JP" b="0" i="1" smtClean="0">
                              <a:solidFill>
                                <a:schemeClr val="tx1"/>
                              </a:solidFill>
                              <a:latin typeface="Cambria Math" panose="02040503050406030204" pitchFamily="18" charset="0"/>
                            </a:rPr>
                            <m:t>𝑗</m:t>
                          </m:r>
                        </m:sub>
                      </m:sSub>
                    </m:oMath>
                  </m:oMathPara>
                </a14:m>
                <a:endParaRPr kumimoji="1" lang="ja-JP" altLang="en-US" dirty="0">
                  <a:solidFill>
                    <a:schemeClr val="tx1"/>
                  </a:solidFill>
                </a:endParaRPr>
              </a:p>
            </p:txBody>
          </p:sp>
        </mc:Choice>
        <mc:Fallback>
          <p:sp>
            <p:nvSpPr>
              <p:cNvPr id="7" name="フローチャート: 結合子 6"/>
              <p:cNvSpPr>
                <a:spLocks noRot="1" noChangeAspect="1" noMove="1" noResize="1" noEditPoints="1" noAdjustHandles="1" noChangeArrowheads="1" noChangeShapeType="1" noTextEdit="1"/>
              </p:cNvSpPr>
              <p:nvPr/>
            </p:nvSpPr>
            <p:spPr>
              <a:xfrm>
                <a:off x="1281545" y="5527961"/>
                <a:ext cx="1510146" cy="554181"/>
              </a:xfrm>
              <a:prstGeom prst="flowChartConnector">
                <a:avLst/>
              </a:prstGeom>
              <a:blipFill>
                <a:blip r:embed="rId5"/>
                <a:stretch>
                  <a:fillRect/>
                </a:stretch>
              </a:blipFill>
              <a:ln w="19050">
                <a:solidFill>
                  <a:srgbClr val="00B050"/>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フローチャート: 結合子 8"/>
              <p:cNvSpPr/>
              <p:nvPr/>
            </p:nvSpPr>
            <p:spPr>
              <a:xfrm>
                <a:off x="6357504" y="5527961"/>
                <a:ext cx="1510146" cy="554181"/>
              </a:xfrm>
              <a:prstGeom prst="flowChartConnector">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kumimoji="1" lang="en-US" altLang="ja-JP" b="0" i="0" smtClean="0">
                          <a:solidFill>
                            <a:schemeClr val="tx1"/>
                          </a:solidFill>
                          <a:latin typeface="Cambria Math" panose="02040503050406030204" pitchFamily="18" charset="0"/>
                        </a:rPr>
                        <m:t>pred</m:t>
                      </m:r>
                      <m:sSub>
                        <m:sSubPr>
                          <m:ctrlPr>
                            <a:rPr kumimoji="1" lang="en-US" altLang="ja-JP" b="0" i="1" smtClean="0">
                              <a:solidFill>
                                <a:schemeClr val="tx1"/>
                              </a:solidFill>
                              <a:latin typeface="Cambria Math" panose="02040503050406030204" pitchFamily="18" charset="0"/>
                            </a:rPr>
                          </m:ctrlPr>
                        </m:sSubPr>
                        <m:e>
                          <m:d>
                            <m:dPr>
                              <m:ctrlPr>
                                <a:rPr kumimoji="1" lang="en-US" altLang="ja-JP" b="0" i="1" smtClean="0">
                                  <a:solidFill>
                                    <a:schemeClr val="tx1"/>
                                  </a:solidFill>
                                  <a:latin typeface="Cambria Math" panose="02040503050406030204" pitchFamily="18" charset="0"/>
                                </a:rPr>
                              </m:ctrlPr>
                            </m:dPr>
                            <m:e>
                              <m:sSup>
                                <m:sSupPr>
                                  <m:ctrlPr>
                                    <a:rPr kumimoji="1" lang="en-US" altLang="ja-JP" b="0" i="1" smtClean="0">
                                      <a:solidFill>
                                        <a:schemeClr val="tx1"/>
                                      </a:solidFill>
                                      <a:latin typeface="Cambria Math" panose="02040503050406030204" pitchFamily="18" charset="0"/>
                                    </a:rPr>
                                  </m:ctrlPr>
                                </m:sSupPr>
                                <m:e>
                                  <m:r>
                                    <a:rPr kumimoji="1" lang="en-US" altLang="ja-JP" b="0" i="1" smtClean="0">
                                      <a:solidFill>
                                        <a:schemeClr val="tx1"/>
                                      </a:solidFill>
                                      <a:latin typeface="Cambria Math" panose="02040503050406030204" pitchFamily="18" charset="0"/>
                                    </a:rPr>
                                    <m:t>𝑇</m:t>
                                  </m:r>
                                </m:e>
                                <m:sup>
                                  <m:r>
                                    <a:rPr kumimoji="1" lang="en-US" altLang="ja-JP" b="0" i="1" smtClean="0">
                                      <a:solidFill>
                                        <a:schemeClr val="tx1"/>
                                      </a:solidFill>
                                      <a:latin typeface="Cambria Math" panose="02040503050406030204" pitchFamily="18" charset="0"/>
                                    </a:rPr>
                                    <m:t>′</m:t>
                                  </m:r>
                                </m:sup>
                              </m:sSup>
                            </m:e>
                          </m:d>
                        </m:e>
                        <m:sub>
                          <m:r>
                            <a:rPr kumimoji="1" lang="en-US" altLang="ja-JP" b="0" i="1" smtClean="0">
                              <a:solidFill>
                                <a:schemeClr val="tx1"/>
                              </a:solidFill>
                              <a:latin typeface="Cambria Math" panose="02040503050406030204" pitchFamily="18" charset="0"/>
                            </a:rPr>
                            <m:t>𝑗</m:t>
                          </m:r>
                          <m:r>
                            <a:rPr kumimoji="1" lang="en-US" altLang="ja-JP" b="0" i="1" smtClean="0">
                              <a:solidFill>
                                <a:schemeClr val="tx1"/>
                              </a:solidFill>
                              <a:latin typeface="Cambria Math" panose="02040503050406030204" pitchFamily="18" charset="0"/>
                            </a:rPr>
                            <m:t>′</m:t>
                          </m:r>
                        </m:sub>
                      </m:sSub>
                    </m:oMath>
                  </m:oMathPara>
                </a14:m>
                <a:endParaRPr kumimoji="1" lang="ja-JP" altLang="en-US" dirty="0">
                  <a:solidFill>
                    <a:schemeClr val="tx1"/>
                  </a:solidFill>
                </a:endParaRPr>
              </a:p>
            </p:txBody>
          </p:sp>
        </mc:Choice>
        <mc:Fallback>
          <p:sp>
            <p:nvSpPr>
              <p:cNvPr id="9" name="フローチャート: 結合子 8"/>
              <p:cNvSpPr>
                <a:spLocks noRot="1" noChangeAspect="1" noMove="1" noResize="1" noEditPoints="1" noAdjustHandles="1" noChangeArrowheads="1" noChangeShapeType="1" noTextEdit="1"/>
              </p:cNvSpPr>
              <p:nvPr/>
            </p:nvSpPr>
            <p:spPr>
              <a:xfrm>
                <a:off x="6357504" y="5527961"/>
                <a:ext cx="1510146" cy="554181"/>
              </a:xfrm>
              <a:prstGeom prst="flowChartConnector">
                <a:avLst/>
              </a:prstGeom>
              <a:blipFill>
                <a:blip r:embed="rId6"/>
                <a:stretch>
                  <a:fillRect/>
                </a:stretch>
              </a:blipFill>
              <a:ln w="19050">
                <a:solidFill>
                  <a:srgbClr val="00B050"/>
                </a:solidFill>
              </a:ln>
            </p:spPr>
            <p:txBody>
              <a:bodyPr/>
              <a:lstStyle/>
              <a:p>
                <a:r>
                  <a:rPr lang="ja-JP" altLang="en-US">
                    <a:noFill/>
                  </a:rPr>
                  <a:t> </a:t>
                </a:r>
              </a:p>
            </p:txBody>
          </p:sp>
        </mc:Fallback>
      </mc:AlternateContent>
      <p:cxnSp>
        <p:nvCxnSpPr>
          <p:cNvPr id="11" name="直線矢印コネクタ 10"/>
          <p:cNvCxnSpPr>
            <a:cxnSpLocks/>
          </p:cNvCxnSpPr>
          <p:nvPr/>
        </p:nvCxnSpPr>
        <p:spPr>
          <a:xfrm>
            <a:off x="2916382" y="5805050"/>
            <a:ext cx="3269673"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p:cNvSpPr txBox="1"/>
              <p:nvPr/>
            </p:nvSpPr>
            <p:spPr>
              <a:xfrm>
                <a:off x="4378069" y="5747442"/>
                <a:ext cx="3930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4378069" y="5747442"/>
                <a:ext cx="393056" cy="369332"/>
              </a:xfrm>
              <a:prstGeom prst="rect">
                <a:avLst/>
              </a:prstGeom>
              <a:blipFill>
                <a:blip r:embed="rId7"/>
                <a:stretch>
                  <a:fillRect b="-1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707623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normAutofit/>
              </a:bodyPr>
              <a:lstStyle/>
              <a:p>
                <a14:m>
                  <m:oMath xmlns:m="http://schemas.openxmlformats.org/officeDocument/2006/math">
                    <m:r>
                      <a:rPr kumimoji="1" lang="en-US" altLang="ja-JP" b="0" i="1" smtClean="0">
                        <a:latin typeface="Cambria Math" panose="02040503050406030204" pitchFamily="18" charset="0"/>
                      </a:rPr>
                      <m:t>𝑝𝑟𝑒𝑑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𝑇</m:t>
                    </m:r>
                    <m:r>
                      <a:rPr kumimoji="1" lang="en-US" altLang="ja-JP" b="0" i="1" smtClean="0">
                        <a:latin typeface="Cambria Math" panose="02040503050406030204" pitchFamily="18" charset="0"/>
                      </a:rPr>
                      <m:t>′)</m:t>
                    </m:r>
                  </m:oMath>
                </a14:m>
                <a:r>
                  <a:rPr kumimoji="1" lang="ja-JP" altLang="en-US" dirty="0"/>
                  <a:t>の効率的な</a:t>
                </a:r>
                <a:r>
                  <a:rPr lang="ja-JP" altLang="en-US" dirty="0"/>
                  <a:t>変更</a:t>
                </a:r>
                <a:r>
                  <a:rPr lang="en-US" altLang="ja-JP" dirty="0"/>
                  <a:t>(2)</a:t>
                </a:r>
                <a:endParaRPr kumimoji="1" lang="ja-JP" altLang="en-US"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2"/>
                <a:stretch>
                  <a:fillRect b="-1990"/>
                </a:stretch>
              </a:blipFill>
            </p:spPr>
            <p:txBody>
              <a:bodyPr/>
              <a:lstStyle/>
              <a:p>
                <a:r>
                  <a:rPr lang="ja-JP" altLang="en-US">
                    <a:noFill/>
                  </a:rPr>
                  <a:t> </a:t>
                </a:r>
              </a:p>
            </p:txBody>
          </p:sp>
        </mc:Fallback>
      </mc:AlternateContent>
      <p:sp>
        <p:nvSpPr>
          <p:cNvPr id="3" name="コンテンツ プレースホルダー 2"/>
          <p:cNvSpPr>
            <a:spLocks noGrp="1"/>
          </p:cNvSpPr>
          <p:nvPr>
            <p:ph idx="1"/>
          </p:nvPr>
        </p:nvSpPr>
        <p:spPr>
          <a:xfrm>
            <a:off x="314325" y="1240926"/>
            <a:ext cx="8515350" cy="882938"/>
          </a:xfrm>
        </p:spPr>
        <p:txBody>
          <a:bodyPr>
            <a:normAutofit/>
          </a:bodyPr>
          <a:lstStyle/>
          <a:p>
            <a:r>
              <a:rPr kumimoji="1" lang="ja-JP" altLang="en-US" dirty="0"/>
              <a:t>挿入される数字を</a:t>
            </a:r>
            <a:r>
              <a:rPr lang="ja-JP" altLang="en-US" dirty="0"/>
              <a:t>その数字の</a:t>
            </a:r>
            <a:r>
              <a:rPr lang="en-US" altLang="ja-JP" dirty="0"/>
              <a:t>successor</a:t>
            </a:r>
            <a:r>
              <a:rPr lang="ja-JP" altLang="en-US" dirty="0"/>
              <a:t>と，</a:t>
            </a:r>
            <a:r>
              <a:rPr lang="en-US" altLang="ja-JP" dirty="0"/>
              <a:t> </a:t>
            </a:r>
            <a:r>
              <a:rPr lang="en-US" altLang="ja-JP" dirty="0" err="1"/>
              <a:t>predessor</a:t>
            </a:r>
            <a:r>
              <a:rPr lang="ja-JP" altLang="en-US" dirty="0"/>
              <a:t>で挟む必要がある．</a:t>
            </a:r>
            <a:endParaRPr kumimoji="1" lang="ja-JP" altLang="en-US" dirty="0"/>
          </a:p>
        </p:txBody>
      </p:sp>
      <p:sp>
        <p:nvSpPr>
          <p:cNvPr id="4" name="スライド番号プレースホルダー 3"/>
          <p:cNvSpPr>
            <a:spLocks noGrp="1"/>
          </p:cNvSpPr>
          <p:nvPr>
            <p:ph type="sldNum" sz="quarter" idx="12"/>
          </p:nvPr>
        </p:nvSpPr>
        <p:spPr/>
        <p:txBody>
          <a:bodyPr/>
          <a:lstStyle/>
          <a:p>
            <a:fld id="{46F5A2C1-14D5-5B4B-BE34-C3D425CB82EE}" type="slidenum">
              <a:rPr kumimoji="1" lang="ja-JP" altLang="en-US" smtClean="0"/>
              <a:t>38</a:t>
            </a:fld>
            <a:endParaRPr kumimoji="1" lang="ja-JP" altLang="en-US"/>
          </a:p>
        </p:txBody>
      </p:sp>
      <mc:AlternateContent xmlns:mc="http://schemas.openxmlformats.org/markup-compatibility/2006">
        <mc:Choice xmlns:a14="http://schemas.microsoft.com/office/drawing/2010/main" Requires="a14">
          <p:graphicFrame>
            <p:nvGraphicFramePr>
              <p:cNvPr id="5" name="表 4"/>
              <p:cNvGraphicFramePr>
                <a:graphicFrameLocks noGrp="1"/>
              </p:cNvGraphicFramePr>
              <p:nvPr>
                <p:extLst>
                  <p:ext uri="{D42A27DB-BD31-4B8C-83A1-F6EECF244321}">
                    <p14:modId xmlns:p14="http://schemas.microsoft.com/office/powerpoint/2010/main" val="3490585260"/>
                  </p:ext>
                </p:extLst>
              </p:nvPr>
            </p:nvGraphicFramePr>
            <p:xfrm>
              <a:off x="845127" y="2141471"/>
              <a:ext cx="7730840" cy="1296000"/>
            </p:xfrm>
            <a:graphic>
              <a:graphicData uri="http://schemas.openxmlformats.org/drawingml/2006/table">
                <a:tbl>
                  <a:tblPr firstRow="1" bandRow="1">
                    <a:tableStyleId>{5940675A-B579-460E-94D1-54222C63F5DA}</a:tableStyleId>
                  </a:tblPr>
                  <a:tblGrid>
                    <a:gridCol w="1546168">
                      <a:extLst>
                        <a:ext uri="{9D8B030D-6E8A-4147-A177-3AD203B41FA5}">
                          <a16:colId xmlns:a16="http://schemas.microsoft.com/office/drawing/2014/main" val="1478541316"/>
                        </a:ext>
                      </a:extLst>
                    </a:gridCol>
                    <a:gridCol w="773084">
                      <a:extLst>
                        <a:ext uri="{9D8B030D-6E8A-4147-A177-3AD203B41FA5}">
                          <a16:colId xmlns:a16="http://schemas.microsoft.com/office/drawing/2014/main" val="72445437"/>
                        </a:ext>
                      </a:extLst>
                    </a:gridCol>
                    <a:gridCol w="773084">
                      <a:extLst>
                        <a:ext uri="{9D8B030D-6E8A-4147-A177-3AD203B41FA5}">
                          <a16:colId xmlns:a16="http://schemas.microsoft.com/office/drawing/2014/main" val="2831358447"/>
                        </a:ext>
                      </a:extLst>
                    </a:gridCol>
                    <a:gridCol w="773084">
                      <a:extLst>
                        <a:ext uri="{9D8B030D-6E8A-4147-A177-3AD203B41FA5}">
                          <a16:colId xmlns:a16="http://schemas.microsoft.com/office/drawing/2014/main" val="773548824"/>
                        </a:ext>
                      </a:extLst>
                    </a:gridCol>
                    <a:gridCol w="773084">
                      <a:extLst>
                        <a:ext uri="{9D8B030D-6E8A-4147-A177-3AD203B41FA5}">
                          <a16:colId xmlns:a16="http://schemas.microsoft.com/office/drawing/2014/main" val="3875840584"/>
                        </a:ext>
                      </a:extLst>
                    </a:gridCol>
                    <a:gridCol w="773084">
                      <a:extLst>
                        <a:ext uri="{9D8B030D-6E8A-4147-A177-3AD203B41FA5}">
                          <a16:colId xmlns:a16="http://schemas.microsoft.com/office/drawing/2014/main" val="827882027"/>
                        </a:ext>
                      </a:extLst>
                    </a:gridCol>
                    <a:gridCol w="773084">
                      <a:extLst>
                        <a:ext uri="{9D8B030D-6E8A-4147-A177-3AD203B41FA5}">
                          <a16:colId xmlns:a16="http://schemas.microsoft.com/office/drawing/2014/main" val="399068998"/>
                        </a:ext>
                      </a:extLst>
                    </a:gridCol>
                    <a:gridCol w="773084">
                      <a:extLst>
                        <a:ext uri="{9D8B030D-6E8A-4147-A177-3AD203B41FA5}">
                          <a16:colId xmlns:a16="http://schemas.microsoft.com/office/drawing/2014/main" val="473078737"/>
                        </a:ext>
                      </a:extLst>
                    </a:gridCol>
                    <a:gridCol w="773084">
                      <a:extLst>
                        <a:ext uri="{9D8B030D-6E8A-4147-A177-3AD203B41FA5}">
                          <a16:colId xmlns:a16="http://schemas.microsoft.com/office/drawing/2014/main" val="1760534739"/>
                        </a:ext>
                      </a:extLst>
                    </a:gridCol>
                  </a:tblGrid>
                  <a:tr h="324000">
                    <a:tc>
                      <a:txBody>
                        <a:bodyPr/>
                        <a:lstStyle/>
                        <a:p>
                          <a:pPr algn="ctr"/>
                          <a:r>
                            <a:rPr lang="en-US" altLang="ja-JP" sz="1400" dirty="0"/>
                            <a:t>index</a:t>
                          </a:r>
                          <a:endParaRPr lang="ja-JP" altLang="en-US" sz="1400" dirty="0"/>
                        </a:p>
                      </a:txBody>
                      <a:tcPr>
                        <a:solidFill>
                          <a:schemeClr val="bg1">
                            <a:lumMod val="85000"/>
                          </a:schemeClr>
                        </a:solidFill>
                      </a:tcPr>
                    </a:tc>
                    <a:tc>
                      <a:txBody>
                        <a:bodyPr/>
                        <a:lstStyle/>
                        <a:p>
                          <a:pPr algn="ctr"/>
                          <a:endParaRPr kumimoji="1" lang="ja-JP" altLang="en-US" sz="1400" dirty="0"/>
                        </a:p>
                      </a:txBody>
                      <a:tcPr>
                        <a:solidFill>
                          <a:schemeClr val="bg1">
                            <a:lumMod val="85000"/>
                          </a:schemeClr>
                        </a:solidFill>
                      </a:tcPr>
                    </a:tc>
                    <a:tc>
                      <a:txBody>
                        <a:bodyPr/>
                        <a:lstStyle/>
                        <a:p>
                          <a:pPr algn="ctr"/>
                          <a:r>
                            <a:rPr kumimoji="1" lang="en-US" altLang="ja-JP" sz="1400" dirty="0"/>
                            <a:t>…</a:t>
                          </a:r>
                          <a:endParaRPr kumimoji="1" lang="ja-JP" altLang="en-US" sz="1400" dirty="0"/>
                        </a:p>
                      </a:txBody>
                      <a:tcPr>
                        <a:solidFill>
                          <a:schemeClr val="bg1">
                            <a:lumMod val="85000"/>
                          </a:schemeClr>
                        </a:solidFill>
                      </a:tcPr>
                    </a:tc>
                    <a:tc>
                      <a:txBody>
                        <a:bodyPr/>
                        <a:lstStyle/>
                        <a:p>
                          <a:pPr algn="ctr"/>
                          <a:r>
                            <a:rPr kumimoji="1" lang="en-US" altLang="ja-JP" sz="1400" dirty="0"/>
                            <a:t>5</a:t>
                          </a:r>
                          <a:endParaRPr kumimoji="1" lang="ja-JP" altLang="en-US" sz="1400" dirty="0"/>
                        </a:p>
                      </a:txBody>
                      <a:tcPr>
                        <a:solidFill>
                          <a:schemeClr val="bg1">
                            <a:lumMod val="85000"/>
                          </a:schemeClr>
                        </a:solidFill>
                      </a:tcPr>
                    </a:tc>
                    <a:tc>
                      <a:txBody>
                        <a:bodyPr/>
                        <a:lstStyle/>
                        <a:p>
                          <a:pPr algn="ctr"/>
                          <a:r>
                            <a:rPr kumimoji="1" lang="en-US" altLang="ja-JP" sz="1400" dirty="0"/>
                            <a:t>6</a:t>
                          </a:r>
                          <a:endParaRPr kumimoji="1" lang="ja-JP" altLang="en-US" sz="1400" dirty="0"/>
                        </a:p>
                      </a:txBody>
                      <a:tcPr>
                        <a:solidFill>
                          <a:schemeClr val="bg1">
                            <a:lumMod val="85000"/>
                          </a:schemeClr>
                        </a:solidFill>
                      </a:tcPr>
                    </a:tc>
                    <a:tc>
                      <a:txBody>
                        <a:bodyPr/>
                        <a:lstStyle/>
                        <a:p>
                          <a:pPr algn="ctr"/>
                          <a:r>
                            <a:rPr kumimoji="1" lang="en-US" altLang="ja-JP" sz="1400" dirty="0"/>
                            <a:t>7</a:t>
                          </a:r>
                          <a:endParaRPr kumimoji="1" lang="ja-JP" altLang="en-US" sz="1400" dirty="0"/>
                        </a:p>
                      </a:txBody>
                      <a:tcPr>
                        <a:solidFill>
                          <a:schemeClr val="bg1">
                            <a:lumMod val="85000"/>
                          </a:schemeClr>
                        </a:solidFill>
                      </a:tcPr>
                    </a:tc>
                    <a:tc>
                      <a:txBody>
                        <a:bodyPr/>
                        <a:lstStyle/>
                        <a:p>
                          <a:pPr algn="ctr"/>
                          <a:r>
                            <a:rPr kumimoji="1" lang="en-US" altLang="ja-JP" sz="1400" dirty="0"/>
                            <a:t>8</a:t>
                          </a:r>
                          <a:endParaRPr kumimoji="1" lang="ja-JP" altLang="en-US" sz="1400" dirty="0"/>
                        </a:p>
                      </a:txBody>
                      <a:tcPr>
                        <a:solidFill>
                          <a:schemeClr val="bg1">
                            <a:lumMod val="85000"/>
                          </a:schemeClr>
                        </a:solidFill>
                      </a:tcPr>
                    </a:tc>
                    <a:tc>
                      <a:txBody>
                        <a:bodyPr/>
                        <a:lstStyle/>
                        <a:p>
                          <a:pPr algn="ctr"/>
                          <a:r>
                            <a:rPr kumimoji="1" lang="en-US" altLang="ja-JP" sz="1400" dirty="0"/>
                            <a:t>9</a:t>
                          </a:r>
                          <a:endParaRPr kumimoji="1" lang="ja-JP" altLang="en-US" sz="1400" dirty="0"/>
                        </a:p>
                      </a:txBody>
                      <a:tcPr>
                        <a:solidFill>
                          <a:schemeClr val="bg1">
                            <a:lumMod val="85000"/>
                          </a:schemeClr>
                        </a:solidFill>
                      </a:tcPr>
                    </a:tc>
                    <a:tc>
                      <a:txBody>
                        <a:bodyPr/>
                        <a:lstStyle/>
                        <a:p>
                          <a:pPr algn="ctr"/>
                          <a:r>
                            <a:rPr kumimoji="1" lang="en-US" altLang="ja-JP" sz="1400" dirty="0"/>
                            <a:t>…</a:t>
                          </a:r>
                          <a:endParaRPr kumimoji="1" lang="ja-JP" altLang="en-US" sz="1400" dirty="0"/>
                        </a:p>
                      </a:txBody>
                      <a:tcPr>
                        <a:solidFill>
                          <a:schemeClr val="bg1">
                            <a:lumMod val="85000"/>
                          </a:schemeClr>
                        </a:solidFill>
                      </a:tcPr>
                    </a:tc>
                    <a:extLst>
                      <a:ext uri="{0D108BD9-81ED-4DB2-BD59-A6C34878D82A}">
                        <a16:rowId xmlns:a16="http://schemas.microsoft.com/office/drawing/2014/main" val="45345650"/>
                      </a:ext>
                    </a:extLst>
                  </a:tr>
                  <a:tr h="324000">
                    <a:tc>
                      <a:txBody>
                        <a:bodyPr/>
                        <a:lstStyle/>
                        <a:p>
                          <a:pPr algn="ct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𝑇</m:t>
                                </m:r>
                              </m:oMath>
                            </m:oMathPara>
                          </a14:m>
                          <a:endParaRPr lang="ja-JP" altLang="en-US" sz="1400" dirty="0"/>
                        </a:p>
                      </a:txBody>
                      <a:tcPr/>
                    </a:tc>
                    <a:tc>
                      <a:txBody>
                        <a:bodyPr/>
                        <a:lstStyle/>
                        <a:p>
                          <a:pPr algn="ctr"/>
                          <a:endParaRPr kumimoji="1" lang="ja-JP" altLang="en-US" sz="1400" dirty="0"/>
                        </a:p>
                      </a:txBody>
                      <a:tcPr/>
                    </a:tc>
                    <a:tc>
                      <a:txBody>
                        <a:bodyPr/>
                        <a:lstStyle/>
                        <a:p>
                          <a:pPr algn="ctr"/>
                          <a:r>
                            <a:rPr kumimoji="1" lang="en-US" altLang="ja-JP" sz="1400" dirty="0"/>
                            <a:t>…</a:t>
                          </a:r>
                          <a:endParaRPr kumimoji="1" lang="ja-JP" altLang="en-US" sz="1400" dirty="0"/>
                        </a:p>
                      </a:txBody>
                      <a:tcPr/>
                    </a:tc>
                    <a:tc>
                      <a:txBody>
                        <a:bodyPr/>
                        <a:lstStyle/>
                        <a:p>
                          <a:pPr algn="ctr"/>
                          <a:r>
                            <a:rPr kumimoji="1" lang="en-US" altLang="ja-JP" sz="1400" dirty="0"/>
                            <a:t>20</a:t>
                          </a:r>
                          <a:endParaRPr kumimoji="1" lang="ja-JP" altLang="en-US" sz="1400" dirty="0"/>
                        </a:p>
                      </a:txBody>
                      <a:tcPr/>
                    </a:tc>
                    <a:tc>
                      <a:txBody>
                        <a:bodyPr/>
                        <a:lstStyle/>
                        <a:p>
                          <a:pPr algn="ctr"/>
                          <a:r>
                            <a:rPr kumimoji="1" lang="en-US" altLang="ja-JP" sz="1400" dirty="0"/>
                            <a:t>15</a:t>
                          </a:r>
                          <a:endParaRPr kumimoji="1" lang="ja-JP" altLang="en-US" sz="1400" dirty="0"/>
                        </a:p>
                      </a:txBody>
                      <a:tcPr/>
                    </a:tc>
                    <a:tc>
                      <a:txBody>
                        <a:bodyPr/>
                        <a:lstStyle/>
                        <a:p>
                          <a:pPr algn="ctr"/>
                          <a:r>
                            <a:rPr kumimoji="1" lang="en-US" altLang="ja-JP" sz="1400" dirty="0"/>
                            <a:t>45</a:t>
                          </a:r>
                          <a:endParaRPr kumimoji="1" lang="ja-JP" altLang="en-US" sz="1400" dirty="0"/>
                        </a:p>
                      </a:txBody>
                      <a:tcPr/>
                    </a:tc>
                    <a:tc>
                      <a:txBody>
                        <a:bodyPr/>
                        <a:lstStyle/>
                        <a:p>
                          <a:pPr algn="ctr"/>
                          <a:r>
                            <a:rPr kumimoji="1" lang="en-US" altLang="ja-JP" sz="1400" dirty="0"/>
                            <a:t>37</a:t>
                          </a:r>
                          <a:endParaRPr kumimoji="1" lang="ja-JP" altLang="en-US" sz="1400" dirty="0"/>
                        </a:p>
                      </a:txBody>
                      <a:tcPr/>
                    </a:tc>
                    <a:tc>
                      <a:txBody>
                        <a:bodyPr/>
                        <a:lstStyle/>
                        <a:p>
                          <a:pPr algn="ctr"/>
                          <a:r>
                            <a:rPr kumimoji="1" lang="en-US" altLang="ja-JP" sz="1400" dirty="0"/>
                            <a:t>30</a:t>
                          </a:r>
                          <a:endParaRPr kumimoji="1" lang="ja-JP" altLang="en-US" sz="1400" dirty="0"/>
                        </a:p>
                      </a:txBody>
                      <a:tcPr/>
                    </a:tc>
                    <a:tc>
                      <a:txBody>
                        <a:bodyPr/>
                        <a:lstStyle/>
                        <a:p>
                          <a:pPr algn="ctr"/>
                          <a:r>
                            <a:rPr kumimoji="1" lang="en-US" altLang="ja-JP" sz="1400" dirty="0"/>
                            <a:t>…</a:t>
                          </a:r>
                          <a:endParaRPr kumimoji="1" lang="ja-JP" altLang="en-US" sz="1400" dirty="0"/>
                        </a:p>
                      </a:txBody>
                      <a:tcPr/>
                    </a:tc>
                    <a:extLst>
                      <a:ext uri="{0D108BD9-81ED-4DB2-BD59-A6C34878D82A}">
                        <a16:rowId xmlns:a16="http://schemas.microsoft.com/office/drawing/2014/main" val="2226100450"/>
                      </a:ext>
                    </a:extLst>
                  </a:tr>
                  <a:tr h="324000">
                    <a:tc>
                      <a:txBody>
                        <a:bodyPr/>
                        <a:lstStyle/>
                        <a:p>
                          <a:pPr algn="ctr"/>
                          <a14:m>
                            <m:oMathPara xmlns:m="http://schemas.openxmlformats.org/officeDocument/2006/math">
                              <m:oMathParaPr>
                                <m:jc m:val="centerGroup"/>
                              </m:oMathParaPr>
                              <m:oMath xmlns:m="http://schemas.openxmlformats.org/officeDocument/2006/math">
                                <m:r>
                                  <m:rPr>
                                    <m:sty m:val="p"/>
                                  </m:rPr>
                                  <a:rPr lang="en-US" altLang="ja-JP" sz="1400" b="0" i="0" smtClean="0">
                                    <a:latin typeface="Cambria Math" panose="02040503050406030204" pitchFamily="18" charset="0"/>
                                  </a:rPr>
                                  <m:t>pred</m:t>
                                </m:r>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𝑇</m:t>
                                </m:r>
                                <m:r>
                                  <a:rPr lang="en-US" altLang="ja-JP" sz="1400" b="0" i="1" smtClean="0">
                                    <a:latin typeface="Cambria Math" panose="02040503050406030204" pitchFamily="18" charset="0"/>
                                  </a:rPr>
                                  <m:t>′)</m:t>
                                </m:r>
                              </m:oMath>
                            </m:oMathPara>
                          </a14:m>
                          <a:endParaRPr lang="ja-JP" altLang="en-US" sz="1400" dirty="0"/>
                        </a:p>
                      </a:txBody>
                      <a:tcPr/>
                    </a:tc>
                    <a:tc>
                      <a:txBody>
                        <a:bodyPr/>
                        <a:lstStyle/>
                        <a:p>
                          <a:pPr algn="ctr"/>
                          <a:endParaRPr kumimoji="1" lang="ja-JP" altLang="en-US" sz="1400" dirty="0"/>
                        </a:p>
                      </a:txBody>
                      <a:tcPr/>
                    </a:tc>
                    <a:tc>
                      <a:txBody>
                        <a:bodyPr/>
                        <a:lstStyle/>
                        <a:p>
                          <a:pPr algn="ctr"/>
                          <a:r>
                            <a:rPr kumimoji="1" lang="en-US" altLang="ja-JP" sz="1400" dirty="0"/>
                            <a:t>…</a:t>
                          </a:r>
                          <a:endParaRPr kumimoji="1" lang="ja-JP" altLang="en-US" sz="1400" dirty="0"/>
                        </a:p>
                      </a:txBody>
                      <a:tcPr/>
                    </a:tc>
                    <a:tc>
                      <a:txBody>
                        <a:bodyPr/>
                        <a:lstStyle/>
                        <a:p>
                          <a:pPr algn="ctr"/>
                          <a:r>
                            <a:rPr kumimoji="1" lang="en-US" altLang="ja-JP" sz="1400" dirty="0"/>
                            <a:t>6</a:t>
                          </a:r>
                          <a:endParaRPr kumimoji="1" lang="ja-JP" altLang="en-US" sz="1400" dirty="0"/>
                        </a:p>
                      </a:txBody>
                      <a:tcPr/>
                    </a:tc>
                    <a:tc>
                      <a:txBody>
                        <a:bodyPr/>
                        <a:lstStyle/>
                        <a:p>
                          <a:pPr algn="ctr"/>
                          <a:r>
                            <a:rPr kumimoji="1" lang="en-US" altLang="ja-JP" sz="1400" dirty="0"/>
                            <a:t>0</a:t>
                          </a:r>
                          <a:endParaRPr kumimoji="1" lang="ja-JP" altLang="en-US" sz="1400" dirty="0"/>
                        </a:p>
                      </a:txBody>
                      <a:tcPr/>
                    </a:tc>
                    <a:tc>
                      <a:txBody>
                        <a:bodyPr/>
                        <a:lstStyle/>
                        <a:p>
                          <a:pPr algn="ctr"/>
                          <a:r>
                            <a:rPr kumimoji="1" lang="en-US" altLang="ja-JP" sz="1400" dirty="0">
                              <a:solidFill>
                                <a:schemeClr val="tx1"/>
                              </a:solidFill>
                            </a:rPr>
                            <a:t>8</a:t>
                          </a:r>
                          <a:endParaRPr kumimoji="1" lang="ja-JP" altLang="en-US" sz="1400" dirty="0">
                            <a:solidFill>
                              <a:schemeClr val="tx1"/>
                            </a:solidFill>
                          </a:endParaRPr>
                        </a:p>
                      </a:txBody>
                      <a:tcPr/>
                    </a:tc>
                    <a:tc>
                      <a:txBody>
                        <a:bodyPr/>
                        <a:lstStyle/>
                        <a:p>
                          <a:pPr algn="ctr"/>
                          <a:r>
                            <a:rPr kumimoji="1" lang="en-US" altLang="ja-JP" sz="1400" dirty="0"/>
                            <a:t>5</a:t>
                          </a:r>
                          <a:endParaRPr kumimoji="1" lang="ja-JP" altLang="en-US" sz="1400" dirty="0"/>
                        </a:p>
                      </a:txBody>
                      <a:tcPr/>
                    </a:tc>
                    <a:tc>
                      <a:txBody>
                        <a:bodyPr/>
                        <a:lstStyle/>
                        <a:p>
                          <a:pPr algn="ctr"/>
                          <a:endParaRPr kumimoji="1" lang="ja-JP" altLang="en-US" sz="1400" dirty="0"/>
                        </a:p>
                      </a:txBody>
                      <a:tcPr/>
                    </a:tc>
                    <a:tc>
                      <a:txBody>
                        <a:bodyPr/>
                        <a:lstStyle/>
                        <a:p>
                          <a:pPr algn="ctr"/>
                          <a:r>
                            <a:rPr kumimoji="1" lang="en-US" altLang="ja-JP" sz="1400" dirty="0"/>
                            <a:t>…</a:t>
                          </a:r>
                          <a:endParaRPr kumimoji="1" lang="ja-JP" altLang="en-US" sz="1400" dirty="0"/>
                        </a:p>
                      </a:txBody>
                      <a:tcPr/>
                    </a:tc>
                    <a:extLst>
                      <a:ext uri="{0D108BD9-81ED-4DB2-BD59-A6C34878D82A}">
                        <a16:rowId xmlns:a16="http://schemas.microsoft.com/office/drawing/2014/main" val="4000392416"/>
                      </a:ext>
                    </a:extLst>
                  </a:tr>
                  <a:tr h="324000">
                    <a:tc>
                      <a:txBody>
                        <a:bodyPr/>
                        <a:lstStyle/>
                        <a:p>
                          <a:pPr algn="ct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𝑆</m:t>
                                </m:r>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𝑇</m:t>
                                </m:r>
                                <m:r>
                                  <a:rPr lang="en-US" altLang="ja-JP" sz="1400" b="0" i="1" smtClean="0">
                                    <a:latin typeface="Cambria Math" panose="02040503050406030204" pitchFamily="18" charset="0"/>
                                  </a:rPr>
                                  <m:t>′)</m:t>
                                </m:r>
                              </m:oMath>
                            </m:oMathPara>
                          </a14:m>
                          <a:endParaRPr lang="ja-JP" altLang="en-US" sz="1400" dirty="0"/>
                        </a:p>
                      </a:txBody>
                      <a:tcPr/>
                    </a:tc>
                    <a:tc>
                      <a:txBody>
                        <a:bodyPr/>
                        <a:lstStyle/>
                        <a:p>
                          <a:pPr algn="ctr"/>
                          <a:endParaRPr kumimoji="1" lang="ja-JP" altLang="en-US" sz="1400" dirty="0"/>
                        </a:p>
                      </a:txBody>
                      <a:tcPr/>
                    </a:tc>
                    <a:tc>
                      <a:txBody>
                        <a:bodyPr/>
                        <a:lstStyle/>
                        <a:p>
                          <a:pPr algn="ctr"/>
                          <a:r>
                            <a:rPr kumimoji="1" lang="en-US" altLang="ja-JP" sz="1400" dirty="0"/>
                            <a:t>…</a:t>
                          </a:r>
                          <a:endParaRPr kumimoji="1" lang="ja-JP" altLang="en-US" sz="1400" dirty="0"/>
                        </a:p>
                      </a:txBody>
                      <a:tcPr/>
                    </a:tc>
                    <a:tc>
                      <a:txBody>
                        <a:bodyPr/>
                        <a:lstStyle/>
                        <a:p>
                          <a:pPr algn="ctr"/>
                          <a:r>
                            <a:rPr kumimoji="1" lang="en-US" altLang="ja-JP" sz="1400" dirty="0"/>
                            <a:t>1</a:t>
                          </a:r>
                          <a:endParaRPr kumimoji="1" lang="ja-JP" altLang="en-US" sz="1400" dirty="0"/>
                        </a:p>
                      </a:txBody>
                      <a:tcPr/>
                    </a:tc>
                    <a:tc>
                      <a:txBody>
                        <a:bodyPr/>
                        <a:lstStyle/>
                        <a:p>
                          <a:pPr algn="ctr"/>
                          <a:r>
                            <a:rPr kumimoji="1" lang="en-US" altLang="ja-JP" sz="1400" dirty="0"/>
                            <a:t>-6</a:t>
                          </a:r>
                          <a:endParaRPr kumimoji="1" lang="ja-JP" altLang="en-US" sz="1400" dirty="0"/>
                        </a:p>
                      </a:txBody>
                      <a:tcPr/>
                    </a:tc>
                    <a:tc>
                      <a:txBody>
                        <a:bodyPr/>
                        <a:lstStyle/>
                        <a:p>
                          <a:pPr algn="ctr"/>
                          <a:r>
                            <a:rPr kumimoji="1" lang="en-US" altLang="ja-JP" sz="1400" dirty="0">
                              <a:solidFill>
                                <a:schemeClr val="tx1"/>
                              </a:solidFill>
                            </a:rPr>
                            <a:t>1</a:t>
                          </a:r>
                          <a:endParaRPr kumimoji="1" lang="ja-JP" altLang="en-US" sz="1400" dirty="0">
                            <a:solidFill>
                              <a:schemeClr val="tx1"/>
                            </a:solidFill>
                          </a:endParaRPr>
                        </a:p>
                      </a:txBody>
                      <a:tcPr/>
                    </a:tc>
                    <a:tc>
                      <a:txBody>
                        <a:bodyPr/>
                        <a:lstStyle/>
                        <a:p>
                          <a:pPr algn="ctr"/>
                          <a:r>
                            <a:rPr kumimoji="1" lang="en-US" altLang="ja-JP" sz="1400" dirty="0"/>
                            <a:t>-3</a:t>
                          </a:r>
                          <a:endParaRPr kumimoji="1" lang="ja-JP" altLang="en-US" sz="1400" dirty="0"/>
                        </a:p>
                      </a:txBody>
                      <a:tcPr/>
                    </a:tc>
                    <a:tc>
                      <a:txBody>
                        <a:bodyPr/>
                        <a:lstStyle/>
                        <a:p>
                          <a:pPr algn="ctr"/>
                          <a:endParaRPr kumimoji="1" lang="ja-JP" altLang="en-US" sz="1400" dirty="0"/>
                        </a:p>
                      </a:txBody>
                      <a:tcPr/>
                    </a:tc>
                    <a:tc>
                      <a:txBody>
                        <a:bodyPr/>
                        <a:lstStyle/>
                        <a:p>
                          <a:pPr algn="ctr"/>
                          <a:r>
                            <a:rPr kumimoji="1" lang="en-US" altLang="ja-JP" sz="1400" dirty="0"/>
                            <a:t>…</a:t>
                          </a:r>
                          <a:endParaRPr kumimoji="1" lang="ja-JP" altLang="en-US" sz="1400" dirty="0"/>
                        </a:p>
                      </a:txBody>
                      <a:tcPr/>
                    </a:tc>
                    <a:extLst>
                      <a:ext uri="{0D108BD9-81ED-4DB2-BD59-A6C34878D82A}">
                        <a16:rowId xmlns:a16="http://schemas.microsoft.com/office/drawing/2014/main" val="853467289"/>
                      </a:ext>
                    </a:extLst>
                  </a:tr>
                </a:tbl>
              </a:graphicData>
            </a:graphic>
          </p:graphicFrame>
        </mc:Choice>
        <mc:Fallback>
          <p:graphicFrame>
            <p:nvGraphicFramePr>
              <p:cNvPr id="5" name="表 4"/>
              <p:cNvGraphicFramePr>
                <a:graphicFrameLocks noGrp="1"/>
              </p:cNvGraphicFramePr>
              <p:nvPr>
                <p:extLst>
                  <p:ext uri="{D42A27DB-BD31-4B8C-83A1-F6EECF244321}">
                    <p14:modId xmlns:p14="http://schemas.microsoft.com/office/powerpoint/2010/main" val="3490585260"/>
                  </p:ext>
                </p:extLst>
              </p:nvPr>
            </p:nvGraphicFramePr>
            <p:xfrm>
              <a:off x="845127" y="2141471"/>
              <a:ext cx="7730840" cy="1296000"/>
            </p:xfrm>
            <a:graphic>
              <a:graphicData uri="http://schemas.openxmlformats.org/drawingml/2006/table">
                <a:tbl>
                  <a:tblPr firstRow="1" bandRow="1">
                    <a:tableStyleId>{5940675A-B579-460E-94D1-54222C63F5DA}</a:tableStyleId>
                  </a:tblPr>
                  <a:tblGrid>
                    <a:gridCol w="1546168">
                      <a:extLst>
                        <a:ext uri="{9D8B030D-6E8A-4147-A177-3AD203B41FA5}">
                          <a16:colId xmlns:a16="http://schemas.microsoft.com/office/drawing/2014/main" val="1478541316"/>
                        </a:ext>
                      </a:extLst>
                    </a:gridCol>
                    <a:gridCol w="773084">
                      <a:extLst>
                        <a:ext uri="{9D8B030D-6E8A-4147-A177-3AD203B41FA5}">
                          <a16:colId xmlns:a16="http://schemas.microsoft.com/office/drawing/2014/main" val="72445437"/>
                        </a:ext>
                      </a:extLst>
                    </a:gridCol>
                    <a:gridCol w="773084">
                      <a:extLst>
                        <a:ext uri="{9D8B030D-6E8A-4147-A177-3AD203B41FA5}">
                          <a16:colId xmlns:a16="http://schemas.microsoft.com/office/drawing/2014/main" val="2831358447"/>
                        </a:ext>
                      </a:extLst>
                    </a:gridCol>
                    <a:gridCol w="773084">
                      <a:extLst>
                        <a:ext uri="{9D8B030D-6E8A-4147-A177-3AD203B41FA5}">
                          <a16:colId xmlns:a16="http://schemas.microsoft.com/office/drawing/2014/main" val="773548824"/>
                        </a:ext>
                      </a:extLst>
                    </a:gridCol>
                    <a:gridCol w="773084">
                      <a:extLst>
                        <a:ext uri="{9D8B030D-6E8A-4147-A177-3AD203B41FA5}">
                          <a16:colId xmlns:a16="http://schemas.microsoft.com/office/drawing/2014/main" val="3875840584"/>
                        </a:ext>
                      </a:extLst>
                    </a:gridCol>
                    <a:gridCol w="773084">
                      <a:extLst>
                        <a:ext uri="{9D8B030D-6E8A-4147-A177-3AD203B41FA5}">
                          <a16:colId xmlns:a16="http://schemas.microsoft.com/office/drawing/2014/main" val="827882027"/>
                        </a:ext>
                      </a:extLst>
                    </a:gridCol>
                    <a:gridCol w="773084">
                      <a:extLst>
                        <a:ext uri="{9D8B030D-6E8A-4147-A177-3AD203B41FA5}">
                          <a16:colId xmlns:a16="http://schemas.microsoft.com/office/drawing/2014/main" val="399068998"/>
                        </a:ext>
                      </a:extLst>
                    </a:gridCol>
                    <a:gridCol w="773084">
                      <a:extLst>
                        <a:ext uri="{9D8B030D-6E8A-4147-A177-3AD203B41FA5}">
                          <a16:colId xmlns:a16="http://schemas.microsoft.com/office/drawing/2014/main" val="473078737"/>
                        </a:ext>
                      </a:extLst>
                    </a:gridCol>
                    <a:gridCol w="773084">
                      <a:extLst>
                        <a:ext uri="{9D8B030D-6E8A-4147-A177-3AD203B41FA5}">
                          <a16:colId xmlns:a16="http://schemas.microsoft.com/office/drawing/2014/main" val="1760534739"/>
                        </a:ext>
                      </a:extLst>
                    </a:gridCol>
                  </a:tblGrid>
                  <a:tr h="324000">
                    <a:tc>
                      <a:txBody>
                        <a:bodyPr/>
                        <a:lstStyle/>
                        <a:p>
                          <a:pPr algn="ctr"/>
                          <a:r>
                            <a:rPr lang="en-US" altLang="ja-JP" sz="1400" dirty="0"/>
                            <a:t>index</a:t>
                          </a:r>
                          <a:endParaRPr lang="ja-JP" altLang="en-US" sz="1400" dirty="0"/>
                        </a:p>
                      </a:txBody>
                      <a:tcPr>
                        <a:solidFill>
                          <a:schemeClr val="bg1">
                            <a:lumMod val="85000"/>
                          </a:schemeClr>
                        </a:solidFill>
                      </a:tcPr>
                    </a:tc>
                    <a:tc>
                      <a:txBody>
                        <a:bodyPr/>
                        <a:lstStyle/>
                        <a:p>
                          <a:pPr algn="ctr"/>
                          <a:endParaRPr kumimoji="1" lang="ja-JP" altLang="en-US" sz="1400" dirty="0"/>
                        </a:p>
                      </a:txBody>
                      <a:tcPr>
                        <a:solidFill>
                          <a:schemeClr val="bg1">
                            <a:lumMod val="85000"/>
                          </a:schemeClr>
                        </a:solidFill>
                      </a:tcPr>
                    </a:tc>
                    <a:tc>
                      <a:txBody>
                        <a:bodyPr/>
                        <a:lstStyle/>
                        <a:p>
                          <a:pPr algn="ctr"/>
                          <a:r>
                            <a:rPr kumimoji="1" lang="en-US" altLang="ja-JP" sz="1400" dirty="0"/>
                            <a:t>…</a:t>
                          </a:r>
                          <a:endParaRPr kumimoji="1" lang="ja-JP" altLang="en-US" sz="1400" dirty="0"/>
                        </a:p>
                      </a:txBody>
                      <a:tcPr>
                        <a:solidFill>
                          <a:schemeClr val="bg1">
                            <a:lumMod val="85000"/>
                          </a:schemeClr>
                        </a:solidFill>
                      </a:tcPr>
                    </a:tc>
                    <a:tc>
                      <a:txBody>
                        <a:bodyPr/>
                        <a:lstStyle/>
                        <a:p>
                          <a:pPr algn="ctr"/>
                          <a:r>
                            <a:rPr kumimoji="1" lang="en-US" altLang="ja-JP" sz="1400" dirty="0"/>
                            <a:t>5</a:t>
                          </a:r>
                          <a:endParaRPr kumimoji="1" lang="ja-JP" altLang="en-US" sz="1400" dirty="0"/>
                        </a:p>
                      </a:txBody>
                      <a:tcPr>
                        <a:solidFill>
                          <a:schemeClr val="bg1">
                            <a:lumMod val="85000"/>
                          </a:schemeClr>
                        </a:solidFill>
                      </a:tcPr>
                    </a:tc>
                    <a:tc>
                      <a:txBody>
                        <a:bodyPr/>
                        <a:lstStyle/>
                        <a:p>
                          <a:pPr algn="ctr"/>
                          <a:r>
                            <a:rPr kumimoji="1" lang="en-US" altLang="ja-JP" sz="1400" dirty="0"/>
                            <a:t>6</a:t>
                          </a:r>
                          <a:endParaRPr kumimoji="1" lang="ja-JP" altLang="en-US" sz="1400" dirty="0"/>
                        </a:p>
                      </a:txBody>
                      <a:tcPr>
                        <a:solidFill>
                          <a:schemeClr val="bg1">
                            <a:lumMod val="85000"/>
                          </a:schemeClr>
                        </a:solidFill>
                      </a:tcPr>
                    </a:tc>
                    <a:tc>
                      <a:txBody>
                        <a:bodyPr/>
                        <a:lstStyle/>
                        <a:p>
                          <a:pPr algn="ctr"/>
                          <a:r>
                            <a:rPr kumimoji="1" lang="en-US" altLang="ja-JP" sz="1400" dirty="0"/>
                            <a:t>7</a:t>
                          </a:r>
                          <a:endParaRPr kumimoji="1" lang="ja-JP" altLang="en-US" sz="1400" dirty="0"/>
                        </a:p>
                      </a:txBody>
                      <a:tcPr>
                        <a:solidFill>
                          <a:schemeClr val="bg1">
                            <a:lumMod val="85000"/>
                          </a:schemeClr>
                        </a:solidFill>
                      </a:tcPr>
                    </a:tc>
                    <a:tc>
                      <a:txBody>
                        <a:bodyPr/>
                        <a:lstStyle/>
                        <a:p>
                          <a:pPr algn="ctr"/>
                          <a:r>
                            <a:rPr kumimoji="1" lang="en-US" altLang="ja-JP" sz="1400" dirty="0"/>
                            <a:t>8</a:t>
                          </a:r>
                          <a:endParaRPr kumimoji="1" lang="ja-JP" altLang="en-US" sz="1400" dirty="0"/>
                        </a:p>
                      </a:txBody>
                      <a:tcPr>
                        <a:solidFill>
                          <a:schemeClr val="bg1">
                            <a:lumMod val="85000"/>
                          </a:schemeClr>
                        </a:solidFill>
                      </a:tcPr>
                    </a:tc>
                    <a:tc>
                      <a:txBody>
                        <a:bodyPr/>
                        <a:lstStyle/>
                        <a:p>
                          <a:pPr algn="ctr"/>
                          <a:r>
                            <a:rPr kumimoji="1" lang="en-US" altLang="ja-JP" sz="1400" dirty="0"/>
                            <a:t>9</a:t>
                          </a:r>
                          <a:endParaRPr kumimoji="1" lang="ja-JP" altLang="en-US" sz="1400" dirty="0"/>
                        </a:p>
                      </a:txBody>
                      <a:tcPr>
                        <a:solidFill>
                          <a:schemeClr val="bg1">
                            <a:lumMod val="85000"/>
                          </a:schemeClr>
                        </a:solidFill>
                      </a:tcPr>
                    </a:tc>
                    <a:tc>
                      <a:txBody>
                        <a:bodyPr/>
                        <a:lstStyle/>
                        <a:p>
                          <a:pPr algn="ctr"/>
                          <a:r>
                            <a:rPr kumimoji="1" lang="en-US" altLang="ja-JP" sz="1400" dirty="0"/>
                            <a:t>…</a:t>
                          </a:r>
                          <a:endParaRPr kumimoji="1" lang="ja-JP" altLang="en-US" sz="1400" dirty="0"/>
                        </a:p>
                      </a:txBody>
                      <a:tcPr>
                        <a:solidFill>
                          <a:schemeClr val="bg1">
                            <a:lumMod val="85000"/>
                          </a:schemeClr>
                        </a:solidFill>
                      </a:tcPr>
                    </a:tc>
                    <a:extLst>
                      <a:ext uri="{0D108BD9-81ED-4DB2-BD59-A6C34878D82A}">
                        <a16:rowId xmlns:a16="http://schemas.microsoft.com/office/drawing/2014/main" val="45345650"/>
                      </a:ext>
                    </a:extLst>
                  </a:tr>
                  <a:tr h="324000">
                    <a:tc>
                      <a:txBody>
                        <a:bodyPr/>
                        <a:lstStyle/>
                        <a:p>
                          <a:endParaRPr lang="ja-JP"/>
                        </a:p>
                      </a:txBody>
                      <a:tcPr>
                        <a:blipFill>
                          <a:blip r:embed="rId3"/>
                          <a:stretch>
                            <a:fillRect l="-394" t="-100000" r="-400394" b="-209259"/>
                          </a:stretch>
                        </a:blipFill>
                      </a:tcPr>
                    </a:tc>
                    <a:tc>
                      <a:txBody>
                        <a:bodyPr/>
                        <a:lstStyle/>
                        <a:p>
                          <a:pPr algn="ctr"/>
                          <a:endParaRPr kumimoji="1" lang="ja-JP" altLang="en-US" sz="1400" dirty="0"/>
                        </a:p>
                      </a:txBody>
                      <a:tcPr/>
                    </a:tc>
                    <a:tc>
                      <a:txBody>
                        <a:bodyPr/>
                        <a:lstStyle/>
                        <a:p>
                          <a:pPr algn="ctr"/>
                          <a:r>
                            <a:rPr kumimoji="1" lang="en-US" altLang="ja-JP" sz="1400" dirty="0"/>
                            <a:t>…</a:t>
                          </a:r>
                          <a:endParaRPr kumimoji="1" lang="ja-JP" altLang="en-US" sz="1400" dirty="0"/>
                        </a:p>
                      </a:txBody>
                      <a:tcPr/>
                    </a:tc>
                    <a:tc>
                      <a:txBody>
                        <a:bodyPr/>
                        <a:lstStyle/>
                        <a:p>
                          <a:pPr algn="ctr"/>
                          <a:r>
                            <a:rPr kumimoji="1" lang="en-US" altLang="ja-JP" sz="1400" dirty="0"/>
                            <a:t>20</a:t>
                          </a:r>
                          <a:endParaRPr kumimoji="1" lang="ja-JP" altLang="en-US" sz="1400" dirty="0"/>
                        </a:p>
                      </a:txBody>
                      <a:tcPr/>
                    </a:tc>
                    <a:tc>
                      <a:txBody>
                        <a:bodyPr/>
                        <a:lstStyle/>
                        <a:p>
                          <a:pPr algn="ctr"/>
                          <a:r>
                            <a:rPr kumimoji="1" lang="en-US" altLang="ja-JP" sz="1400" dirty="0"/>
                            <a:t>15</a:t>
                          </a:r>
                          <a:endParaRPr kumimoji="1" lang="ja-JP" altLang="en-US" sz="1400" dirty="0"/>
                        </a:p>
                      </a:txBody>
                      <a:tcPr/>
                    </a:tc>
                    <a:tc>
                      <a:txBody>
                        <a:bodyPr/>
                        <a:lstStyle/>
                        <a:p>
                          <a:pPr algn="ctr"/>
                          <a:r>
                            <a:rPr kumimoji="1" lang="en-US" altLang="ja-JP" sz="1400" dirty="0"/>
                            <a:t>45</a:t>
                          </a:r>
                          <a:endParaRPr kumimoji="1" lang="ja-JP" altLang="en-US" sz="1400" dirty="0"/>
                        </a:p>
                      </a:txBody>
                      <a:tcPr/>
                    </a:tc>
                    <a:tc>
                      <a:txBody>
                        <a:bodyPr/>
                        <a:lstStyle/>
                        <a:p>
                          <a:pPr algn="ctr"/>
                          <a:r>
                            <a:rPr kumimoji="1" lang="en-US" altLang="ja-JP" sz="1400" dirty="0"/>
                            <a:t>37</a:t>
                          </a:r>
                          <a:endParaRPr kumimoji="1" lang="ja-JP" altLang="en-US" sz="1400" dirty="0"/>
                        </a:p>
                      </a:txBody>
                      <a:tcPr/>
                    </a:tc>
                    <a:tc>
                      <a:txBody>
                        <a:bodyPr/>
                        <a:lstStyle/>
                        <a:p>
                          <a:pPr algn="ctr"/>
                          <a:r>
                            <a:rPr kumimoji="1" lang="en-US" altLang="ja-JP" sz="1400" dirty="0"/>
                            <a:t>30</a:t>
                          </a:r>
                          <a:endParaRPr kumimoji="1" lang="ja-JP" altLang="en-US" sz="1400" dirty="0"/>
                        </a:p>
                      </a:txBody>
                      <a:tcPr/>
                    </a:tc>
                    <a:tc>
                      <a:txBody>
                        <a:bodyPr/>
                        <a:lstStyle/>
                        <a:p>
                          <a:pPr algn="ctr"/>
                          <a:r>
                            <a:rPr kumimoji="1" lang="en-US" altLang="ja-JP" sz="1400" dirty="0"/>
                            <a:t>…</a:t>
                          </a:r>
                          <a:endParaRPr kumimoji="1" lang="ja-JP" altLang="en-US" sz="1400" dirty="0"/>
                        </a:p>
                      </a:txBody>
                      <a:tcPr/>
                    </a:tc>
                    <a:extLst>
                      <a:ext uri="{0D108BD9-81ED-4DB2-BD59-A6C34878D82A}">
                        <a16:rowId xmlns:a16="http://schemas.microsoft.com/office/drawing/2014/main" val="2226100450"/>
                      </a:ext>
                    </a:extLst>
                  </a:tr>
                  <a:tr h="324000">
                    <a:tc>
                      <a:txBody>
                        <a:bodyPr/>
                        <a:lstStyle/>
                        <a:p>
                          <a:endParaRPr lang="ja-JP"/>
                        </a:p>
                      </a:txBody>
                      <a:tcPr>
                        <a:blipFill>
                          <a:blip r:embed="rId3"/>
                          <a:stretch>
                            <a:fillRect l="-394" t="-203774" r="-400394" b="-113208"/>
                          </a:stretch>
                        </a:blipFill>
                      </a:tcPr>
                    </a:tc>
                    <a:tc>
                      <a:txBody>
                        <a:bodyPr/>
                        <a:lstStyle/>
                        <a:p>
                          <a:pPr algn="ctr"/>
                          <a:endParaRPr kumimoji="1" lang="ja-JP" altLang="en-US" sz="1400" dirty="0"/>
                        </a:p>
                      </a:txBody>
                      <a:tcPr/>
                    </a:tc>
                    <a:tc>
                      <a:txBody>
                        <a:bodyPr/>
                        <a:lstStyle/>
                        <a:p>
                          <a:pPr algn="ctr"/>
                          <a:r>
                            <a:rPr kumimoji="1" lang="en-US" altLang="ja-JP" sz="1400" dirty="0"/>
                            <a:t>…</a:t>
                          </a:r>
                          <a:endParaRPr kumimoji="1" lang="ja-JP" altLang="en-US" sz="1400" dirty="0"/>
                        </a:p>
                      </a:txBody>
                      <a:tcPr/>
                    </a:tc>
                    <a:tc>
                      <a:txBody>
                        <a:bodyPr/>
                        <a:lstStyle/>
                        <a:p>
                          <a:pPr algn="ctr"/>
                          <a:r>
                            <a:rPr kumimoji="1" lang="en-US" altLang="ja-JP" sz="1400" dirty="0"/>
                            <a:t>6</a:t>
                          </a:r>
                          <a:endParaRPr kumimoji="1" lang="ja-JP" altLang="en-US" sz="1400" dirty="0"/>
                        </a:p>
                      </a:txBody>
                      <a:tcPr/>
                    </a:tc>
                    <a:tc>
                      <a:txBody>
                        <a:bodyPr/>
                        <a:lstStyle/>
                        <a:p>
                          <a:pPr algn="ctr"/>
                          <a:r>
                            <a:rPr kumimoji="1" lang="en-US" altLang="ja-JP" sz="1400" dirty="0"/>
                            <a:t>0</a:t>
                          </a:r>
                          <a:endParaRPr kumimoji="1" lang="ja-JP" altLang="en-US" sz="1400" dirty="0"/>
                        </a:p>
                      </a:txBody>
                      <a:tcPr/>
                    </a:tc>
                    <a:tc>
                      <a:txBody>
                        <a:bodyPr/>
                        <a:lstStyle/>
                        <a:p>
                          <a:pPr algn="ctr"/>
                          <a:r>
                            <a:rPr kumimoji="1" lang="en-US" altLang="ja-JP" sz="1400" dirty="0">
                              <a:solidFill>
                                <a:schemeClr val="tx1"/>
                              </a:solidFill>
                            </a:rPr>
                            <a:t>8</a:t>
                          </a:r>
                          <a:endParaRPr kumimoji="1" lang="ja-JP" altLang="en-US" sz="1400" dirty="0">
                            <a:solidFill>
                              <a:schemeClr val="tx1"/>
                            </a:solidFill>
                          </a:endParaRPr>
                        </a:p>
                      </a:txBody>
                      <a:tcPr/>
                    </a:tc>
                    <a:tc>
                      <a:txBody>
                        <a:bodyPr/>
                        <a:lstStyle/>
                        <a:p>
                          <a:pPr algn="ctr"/>
                          <a:r>
                            <a:rPr kumimoji="1" lang="en-US" altLang="ja-JP" sz="1400" dirty="0"/>
                            <a:t>5</a:t>
                          </a:r>
                          <a:endParaRPr kumimoji="1" lang="ja-JP" altLang="en-US" sz="1400" dirty="0"/>
                        </a:p>
                      </a:txBody>
                      <a:tcPr/>
                    </a:tc>
                    <a:tc>
                      <a:txBody>
                        <a:bodyPr/>
                        <a:lstStyle/>
                        <a:p>
                          <a:pPr algn="ctr"/>
                          <a:endParaRPr kumimoji="1" lang="ja-JP" altLang="en-US" sz="1400" dirty="0"/>
                        </a:p>
                      </a:txBody>
                      <a:tcPr/>
                    </a:tc>
                    <a:tc>
                      <a:txBody>
                        <a:bodyPr/>
                        <a:lstStyle/>
                        <a:p>
                          <a:pPr algn="ctr"/>
                          <a:r>
                            <a:rPr kumimoji="1" lang="en-US" altLang="ja-JP" sz="1400" dirty="0"/>
                            <a:t>…</a:t>
                          </a:r>
                          <a:endParaRPr kumimoji="1" lang="ja-JP" altLang="en-US" sz="1400" dirty="0"/>
                        </a:p>
                      </a:txBody>
                      <a:tcPr/>
                    </a:tc>
                    <a:extLst>
                      <a:ext uri="{0D108BD9-81ED-4DB2-BD59-A6C34878D82A}">
                        <a16:rowId xmlns:a16="http://schemas.microsoft.com/office/drawing/2014/main" val="4000392416"/>
                      </a:ext>
                    </a:extLst>
                  </a:tr>
                  <a:tr h="324000">
                    <a:tc>
                      <a:txBody>
                        <a:bodyPr/>
                        <a:lstStyle/>
                        <a:p>
                          <a:endParaRPr lang="ja-JP"/>
                        </a:p>
                      </a:txBody>
                      <a:tcPr>
                        <a:blipFill>
                          <a:blip r:embed="rId3"/>
                          <a:stretch>
                            <a:fillRect l="-394" t="-303774" r="-400394" b="-13208"/>
                          </a:stretch>
                        </a:blipFill>
                      </a:tcPr>
                    </a:tc>
                    <a:tc>
                      <a:txBody>
                        <a:bodyPr/>
                        <a:lstStyle/>
                        <a:p>
                          <a:pPr algn="ctr"/>
                          <a:endParaRPr kumimoji="1" lang="ja-JP" altLang="en-US" sz="1400" dirty="0"/>
                        </a:p>
                      </a:txBody>
                      <a:tcPr/>
                    </a:tc>
                    <a:tc>
                      <a:txBody>
                        <a:bodyPr/>
                        <a:lstStyle/>
                        <a:p>
                          <a:pPr algn="ctr"/>
                          <a:r>
                            <a:rPr kumimoji="1" lang="en-US" altLang="ja-JP" sz="1400" dirty="0"/>
                            <a:t>…</a:t>
                          </a:r>
                          <a:endParaRPr kumimoji="1" lang="ja-JP" altLang="en-US" sz="1400" dirty="0"/>
                        </a:p>
                      </a:txBody>
                      <a:tcPr/>
                    </a:tc>
                    <a:tc>
                      <a:txBody>
                        <a:bodyPr/>
                        <a:lstStyle/>
                        <a:p>
                          <a:pPr algn="ctr"/>
                          <a:r>
                            <a:rPr kumimoji="1" lang="en-US" altLang="ja-JP" sz="1400" dirty="0"/>
                            <a:t>1</a:t>
                          </a:r>
                          <a:endParaRPr kumimoji="1" lang="ja-JP" altLang="en-US" sz="1400" dirty="0"/>
                        </a:p>
                      </a:txBody>
                      <a:tcPr/>
                    </a:tc>
                    <a:tc>
                      <a:txBody>
                        <a:bodyPr/>
                        <a:lstStyle/>
                        <a:p>
                          <a:pPr algn="ctr"/>
                          <a:r>
                            <a:rPr kumimoji="1" lang="en-US" altLang="ja-JP" sz="1400" dirty="0"/>
                            <a:t>-6</a:t>
                          </a:r>
                          <a:endParaRPr kumimoji="1" lang="ja-JP" altLang="en-US" sz="1400" dirty="0"/>
                        </a:p>
                      </a:txBody>
                      <a:tcPr/>
                    </a:tc>
                    <a:tc>
                      <a:txBody>
                        <a:bodyPr/>
                        <a:lstStyle/>
                        <a:p>
                          <a:pPr algn="ctr"/>
                          <a:r>
                            <a:rPr kumimoji="1" lang="en-US" altLang="ja-JP" sz="1400" dirty="0">
                              <a:solidFill>
                                <a:schemeClr val="tx1"/>
                              </a:solidFill>
                            </a:rPr>
                            <a:t>1</a:t>
                          </a:r>
                          <a:endParaRPr kumimoji="1" lang="ja-JP" altLang="en-US" sz="1400" dirty="0">
                            <a:solidFill>
                              <a:schemeClr val="tx1"/>
                            </a:solidFill>
                          </a:endParaRPr>
                        </a:p>
                      </a:txBody>
                      <a:tcPr/>
                    </a:tc>
                    <a:tc>
                      <a:txBody>
                        <a:bodyPr/>
                        <a:lstStyle/>
                        <a:p>
                          <a:pPr algn="ctr"/>
                          <a:r>
                            <a:rPr kumimoji="1" lang="en-US" altLang="ja-JP" sz="1400" dirty="0"/>
                            <a:t>-3</a:t>
                          </a:r>
                          <a:endParaRPr kumimoji="1" lang="ja-JP" altLang="en-US" sz="1400" dirty="0"/>
                        </a:p>
                      </a:txBody>
                      <a:tcPr/>
                    </a:tc>
                    <a:tc>
                      <a:txBody>
                        <a:bodyPr/>
                        <a:lstStyle/>
                        <a:p>
                          <a:pPr algn="ctr"/>
                          <a:endParaRPr kumimoji="1" lang="ja-JP" altLang="en-US" sz="1400" dirty="0"/>
                        </a:p>
                      </a:txBody>
                      <a:tcPr/>
                    </a:tc>
                    <a:tc>
                      <a:txBody>
                        <a:bodyPr/>
                        <a:lstStyle/>
                        <a:p>
                          <a:pPr algn="ctr"/>
                          <a:r>
                            <a:rPr kumimoji="1" lang="en-US" altLang="ja-JP" sz="1400" dirty="0"/>
                            <a:t>…</a:t>
                          </a:r>
                          <a:endParaRPr kumimoji="1" lang="ja-JP" altLang="en-US" sz="1400" dirty="0"/>
                        </a:p>
                      </a:txBody>
                      <a:tcPr/>
                    </a:tc>
                    <a:extLst>
                      <a:ext uri="{0D108BD9-81ED-4DB2-BD59-A6C34878D82A}">
                        <a16:rowId xmlns:a16="http://schemas.microsoft.com/office/drawing/2014/main" val="853467289"/>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6" name="表 5"/>
              <p:cNvGraphicFramePr>
                <a:graphicFrameLocks noGrp="1"/>
              </p:cNvGraphicFramePr>
              <p:nvPr>
                <p:extLst>
                  <p:ext uri="{D42A27DB-BD31-4B8C-83A1-F6EECF244321}">
                    <p14:modId xmlns:p14="http://schemas.microsoft.com/office/powerpoint/2010/main" val="2458284286"/>
                  </p:ext>
                </p:extLst>
              </p:nvPr>
            </p:nvGraphicFramePr>
            <p:xfrm>
              <a:off x="845127" y="3623329"/>
              <a:ext cx="7730840" cy="1296000"/>
            </p:xfrm>
            <a:graphic>
              <a:graphicData uri="http://schemas.openxmlformats.org/drawingml/2006/table">
                <a:tbl>
                  <a:tblPr firstRow="1" bandRow="1">
                    <a:tableStyleId>{5940675A-B579-460E-94D1-54222C63F5DA}</a:tableStyleId>
                  </a:tblPr>
                  <a:tblGrid>
                    <a:gridCol w="1546168">
                      <a:extLst>
                        <a:ext uri="{9D8B030D-6E8A-4147-A177-3AD203B41FA5}">
                          <a16:colId xmlns:a16="http://schemas.microsoft.com/office/drawing/2014/main" val="1478541316"/>
                        </a:ext>
                      </a:extLst>
                    </a:gridCol>
                    <a:gridCol w="773084">
                      <a:extLst>
                        <a:ext uri="{9D8B030D-6E8A-4147-A177-3AD203B41FA5}">
                          <a16:colId xmlns:a16="http://schemas.microsoft.com/office/drawing/2014/main" val="1216617027"/>
                        </a:ext>
                      </a:extLst>
                    </a:gridCol>
                    <a:gridCol w="773084">
                      <a:extLst>
                        <a:ext uri="{9D8B030D-6E8A-4147-A177-3AD203B41FA5}">
                          <a16:colId xmlns:a16="http://schemas.microsoft.com/office/drawing/2014/main" val="72445437"/>
                        </a:ext>
                      </a:extLst>
                    </a:gridCol>
                    <a:gridCol w="773084">
                      <a:extLst>
                        <a:ext uri="{9D8B030D-6E8A-4147-A177-3AD203B41FA5}">
                          <a16:colId xmlns:a16="http://schemas.microsoft.com/office/drawing/2014/main" val="2831358447"/>
                        </a:ext>
                      </a:extLst>
                    </a:gridCol>
                    <a:gridCol w="773084">
                      <a:extLst>
                        <a:ext uri="{9D8B030D-6E8A-4147-A177-3AD203B41FA5}">
                          <a16:colId xmlns:a16="http://schemas.microsoft.com/office/drawing/2014/main" val="773548824"/>
                        </a:ext>
                      </a:extLst>
                    </a:gridCol>
                    <a:gridCol w="773084">
                      <a:extLst>
                        <a:ext uri="{9D8B030D-6E8A-4147-A177-3AD203B41FA5}">
                          <a16:colId xmlns:a16="http://schemas.microsoft.com/office/drawing/2014/main" val="3875840584"/>
                        </a:ext>
                      </a:extLst>
                    </a:gridCol>
                    <a:gridCol w="773084">
                      <a:extLst>
                        <a:ext uri="{9D8B030D-6E8A-4147-A177-3AD203B41FA5}">
                          <a16:colId xmlns:a16="http://schemas.microsoft.com/office/drawing/2014/main" val="827882027"/>
                        </a:ext>
                      </a:extLst>
                    </a:gridCol>
                    <a:gridCol w="773084">
                      <a:extLst>
                        <a:ext uri="{9D8B030D-6E8A-4147-A177-3AD203B41FA5}">
                          <a16:colId xmlns:a16="http://schemas.microsoft.com/office/drawing/2014/main" val="399068998"/>
                        </a:ext>
                      </a:extLst>
                    </a:gridCol>
                    <a:gridCol w="773084">
                      <a:extLst>
                        <a:ext uri="{9D8B030D-6E8A-4147-A177-3AD203B41FA5}">
                          <a16:colId xmlns:a16="http://schemas.microsoft.com/office/drawing/2014/main" val="473078737"/>
                        </a:ext>
                      </a:extLst>
                    </a:gridCol>
                  </a:tblGrid>
                  <a:tr h="324000">
                    <a:tc>
                      <a:txBody>
                        <a:bodyPr/>
                        <a:lstStyle/>
                        <a:p>
                          <a:pPr algn="ctr"/>
                          <a:r>
                            <a:rPr lang="en-US" altLang="ja-JP" sz="1400" dirty="0"/>
                            <a:t>index</a:t>
                          </a:r>
                          <a:endParaRPr kumimoji="1" lang="ja-JP" altLang="en-US" sz="1400" dirty="0"/>
                        </a:p>
                      </a:txBody>
                      <a:tcPr>
                        <a:solidFill>
                          <a:schemeClr val="bg1">
                            <a:lumMod val="85000"/>
                          </a:schemeClr>
                        </a:solidFill>
                      </a:tcPr>
                    </a:tc>
                    <a:tc>
                      <a:txBody>
                        <a:bodyPr/>
                        <a:lstStyle/>
                        <a:p>
                          <a:pPr algn="ctr"/>
                          <a:endParaRPr kumimoji="1" lang="ja-JP" altLang="en-US" sz="1400" dirty="0"/>
                        </a:p>
                      </a:txBody>
                      <a:tcPr>
                        <a:solidFill>
                          <a:schemeClr val="bg1">
                            <a:lumMod val="85000"/>
                          </a:schemeClr>
                        </a:solidFill>
                      </a:tcPr>
                    </a:tc>
                    <a:tc>
                      <a:txBody>
                        <a:bodyPr/>
                        <a:lstStyle/>
                        <a:p>
                          <a:pPr algn="ctr"/>
                          <a:r>
                            <a:rPr kumimoji="1" lang="en-US" altLang="ja-JP" sz="1400" dirty="0"/>
                            <a:t>…</a:t>
                          </a:r>
                          <a:endParaRPr kumimoji="1" lang="ja-JP" altLang="en-US" sz="1400" dirty="0"/>
                        </a:p>
                      </a:txBody>
                      <a:tcPr>
                        <a:solidFill>
                          <a:schemeClr val="bg1">
                            <a:lumMod val="85000"/>
                          </a:schemeClr>
                        </a:solidFill>
                      </a:tcPr>
                    </a:tc>
                    <a:tc>
                      <a:txBody>
                        <a:bodyPr/>
                        <a:lstStyle/>
                        <a:p>
                          <a:pPr algn="ctr"/>
                          <a:r>
                            <a:rPr kumimoji="1" lang="en-US" altLang="ja-JP" sz="1400" dirty="0"/>
                            <a:t>5</a:t>
                          </a:r>
                          <a:endParaRPr kumimoji="1" lang="ja-JP" altLang="en-US" sz="1400" dirty="0"/>
                        </a:p>
                      </a:txBody>
                      <a:tcPr>
                        <a:solidFill>
                          <a:schemeClr val="bg1">
                            <a:lumMod val="85000"/>
                          </a:schemeClr>
                        </a:solidFill>
                      </a:tcPr>
                    </a:tc>
                    <a:tc>
                      <a:txBody>
                        <a:bodyPr/>
                        <a:lstStyle/>
                        <a:p>
                          <a:pPr algn="ctr"/>
                          <a:r>
                            <a:rPr kumimoji="1" lang="en-US" altLang="ja-JP" sz="1400" dirty="0"/>
                            <a:t>6</a:t>
                          </a:r>
                          <a:endParaRPr kumimoji="1" lang="ja-JP" altLang="en-US" sz="1400" dirty="0"/>
                        </a:p>
                      </a:txBody>
                      <a:tcPr>
                        <a:solidFill>
                          <a:schemeClr val="bg1">
                            <a:lumMod val="85000"/>
                          </a:schemeClr>
                        </a:solidFill>
                      </a:tcPr>
                    </a:tc>
                    <a:tc>
                      <a:txBody>
                        <a:bodyPr/>
                        <a:lstStyle/>
                        <a:p>
                          <a:pPr algn="ctr"/>
                          <a:r>
                            <a:rPr kumimoji="1" lang="en-US" altLang="ja-JP" sz="1400" dirty="0"/>
                            <a:t>7</a:t>
                          </a:r>
                          <a:endParaRPr kumimoji="1" lang="ja-JP" altLang="en-US" sz="1400" dirty="0"/>
                        </a:p>
                      </a:txBody>
                      <a:tcPr>
                        <a:solidFill>
                          <a:schemeClr val="bg1">
                            <a:lumMod val="85000"/>
                          </a:schemeClr>
                        </a:solidFill>
                      </a:tcPr>
                    </a:tc>
                    <a:tc>
                      <a:txBody>
                        <a:bodyPr/>
                        <a:lstStyle/>
                        <a:p>
                          <a:pPr algn="ctr"/>
                          <a:r>
                            <a:rPr kumimoji="1" lang="en-US" altLang="ja-JP" sz="1400" dirty="0"/>
                            <a:t>8</a:t>
                          </a:r>
                          <a:endParaRPr kumimoji="1" lang="ja-JP" altLang="en-US" sz="1400" dirty="0"/>
                        </a:p>
                      </a:txBody>
                      <a:tcPr>
                        <a:solidFill>
                          <a:schemeClr val="bg1">
                            <a:lumMod val="85000"/>
                          </a:schemeClr>
                        </a:solidFill>
                      </a:tcPr>
                    </a:tc>
                    <a:tc>
                      <a:txBody>
                        <a:bodyPr/>
                        <a:lstStyle/>
                        <a:p>
                          <a:pPr algn="ctr"/>
                          <a:r>
                            <a:rPr kumimoji="1" lang="en-US" altLang="ja-JP" sz="1400" dirty="0"/>
                            <a:t>9</a:t>
                          </a:r>
                          <a:endParaRPr kumimoji="1" lang="ja-JP" altLang="en-US" sz="1400" dirty="0"/>
                        </a:p>
                      </a:txBody>
                      <a:tcPr>
                        <a:solidFill>
                          <a:schemeClr val="bg1">
                            <a:lumMod val="85000"/>
                          </a:schemeClr>
                        </a:solidFill>
                      </a:tcPr>
                    </a:tc>
                    <a:tc>
                      <a:txBody>
                        <a:bodyPr/>
                        <a:lstStyle/>
                        <a:p>
                          <a:pPr algn="ctr"/>
                          <a:r>
                            <a:rPr kumimoji="1" lang="en-US" altLang="ja-JP" sz="1400" dirty="0"/>
                            <a:t>…</a:t>
                          </a:r>
                          <a:endParaRPr kumimoji="1" lang="ja-JP" altLang="en-US" sz="1400" dirty="0"/>
                        </a:p>
                      </a:txBody>
                      <a:tcPr>
                        <a:solidFill>
                          <a:schemeClr val="bg1">
                            <a:lumMod val="85000"/>
                          </a:schemeClr>
                        </a:solidFill>
                      </a:tcPr>
                    </a:tc>
                    <a:extLst>
                      <a:ext uri="{0D108BD9-81ED-4DB2-BD59-A6C34878D82A}">
                        <a16:rowId xmlns:a16="http://schemas.microsoft.com/office/drawing/2014/main" val="45345650"/>
                      </a:ext>
                    </a:extLst>
                  </a:tr>
                  <a:tr h="324000">
                    <a:tc>
                      <a:txBody>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𝑇</m:t>
                                </m:r>
                              </m:oMath>
                            </m:oMathPara>
                          </a14:m>
                          <a:endParaRPr kumimoji="1" lang="ja-JP" altLang="en-US" sz="1400" dirty="0"/>
                        </a:p>
                      </a:txBody>
                      <a:tcPr/>
                    </a:tc>
                    <a:tc>
                      <a:txBody>
                        <a:bodyPr/>
                        <a:lstStyle/>
                        <a:p>
                          <a:pPr algn="ctr"/>
                          <a:endParaRPr kumimoji="1" lang="ja-JP" altLang="en-US" sz="1400" dirty="0"/>
                        </a:p>
                      </a:txBody>
                      <a:tcPr/>
                    </a:tc>
                    <a:tc>
                      <a:txBody>
                        <a:bodyPr/>
                        <a:lstStyle/>
                        <a:p>
                          <a:pPr algn="ctr"/>
                          <a:r>
                            <a:rPr kumimoji="1" lang="en-US" altLang="ja-JP" sz="1400" dirty="0"/>
                            <a:t>…</a:t>
                          </a:r>
                          <a:endParaRPr kumimoji="1" lang="ja-JP" altLang="en-US" sz="1400" dirty="0"/>
                        </a:p>
                      </a:txBody>
                      <a:tcPr/>
                    </a:tc>
                    <a:tc>
                      <a:txBody>
                        <a:bodyPr/>
                        <a:lstStyle/>
                        <a:p>
                          <a:pPr algn="ctr"/>
                          <a:r>
                            <a:rPr kumimoji="1" lang="en-US" altLang="ja-JP" sz="1400" dirty="0"/>
                            <a:t>20</a:t>
                          </a:r>
                          <a:endParaRPr kumimoji="1" lang="ja-JP" altLang="en-US" sz="1400" dirty="0"/>
                        </a:p>
                      </a:txBody>
                      <a:tcPr/>
                    </a:tc>
                    <a:tc>
                      <a:txBody>
                        <a:bodyPr/>
                        <a:lstStyle/>
                        <a:p>
                          <a:pPr algn="ctr"/>
                          <a:r>
                            <a:rPr kumimoji="1" lang="en-US" altLang="ja-JP" sz="1400" dirty="0"/>
                            <a:t>15</a:t>
                          </a:r>
                          <a:endParaRPr kumimoji="1" lang="ja-JP" altLang="en-US" sz="1400" dirty="0"/>
                        </a:p>
                      </a:txBody>
                      <a:tcPr/>
                    </a:tc>
                    <a:tc>
                      <a:txBody>
                        <a:bodyPr/>
                        <a:lstStyle/>
                        <a:p>
                          <a:pPr algn="ctr"/>
                          <a:r>
                            <a:rPr kumimoji="1" lang="en-US" altLang="ja-JP" sz="1400" dirty="0"/>
                            <a:t>45</a:t>
                          </a:r>
                          <a:endParaRPr kumimoji="1" lang="ja-JP" altLang="en-US" sz="1400" dirty="0"/>
                        </a:p>
                      </a:txBody>
                      <a:tcPr/>
                    </a:tc>
                    <a:tc>
                      <a:txBody>
                        <a:bodyPr/>
                        <a:lstStyle/>
                        <a:p>
                          <a:pPr algn="ctr"/>
                          <a:r>
                            <a:rPr kumimoji="1" lang="en-US" altLang="ja-JP" sz="1400" dirty="0"/>
                            <a:t>37</a:t>
                          </a:r>
                          <a:endParaRPr kumimoji="1" lang="ja-JP" altLang="en-US" sz="1400" dirty="0"/>
                        </a:p>
                      </a:txBody>
                      <a:tcPr/>
                    </a:tc>
                    <a:tc>
                      <a:txBody>
                        <a:bodyPr/>
                        <a:lstStyle/>
                        <a:p>
                          <a:pPr algn="ctr"/>
                          <a:r>
                            <a:rPr kumimoji="1" lang="en-US" altLang="ja-JP" sz="1400" dirty="0"/>
                            <a:t>30</a:t>
                          </a:r>
                          <a:endParaRPr kumimoji="1" lang="ja-JP" altLang="en-US" sz="1400" dirty="0"/>
                        </a:p>
                      </a:txBody>
                      <a:tcPr/>
                    </a:tc>
                    <a:tc>
                      <a:txBody>
                        <a:bodyPr/>
                        <a:lstStyle/>
                        <a:p>
                          <a:pPr algn="ctr"/>
                          <a:r>
                            <a:rPr kumimoji="1" lang="en-US" altLang="ja-JP" sz="1400" dirty="0"/>
                            <a:t>…</a:t>
                          </a:r>
                          <a:endParaRPr kumimoji="1" lang="ja-JP" altLang="en-US" sz="1400" dirty="0"/>
                        </a:p>
                      </a:txBody>
                      <a:tcPr/>
                    </a:tc>
                    <a:extLst>
                      <a:ext uri="{0D108BD9-81ED-4DB2-BD59-A6C34878D82A}">
                        <a16:rowId xmlns:a16="http://schemas.microsoft.com/office/drawing/2014/main" val="2226100450"/>
                      </a:ext>
                    </a:extLst>
                  </a:tr>
                  <a:tr h="324000">
                    <a:tc>
                      <a:txBody>
                        <a:bodyPr/>
                        <a:lstStyle/>
                        <a:p>
                          <a:pPr algn="ctr"/>
                          <a14:m>
                            <m:oMathPara xmlns:m="http://schemas.openxmlformats.org/officeDocument/2006/math">
                              <m:oMathParaPr>
                                <m:jc m:val="centerGroup"/>
                              </m:oMathParaPr>
                              <m:oMath xmlns:m="http://schemas.openxmlformats.org/officeDocument/2006/math">
                                <m:r>
                                  <m:rPr>
                                    <m:sty m:val="p"/>
                                  </m:rPr>
                                  <a:rPr kumimoji="1" lang="en-US" altLang="ja-JP" sz="1400" b="0" i="0" smtClean="0">
                                    <a:latin typeface="Cambria Math" panose="02040503050406030204" pitchFamily="18" charset="0"/>
                                  </a:rPr>
                                  <m:t>pred</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𝑇</m:t>
                                </m:r>
                                <m:r>
                                  <a:rPr kumimoji="1" lang="en-US" altLang="ja-JP" sz="1400" b="0" i="1" smtClean="0">
                                    <a:latin typeface="Cambria Math" panose="02040503050406030204" pitchFamily="18" charset="0"/>
                                  </a:rPr>
                                  <m:t>′)</m:t>
                                </m:r>
                              </m:oMath>
                            </m:oMathPara>
                          </a14:m>
                          <a:endParaRPr kumimoji="1" lang="ja-JP" altLang="en-US" sz="1400" dirty="0"/>
                        </a:p>
                      </a:txBody>
                      <a:tcPr/>
                    </a:tc>
                    <a:tc>
                      <a:txBody>
                        <a:bodyPr/>
                        <a:lstStyle/>
                        <a:p>
                          <a:pPr algn="ctr"/>
                          <a:endParaRPr kumimoji="1" lang="ja-JP" altLang="en-US" sz="1400" dirty="0"/>
                        </a:p>
                      </a:txBody>
                      <a:tcPr/>
                    </a:tc>
                    <a:tc>
                      <a:txBody>
                        <a:bodyPr/>
                        <a:lstStyle/>
                        <a:p>
                          <a:pPr algn="ctr"/>
                          <a:r>
                            <a:rPr kumimoji="1" lang="en-US" altLang="ja-JP" sz="1400" dirty="0"/>
                            <a:t>…</a:t>
                          </a:r>
                          <a:endParaRPr kumimoji="1" lang="ja-JP" altLang="en-US" sz="1400" dirty="0"/>
                        </a:p>
                      </a:txBody>
                      <a:tcPr/>
                    </a:tc>
                    <a:tc>
                      <a:txBody>
                        <a:bodyPr/>
                        <a:lstStyle/>
                        <a:p>
                          <a:pPr algn="ctr"/>
                          <a:r>
                            <a:rPr kumimoji="1" lang="en-US" altLang="ja-JP" sz="1400" dirty="0"/>
                            <a:t>6</a:t>
                          </a:r>
                          <a:endParaRPr kumimoji="1" lang="ja-JP" altLang="en-US" sz="1400" dirty="0"/>
                        </a:p>
                      </a:txBody>
                      <a:tcPr/>
                    </a:tc>
                    <a:tc>
                      <a:txBody>
                        <a:bodyPr/>
                        <a:lstStyle/>
                        <a:p>
                          <a:pPr algn="ctr"/>
                          <a:r>
                            <a:rPr kumimoji="1" lang="en-US" altLang="ja-JP" sz="1400" dirty="0"/>
                            <a:t>0</a:t>
                          </a:r>
                          <a:endParaRPr kumimoji="1" lang="ja-JP" altLang="en-US" sz="1400" dirty="0"/>
                        </a:p>
                      </a:txBody>
                      <a:tcPr/>
                    </a:tc>
                    <a:tc>
                      <a:txBody>
                        <a:bodyPr/>
                        <a:lstStyle/>
                        <a:p>
                          <a:pPr algn="ctr"/>
                          <a:r>
                            <a:rPr kumimoji="1" lang="en-US" altLang="ja-JP" sz="1400" dirty="0">
                              <a:solidFill>
                                <a:schemeClr val="tx1"/>
                              </a:solidFill>
                            </a:rPr>
                            <a:t>8</a:t>
                          </a:r>
                          <a:endParaRPr kumimoji="1" lang="ja-JP" altLang="en-US" sz="1400" dirty="0">
                            <a:solidFill>
                              <a:schemeClr val="tx1"/>
                            </a:solidFill>
                          </a:endParaRPr>
                        </a:p>
                      </a:txBody>
                      <a:tcPr>
                        <a:noFill/>
                      </a:tcPr>
                    </a:tc>
                    <a:tc>
                      <a:txBody>
                        <a:bodyPr/>
                        <a:lstStyle/>
                        <a:p>
                          <a:pPr algn="ctr"/>
                          <a:r>
                            <a:rPr kumimoji="1" lang="en-US" altLang="ja-JP" sz="1400" dirty="0">
                              <a:solidFill>
                                <a:srgbClr val="C00000"/>
                              </a:solidFill>
                            </a:rPr>
                            <a:t>9</a:t>
                          </a:r>
                          <a:endParaRPr kumimoji="1" lang="ja-JP" altLang="en-US" sz="1400" dirty="0">
                            <a:solidFill>
                              <a:srgbClr val="C00000"/>
                            </a:solidFill>
                          </a:endParaRPr>
                        </a:p>
                      </a:txBody>
                      <a:tcPr/>
                    </a:tc>
                    <a:tc>
                      <a:txBody>
                        <a:bodyPr/>
                        <a:lstStyle/>
                        <a:p>
                          <a:pPr algn="ctr"/>
                          <a:r>
                            <a:rPr kumimoji="1" lang="en-US" altLang="ja-JP" sz="1400" dirty="0">
                              <a:solidFill>
                                <a:schemeClr val="tx1"/>
                              </a:solidFill>
                            </a:rPr>
                            <a:t>5</a:t>
                          </a:r>
                          <a:endParaRPr kumimoji="1" lang="ja-JP" altLang="en-US" sz="1400" dirty="0">
                            <a:solidFill>
                              <a:schemeClr val="tx1"/>
                            </a:solidFill>
                          </a:endParaRPr>
                        </a:p>
                      </a:txBody>
                      <a:tcPr/>
                    </a:tc>
                    <a:tc>
                      <a:txBody>
                        <a:bodyPr/>
                        <a:lstStyle/>
                        <a:p>
                          <a:pPr algn="ctr"/>
                          <a:r>
                            <a:rPr kumimoji="1" lang="en-US" altLang="ja-JP" sz="1400" dirty="0"/>
                            <a:t>…</a:t>
                          </a:r>
                          <a:endParaRPr kumimoji="1" lang="ja-JP" altLang="en-US" sz="1400" dirty="0"/>
                        </a:p>
                      </a:txBody>
                      <a:tcPr/>
                    </a:tc>
                    <a:extLst>
                      <a:ext uri="{0D108BD9-81ED-4DB2-BD59-A6C34878D82A}">
                        <a16:rowId xmlns:a16="http://schemas.microsoft.com/office/drawing/2014/main" val="4000392416"/>
                      </a:ext>
                    </a:extLst>
                  </a:tr>
                  <a:tr h="324000">
                    <a:tc>
                      <a:txBody>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𝑆</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𝑇</m:t>
                                </m:r>
                                <m:r>
                                  <a:rPr kumimoji="1" lang="en-US" altLang="ja-JP" sz="1400" b="0" i="1" smtClean="0">
                                    <a:latin typeface="Cambria Math" panose="02040503050406030204" pitchFamily="18" charset="0"/>
                                  </a:rPr>
                                  <m:t>′)</m:t>
                                </m:r>
                              </m:oMath>
                            </m:oMathPara>
                          </a14:m>
                          <a:endParaRPr kumimoji="1" lang="ja-JP" altLang="en-US" sz="1400" dirty="0"/>
                        </a:p>
                      </a:txBody>
                      <a:tcPr/>
                    </a:tc>
                    <a:tc>
                      <a:txBody>
                        <a:bodyPr/>
                        <a:lstStyle/>
                        <a:p>
                          <a:pPr algn="ctr"/>
                          <a:endParaRPr kumimoji="1" lang="ja-JP" altLang="en-US" sz="1400" dirty="0"/>
                        </a:p>
                      </a:txBody>
                      <a:tcPr/>
                    </a:tc>
                    <a:tc>
                      <a:txBody>
                        <a:bodyPr/>
                        <a:lstStyle/>
                        <a:p>
                          <a:pPr algn="ctr"/>
                          <a:r>
                            <a:rPr kumimoji="1" lang="en-US" altLang="ja-JP" sz="1400" dirty="0"/>
                            <a:t>…</a:t>
                          </a:r>
                          <a:endParaRPr kumimoji="1" lang="ja-JP" altLang="en-US" sz="1400" dirty="0"/>
                        </a:p>
                      </a:txBody>
                      <a:tcPr/>
                    </a:tc>
                    <a:tc>
                      <a:txBody>
                        <a:bodyPr/>
                        <a:lstStyle/>
                        <a:p>
                          <a:pPr algn="ctr"/>
                          <a:r>
                            <a:rPr kumimoji="1" lang="en-US" altLang="ja-JP" sz="1400" dirty="0"/>
                            <a:t>1</a:t>
                          </a:r>
                          <a:endParaRPr kumimoji="1" lang="ja-JP" altLang="en-US" sz="1400" dirty="0"/>
                        </a:p>
                      </a:txBody>
                      <a:tcPr/>
                    </a:tc>
                    <a:tc>
                      <a:txBody>
                        <a:bodyPr/>
                        <a:lstStyle/>
                        <a:p>
                          <a:pPr algn="ctr"/>
                          <a:r>
                            <a:rPr kumimoji="1" lang="en-US" altLang="ja-JP" sz="1400" dirty="0"/>
                            <a:t>-6</a:t>
                          </a:r>
                          <a:endParaRPr kumimoji="1" lang="ja-JP" altLang="en-US" sz="1400" dirty="0"/>
                        </a:p>
                      </a:txBody>
                      <a:tcPr/>
                    </a:tc>
                    <a:tc>
                      <a:txBody>
                        <a:bodyPr/>
                        <a:lstStyle/>
                        <a:p>
                          <a:pPr algn="ctr"/>
                          <a:r>
                            <a:rPr kumimoji="1" lang="en-US" altLang="ja-JP" sz="1400" dirty="0">
                              <a:solidFill>
                                <a:schemeClr val="tx1"/>
                              </a:solidFill>
                            </a:rPr>
                            <a:t>1</a:t>
                          </a:r>
                          <a:endParaRPr kumimoji="1" lang="ja-JP" altLang="en-US" sz="1400" dirty="0">
                            <a:solidFill>
                              <a:schemeClr val="tx1"/>
                            </a:solidFill>
                          </a:endParaRPr>
                        </a:p>
                      </a:txBody>
                      <a:tcPr/>
                    </a:tc>
                    <a:tc>
                      <a:txBody>
                        <a:bodyPr/>
                        <a:lstStyle/>
                        <a:p>
                          <a:pPr algn="ctr"/>
                          <a:r>
                            <a:rPr kumimoji="1" lang="en-US" altLang="ja-JP" sz="1400" dirty="0">
                              <a:solidFill>
                                <a:srgbClr val="C00000"/>
                              </a:solidFill>
                            </a:rPr>
                            <a:t>1</a:t>
                          </a:r>
                          <a:endParaRPr kumimoji="1" lang="ja-JP" altLang="en-US" sz="1400" dirty="0">
                            <a:solidFill>
                              <a:srgbClr val="C00000"/>
                            </a:solidFill>
                          </a:endParaRPr>
                        </a:p>
                      </a:txBody>
                      <a:tcPr/>
                    </a:tc>
                    <a:tc>
                      <a:txBody>
                        <a:bodyPr/>
                        <a:lstStyle/>
                        <a:p>
                          <a:pPr algn="ctr"/>
                          <a:r>
                            <a:rPr kumimoji="1" lang="en-US" altLang="ja-JP" sz="1400" dirty="0">
                              <a:solidFill>
                                <a:schemeClr val="tx1"/>
                              </a:solidFill>
                            </a:rPr>
                            <a:t>-4</a:t>
                          </a:r>
                          <a:endParaRPr kumimoji="1" lang="ja-JP" altLang="en-US" sz="1400" dirty="0">
                            <a:solidFill>
                              <a:schemeClr val="tx1"/>
                            </a:solidFill>
                          </a:endParaRPr>
                        </a:p>
                      </a:txBody>
                      <a:tcPr/>
                    </a:tc>
                    <a:tc>
                      <a:txBody>
                        <a:bodyPr/>
                        <a:lstStyle/>
                        <a:p>
                          <a:pPr algn="ctr"/>
                          <a:r>
                            <a:rPr kumimoji="1" lang="en-US" altLang="ja-JP" sz="1400" dirty="0"/>
                            <a:t>…</a:t>
                          </a:r>
                          <a:endParaRPr kumimoji="1" lang="ja-JP" altLang="en-US" sz="1400" dirty="0"/>
                        </a:p>
                      </a:txBody>
                      <a:tcPr/>
                    </a:tc>
                    <a:extLst>
                      <a:ext uri="{0D108BD9-81ED-4DB2-BD59-A6C34878D82A}">
                        <a16:rowId xmlns:a16="http://schemas.microsoft.com/office/drawing/2014/main" val="853467289"/>
                      </a:ext>
                    </a:extLst>
                  </a:tr>
                </a:tbl>
              </a:graphicData>
            </a:graphic>
          </p:graphicFrame>
        </mc:Choice>
        <mc:Fallback>
          <p:graphicFrame>
            <p:nvGraphicFramePr>
              <p:cNvPr id="6" name="表 5"/>
              <p:cNvGraphicFramePr>
                <a:graphicFrameLocks noGrp="1"/>
              </p:cNvGraphicFramePr>
              <p:nvPr>
                <p:extLst>
                  <p:ext uri="{D42A27DB-BD31-4B8C-83A1-F6EECF244321}">
                    <p14:modId xmlns:p14="http://schemas.microsoft.com/office/powerpoint/2010/main" val="2458284286"/>
                  </p:ext>
                </p:extLst>
              </p:nvPr>
            </p:nvGraphicFramePr>
            <p:xfrm>
              <a:off x="845127" y="3623329"/>
              <a:ext cx="7730840" cy="1296000"/>
            </p:xfrm>
            <a:graphic>
              <a:graphicData uri="http://schemas.openxmlformats.org/drawingml/2006/table">
                <a:tbl>
                  <a:tblPr firstRow="1" bandRow="1">
                    <a:tableStyleId>{5940675A-B579-460E-94D1-54222C63F5DA}</a:tableStyleId>
                  </a:tblPr>
                  <a:tblGrid>
                    <a:gridCol w="1546168">
                      <a:extLst>
                        <a:ext uri="{9D8B030D-6E8A-4147-A177-3AD203B41FA5}">
                          <a16:colId xmlns:a16="http://schemas.microsoft.com/office/drawing/2014/main" val="1478541316"/>
                        </a:ext>
                      </a:extLst>
                    </a:gridCol>
                    <a:gridCol w="773084">
                      <a:extLst>
                        <a:ext uri="{9D8B030D-6E8A-4147-A177-3AD203B41FA5}">
                          <a16:colId xmlns:a16="http://schemas.microsoft.com/office/drawing/2014/main" val="1216617027"/>
                        </a:ext>
                      </a:extLst>
                    </a:gridCol>
                    <a:gridCol w="773084">
                      <a:extLst>
                        <a:ext uri="{9D8B030D-6E8A-4147-A177-3AD203B41FA5}">
                          <a16:colId xmlns:a16="http://schemas.microsoft.com/office/drawing/2014/main" val="72445437"/>
                        </a:ext>
                      </a:extLst>
                    </a:gridCol>
                    <a:gridCol w="773084">
                      <a:extLst>
                        <a:ext uri="{9D8B030D-6E8A-4147-A177-3AD203B41FA5}">
                          <a16:colId xmlns:a16="http://schemas.microsoft.com/office/drawing/2014/main" val="2831358447"/>
                        </a:ext>
                      </a:extLst>
                    </a:gridCol>
                    <a:gridCol w="773084">
                      <a:extLst>
                        <a:ext uri="{9D8B030D-6E8A-4147-A177-3AD203B41FA5}">
                          <a16:colId xmlns:a16="http://schemas.microsoft.com/office/drawing/2014/main" val="773548824"/>
                        </a:ext>
                      </a:extLst>
                    </a:gridCol>
                    <a:gridCol w="773084">
                      <a:extLst>
                        <a:ext uri="{9D8B030D-6E8A-4147-A177-3AD203B41FA5}">
                          <a16:colId xmlns:a16="http://schemas.microsoft.com/office/drawing/2014/main" val="3875840584"/>
                        </a:ext>
                      </a:extLst>
                    </a:gridCol>
                    <a:gridCol w="773084">
                      <a:extLst>
                        <a:ext uri="{9D8B030D-6E8A-4147-A177-3AD203B41FA5}">
                          <a16:colId xmlns:a16="http://schemas.microsoft.com/office/drawing/2014/main" val="827882027"/>
                        </a:ext>
                      </a:extLst>
                    </a:gridCol>
                    <a:gridCol w="773084">
                      <a:extLst>
                        <a:ext uri="{9D8B030D-6E8A-4147-A177-3AD203B41FA5}">
                          <a16:colId xmlns:a16="http://schemas.microsoft.com/office/drawing/2014/main" val="399068998"/>
                        </a:ext>
                      </a:extLst>
                    </a:gridCol>
                    <a:gridCol w="773084">
                      <a:extLst>
                        <a:ext uri="{9D8B030D-6E8A-4147-A177-3AD203B41FA5}">
                          <a16:colId xmlns:a16="http://schemas.microsoft.com/office/drawing/2014/main" val="473078737"/>
                        </a:ext>
                      </a:extLst>
                    </a:gridCol>
                  </a:tblGrid>
                  <a:tr h="324000">
                    <a:tc>
                      <a:txBody>
                        <a:bodyPr/>
                        <a:lstStyle/>
                        <a:p>
                          <a:pPr algn="ctr"/>
                          <a:r>
                            <a:rPr lang="en-US" altLang="ja-JP" sz="1400" dirty="0"/>
                            <a:t>index</a:t>
                          </a:r>
                          <a:endParaRPr kumimoji="1" lang="ja-JP" altLang="en-US" sz="1400" dirty="0"/>
                        </a:p>
                      </a:txBody>
                      <a:tcPr>
                        <a:solidFill>
                          <a:schemeClr val="bg1">
                            <a:lumMod val="85000"/>
                          </a:schemeClr>
                        </a:solidFill>
                      </a:tcPr>
                    </a:tc>
                    <a:tc>
                      <a:txBody>
                        <a:bodyPr/>
                        <a:lstStyle/>
                        <a:p>
                          <a:pPr algn="ctr"/>
                          <a:endParaRPr kumimoji="1" lang="ja-JP" altLang="en-US" sz="1400" dirty="0"/>
                        </a:p>
                      </a:txBody>
                      <a:tcPr>
                        <a:solidFill>
                          <a:schemeClr val="bg1">
                            <a:lumMod val="85000"/>
                          </a:schemeClr>
                        </a:solidFill>
                      </a:tcPr>
                    </a:tc>
                    <a:tc>
                      <a:txBody>
                        <a:bodyPr/>
                        <a:lstStyle/>
                        <a:p>
                          <a:pPr algn="ctr"/>
                          <a:r>
                            <a:rPr kumimoji="1" lang="en-US" altLang="ja-JP" sz="1400" dirty="0"/>
                            <a:t>…</a:t>
                          </a:r>
                          <a:endParaRPr kumimoji="1" lang="ja-JP" altLang="en-US" sz="1400" dirty="0"/>
                        </a:p>
                      </a:txBody>
                      <a:tcPr>
                        <a:solidFill>
                          <a:schemeClr val="bg1">
                            <a:lumMod val="85000"/>
                          </a:schemeClr>
                        </a:solidFill>
                      </a:tcPr>
                    </a:tc>
                    <a:tc>
                      <a:txBody>
                        <a:bodyPr/>
                        <a:lstStyle/>
                        <a:p>
                          <a:pPr algn="ctr"/>
                          <a:r>
                            <a:rPr kumimoji="1" lang="en-US" altLang="ja-JP" sz="1400" dirty="0"/>
                            <a:t>5</a:t>
                          </a:r>
                          <a:endParaRPr kumimoji="1" lang="ja-JP" altLang="en-US" sz="1400" dirty="0"/>
                        </a:p>
                      </a:txBody>
                      <a:tcPr>
                        <a:solidFill>
                          <a:schemeClr val="bg1">
                            <a:lumMod val="85000"/>
                          </a:schemeClr>
                        </a:solidFill>
                      </a:tcPr>
                    </a:tc>
                    <a:tc>
                      <a:txBody>
                        <a:bodyPr/>
                        <a:lstStyle/>
                        <a:p>
                          <a:pPr algn="ctr"/>
                          <a:r>
                            <a:rPr kumimoji="1" lang="en-US" altLang="ja-JP" sz="1400" dirty="0"/>
                            <a:t>6</a:t>
                          </a:r>
                          <a:endParaRPr kumimoji="1" lang="ja-JP" altLang="en-US" sz="1400" dirty="0"/>
                        </a:p>
                      </a:txBody>
                      <a:tcPr>
                        <a:solidFill>
                          <a:schemeClr val="bg1">
                            <a:lumMod val="85000"/>
                          </a:schemeClr>
                        </a:solidFill>
                      </a:tcPr>
                    </a:tc>
                    <a:tc>
                      <a:txBody>
                        <a:bodyPr/>
                        <a:lstStyle/>
                        <a:p>
                          <a:pPr algn="ctr"/>
                          <a:r>
                            <a:rPr kumimoji="1" lang="en-US" altLang="ja-JP" sz="1400" dirty="0"/>
                            <a:t>7</a:t>
                          </a:r>
                          <a:endParaRPr kumimoji="1" lang="ja-JP" altLang="en-US" sz="1400" dirty="0"/>
                        </a:p>
                      </a:txBody>
                      <a:tcPr>
                        <a:solidFill>
                          <a:schemeClr val="bg1">
                            <a:lumMod val="85000"/>
                          </a:schemeClr>
                        </a:solidFill>
                      </a:tcPr>
                    </a:tc>
                    <a:tc>
                      <a:txBody>
                        <a:bodyPr/>
                        <a:lstStyle/>
                        <a:p>
                          <a:pPr algn="ctr"/>
                          <a:r>
                            <a:rPr kumimoji="1" lang="en-US" altLang="ja-JP" sz="1400" dirty="0"/>
                            <a:t>8</a:t>
                          </a:r>
                          <a:endParaRPr kumimoji="1" lang="ja-JP" altLang="en-US" sz="1400" dirty="0"/>
                        </a:p>
                      </a:txBody>
                      <a:tcPr>
                        <a:solidFill>
                          <a:schemeClr val="bg1">
                            <a:lumMod val="85000"/>
                          </a:schemeClr>
                        </a:solidFill>
                      </a:tcPr>
                    </a:tc>
                    <a:tc>
                      <a:txBody>
                        <a:bodyPr/>
                        <a:lstStyle/>
                        <a:p>
                          <a:pPr algn="ctr"/>
                          <a:r>
                            <a:rPr kumimoji="1" lang="en-US" altLang="ja-JP" sz="1400" dirty="0"/>
                            <a:t>9</a:t>
                          </a:r>
                          <a:endParaRPr kumimoji="1" lang="ja-JP" altLang="en-US" sz="1400" dirty="0"/>
                        </a:p>
                      </a:txBody>
                      <a:tcPr>
                        <a:solidFill>
                          <a:schemeClr val="bg1">
                            <a:lumMod val="85000"/>
                          </a:schemeClr>
                        </a:solidFill>
                      </a:tcPr>
                    </a:tc>
                    <a:tc>
                      <a:txBody>
                        <a:bodyPr/>
                        <a:lstStyle/>
                        <a:p>
                          <a:pPr algn="ctr"/>
                          <a:r>
                            <a:rPr kumimoji="1" lang="en-US" altLang="ja-JP" sz="1400" dirty="0"/>
                            <a:t>…</a:t>
                          </a:r>
                          <a:endParaRPr kumimoji="1" lang="ja-JP" altLang="en-US" sz="1400" dirty="0"/>
                        </a:p>
                      </a:txBody>
                      <a:tcPr>
                        <a:solidFill>
                          <a:schemeClr val="bg1">
                            <a:lumMod val="85000"/>
                          </a:schemeClr>
                        </a:solidFill>
                      </a:tcPr>
                    </a:tc>
                    <a:extLst>
                      <a:ext uri="{0D108BD9-81ED-4DB2-BD59-A6C34878D82A}">
                        <a16:rowId xmlns:a16="http://schemas.microsoft.com/office/drawing/2014/main" val="45345650"/>
                      </a:ext>
                    </a:extLst>
                  </a:tr>
                  <a:tr h="324000">
                    <a:tc>
                      <a:txBody>
                        <a:bodyPr/>
                        <a:lstStyle/>
                        <a:p>
                          <a:endParaRPr lang="ja-JP"/>
                        </a:p>
                      </a:txBody>
                      <a:tcPr>
                        <a:blipFill>
                          <a:blip r:embed="rId4"/>
                          <a:stretch>
                            <a:fillRect l="-394" t="-100000" r="-400394" b="-209259"/>
                          </a:stretch>
                        </a:blipFill>
                      </a:tcPr>
                    </a:tc>
                    <a:tc>
                      <a:txBody>
                        <a:bodyPr/>
                        <a:lstStyle/>
                        <a:p>
                          <a:pPr algn="ctr"/>
                          <a:endParaRPr kumimoji="1" lang="ja-JP" altLang="en-US" sz="1400" dirty="0"/>
                        </a:p>
                      </a:txBody>
                      <a:tcPr/>
                    </a:tc>
                    <a:tc>
                      <a:txBody>
                        <a:bodyPr/>
                        <a:lstStyle/>
                        <a:p>
                          <a:pPr algn="ctr"/>
                          <a:r>
                            <a:rPr kumimoji="1" lang="en-US" altLang="ja-JP" sz="1400" dirty="0"/>
                            <a:t>…</a:t>
                          </a:r>
                          <a:endParaRPr kumimoji="1" lang="ja-JP" altLang="en-US" sz="1400" dirty="0"/>
                        </a:p>
                      </a:txBody>
                      <a:tcPr/>
                    </a:tc>
                    <a:tc>
                      <a:txBody>
                        <a:bodyPr/>
                        <a:lstStyle/>
                        <a:p>
                          <a:pPr algn="ctr"/>
                          <a:r>
                            <a:rPr kumimoji="1" lang="en-US" altLang="ja-JP" sz="1400" dirty="0"/>
                            <a:t>20</a:t>
                          </a:r>
                          <a:endParaRPr kumimoji="1" lang="ja-JP" altLang="en-US" sz="1400" dirty="0"/>
                        </a:p>
                      </a:txBody>
                      <a:tcPr/>
                    </a:tc>
                    <a:tc>
                      <a:txBody>
                        <a:bodyPr/>
                        <a:lstStyle/>
                        <a:p>
                          <a:pPr algn="ctr"/>
                          <a:r>
                            <a:rPr kumimoji="1" lang="en-US" altLang="ja-JP" sz="1400" dirty="0"/>
                            <a:t>15</a:t>
                          </a:r>
                          <a:endParaRPr kumimoji="1" lang="ja-JP" altLang="en-US" sz="1400" dirty="0"/>
                        </a:p>
                      </a:txBody>
                      <a:tcPr/>
                    </a:tc>
                    <a:tc>
                      <a:txBody>
                        <a:bodyPr/>
                        <a:lstStyle/>
                        <a:p>
                          <a:pPr algn="ctr"/>
                          <a:r>
                            <a:rPr kumimoji="1" lang="en-US" altLang="ja-JP" sz="1400" dirty="0"/>
                            <a:t>45</a:t>
                          </a:r>
                          <a:endParaRPr kumimoji="1" lang="ja-JP" altLang="en-US" sz="1400" dirty="0"/>
                        </a:p>
                      </a:txBody>
                      <a:tcPr/>
                    </a:tc>
                    <a:tc>
                      <a:txBody>
                        <a:bodyPr/>
                        <a:lstStyle/>
                        <a:p>
                          <a:pPr algn="ctr"/>
                          <a:r>
                            <a:rPr kumimoji="1" lang="en-US" altLang="ja-JP" sz="1400" dirty="0"/>
                            <a:t>37</a:t>
                          </a:r>
                          <a:endParaRPr kumimoji="1" lang="ja-JP" altLang="en-US" sz="1400" dirty="0"/>
                        </a:p>
                      </a:txBody>
                      <a:tcPr/>
                    </a:tc>
                    <a:tc>
                      <a:txBody>
                        <a:bodyPr/>
                        <a:lstStyle/>
                        <a:p>
                          <a:pPr algn="ctr"/>
                          <a:r>
                            <a:rPr kumimoji="1" lang="en-US" altLang="ja-JP" sz="1400" dirty="0"/>
                            <a:t>30</a:t>
                          </a:r>
                          <a:endParaRPr kumimoji="1" lang="ja-JP" altLang="en-US" sz="1400" dirty="0"/>
                        </a:p>
                      </a:txBody>
                      <a:tcPr/>
                    </a:tc>
                    <a:tc>
                      <a:txBody>
                        <a:bodyPr/>
                        <a:lstStyle/>
                        <a:p>
                          <a:pPr algn="ctr"/>
                          <a:r>
                            <a:rPr kumimoji="1" lang="en-US" altLang="ja-JP" sz="1400" dirty="0"/>
                            <a:t>…</a:t>
                          </a:r>
                          <a:endParaRPr kumimoji="1" lang="ja-JP" altLang="en-US" sz="1400" dirty="0"/>
                        </a:p>
                      </a:txBody>
                      <a:tcPr/>
                    </a:tc>
                    <a:extLst>
                      <a:ext uri="{0D108BD9-81ED-4DB2-BD59-A6C34878D82A}">
                        <a16:rowId xmlns:a16="http://schemas.microsoft.com/office/drawing/2014/main" val="2226100450"/>
                      </a:ext>
                    </a:extLst>
                  </a:tr>
                  <a:tr h="324000">
                    <a:tc>
                      <a:txBody>
                        <a:bodyPr/>
                        <a:lstStyle/>
                        <a:p>
                          <a:endParaRPr lang="ja-JP"/>
                        </a:p>
                      </a:txBody>
                      <a:tcPr>
                        <a:blipFill>
                          <a:blip r:embed="rId4"/>
                          <a:stretch>
                            <a:fillRect l="-394" t="-203774" r="-400394" b="-113208"/>
                          </a:stretch>
                        </a:blipFill>
                      </a:tcPr>
                    </a:tc>
                    <a:tc>
                      <a:txBody>
                        <a:bodyPr/>
                        <a:lstStyle/>
                        <a:p>
                          <a:pPr algn="ctr"/>
                          <a:endParaRPr kumimoji="1" lang="ja-JP" altLang="en-US" sz="1400" dirty="0"/>
                        </a:p>
                      </a:txBody>
                      <a:tcPr/>
                    </a:tc>
                    <a:tc>
                      <a:txBody>
                        <a:bodyPr/>
                        <a:lstStyle/>
                        <a:p>
                          <a:pPr algn="ctr"/>
                          <a:r>
                            <a:rPr kumimoji="1" lang="en-US" altLang="ja-JP" sz="1400" dirty="0"/>
                            <a:t>…</a:t>
                          </a:r>
                          <a:endParaRPr kumimoji="1" lang="ja-JP" altLang="en-US" sz="1400" dirty="0"/>
                        </a:p>
                      </a:txBody>
                      <a:tcPr/>
                    </a:tc>
                    <a:tc>
                      <a:txBody>
                        <a:bodyPr/>
                        <a:lstStyle/>
                        <a:p>
                          <a:pPr algn="ctr"/>
                          <a:r>
                            <a:rPr kumimoji="1" lang="en-US" altLang="ja-JP" sz="1400" dirty="0"/>
                            <a:t>6</a:t>
                          </a:r>
                          <a:endParaRPr kumimoji="1" lang="ja-JP" altLang="en-US" sz="1400" dirty="0"/>
                        </a:p>
                      </a:txBody>
                      <a:tcPr/>
                    </a:tc>
                    <a:tc>
                      <a:txBody>
                        <a:bodyPr/>
                        <a:lstStyle/>
                        <a:p>
                          <a:pPr algn="ctr"/>
                          <a:r>
                            <a:rPr kumimoji="1" lang="en-US" altLang="ja-JP" sz="1400" dirty="0"/>
                            <a:t>0</a:t>
                          </a:r>
                          <a:endParaRPr kumimoji="1" lang="ja-JP" altLang="en-US" sz="1400" dirty="0"/>
                        </a:p>
                      </a:txBody>
                      <a:tcPr/>
                    </a:tc>
                    <a:tc>
                      <a:txBody>
                        <a:bodyPr/>
                        <a:lstStyle/>
                        <a:p>
                          <a:pPr algn="ctr"/>
                          <a:r>
                            <a:rPr kumimoji="1" lang="en-US" altLang="ja-JP" sz="1400" dirty="0">
                              <a:solidFill>
                                <a:schemeClr val="tx1"/>
                              </a:solidFill>
                            </a:rPr>
                            <a:t>8</a:t>
                          </a:r>
                          <a:endParaRPr kumimoji="1" lang="ja-JP" altLang="en-US" sz="1400" dirty="0">
                            <a:solidFill>
                              <a:schemeClr val="tx1"/>
                            </a:solidFill>
                          </a:endParaRPr>
                        </a:p>
                      </a:txBody>
                      <a:tcPr>
                        <a:noFill/>
                      </a:tcPr>
                    </a:tc>
                    <a:tc>
                      <a:txBody>
                        <a:bodyPr/>
                        <a:lstStyle/>
                        <a:p>
                          <a:pPr algn="ctr"/>
                          <a:r>
                            <a:rPr kumimoji="1" lang="en-US" altLang="ja-JP" sz="1400" dirty="0">
                              <a:solidFill>
                                <a:srgbClr val="C00000"/>
                              </a:solidFill>
                            </a:rPr>
                            <a:t>9</a:t>
                          </a:r>
                          <a:endParaRPr kumimoji="1" lang="ja-JP" altLang="en-US" sz="1400" dirty="0">
                            <a:solidFill>
                              <a:srgbClr val="C00000"/>
                            </a:solidFill>
                          </a:endParaRPr>
                        </a:p>
                      </a:txBody>
                      <a:tcPr/>
                    </a:tc>
                    <a:tc>
                      <a:txBody>
                        <a:bodyPr/>
                        <a:lstStyle/>
                        <a:p>
                          <a:pPr algn="ctr"/>
                          <a:r>
                            <a:rPr kumimoji="1" lang="en-US" altLang="ja-JP" sz="1400" dirty="0">
                              <a:solidFill>
                                <a:schemeClr val="tx1"/>
                              </a:solidFill>
                            </a:rPr>
                            <a:t>5</a:t>
                          </a:r>
                          <a:endParaRPr kumimoji="1" lang="ja-JP" altLang="en-US" sz="1400" dirty="0">
                            <a:solidFill>
                              <a:schemeClr val="tx1"/>
                            </a:solidFill>
                          </a:endParaRPr>
                        </a:p>
                      </a:txBody>
                      <a:tcPr/>
                    </a:tc>
                    <a:tc>
                      <a:txBody>
                        <a:bodyPr/>
                        <a:lstStyle/>
                        <a:p>
                          <a:pPr algn="ctr"/>
                          <a:r>
                            <a:rPr kumimoji="1" lang="en-US" altLang="ja-JP" sz="1400" dirty="0"/>
                            <a:t>…</a:t>
                          </a:r>
                          <a:endParaRPr kumimoji="1" lang="ja-JP" altLang="en-US" sz="1400" dirty="0"/>
                        </a:p>
                      </a:txBody>
                      <a:tcPr/>
                    </a:tc>
                    <a:extLst>
                      <a:ext uri="{0D108BD9-81ED-4DB2-BD59-A6C34878D82A}">
                        <a16:rowId xmlns:a16="http://schemas.microsoft.com/office/drawing/2014/main" val="4000392416"/>
                      </a:ext>
                    </a:extLst>
                  </a:tr>
                  <a:tr h="324000">
                    <a:tc>
                      <a:txBody>
                        <a:bodyPr/>
                        <a:lstStyle/>
                        <a:p>
                          <a:endParaRPr lang="ja-JP"/>
                        </a:p>
                      </a:txBody>
                      <a:tcPr>
                        <a:blipFill>
                          <a:blip r:embed="rId4"/>
                          <a:stretch>
                            <a:fillRect l="-394" t="-303774" r="-400394" b="-13208"/>
                          </a:stretch>
                        </a:blipFill>
                      </a:tcPr>
                    </a:tc>
                    <a:tc>
                      <a:txBody>
                        <a:bodyPr/>
                        <a:lstStyle/>
                        <a:p>
                          <a:pPr algn="ctr"/>
                          <a:endParaRPr kumimoji="1" lang="ja-JP" altLang="en-US" sz="1400" dirty="0"/>
                        </a:p>
                      </a:txBody>
                      <a:tcPr/>
                    </a:tc>
                    <a:tc>
                      <a:txBody>
                        <a:bodyPr/>
                        <a:lstStyle/>
                        <a:p>
                          <a:pPr algn="ctr"/>
                          <a:r>
                            <a:rPr kumimoji="1" lang="en-US" altLang="ja-JP" sz="1400" dirty="0"/>
                            <a:t>…</a:t>
                          </a:r>
                          <a:endParaRPr kumimoji="1" lang="ja-JP" altLang="en-US" sz="1400" dirty="0"/>
                        </a:p>
                      </a:txBody>
                      <a:tcPr/>
                    </a:tc>
                    <a:tc>
                      <a:txBody>
                        <a:bodyPr/>
                        <a:lstStyle/>
                        <a:p>
                          <a:pPr algn="ctr"/>
                          <a:r>
                            <a:rPr kumimoji="1" lang="en-US" altLang="ja-JP" sz="1400" dirty="0"/>
                            <a:t>1</a:t>
                          </a:r>
                          <a:endParaRPr kumimoji="1" lang="ja-JP" altLang="en-US" sz="1400" dirty="0"/>
                        </a:p>
                      </a:txBody>
                      <a:tcPr/>
                    </a:tc>
                    <a:tc>
                      <a:txBody>
                        <a:bodyPr/>
                        <a:lstStyle/>
                        <a:p>
                          <a:pPr algn="ctr"/>
                          <a:r>
                            <a:rPr kumimoji="1" lang="en-US" altLang="ja-JP" sz="1400" dirty="0"/>
                            <a:t>-6</a:t>
                          </a:r>
                          <a:endParaRPr kumimoji="1" lang="ja-JP" altLang="en-US" sz="1400" dirty="0"/>
                        </a:p>
                      </a:txBody>
                      <a:tcPr/>
                    </a:tc>
                    <a:tc>
                      <a:txBody>
                        <a:bodyPr/>
                        <a:lstStyle/>
                        <a:p>
                          <a:pPr algn="ctr"/>
                          <a:r>
                            <a:rPr kumimoji="1" lang="en-US" altLang="ja-JP" sz="1400" dirty="0">
                              <a:solidFill>
                                <a:schemeClr val="tx1"/>
                              </a:solidFill>
                            </a:rPr>
                            <a:t>1</a:t>
                          </a:r>
                          <a:endParaRPr kumimoji="1" lang="ja-JP" altLang="en-US" sz="1400" dirty="0">
                            <a:solidFill>
                              <a:schemeClr val="tx1"/>
                            </a:solidFill>
                          </a:endParaRPr>
                        </a:p>
                      </a:txBody>
                      <a:tcPr/>
                    </a:tc>
                    <a:tc>
                      <a:txBody>
                        <a:bodyPr/>
                        <a:lstStyle/>
                        <a:p>
                          <a:pPr algn="ctr"/>
                          <a:r>
                            <a:rPr kumimoji="1" lang="en-US" altLang="ja-JP" sz="1400" dirty="0">
                              <a:solidFill>
                                <a:srgbClr val="C00000"/>
                              </a:solidFill>
                            </a:rPr>
                            <a:t>1</a:t>
                          </a:r>
                          <a:endParaRPr kumimoji="1" lang="ja-JP" altLang="en-US" sz="1400" dirty="0">
                            <a:solidFill>
                              <a:srgbClr val="C00000"/>
                            </a:solidFill>
                          </a:endParaRPr>
                        </a:p>
                      </a:txBody>
                      <a:tcPr/>
                    </a:tc>
                    <a:tc>
                      <a:txBody>
                        <a:bodyPr/>
                        <a:lstStyle/>
                        <a:p>
                          <a:pPr algn="ctr"/>
                          <a:r>
                            <a:rPr kumimoji="1" lang="en-US" altLang="ja-JP" sz="1400" dirty="0">
                              <a:solidFill>
                                <a:schemeClr val="tx1"/>
                              </a:solidFill>
                            </a:rPr>
                            <a:t>-4</a:t>
                          </a:r>
                          <a:endParaRPr kumimoji="1" lang="ja-JP" altLang="en-US" sz="1400" dirty="0">
                            <a:solidFill>
                              <a:schemeClr val="tx1"/>
                            </a:solidFill>
                          </a:endParaRPr>
                        </a:p>
                      </a:txBody>
                      <a:tcPr/>
                    </a:tc>
                    <a:tc>
                      <a:txBody>
                        <a:bodyPr/>
                        <a:lstStyle/>
                        <a:p>
                          <a:pPr algn="ctr"/>
                          <a:r>
                            <a:rPr kumimoji="1" lang="en-US" altLang="ja-JP" sz="1400" dirty="0"/>
                            <a:t>…</a:t>
                          </a:r>
                          <a:endParaRPr kumimoji="1" lang="ja-JP" altLang="en-US" sz="1400" dirty="0"/>
                        </a:p>
                      </a:txBody>
                      <a:tcPr/>
                    </a:tc>
                    <a:extLst>
                      <a:ext uri="{0D108BD9-81ED-4DB2-BD59-A6C34878D82A}">
                        <a16:rowId xmlns:a16="http://schemas.microsoft.com/office/drawing/2014/main" val="853467289"/>
                      </a:ext>
                    </a:extLst>
                  </a:tr>
                </a:tbl>
              </a:graphicData>
            </a:graphic>
          </p:graphicFrame>
        </mc:Fallback>
      </mc:AlternateContent>
      <mc:AlternateContent xmlns:mc="http://schemas.openxmlformats.org/markup-compatibility/2006">
        <mc:Choice xmlns:a14="http://schemas.microsoft.com/office/drawing/2010/main" Requires="a14">
          <p:sp>
            <p:nvSpPr>
              <p:cNvPr id="7" name="フローチャート: 結合子 6"/>
              <p:cNvSpPr/>
              <p:nvPr/>
            </p:nvSpPr>
            <p:spPr>
              <a:xfrm>
                <a:off x="1281545" y="5527961"/>
                <a:ext cx="1510146" cy="554181"/>
              </a:xfrm>
              <a:prstGeom prst="flowChartConnector">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kumimoji="1" lang="en-US" altLang="ja-JP" b="0" i="0" smtClean="0">
                          <a:solidFill>
                            <a:schemeClr val="tx1"/>
                          </a:solidFill>
                          <a:latin typeface="Cambria Math" panose="02040503050406030204" pitchFamily="18" charset="0"/>
                        </a:rPr>
                        <m:t>pred</m:t>
                      </m:r>
                      <m:sSub>
                        <m:sSubPr>
                          <m:ctrlPr>
                            <a:rPr kumimoji="1" lang="en-US" altLang="ja-JP" b="0" i="1" smtClean="0">
                              <a:solidFill>
                                <a:schemeClr val="tx1"/>
                              </a:solidFill>
                              <a:latin typeface="Cambria Math" panose="02040503050406030204" pitchFamily="18" charset="0"/>
                            </a:rPr>
                          </m:ctrlPr>
                        </m:sSubPr>
                        <m:e>
                          <m:d>
                            <m:dPr>
                              <m:ctrlPr>
                                <a:rPr kumimoji="1" lang="en-US" altLang="ja-JP" b="0" i="1" smtClean="0">
                                  <a:solidFill>
                                    <a:schemeClr val="tx1"/>
                                  </a:solidFill>
                                  <a:latin typeface="Cambria Math" panose="02040503050406030204" pitchFamily="18" charset="0"/>
                                </a:rPr>
                              </m:ctrlPr>
                            </m:dPr>
                            <m:e>
                              <m:sSup>
                                <m:sSupPr>
                                  <m:ctrlPr>
                                    <a:rPr kumimoji="1" lang="en-US" altLang="ja-JP" b="0" i="1" smtClean="0">
                                      <a:solidFill>
                                        <a:schemeClr val="tx1"/>
                                      </a:solidFill>
                                      <a:latin typeface="Cambria Math" panose="02040503050406030204" pitchFamily="18" charset="0"/>
                                    </a:rPr>
                                  </m:ctrlPr>
                                </m:sSupPr>
                                <m:e>
                                  <m:r>
                                    <a:rPr kumimoji="1" lang="en-US" altLang="ja-JP" b="0" i="1" smtClean="0">
                                      <a:solidFill>
                                        <a:schemeClr val="tx1"/>
                                      </a:solidFill>
                                      <a:latin typeface="Cambria Math" panose="02040503050406030204" pitchFamily="18" charset="0"/>
                                    </a:rPr>
                                    <m:t>𝑇</m:t>
                                  </m:r>
                                </m:e>
                                <m:sup>
                                  <m:r>
                                    <a:rPr kumimoji="1" lang="en-US" altLang="ja-JP" b="0" i="1" smtClean="0">
                                      <a:solidFill>
                                        <a:schemeClr val="tx1"/>
                                      </a:solidFill>
                                      <a:latin typeface="Cambria Math" panose="02040503050406030204" pitchFamily="18" charset="0"/>
                                    </a:rPr>
                                    <m:t>′</m:t>
                                  </m:r>
                                </m:sup>
                              </m:sSup>
                            </m:e>
                          </m:d>
                        </m:e>
                        <m:sub>
                          <m:r>
                            <a:rPr kumimoji="1" lang="en-US" altLang="ja-JP" b="0" i="1" smtClean="0">
                              <a:solidFill>
                                <a:schemeClr val="tx1"/>
                              </a:solidFill>
                              <a:latin typeface="Cambria Math" panose="02040503050406030204" pitchFamily="18" charset="0"/>
                            </a:rPr>
                            <m:t>𝑗</m:t>
                          </m:r>
                        </m:sub>
                      </m:sSub>
                    </m:oMath>
                  </m:oMathPara>
                </a14:m>
                <a:endParaRPr kumimoji="1" lang="ja-JP" altLang="en-US" dirty="0">
                  <a:solidFill>
                    <a:schemeClr val="tx1"/>
                  </a:solidFill>
                </a:endParaRPr>
              </a:p>
            </p:txBody>
          </p:sp>
        </mc:Choice>
        <mc:Fallback>
          <p:sp>
            <p:nvSpPr>
              <p:cNvPr id="7" name="フローチャート: 結合子 6"/>
              <p:cNvSpPr>
                <a:spLocks noRot="1" noChangeAspect="1" noMove="1" noResize="1" noEditPoints="1" noAdjustHandles="1" noChangeArrowheads="1" noChangeShapeType="1" noTextEdit="1"/>
              </p:cNvSpPr>
              <p:nvPr/>
            </p:nvSpPr>
            <p:spPr>
              <a:xfrm>
                <a:off x="1281545" y="5527961"/>
                <a:ext cx="1510146" cy="554181"/>
              </a:xfrm>
              <a:prstGeom prst="flowChartConnector">
                <a:avLst/>
              </a:prstGeom>
              <a:blipFill>
                <a:blip r:embed="rId5"/>
                <a:stretch>
                  <a:fillRect/>
                </a:stretch>
              </a:blipFill>
              <a:ln w="19050">
                <a:solidFill>
                  <a:srgbClr val="00B050"/>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フローチャート: 結合子 8"/>
              <p:cNvSpPr/>
              <p:nvPr/>
            </p:nvSpPr>
            <p:spPr>
              <a:xfrm>
                <a:off x="6357504" y="5527961"/>
                <a:ext cx="1510146" cy="554181"/>
              </a:xfrm>
              <a:prstGeom prst="flowChartConnector">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kumimoji="1" lang="en-US" altLang="ja-JP" b="0" i="0" smtClean="0">
                          <a:solidFill>
                            <a:schemeClr val="tx1"/>
                          </a:solidFill>
                          <a:latin typeface="Cambria Math" panose="02040503050406030204" pitchFamily="18" charset="0"/>
                        </a:rPr>
                        <m:t>pred</m:t>
                      </m:r>
                      <m:sSub>
                        <m:sSubPr>
                          <m:ctrlPr>
                            <a:rPr kumimoji="1" lang="en-US" altLang="ja-JP" b="0" i="1" smtClean="0">
                              <a:solidFill>
                                <a:schemeClr val="tx1"/>
                              </a:solidFill>
                              <a:latin typeface="Cambria Math" panose="02040503050406030204" pitchFamily="18" charset="0"/>
                            </a:rPr>
                          </m:ctrlPr>
                        </m:sSubPr>
                        <m:e>
                          <m:d>
                            <m:dPr>
                              <m:ctrlPr>
                                <a:rPr kumimoji="1" lang="en-US" altLang="ja-JP" b="0" i="1" smtClean="0">
                                  <a:solidFill>
                                    <a:schemeClr val="tx1"/>
                                  </a:solidFill>
                                  <a:latin typeface="Cambria Math" panose="02040503050406030204" pitchFamily="18" charset="0"/>
                                </a:rPr>
                              </m:ctrlPr>
                            </m:dPr>
                            <m:e>
                              <m:sSup>
                                <m:sSupPr>
                                  <m:ctrlPr>
                                    <a:rPr kumimoji="1" lang="en-US" altLang="ja-JP" b="0" i="1" smtClean="0">
                                      <a:solidFill>
                                        <a:schemeClr val="tx1"/>
                                      </a:solidFill>
                                      <a:latin typeface="Cambria Math" panose="02040503050406030204" pitchFamily="18" charset="0"/>
                                    </a:rPr>
                                  </m:ctrlPr>
                                </m:sSupPr>
                                <m:e>
                                  <m:r>
                                    <a:rPr kumimoji="1" lang="en-US" altLang="ja-JP" b="0" i="1" smtClean="0">
                                      <a:solidFill>
                                        <a:schemeClr val="tx1"/>
                                      </a:solidFill>
                                      <a:latin typeface="Cambria Math" panose="02040503050406030204" pitchFamily="18" charset="0"/>
                                    </a:rPr>
                                    <m:t>𝑇</m:t>
                                  </m:r>
                                </m:e>
                                <m:sup>
                                  <m:r>
                                    <a:rPr kumimoji="1" lang="en-US" altLang="ja-JP" b="0" i="1" smtClean="0">
                                      <a:solidFill>
                                        <a:schemeClr val="tx1"/>
                                      </a:solidFill>
                                      <a:latin typeface="Cambria Math" panose="02040503050406030204" pitchFamily="18" charset="0"/>
                                    </a:rPr>
                                    <m:t>′</m:t>
                                  </m:r>
                                </m:sup>
                              </m:sSup>
                            </m:e>
                          </m:d>
                        </m:e>
                        <m:sub>
                          <m:r>
                            <a:rPr kumimoji="1" lang="en-US" altLang="ja-JP" b="0" i="1" smtClean="0">
                              <a:solidFill>
                                <a:schemeClr val="tx1"/>
                              </a:solidFill>
                              <a:latin typeface="Cambria Math" panose="02040503050406030204" pitchFamily="18" charset="0"/>
                            </a:rPr>
                            <m:t>𝑗</m:t>
                          </m:r>
                          <m:r>
                            <a:rPr kumimoji="1" lang="en-US" altLang="ja-JP" b="0" i="1" smtClean="0">
                              <a:solidFill>
                                <a:schemeClr val="tx1"/>
                              </a:solidFill>
                              <a:latin typeface="Cambria Math" panose="02040503050406030204" pitchFamily="18" charset="0"/>
                            </a:rPr>
                            <m:t>′</m:t>
                          </m:r>
                        </m:sub>
                      </m:sSub>
                    </m:oMath>
                  </m:oMathPara>
                </a14:m>
                <a:endParaRPr kumimoji="1" lang="ja-JP" altLang="en-US" dirty="0">
                  <a:solidFill>
                    <a:schemeClr val="tx1"/>
                  </a:solidFill>
                </a:endParaRPr>
              </a:p>
            </p:txBody>
          </p:sp>
        </mc:Choice>
        <mc:Fallback>
          <p:sp>
            <p:nvSpPr>
              <p:cNvPr id="9" name="フローチャート: 結合子 8"/>
              <p:cNvSpPr>
                <a:spLocks noRot="1" noChangeAspect="1" noMove="1" noResize="1" noEditPoints="1" noAdjustHandles="1" noChangeArrowheads="1" noChangeShapeType="1" noTextEdit="1"/>
              </p:cNvSpPr>
              <p:nvPr/>
            </p:nvSpPr>
            <p:spPr>
              <a:xfrm>
                <a:off x="6357504" y="5527961"/>
                <a:ext cx="1510146" cy="554181"/>
              </a:xfrm>
              <a:prstGeom prst="flowChartConnector">
                <a:avLst/>
              </a:prstGeom>
              <a:blipFill>
                <a:blip r:embed="rId6"/>
                <a:stretch>
                  <a:fillRect/>
                </a:stretch>
              </a:blipFill>
              <a:ln w="19050">
                <a:solidFill>
                  <a:srgbClr val="00B050"/>
                </a:solidFill>
              </a:ln>
            </p:spPr>
            <p:txBody>
              <a:bodyPr/>
              <a:lstStyle/>
              <a:p>
                <a:r>
                  <a:rPr lang="ja-JP" altLang="en-US">
                    <a:noFill/>
                  </a:rPr>
                  <a:t> </a:t>
                </a:r>
              </a:p>
            </p:txBody>
          </p:sp>
        </mc:Fallback>
      </mc:AlternateContent>
      <p:cxnSp>
        <p:nvCxnSpPr>
          <p:cNvPr id="11" name="直線矢印コネクタ 10"/>
          <p:cNvCxnSpPr>
            <a:cxnSpLocks/>
          </p:cNvCxnSpPr>
          <p:nvPr/>
        </p:nvCxnSpPr>
        <p:spPr>
          <a:xfrm>
            <a:off x="2916382" y="5805050"/>
            <a:ext cx="3269673"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p:cNvSpPr txBox="1"/>
              <p:nvPr/>
            </p:nvSpPr>
            <p:spPr>
              <a:xfrm>
                <a:off x="4378069" y="5747442"/>
                <a:ext cx="3930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4378069" y="5747442"/>
                <a:ext cx="393056" cy="369332"/>
              </a:xfrm>
              <a:prstGeom prst="rect">
                <a:avLst/>
              </a:prstGeom>
              <a:blipFill>
                <a:blip r:embed="rId7"/>
                <a:stretch>
                  <a:fillRect b="-15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フローチャート: 結合子 18"/>
              <p:cNvSpPr/>
              <p:nvPr/>
            </p:nvSpPr>
            <p:spPr>
              <a:xfrm>
                <a:off x="3686607" y="4973780"/>
                <a:ext cx="1770785" cy="554181"/>
              </a:xfrm>
              <a:prstGeom prst="flowChartConnector">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kumimoji="1" lang="en-US" altLang="ja-JP" b="0" i="0" smtClean="0">
                          <a:solidFill>
                            <a:schemeClr val="tx1"/>
                          </a:solidFill>
                          <a:latin typeface="Cambria Math" panose="02040503050406030204" pitchFamily="18" charset="0"/>
                        </a:rPr>
                        <m:t>pred</m:t>
                      </m:r>
                      <m:sSub>
                        <m:sSubPr>
                          <m:ctrlPr>
                            <a:rPr kumimoji="1" lang="en-US" altLang="ja-JP" b="0" i="1" smtClean="0">
                              <a:solidFill>
                                <a:schemeClr val="tx1"/>
                              </a:solidFill>
                              <a:latin typeface="Cambria Math" panose="02040503050406030204" pitchFamily="18" charset="0"/>
                            </a:rPr>
                          </m:ctrlPr>
                        </m:sSubPr>
                        <m:e>
                          <m:d>
                            <m:dPr>
                              <m:ctrlPr>
                                <a:rPr kumimoji="1" lang="en-US" altLang="ja-JP" b="0" i="1" smtClean="0">
                                  <a:solidFill>
                                    <a:schemeClr val="tx1"/>
                                  </a:solidFill>
                                  <a:latin typeface="Cambria Math" panose="02040503050406030204" pitchFamily="18" charset="0"/>
                                </a:rPr>
                              </m:ctrlPr>
                            </m:dPr>
                            <m:e>
                              <m:sSup>
                                <m:sSupPr>
                                  <m:ctrlPr>
                                    <a:rPr kumimoji="1" lang="en-US" altLang="ja-JP" b="0" i="1" smtClean="0">
                                      <a:solidFill>
                                        <a:schemeClr val="tx1"/>
                                      </a:solidFill>
                                      <a:latin typeface="Cambria Math" panose="02040503050406030204" pitchFamily="18" charset="0"/>
                                    </a:rPr>
                                  </m:ctrlPr>
                                </m:sSupPr>
                                <m:e>
                                  <m:r>
                                    <a:rPr kumimoji="1" lang="en-US" altLang="ja-JP" b="0" i="1" smtClean="0">
                                      <a:solidFill>
                                        <a:schemeClr val="tx1"/>
                                      </a:solidFill>
                                      <a:latin typeface="Cambria Math" panose="02040503050406030204" pitchFamily="18" charset="0"/>
                                    </a:rPr>
                                    <m:t>𝑇</m:t>
                                  </m:r>
                                </m:e>
                                <m:sup>
                                  <m:r>
                                    <a:rPr kumimoji="1" lang="en-US" altLang="ja-JP" b="0" i="1" smtClean="0">
                                      <a:solidFill>
                                        <a:schemeClr val="tx1"/>
                                      </a:solidFill>
                                      <a:latin typeface="Cambria Math" panose="02040503050406030204" pitchFamily="18" charset="0"/>
                                    </a:rPr>
                                    <m:t>′</m:t>
                                  </m:r>
                                </m:sup>
                              </m:sSup>
                            </m:e>
                          </m:d>
                        </m:e>
                        <m:sub>
                          <m:r>
                            <a:rPr kumimoji="1" lang="en-US" altLang="ja-JP" b="0" i="1" smtClean="0">
                              <a:solidFill>
                                <a:schemeClr val="tx1"/>
                              </a:solidFill>
                              <a:latin typeface="Cambria Math" panose="02040503050406030204" pitchFamily="18" charset="0"/>
                            </a:rPr>
                            <m:t>𝑖</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𝑚</m:t>
                          </m:r>
                          <m:r>
                            <a:rPr kumimoji="1" lang="en-US" altLang="ja-JP" b="0" i="1" smtClean="0">
                              <a:solidFill>
                                <a:schemeClr val="tx1"/>
                              </a:solidFill>
                              <a:latin typeface="Cambria Math" panose="02040503050406030204" pitchFamily="18" charset="0"/>
                            </a:rPr>
                            <m:t>−1</m:t>
                          </m:r>
                        </m:sub>
                      </m:sSub>
                    </m:oMath>
                  </m:oMathPara>
                </a14:m>
                <a:endParaRPr kumimoji="1" lang="ja-JP" altLang="en-US" dirty="0">
                  <a:solidFill>
                    <a:schemeClr val="tx1"/>
                  </a:solidFill>
                </a:endParaRPr>
              </a:p>
            </p:txBody>
          </p:sp>
        </mc:Choice>
        <mc:Fallback>
          <p:sp>
            <p:nvSpPr>
              <p:cNvPr id="19" name="フローチャート: 結合子 18"/>
              <p:cNvSpPr>
                <a:spLocks noRot="1" noChangeAspect="1" noMove="1" noResize="1" noEditPoints="1" noAdjustHandles="1" noChangeArrowheads="1" noChangeShapeType="1" noTextEdit="1"/>
              </p:cNvSpPr>
              <p:nvPr/>
            </p:nvSpPr>
            <p:spPr>
              <a:xfrm>
                <a:off x="3686607" y="4973780"/>
                <a:ext cx="1770785" cy="554181"/>
              </a:xfrm>
              <a:prstGeom prst="flowChartConnector">
                <a:avLst/>
              </a:prstGeom>
              <a:blipFill>
                <a:blip r:embed="rId8"/>
                <a:stretch>
                  <a:fillRect/>
                </a:stretch>
              </a:blipFill>
              <a:ln w="19050">
                <a:solidFill>
                  <a:srgbClr val="00B050"/>
                </a:solidFill>
              </a:ln>
            </p:spPr>
            <p:txBody>
              <a:bodyPr/>
              <a:lstStyle/>
              <a:p>
                <a:r>
                  <a:rPr lang="ja-JP" altLang="en-US">
                    <a:noFill/>
                  </a:rPr>
                  <a:t> </a:t>
                </a:r>
              </a:p>
            </p:txBody>
          </p:sp>
        </mc:Fallback>
      </mc:AlternateContent>
      <p:cxnSp>
        <p:nvCxnSpPr>
          <p:cNvPr id="22" name="直線矢印コネクタ 21"/>
          <p:cNvCxnSpPr>
            <a:cxnSpLocks/>
          </p:cNvCxnSpPr>
          <p:nvPr/>
        </p:nvCxnSpPr>
        <p:spPr>
          <a:xfrm flipV="1">
            <a:off x="2686483" y="5299358"/>
            <a:ext cx="914400" cy="31220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cxnSpLocks/>
          </p:cNvCxnSpPr>
          <p:nvPr/>
        </p:nvCxnSpPr>
        <p:spPr>
          <a:xfrm>
            <a:off x="5543116" y="5317859"/>
            <a:ext cx="814388" cy="29370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テキスト ボックス 16"/>
              <p:cNvSpPr txBox="1"/>
              <p:nvPr/>
            </p:nvSpPr>
            <p:spPr>
              <a:xfrm>
                <a:off x="5819409" y="5114692"/>
                <a:ext cx="3930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5819409" y="5114692"/>
                <a:ext cx="393056" cy="369332"/>
              </a:xfrm>
              <a:prstGeom prst="rect">
                <a:avLst/>
              </a:prstGeom>
              <a:blipFill>
                <a:blip r:embed="rId9"/>
                <a:stretch>
                  <a:fillRect b="-147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p:cNvSpPr txBox="1"/>
              <p:nvPr/>
            </p:nvSpPr>
            <p:spPr>
              <a:xfrm>
                <a:off x="2153827" y="5133193"/>
                <a:ext cx="12090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20" name="テキスト ボックス 19"/>
              <p:cNvSpPr txBox="1">
                <a:spLocks noRot="1" noChangeAspect="1" noMove="1" noResize="1" noEditPoints="1" noAdjustHandles="1" noChangeArrowheads="1" noChangeShapeType="1" noTextEdit="1"/>
              </p:cNvSpPr>
              <p:nvPr/>
            </p:nvSpPr>
            <p:spPr>
              <a:xfrm>
                <a:off x="2153827" y="5133193"/>
                <a:ext cx="1209049" cy="369332"/>
              </a:xfrm>
              <a:prstGeom prst="rect">
                <a:avLst/>
              </a:prstGeom>
              <a:blipFill>
                <a:blip r:embed="rId10"/>
                <a:stretch>
                  <a:fillRect/>
                </a:stretch>
              </a:blipFill>
            </p:spPr>
            <p:txBody>
              <a:bodyPr/>
              <a:lstStyle/>
              <a:p>
                <a:r>
                  <a:rPr lang="ja-JP" altLang="en-US">
                    <a:noFill/>
                  </a:rPr>
                  <a:t> </a:t>
                </a:r>
              </a:p>
            </p:txBody>
          </p:sp>
        </mc:Fallback>
      </mc:AlternateContent>
      <p:sp>
        <p:nvSpPr>
          <p:cNvPr id="21" name="乗算記号 20"/>
          <p:cNvSpPr/>
          <p:nvPr/>
        </p:nvSpPr>
        <p:spPr>
          <a:xfrm>
            <a:off x="3033821" y="5338635"/>
            <a:ext cx="3054061" cy="997899"/>
          </a:xfrm>
          <a:prstGeom prst="mathMultiply">
            <a:avLst>
              <a:gd name="adj1" fmla="val 1018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617386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409988"/>
                <a:ext cx="7808768" cy="3362903"/>
              </a:xfrm>
            </p:spPr>
            <p:txBody>
              <a:bodyPr/>
              <a:lstStyle/>
              <a:p>
                <a:r>
                  <a:rPr lang="ja-JP" altLang="en-US" dirty="0"/>
                  <a:t>ランダムテキスト</a:t>
                </a:r>
                <a:endParaRPr lang="en-US" altLang="ja-JP" dirty="0"/>
              </a:p>
              <a:p>
                <a:pPr marL="342900" lvl="1" indent="0">
                  <a:buNone/>
                </a:pPr>
                <a14:m>
                  <m:oMathPara xmlns:m="http://schemas.openxmlformats.org/officeDocument/2006/math">
                    <m:oMathParaPr>
                      <m:jc m:val="centerGroup"/>
                    </m:oMathParaPr>
                    <m:oMath xmlns:m="http://schemas.openxmlformats.org/officeDocument/2006/math">
                      <m:d>
                        <m:dPr>
                          <m:begChr m:val="|"/>
                          <m:endChr m:val="|"/>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Σ</m:t>
                          </m:r>
                        </m:e>
                      </m:d>
                      <m:r>
                        <a:rPr kumimoji="1" lang="en-US" altLang="ja-JP" b="0" i="1" smtClean="0">
                          <a:latin typeface="Cambria Math" panose="02040503050406030204" pitchFamily="18" charset="0"/>
                        </a:rPr>
                        <m:t>=0~</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10</m:t>
                          </m:r>
                        </m:e>
                        <m:sup>
                          <m:r>
                            <a:rPr kumimoji="1" lang="en-US" altLang="ja-JP" b="0" i="1" smtClean="0">
                              <a:latin typeface="Cambria Math" panose="02040503050406030204" pitchFamily="18" charset="0"/>
                            </a:rPr>
                            <m:t>4</m:t>
                          </m:r>
                        </m:sup>
                      </m:sSup>
                      <m:r>
                        <a:rPr kumimoji="1" lang="en-US" altLang="ja-JP" b="0" i="1" smtClean="0">
                          <a:latin typeface="Cambria Math" panose="02040503050406030204" pitchFamily="18" charset="0"/>
                        </a:rPr>
                        <m:t>, </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𝑇</m:t>
                          </m:r>
                        </m:e>
                      </m:d>
                      <m:r>
                        <a:rPr kumimoji="1" lang="en-US" altLang="ja-JP" b="0" i="1" smtClean="0">
                          <a:latin typeface="Cambria Math" panose="02040503050406030204" pitchFamily="18" charset="0"/>
                        </a:rPr>
                        <m:t>=10000, </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𝑃</m:t>
                          </m:r>
                        </m:e>
                      </m:d>
                      <m:r>
                        <a:rPr kumimoji="1" lang="en-US" altLang="ja-JP" b="0" i="1" smtClean="0">
                          <a:latin typeface="Cambria Math" panose="02040503050406030204" pitchFamily="18" charset="0"/>
                        </a:rPr>
                        <m:t>=16, </m:t>
                      </m:r>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=4</m:t>
                      </m:r>
                    </m:oMath>
                  </m:oMathPara>
                </a14:m>
                <a:endParaRPr kumimoji="1" lang="en-US" altLang="ja-JP" dirty="0"/>
              </a:p>
              <a:p>
                <a:pPr marL="342900" lvl="1" indent="0">
                  <a:buNone/>
                </a:pPr>
                <a:endParaRPr lang="en-US" altLang="ja-JP" dirty="0"/>
              </a:p>
              <a:p>
                <a:pPr marL="342900" lvl="1" indent="0">
                  <a:buNone/>
                </a:pPr>
                <a:r>
                  <a:rPr lang="ja-JP" altLang="en-US" dirty="0"/>
                  <a:t>ナイーブ        </a:t>
                </a:r>
                <a:r>
                  <a:rPr lang="en-US" altLang="ja-JP" dirty="0"/>
                  <a:t>… 75.60 sec</a:t>
                </a:r>
              </a:p>
              <a:p>
                <a:pPr marL="342900" lvl="1" indent="0">
                  <a:buNone/>
                </a:pPr>
                <a:r>
                  <a:rPr kumimoji="1" lang="ja-JP" altLang="en-US" dirty="0"/>
                  <a:t>フィルター法</a:t>
                </a:r>
                <a:r>
                  <a:rPr kumimoji="1" lang="en-US" altLang="ja-JP" dirty="0"/>
                  <a:t> … 0.078 sec</a:t>
                </a:r>
              </a:p>
              <a:p>
                <a:pPr marL="342900" lvl="1" indent="0">
                  <a:buNone/>
                </a:pPr>
                <a:endParaRPr kumimoji="1" lang="ja-JP" altLang="en-US"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409988"/>
                <a:ext cx="7808768" cy="3362903"/>
              </a:xfrm>
              <a:blipFill>
                <a:blip r:embed="rId3"/>
                <a:stretch>
                  <a:fillRect l="-1405" t="-2899"/>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46F5A2C1-14D5-5B4B-BE34-C3D425CB82EE}" type="slidenum">
              <a:rPr kumimoji="1" lang="ja-JP" altLang="en-US" smtClean="0"/>
              <a:t>39</a:t>
            </a:fld>
            <a:endParaRPr kumimoji="1" lang="ja-JP" altLang="en-US"/>
          </a:p>
        </p:txBody>
      </p:sp>
    </p:spTree>
    <p:extLst>
      <p:ext uri="{BB962C8B-B14F-4D97-AF65-F5344CB8AC3E}">
        <p14:creationId xmlns:p14="http://schemas.microsoft.com/office/powerpoint/2010/main" val="1858322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研究の背景</a:t>
            </a:r>
          </a:p>
        </p:txBody>
      </p:sp>
      <p:sp>
        <p:nvSpPr>
          <p:cNvPr id="4" name="スライド番号プレースホルダー 3"/>
          <p:cNvSpPr>
            <a:spLocks noGrp="1"/>
          </p:cNvSpPr>
          <p:nvPr>
            <p:ph type="sldNum" sz="quarter" idx="12"/>
          </p:nvPr>
        </p:nvSpPr>
        <p:spPr/>
        <p:txBody>
          <a:bodyPr/>
          <a:lstStyle/>
          <a:p>
            <a:fld id="{46F5A2C1-14D5-5B4B-BE34-C3D425CB82EE}" type="slidenum">
              <a:rPr kumimoji="1" lang="ja-JP" altLang="en-US" smtClean="0"/>
              <a:t>4</a:t>
            </a:fld>
            <a:endParaRPr kumimoji="1" lang="ja-JP" altLang="en-US"/>
          </a:p>
        </p:txBody>
      </p:sp>
      <p:pic>
        <p:nvPicPr>
          <p:cNvPr id="5" name="図 4"/>
          <p:cNvPicPr>
            <a:picLocks noChangeAspect="1"/>
          </p:cNvPicPr>
          <p:nvPr/>
        </p:nvPicPr>
        <p:blipFill>
          <a:blip r:embed="rId2"/>
          <a:stretch>
            <a:fillRect/>
          </a:stretch>
        </p:blipFill>
        <p:spPr>
          <a:xfrm>
            <a:off x="3683511" y="1308384"/>
            <a:ext cx="1624577" cy="1746543"/>
          </a:xfrm>
          <a:prstGeom prst="rect">
            <a:avLst/>
          </a:prstGeom>
        </p:spPr>
      </p:pic>
      <p:pic>
        <p:nvPicPr>
          <p:cNvPr id="6" name="図 5"/>
          <p:cNvPicPr>
            <a:picLocks noChangeAspect="1"/>
          </p:cNvPicPr>
          <p:nvPr/>
        </p:nvPicPr>
        <p:blipFill>
          <a:blip r:embed="rId3"/>
          <a:stretch>
            <a:fillRect/>
          </a:stretch>
        </p:blipFill>
        <p:spPr>
          <a:xfrm>
            <a:off x="-76200" y="4272495"/>
            <a:ext cx="9144000" cy="1374864"/>
          </a:xfrm>
          <a:prstGeom prst="rect">
            <a:avLst/>
          </a:prstGeom>
        </p:spPr>
      </p:pic>
      <p:cxnSp>
        <p:nvCxnSpPr>
          <p:cNvPr id="7" name="直線矢印コネクタ 6"/>
          <p:cNvCxnSpPr/>
          <p:nvPr/>
        </p:nvCxnSpPr>
        <p:spPr>
          <a:xfrm flipH="1">
            <a:off x="1191491" y="3158836"/>
            <a:ext cx="3269673" cy="9767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3226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予備スライド</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6F5A2C1-14D5-5B4B-BE34-C3D425CB82EE}" type="slidenum">
              <a:rPr kumimoji="1" lang="ja-JP" altLang="en-US" smtClean="0"/>
              <a:t>40</a:t>
            </a:fld>
            <a:endParaRPr kumimoji="1" lang="ja-JP" altLang="en-US"/>
          </a:p>
        </p:txBody>
      </p:sp>
    </p:spTree>
    <p:extLst>
      <p:ext uri="{BB962C8B-B14F-4D97-AF65-F5344CB8AC3E}">
        <p14:creationId xmlns:p14="http://schemas.microsoft.com/office/powerpoint/2010/main" val="42707564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順序同型の定義</a:t>
            </a:r>
          </a:p>
        </p:txBody>
      </p:sp>
      <p:sp>
        <p:nvSpPr>
          <p:cNvPr id="3" name="コンテンツ プレースホルダー 2"/>
          <p:cNvSpPr>
            <a:spLocks noGrp="1"/>
          </p:cNvSpPr>
          <p:nvPr>
            <p:ph idx="1"/>
          </p:nvPr>
        </p:nvSpPr>
        <p:spPr/>
        <p:txBody>
          <a:bodyPr/>
          <a:lstStyle/>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46F5A2C1-14D5-5B4B-BE34-C3D425CB82EE}" type="slidenum">
              <a:rPr kumimoji="1" lang="ja-JP" altLang="en-US" smtClean="0"/>
              <a:t>41</a:t>
            </a:fld>
            <a:endParaRPr kumimoji="1" lang="ja-JP" altLang="en-US"/>
          </a:p>
        </p:txBody>
      </p:sp>
    </p:spTree>
    <p:extLst>
      <p:ext uri="{BB962C8B-B14F-4D97-AF65-F5344CB8AC3E}">
        <p14:creationId xmlns:p14="http://schemas.microsoft.com/office/powerpoint/2010/main" val="23364451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順序保存照合問題とは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ja-JP" altLang="en-US" dirty="0"/>
                  <a:t>長さ</a:t>
                </a: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のテキスト</a:t>
                </a:r>
                <a14:m>
                  <m:oMath xmlns:m="http://schemas.openxmlformats.org/officeDocument/2006/math">
                    <m:r>
                      <a:rPr kumimoji="1" lang="en-US" altLang="ja-JP" b="0" i="1" smtClean="0">
                        <a:latin typeface="Cambria Math" panose="02040503050406030204" pitchFamily="18" charset="0"/>
                      </a:rPr>
                      <m:t>𝑇</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𝑛</m:t>
                            </m:r>
                          </m:sub>
                        </m:sSub>
                      </m:e>
                    </m:d>
                    <m:r>
                      <a:rPr lang="ja-JP" altLang="en-US" i="1">
                        <a:latin typeface="Cambria Math" panose="02040503050406030204" pitchFamily="18" charset="0"/>
                      </a:rPr>
                      <m:t>と，</m:t>
                    </m:r>
                  </m:oMath>
                </a14:m>
                <a:r>
                  <a:rPr kumimoji="1" lang="ja-JP" altLang="en-US" dirty="0"/>
                  <a:t>長さ</a:t>
                </a:r>
                <a14:m>
                  <m:oMath xmlns:m="http://schemas.openxmlformats.org/officeDocument/2006/math">
                    <m:r>
                      <a:rPr kumimoji="1" lang="en-US" altLang="ja-JP" b="0" i="1" dirty="0" smtClean="0">
                        <a:latin typeface="Cambria Math" panose="02040503050406030204" pitchFamily="18" charset="0"/>
                      </a:rPr>
                      <m:t>𝑚</m:t>
                    </m:r>
                  </m:oMath>
                </a14:m>
                <a:r>
                  <a:rPr kumimoji="1" lang="ja-JP" altLang="en-US" dirty="0"/>
                  <a:t>のパターン</a:t>
                </a:r>
                <a14:m>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𝑚</m:t>
                            </m:r>
                          </m:sub>
                        </m:sSub>
                      </m:e>
                    </m:d>
                  </m:oMath>
                </a14:m>
                <a:r>
                  <a:rPr kumimoji="1" lang="ja-JP" altLang="en-US" dirty="0"/>
                  <a:t>が与えられたときに，パターン</a:t>
                </a:r>
                <a14:m>
                  <m:oMath xmlns:m="http://schemas.openxmlformats.org/officeDocument/2006/math">
                    <m:r>
                      <a:rPr kumimoji="1" lang="en-US" altLang="ja-JP" b="0" i="1" smtClean="0">
                        <a:latin typeface="Cambria Math" panose="02040503050406030204" pitchFamily="18" charset="0"/>
                      </a:rPr>
                      <m:t>𝑃</m:t>
                    </m:r>
                  </m:oMath>
                </a14:m>
                <a:r>
                  <a:rPr kumimoji="1" lang="ja-JP" altLang="en-US" dirty="0"/>
                  <a:t>と順序同型となるテキスト</a:t>
                </a:r>
                <a14:m>
                  <m:oMath xmlns:m="http://schemas.openxmlformats.org/officeDocument/2006/math">
                    <m:r>
                      <a:rPr kumimoji="1" lang="en-US" altLang="ja-JP" b="0" i="1" smtClean="0">
                        <a:latin typeface="Cambria Math" panose="02040503050406030204" pitchFamily="18" charset="0"/>
                      </a:rPr>
                      <m:t>𝑇</m:t>
                    </m:r>
                    <m:r>
                      <a:rPr lang="ja-JP" altLang="en-US" i="1">
                        <a:latin typeface="Cambria Math" panose="02040503050406030204" pitchFamily="18" charset="0"/>
                      </a:rPr>
                      <m:t>の</m:t>
                    </m:r>
                  </m:oMath>
                </a14:m>
                <a:r>
                  <a:rPr kumimoji="1" lang="ja-JP" altLang="en-US" dirty="0"/>
                  <a:t>部分文字列</a:t>
                </a:r>
                <a14:m>
                  <m:oMath xmlns:m="http://schemas.openxmlformats.org/officeDocument/2006/math">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−1</m:t>
                            </m:r>
                          </m:sub>
                        </m:sSub>
                      </m:e>
                    </m:d>
                  </m:oMath>
                </a14:m>
                <a:r>
                  <a:rPr kumimoji="1" lang="ja-JP" altLang="en-US" dirty="0"/>
                  <a:t>の開始位置</a:t>
                </a:r>
                <a14:m>
                  <m:oMath xmlns:m="http://schemas.openxmlformats.org/officeDocument/2006/math">
                    <m:r>
                      <a:rPr kumimoji="1" lang="en-US" altLang="ja-JP" b="0" i="1" smtClean="0">
                        <a:latin typeface="Cambria Math" panose="02040503050406030204" pitchFamily="18" charset="0"/>
                      </a:rPr>
                      <m:t>𝑖</m:t>
                    </m:r>
                  </m:oMath>
                </a14:m>
                <a:r>
                  <a:rPr kumimoji="1" lang="ja-JP" altLang="en-US" dirty="0"/>
                  <a:t>をすべて見つけてくること．</a:t>
                </a:r>
                <a:endParaRPr kumimoji="1" lang="en-US" altLang="ja-JP" dirty="0"/>
              </a:p>
              <a:p>
                <a:pPr marL="0" indent="0">
                  <a:buNone/>
                </a:pPr>
                <a:endParaRPr lang="en-US" altLang="ja-JP" dirty="0"/>
              </a:p>
              <a:p>
                <a:r>
                  <a:rPr lang="ja-JP" altLang="en-US" dirty="0"/>
                  <a:t>なお，順序同型を</a:t>
                </a:r>
                <a14:m>
                  <m:oMath xmlns:m="http://schemas.openxmlformats.org/officeDocument/2006/math">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𝑝</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𝑝</m:t>
                            </m:r>
                          </m:e>
                          <m:sub>
                            <m:r>
                              <a:rPr lang="en-US" altLang="ja-JP" i="1">
                                <a:latin typeface="Cambria Math" panose="02040503050406030204" pitchFamily="18" charset="0"/>
                              </a:rPr>
                              <m:t>𝑚</m:t>
                            </m:r>
                          </m:sub>
                        </m:sSub>
                      </m:e>
                    </m:d>
                  </m:oMath>
                </a14:m>
                <a:r>
                  <a:rPr kumimoji="1" lang="en-US" altLang="ja-JP" dirty="0"/>
                  <a:t>~</a:t>
                </a:r>
                <a14:m>
                  <m:oMath xmlns:m="http://schemas.openxmlformats.org/officeDocument/2006/math">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𝑖</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𝑡</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𝑚</m:t>
                            </m:r>
                            <m:r>
                              <a:rPr lang="en-US" altLang="ja-JP" i="1">
                                <a:latin typeface="Cambria Math" panose="02040503050406030204" pitchFamily="18" charset="0"/>
                              </a:rPr>
                              <m:t>−1</m:t>
                            </m:r>
                          </m:sub>
                        </m:sSub>
                      </m:e>
                    </m:d>
                    <m:r>
                      <a:rPr kumimoji="1" lang="ja-JP" altLang="en-US" i="1" dirty="0" smtClean="0">
                        <a:latin typeface="Cambria Math" panose="02040503050406030204" pitchFamily="18" charset="0"/>
                      </a:rPr>
                      <m:t>と</m:t>
                    </m:r>
                  </m:oMath>
                </a14:m>
                <a:r>
                  <a:rPr kumimoji="1" lang="ja-JP" altLang="en-US" dirty="0"/>
                  <a:t>書く．</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l="-1391" t="-2241"/>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46F5A2C1-14D5-5B4B-BE34-C3D425CB82EE}" type="slidenum">
              <a:rPr kumimoji="1" lang="ja-JP" altLang="en-US" smtClean="0"/>
              <a:t>42</a:t>
            </a:fld>
            <a:endParaRPr kumimoji="1" lang="ja-JP" altLang="en-US"/>
          </a:p>
        </p:txBody>
      </p:sp>
    </p:spTree>
    <p:extLst>
      <p:ext uri="{BB962C8B-B14F-4D97-AF65-F5344CB8AC3E}">
        <p14:creationId xmlns:p14="http://schemas.microsoft.com/office/powerpoint/2010/main" val="33220385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四角形: 角を丸くする 7"/>
          <p:cNvSpPr/>
          <p:nvPr/>
        </p:nvSpPr>
        <p:spPr>
          <a:xfrm>
            <a:off x="273627" y="1938921"/>
            <a:ext cx="8596746" cy="3208044"/>
          </a:xfrm>
          <a:prstGeom prst="roundRect">
            <a:avLst>
              <a:gd name="adj" fmla="val 929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lang="ja-JP" altLang="en-US" dirty="0"/>
              <a:t>ミスマッチを許容した順序保存照合問題とは</a:t>
            </a:r>
            <a:endParaRPr kumimoji="1" lang="ja-JP" altLang="en-US" dirty="0"/>
          </a:p>
        </p:txBody>
      </p:sp>
      <p:sp>
        <p:nvSpPr>
          <p:cNvPr id="4" name="スライド番号プレースホルダー 3"/>
          <p:cNvSpPr>
            <a:spLocks noGrp="1"/>
          </p:cNvSpPr>
          <p:nvPr>
            <p:ph type="sldNum" sz="quarter" idx="12"/>
          </p:nvPr>
        </p:nvSpPr>
        <p:spPr/>
        <p:txBody>
          <a:bodyPr/>
          <a:lstStyle/>
          <a:p>
            <a:fld id="{46F5A2C1-14D5-5B4B-BE34-C3D425CB82EE}" type="slidenum">
              <a:rPr kumimoji="1" lang="ja-JP" altLang="en-US" smtClean="0"/>
              <a:t>43</a:t>
            </a:fld>
            <a:endParaRPr kumimoji="1" lang="ja-JP" altLang="en-US"/>
          </a:p>
        </p:txBody>
      </p:sp>
      <p:sp>
        <p:nvSpPr>
          <p:cNvPr id="6" name="四角形: 角を丸くする 5"/>
          <p:cNvSpPr/>
          <p:nvPr/>
        </p:nvSpPr>
        <p:spPr>
          <a:xfrm>
            <a:off x="32912" y="1803481"/>
            <a:ext cx="852055" cy="4132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rPr>
              <a:t>入力</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7" name="テキスト ボックス 6"/>
              <p:cNvSpPr txBox="1"/>
              <p:nvPr/>
            </p:nvSpPr>
            <p:spPr>
              <a:xfrm>
                <a:off x="705859" y="1236457"/>
                <a:ext cx="7697941" cy="646331"/>
              </a:xfrm>
              <a:prstGeom prst="rect">
                <a:avLst/>
              </a:prstGeom>
              <a:noFill/>
            </p:spPr>
            <p:txBody>
              <a:bodyPr wrap="none" rtlCol="0">
                <a:spAutoFit/>
              </a:bodyPr>
              <a:lstStyle/>
              <a:p>
                <a:r>
                  <a:rPr kumimoji="1" lang="ja-JP" altLang="en-US" dirty="0"/>
                  <a:t>　テキスト中からパターンと「最大で</a:t>
                </a:r>
                <a14:m>
                  <m:oMath xmlns:m="http://schemas.openxmlformats.org/officeDocument/2006/math">
                    <m:r>
                      <a:rPr kumimoji="1" lang="en-US" altLang="ja-JP" b="0" i="1" smtClean="0">
                        <a:latin typeface="Cambria Math" panose="02040503050406030204" pitchFamily="18" charset="0"/>
                      </a:rPr>
                      <m:t>𝑘</m:t>
                    </m:r>
                    <m:r>
                      <a:rPr lang="ja-JP" altLang="en-US" i="1">
                        <a:latin typeface="Cambria Math" panose="02040503050406030204" pitchFamily="18" charset="0"/>
                      </a:rPr>
                      <m:t>個</m:t>
                    </m:r>
                    <m:r>
                      <a:rPr kumimoji="1" lang="ja-JP" altLang="en-US" i="1" dirty="0" smtClean="0">
                        <a:latin typeface="Cambria Math" panose="02040503050406030204" pitchFamily="18" charset="0"/>
                      </a:rPr>
                      <m:t>の</m:t>
                    </m:r>
                  </m:oMath>
                </a14:m>
                <a:r>
                  <a:rPr kumimoji="1" lang="ja-JP" altLang="en-US" dirty="0"/>
                  <a:t>ミスマッチを持つ順序同型」</a:t>
                </a:r>
                <a:br>
                  <a:rPr kumimoji="1" lang="en-US" altLang="ja-JP" dirty="0"/>
                </a:br>
                <a:r>
                  <a:rPr kumimoji="1" lang="ja-JP" altLang="en-US" dirty="0"/>
                  <a:t>となる箇所を検索する問題</a:t>
                </a:r>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705859" y="1236457"/>
                <a:ext cx="7697941" cy="646331"/>
              </a:xfrm>
              <a:prstGeom prst="rect">
                <a:avLst/>
              </a:prstGeom>
              <a:blipFill>
                <a:blip r:embed="rId2"/>
                <a:stretch>
                  <a:fillRect l="-713" t="-4717" b="-141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p:cNvSpPr txBox="1"/>
              <p:nvPr/>
            </p:nvSpPr>
            <p:spPr>
              <a:xfrm>
                <a:off x="405245" y="2240493"/>
                <a:ext cx="3224794" cy="369332"/>
              </a:xfrm>
              <a:prstGeom prst="rect">
                <a:avLst/>
              </a:prstGeom>
              <a:noFill/>
            </p:spPr>
            <p:txBody>
              <a:bodyPr wrap="none" rtlCol="0">
                <a:spAutoFit/>
              </a:bodyPr>
              <a:lstStyle/>
              <a:p>
                <a:r>
                  <a:rPr kumimoji="1" lang="ja-JP" altLang="en-US" dirty="0"/>
                  <a:t>パターン</a:t>
                </a:r>
                <a14:m>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=(10,30,35,21,15)</m:t>
                    </m:r>
                  </m:oMath>
                </a14:m>
                <a:endParaRPr kumimoji="1" lang="ja-JP" altLang="en-US" dirty="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405245" y="2240493"/>
                <a:ext cx="3224794" cy="369332"/>
              </a:xfrm>
              <a:prstGeom prst="rect">
                <a:avLst/>
              </a:prstGeom>
              <a:blipFill>
                <a:blip r:embed="rId3"/>
                <a:stretch>
                  <a:fillRect l="-1512" t="-8333" r="-189"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p:cNvSpPr txBox="1"/>
              <p:nvPr/>
            </p:nvSpPr>
            <p:spPr>
              <a:xfrm>
                <a:off x="949716" y="1926069"/>
                <a:ext cx="2825132" cy="369332"/>
              </a:xfrm>
              <a:prstGeom prst="rect">
                <a:avLst/>
              </a:prstGeom>
              <a:noFill/>
            </p:spPr>
            <p:txBody>
              <a:bodyPr wrap="none" rtlCol="0">
                <a:spAutoFit/>
              </a:bodyPr>
              <a:lstStyle/>
              <a:p>
                <a:r>
                  <a:rPr lang="ja-JP" altLang="en-US" dirty="0"/>
                  <a:t>ミスマッチを</a:t>
                </a:r>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=0</m:t>
                    </m:r>
                  </m:oMath>
                </a14:m>
                <a:r>
                  <a:rPr lang="ja-JP" altLang="en-US" dirty="0"/>
                  <a:t>個許容</a:t>
                </a:r>
                <a:endParaRPr kumimoji="1" lang="ja-JP" altLang="en-US"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949716" y="1926069"/>
                <a:ext cx="2825132" cy="369332"/>
              </a:xfrm>
              <a:prstGeom prst="rect">
                <a:avLst/>
              </a:prstGeom>
              <a:blipFill>
                <a:blip r:embed="rId4"/>
                <a:stretch>
                  <a:fillRect l="-1944" t="-8197" r="-1296" b="-26230"/>
                </a:stretch>
              </a:blipFill>
            </p:spPr>
            <p:txBody>
              <a:bodyPr/>
              <a:lstStyle/>
              <a:p>
                <a:r>
                  <a:rPr lang="ja-JP" altLang="en-US">
                    <a:noFill/>
                  </a:rPr>
                  <a:t> </a:t>
                </a:r>
              </a:p>
            </p:txBody>
          </p:sp>
        </mc:Fallback>
      </mc:AlternateContent>
      <p:graphicFrame>
        <p:nvGraphicFramePr>
          <p:cNvPr id="13" name="グラフ 12"/>
          <p:cNvGraphicFramePr/>
          <p:nvPr/>
        </p:nvGraphicFramePr>
        <p:xfrm>
          <a:off x="273627" y="2526226"/>
          <a:ext cx="3411815" cy="2562377"/>
        </p:xfrm>
        <a:graphic>
          <a:graphicData uri="http://schemas.openxmlformats.org/drawingml/2006/chart">
            <c:chart xmlns:c="http://schemas.openxmlformats.org/drawingml/2006/chart" xmlns:r="http://schemas.openxmlformats.org/officeDocument/2006/relationships" r:id="rId5"/>
          </a:graphicData>
        </a:graphic>
      </p:graphicFrame>
      <mc:AlternateContent xmlns:mc="http://schemas.openxmlformats.org/markup-compatibility/2006" xmlns:a14="http://schemas.microsoft.com/office/drawing/2010/main">
        <mc:Choice Requires="a14">
          <p:sp>
            <p:nvSpPr>
              <p:cNvPr id="14" name="テキスト ボックス 13"/>
              <p:cNvSpPr txBox="1"/>
              <p:nvPr/>
            </p:nvSpPr>
            <p:spPr>
              <a:xfrm>
                <a:off x="4450937" y="2292876"/>
                <a:ext cx="4309449" cy="369332"/>
              </a:xfrm>
              <a:prstGeom prst="rect">
                <a:avLst/>
              </a:prstGeom>
              <a:noFill/>
            </p:spPr>
            <p:txBody>
              <a:bodyPr wrap="none" rtlCol="0">
                <a:spAutoFit/>
              </a:bodyPr>
              <a:lstStyle/>
              <a:p>
                <a:r>
                  <a:rPr lang="ja-JP" altLang="en-US" dirty="0"/>
                  <a:t>テキスト</a:t>
                </a:r>
                <a14:m>
                  <m:oMath xmlns:m="http://schemas.openxmlformats.org/officeDocument/2006/math">
                    <m:r>
                      <a:rPr lang="en-US" altLang="ja-JP" b="0" i="1" smtClean="0">
                        <a:latin typeface="Cambria Math" panose="02040503050406030204" pitchFamily="18" charset="0"/>
                      </a:rPr>
                      <m:t>𝑇</m:t>
                    </m:r>
                    <m:r>
                      <a:rPr lang="en-US" altLang="ja-JP" b="0" i="1" smtClean="0">
                        <a:latin typeface="Cambria Math" panose="02040503050406030204" pitchFamily="18" charset="0"/>
                      </a:rPr>
                      <m:t>=(20,8,25,40,20,15,45,37,30)</m:t>
                    </m:r>
                  </m:oMath>
                </a14:m>
                <a:endParaRPr kumimoji="1" lang="ja-JP" altLang="en-US"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4450937" y="2292876"/>
                <a:ext cx="4309449" cy="369332"/>
              </a:xfrm>
              <a:prstGeom prst="rect">
                <a:avLst/>
              </a:prstGeom>
              <a:blipFill>
                <a:blip r:embed="rId6"/>
                <a:stretch>
                  <a:fillRect l="-1132" t="-6557" b="-26230"/>
                </a:stretch>
              </a:blipFill>
            </p:spPr>
            <p:txBody>
              <a:bodyPr/>
              <a:lstStyle/>
              <a:p>
                <a:r>
                  <a:rPr lang="ja-JP" altLang="en-US">
                    <a:noFill/>
                  </a:rPr>
                  <a:t> </a:t>
                </a:r>
              </a:p>
            </p:txBody>
          </p:sp>
        </mc:Fallback>
      </mc:AlternateContent>
      <p:graphicFrame>
        <p:nvGraphicFramePr>
          <p:cNvPr id="18" name="グラフ 17"/>
          <p:cNvGraphicFramePr/>
          <p:nvPr/>
        </p:nvGraphicFramePr>
        <p:xfrm>
          <a:off x="3685442" y="2526226"/>
          <a:ext cx="5074944" cy="2562377"/>
        </p:xfrm>
        <a:graphic>
          <a:graphicData uri="http://schemas.openxmlformats.org/drawingml/2006/chart">
            <c:chart xmlns:c="http://schemas.openxmlformats.org/drawingml/2006/chart" xmlns:r="http://schemas.openxmlformats.org/officeDocument/2006/relationships" r:id="rId7"/>
          </a:graphicData>
        </a:graphic>
      </p:graphicFrame>
      <p:sp>
        <p:nvSpPr>
          <p:cNvPr id="20" name="四角形: 角を丸くする 19"/>
          <p:cNvSpPr/>
          <p:nvPr/>
        </p:nvSpPr>
        <p:spPr>
          <a:xfrm>
            <a:off x="273627" y="5374335"/>
            <a:ext cx="8596746" cy="811627"/>
          </a:xfrm>
          <a:prstGeom prst="roundRect">
            <a:avLst>
              <a:gd name="adj" fmla="val 929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p:cNvSpPr/>
          <p:nvPr/>
        </p:nvSpPr>
        <p:spPr>
          <a:xfrm>
            <a:off x="32912" y="5270829"/>
            <a:ext cx="852055" cy="4132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rPr>
              <a:t>出力</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正方形/長方形 20"/>
              <p:cNvSpPr/>
              <p:nvPr/>
            </p:nvSpPr>
            <p:spPr>
              <a:xfrm>
                <a:off x="850407" y="5409930"/>
                <a:ext cx="8054527" cy="369332"/>
              </a:xfrm>
              <a:prstGeom prst="rect">
                <a:avLst/>
              </a:prstGeom>
            </p:spPr>
            <p:txBody>
              <a:bodyPr wrap="square">
                <a:spAutoFit/>
              </a:bodyPr>
              <a:lstStyle/>
              <a:p>
                <a:r>
                  <a:rPr lang="ja-JP" altLang="en-US" dirty="0"/>
                  <a:t>「最大で</a:t>
                </a:r>
                <a14:m>
                  <m:oMath xmlns:m="http://schemas.openxmlformats.org/officeDocument/2006/math">
                    <m:r>
                      <a:rPr lang="en-US" altLang="ja-JP" i="1">
                        <a:latin typeface="Cambria Math" panose="02040503050406030204" pitchFamily="18" charset="0"/>
                      </a:rPr>
                      <m:t>𝑘</m:t>
                    </m:r>
                    <m:r>
                      <a:rPr lang="ja-JP" altLang="en-US" i="1">
                        <a:latin typeface="Cambria Math" panose="02040503050406030204" pitchFamily="18" charset="0"/>
                      </a:rPr>
                      <m:t>個</m:t>
                    </m:r>
                    <m:r>
                      <a:rPr lang="ja-JP" altLang="en-US" i="1" dirty="0">
                        <a:latin typeface="Cambria Math" panose="02040503050406030204" pitchFamily="18" charset="0"/>
                      </a:rPr>
                      <m:t>の</m:t>
                    </m:r>
                  </m:oMath>
                </a14:m>
                <a:r>
                  <a:rPr lang="ja-JP" altLang="en-US" dirty="0"/>
                  <a:t>ミスマッチを持つ順序同型」となるテキスト</a:t>
                </a:r>
                <a14:m>
                  <m:oMath xmlns:m="http://schemas.openxmlformats.org/officeDocument/2006/math">
                    <m:r>
                      <a:rPr lang="en-US" altLang="ja-JP" b="0" i="1" smtClean="0">
                        <a:latin typeface="Cambria Math" panose="02040503050406030204" pitchFamily="18" charset="0"/>
                      </a:rPr>
                      <m:t>𝑇</m:t>
                    </m:r>
                  </m:oMath>
                </a14:m>
                <a:r>
                  <a:rPr lang="ja-JP" altLang="en-US" dirty="0"/>
                  <a:t>の開始位置</a:t>
                </a:r>
              </a:p>
            </p:txBody>
          </p:sp>
        </mc:Choice>
        <mc:Fallback xmlns="">
          <p:sp>
            <p:nvSpPr>
              <p:cNvPr id="21" name="正方形/長方形 20"/>
              <p:cNvSpPr>
                <a:spLocks noRot="1" noChangeAspect="1" noMove="1" noResize="1" noEditPoints="1" noAdjustHandles="1" noChangeArrowheads="1" noChangeShapeType="1" noTextEdit="1"/>
              </p:cNvSpPr>
              <p:nvPr/>
            </p:nvSpPr>
            <p:spPr>
              <a:xfrm>
                <a:off x="850407" y="5409930"/>
                <a:ext cx="8054527" cy="369332"/>
              </a:xfrm>
              <a:prstGeom prst="rect">
                <a:avLst/>
              </a:prstGeom>
              <a:blipFill>
                <a:blip r:embed="rId8"/>
                <a:stretch>
                  <a:fillRect l="-681" t="-6557" b="-2623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268898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四角形: 角を丸くする 7"/>
          <p:cNvSpPr/>
          <p:nvPr/>
        </p:nvSpPr>
        <p:spPr>
          <a:xfrm>
            <a:off x="273627" y="1938921"/>
            <a:ext cx="8596746" cy="3208044"/>
          </a:xfrm>
          <a:prstGeom prst="roundRect">
            <a:avLst>
              <a:gd name="adj" fmla="val 929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lang="ja-JP" altLang="en-US" dirty="0"/>
              <a:t>ミスマッチを許容した順序保存照合問題とは</a:t>
            </a:r>
            <a:endParaRPr kumimoji="1" lang="ja-JP" altLang="en-US" dirty="0"/>
          </a:p>
        </p:txBody>
      </p:sp>
      <p:sp>
        <p:nvSpPr>
          <p:cNvPr id="4" name="スライド番号プレースホルダー 3"/>
          <p:cNvSpPr>
            <a:spLocks noGrp="1"/>
          </p:cNvSpPr>
          <p:nvPr>
            <p:ph type="sldNum" sz="quarter" idx="12"/>
          </p:nvPr>
        </p:nvSpPr>
        <p:spPr/>
        <p:txBody>
          <a:bodyPr/>
          <a:lstStyle/>
          <a:p>
            <a:fld id="{46F5A2C1-14D5-5B4B-BE34-C3D425CB82EE}" type="slidenum">
              <a:rPr kumimoji="1" lang="ja-JP" altLang="en-US" smtClean="0"/>
              <a:t>44</a:t>
            </a:fld>
            <a:endParaRPr kumimoji="1" lang="ja-JP" altLang="en-US"/>
          </a:p>
        </p:txBody>
      </p:sp>
      <p:sp>
        <p:nvSpPr>
          <p:cNvPr id="6" name="四角形: 角を丸くする 5"/>
          <p:cNvSpPr/>
          <p:nvPr/>
        </p:nvSpPr>
        <p:spPr>
          <a:xfrm>
            <a:off x="32912" y="1803481"/>
            <a:ext cx="852055" cy="4132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rPr>
              <a:t>入力</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7" name="テキスト ボックス 6"/>
              <p:cNvSpPr txBox="1"/>
              <p:nvPr/>
            </p:nvSpPr>
            <p:spPr>
              <a:xfrm>
                <a:off x="705859" y="1236457"/>
                <a:ext cx="7697941" cy="646331"/>
              </a:xfrm>
              <a:prstGeom prst="rect">
                <a:avLst/>
              </a:prstGeom>
              <a:noFill/>
            </p:spPr>
            <p:txBody>
              <a:bodyPr wrap="none" rtlCol="0">
                <a:spAutoFit/>
              </a:bodyPr>
              <a:lstStyle/>
              <a:p>
                <a:r>
                  <a:rPr kumimoji="1" lang="ja-JP" altLang="en-US" dirty="0"/>
                  <a:t>　テキスト中からパターンと「最大で</a:t>
                </a:r>
                <a14:m>
                  <m:oMath xmlns:m="http://schemas.openxmlformats.org/officeDocument/2006/math">
                    <m:r>
                      <a:rPr kumimoji="1" lang="en-US" altLang="ja-JP" b="0" i="1" smtClean="0">
                        <a:latin typeface="Cambria Math" panose="02040503050406030204" pitchFamily="18" charset="0"/>
                      </a:rPr>
                      <m:t>𝑘</m:t>
                    </m:r>
                    <m:r>
                      <a:rPr lang="ja-JP" altLang="en-US" i="1">
                        <a:latin typeface="Cambria Math" panose="02040503050406030204" pitchFamily="18" charset="0"/>
                      </a:rPr>
                      <m:t>個</m:t>
                    </m:r>
                    <m:r>
                      <a:rPr kumimoji="1" lang="ja-JP" altLang="en-US" i="1" dirty="0" smtClean="0">
                        <a:latin typeface="Cambria Math" panose="02040503050406030204" pitchFamily="18" charset="0"/>
                      </a:rPr>
                      <m:t>の</m:t>
                    </m:r>
                  </m:oMath>
                </a14:m>
                <a:r>
                  <a:rPr kumimoji="1" lang="ja-JP" altLang="en-US" dirty="0"/>
                  <a:t>ミスマッチを持つ順序同型」</a:t>
                </a:r>
                <a:br>
                  <a:rPr kumimoji="1" lang="en-US" altLang="ja-JP" dirty="0"/>
                </a:br>
                <a:r>
                  <a:rPr kumimoji="1" lang="ja-JP" altLang="en-US" dirty="0"/>
                  <a:t>となる箇所を検索する問題</a:t>
                </a:r>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705859" y="1236457"/>
                <a:ext cx="7697941" cy="646331"/>
              </a:xfrm>
              <a:prstGeom prst="rect">
                <a:avLst/>
              </a:prstGeom>
              <a:blipFill>
                <a:blip r:embed="rId2"/>
                <a:stretch>
                  <a:fillRect l="-713" t="-4717" b="-141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p:cNvSpPr txBox="1"/>
              <p:nvPr/>
            </p:nvSpPr>
            <p:spPr>
              <a:xfrm>
                <a:off x="405245" y="2240493"/>
                <a:ext cx="3224794" cy="369332"/>
              </a:xfrm>
              <a:prstGeom prst="rect">
                <a:avLst/>
              </a:prstGeom>
              <a:noFill/>
            </p:spPr>
            <p:txBody>
              <a:bodyPr wrap="none" rtlCol="0">
                <a:spAutoFit/>
              </a:bodyPr>
              <a:lstStyle/>
              <a:p>
                <a:r>
                  <a:rPr kumimoji="1" lang="ja-JP" altLang="en-US" dirty="0"/>
                  <a:t>パターン</a:t>
                </a:r>
                <a14:m>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=(10,30,35,21,15)</m:t>
                    </m:r>
                  </m:oMath>
                </a14:m>
                <a:endParaRPr kumimoji="1" lang="ja-JP" altLang="en-US" dirty="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405245" y="2240493"/>
                <a:ext cx="3224794" cy="369332"/>
              </a:xfrm>
              <a:prstGeom prst="rect">
                <a:avLst/>
              </a:prstGeom>
              <a:blipFill>
                <a:blip r:embed="rId3"/>
                <a:stretch>
                  <a:fillRect l="-1512" t="-8333" r="-189"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p:cNvSpPr txBox="1"/>
              <p:nvPr/>
            </p:nvSpPr>
            <p:spPr>
              <a:xfrm>
                <a:off x="949716" y="1926069"/>
                <a:ext cx="2825132" cy="369332"/>
              </a:xfrm>
              <a:prstGeom prst="rect">
                <a:avLst/>
              </a:prstGeom>
              <a:noFill/>
            </p:spPr>
            <p:txBody>
              <a:bodyPr wrap="none" rtlCol="0">
                <a:spAutoFit/>
              </a:bodyPr>
              <a:lstStyle/>
              <a:p>
                <a:r>
                  <a:rPr lang="ja-JP" altLang="en-US" dirty="0"/>
                  <a:t>ミスマッチを</a:t>
                </a:r>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=0</m:t>
                    </m:r>
                  </m:oMath>
                </a14:m>
                <a:r>
                  <a:rPr lang="ja-JP" altLang="en-US" dirty="0"/>
                  <a:t>個許容</a:t>
                </a:r>
                <a:endParaRPr kumimoji="1" lang="ja-JP" altLang="en-US"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949716" y="1926069"/>
                <a:ext cx="2825132" cy="369332"/>
              </a:xfrm>
              <a:prstGeom prst="rect">
                <a:avLst/>
              </a:prstGeom>
              <a:blipFill>
                <a:blip r:embed="rId4"/>
                <a:stretch>
                  <a:fillRect l="-1944" t="-8197" r="-1296" b="-26230"/>
                </a:stretch>
              </a:blipFill>
            </p:spPr>
            <p:txBody>
              <a:bodyPr/>
              <a:lstStyle/>
              <a:p>
                <a:r>
                  <a:rPr lang="ja-JP" altLang="en-US">
                    <a:noFill/>
                  </a:rPr>
                  <a:t> </a:t>
                </a:r>
              </a:p>
            </p:txBody>
          </p:sp>
        </mc:Fallback>
      </mc:AlternateContent>
      <p:graphicFrame>
        <p:nvGraphicFramePr>
          <p:cNvPr id="13" name="グラフ 12"/>
          <p:cNvGraphicFramePr/>
          <p:nvPr/>
        </p:nvGraphicFramePr>
        <p:xfrm>
          <a:off x="273627" y="2526226"/>
          <a:ext cx="3411815" cy="2562377"/>
        </p:xfrm>
        <a:graphic>
          <a:graphicData uri="http://schemas.openxmlformats.org/drawingml/2006/chart">
            <c:chart xmlns:c="http://schemas.openxmlformats.org/drawingml/2006/chart" xmlns:r="http://schemas.openxmlformats.org/officeDocument/2006/relationships" r:id="rId5"/>
          </a:graphicData>
        </a:graphic>
      </p:graphicFrame>
      <mc:AlternateContent xmlns:mc="http://schemas.openxmlformats.org/markup-compatibility/2006" xmlns:a14="http://schemas.microsoft.com/office/drawing/2010/main">
        <mc:Choice Requires="a14">
          <p:sp>
            <p:nvSpPr>
              <p:cNvPr id="14" name="テキスト ボックス 13"/>
              <p:cNvSpPr txBox="1"/>
              <p:nvPr/>
            </p:nvSpPr>
            <p:spPr>
              <a:xfrm>
                <a:off x="4450937" y="2292876"/>
                <a:ext cx="4309449" cy="369332"/>
              </a:xfrm>
              <a:prstGeom prst="rect">
                <a:avLst/>
              </a:prstGeom>
              <a:noFill/>
            </p:spPr>
            <p:txBody>
              <a:bodyPr wrap="none" rtlCol="0">
                <a:spAutoFit/>
              </a:bodyPr>
              <a:lstStyle/>
              <a:p>
                <a:r>
                  <a:rPr lang="ja-JP" altLang="en-US" dirty="0"/>
                  <a:t>テキスト</a:t>
                </a:r>
                <a14:m>
                  <m:oMath xmlns:m="http://schemas.openxmlformats.org/officeDocument/2006/math">
                    <m:r>
                      <a:rPr lang="en-US" altLang="ja-JP" b="0" i="1" smtClean="0">
                        <a:latin typeface="Cambria Math" panose="02040503050406030204" pitchFamily="18" charset="0"/>
                      </a:rPr>
                      <m:t>𝑇</m:t>
                    </m:r>
                    <m:r>
                      <a:rPr lang="en-US" altLang="ja-JP" b="0" i="1" smtClean="0">
                        <a:latin typeface="Cambria Math" panose="02040503050406030204" pitchFamily="18" charset="0"/>
                      </a:rPr>
                      <m:t>=(20,8,35,40,20,15,45,37,30)</m:t>
                    </m:r>
                  </m:oMath>
                </a14:m>
                <a:endParaRPr kumimoji="1" lang="ja-JP" altLang="en-US"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4450937" y="2292876"/>
                <a:ext cx="4309449" cy="369332"/>
              </a:xfrm>
              <a:prstGeom prst="rect">
                <a:avLst/>
              </a:prstGeom>
              <a:blipFill>
                <a:blip r:embed="rId6"/>
                <a:stretch>
                  <a:fillRect l="-1132" t="-6557" b="-26230"/>
                </a:stretch>
              </a:blipFill>
            </p:spPr>
            <p:txBody>
              <a:bodyPr/>
              <a:lstStyle/>
              <a:p>
                <a:r>
                  <a:rPr lang="ja-JP" altLang="en-US">
                    <a:noFill/>
                  </a:rPr>
                  <a:t> </a:t>
                </a:r>
              </a:p>
            </p:txBody>
          </p:sp>
        </mc:Fallback>
      </mc:AlternateContent>
      <p:graphicFrame>
        <p:nvGraphicFramePr>
          <p:cNvPr id="17" name="グラフ 16"/>
          <p:cNvGraphicFramePr/>
          <p:nvPr/>
        </p:nvGraphicFramePr>
        <p:xfrm>
          <a:off x="3685442" y="2526226"/>
          <a:ext cx="5074944" cy="2562377"/>
        </p:xfrm>
        <a:graphic>
          <a:graphicData uri="http://schemas.openxmlformats.org/drawingml/2006/chart">
            <c:chart xmlns:c="http://schemas.openxmlformats.org/drawingml/2006/chart" xmlns:r="http://schemas.openxmlformats.org/officeDocument/2006/relationships" r:id="rId7"/>
          </a:graphicData>
        </a:graphic>
      </p:graphicFrame>
      <p:sp>
        <p:nvSpPr>
          <p:cNvPr id="11" name="フローチャート: 結合子 10"/>
          <p:cNvSpPr/>
          <p:nvPr/>
        </p:nvSpPr>
        <p:spPr>
          <a:xfrm flipH="1">
            <a:off x="949716" y="4218709"/>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rgbClr val="C00000"/>
                </a:solidFill>
              </a:rPr>
              <a:t>1</a:t>
            </a:r>
            <a:endParaRPr kumimoji="1" lang="ja-JP" altLang="en-US" sz="1600" b="1" dirty="0">
              <a:solidFill>
                <a:srgbClr val="C00000"/>
              </a:solidFill>
            </a:endParaRPr>
          </a:p>
        </p:txBody>
      </p:sp>
      <p:sp>
        <p:nvSpPr>
          <p:cNvPr id="15" name="フローチャート: 結合子 14"/>
          <p:cNvSpPr/>
          <p:nvPr/>
        </p:nvSpPr>
        <p:spPr>
          <a:xfrm flipH="1">
            <a:off x="3124879" y="3941617"/>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rgbClr val="C00000"/>
                </a:solidFill>
              </a:rPr>
              <a:t>2</a:t>
            </a:r>
            <a:endParaRPr kumimoji="1" lang="ja-JP" altLang="en-US" sz="1600" b="1" dirty="0">
              <a:solidFill>
                <a:srgbClr val="C00000"/>
              </a:solidFill>
            </a:endParaRPr>
          </a:p>
        </p:txBody>
      </p:sp>
      <p:sp>
        <p:nvSpPr>
          <p:cNvPr id="16" name="フローチャート: 結合子 15"/>
          <p:cNvSpPr/>
          <p:nvPr/>
        </p:nvSpPr>
        <p:spPr>
          <a:xfrm flipH="1">
            <a:off x="2612259" y="3701643"/>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C00000"/>
                </a:solidFill>
              </a:rPr>
              <a:t>3</a:t>
            </a:r>
            <a:endParaRPr kumimoji="1" lang="ja-JP" altLang="en-US" sz="1600" b="1" dirty="0">
              <a:solidFill>
                <a:srgbClr val="C00000"/>
              </a:solidFill>
            </a:endParaRPr>
          </a:p>
        </p:txBody>
      </p:sp>
      <p:sp>
        <p:nvSpPr>
          <p:cNvPr id="18" name="フローチャート: 結合子 17"/>
          <p:cNvSpPr/>
          <p:nvPr/>
        </p:nvSpPr>
        <p:spPr>
          <a:xfrm flipH="1">
            <a:off x="1476188" y="3156910"/>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C00000"/>
                </a:solidFill>
              </a:rPr>
              <a:t>4</a:t>
            </a:r>
            <a:endParaRPr kumimoji="1" lang="ja-JP" altLang="en-US" sz="1600" b="1" dirty="0">
              <a:solidFill>
                <a:srgbClr val="C00000"/>
              </a:solidFill>
            </a:endParaRPr>
          </a:p>
        </p:txBody>
      </p:sp>
      <p:sp>
        <p:nvSpPr>
          <p:cNvPr id="19" name="フローチャート: 結合子 18"/>
          <p:cNvSpPr/>
          <p:nvPr/>
        </p:nvSpPr>
        <p:spPr>
          <a:xfrm flipH="1">
            <a:off x="2010016" y="2917637"/>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C00000"/>
                </a:solidFill>
              </a:rPr>
              <a:t>5</a:t>
            </a:r>
            <a:endParaRPr kumimoji="1" lang="ja-JP" altLang="en-US" sz="1600" b="1" dirty="0">
              <a:solidFill>
                <a:srgbClr val="C00000"/>
              </a:solidFill>
            </a:endParaRPr>
          </a:p>
        </p:txBody>
      </p:sp>
      <p:sp>
        <p:nvSpPr>
          <p:cNvPr id="20" name="フローチャート: 結合子 19"/>
          <p:cNvSpPr/>
          <p:nvPr/>
        </p:nvSpPr>
        <p:spPr>
          <a:xfrm flipH="1">
            <a:off x="4773570" y="4394700"/>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rgbClr val="C00000"/>
                </a:solidFill>
              </a:rPr>
              <a:t>1</a:t>
            </a:r>
            <a:endParaRPr kumimoji="1" lang="ja-JP" altLang="en-US" sz="1600" b="1" dirty="0">
              <a:solidFill>
                <a:srgbClr val="C00000"/>
              </a:solidFill>
            </a:endParaRPr>
          </a:p>
        </p:txBody>
      </p:sp>
      <p:sp>
        <p:nvSpPr>
          <p:cNvPr id="21" name="フローチャート: 結合子 20"/>
          <p:cNvSpPr/>
          <p:nvPr/>
        </p:nvSpPr>
        <p:spPr>
          <a:xfrm flipH="1">
            <a:off x="5297948" y="3289575"/>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C00000"/>
                </a:solidFill>
              </a:rPr>
              <a:t>4</a:t>
            </a:r>
            <a:endParaRPr kumimoji="1" lang="ja-JP" altLang="en-US" sz="1600" b="1" dirty="0">
              <a:solidFill>
                <a:srgbClr val="C00000"/>
              </a:solidFill>
            </a:endParaRPr>
          </a:p>
        </p:txBody>
      </p:sp>
      <p:sp>
        <p:nvSpPr>
          <p:cNvPr id="22" name="フローチャート: 結合子 21"/>
          <p:cNvSpPr/>
          <p:nvPr/>
        </p:nvSpPr>
        <p:spPr>
          <a:xfrm flipH="1">
            <a:off x="5776285" y="3070037"/>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C00000"/>
                </a:solidFill>
              </a:rPr>
              <a:t>5</a:t>
            </a:r>
            <a:endParaRPr kumimoji="1" lang="ja-JP" altLang="en-US" sz="1600" b="1" dirty="0">
              <a:solidFill>
                <a:srgbClr val="C00000"/>
              </a:solidFill>
            </a:endParaRPr>
          </a:p>
        </p:txBody>
      </p:sp>
      <p:sp>
        <p:nvSpPr>
          <p:cNvPr id="23" name="フローチャート: 結合子 22"/>
          <p:cNvSpPr/>
          <p:nvPr/>
        </p:nvSpPr>
        <p:spPr>
          <a:xfrm flipH="1">
            <a:off x="6264117" y="3911557"/>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C00000"/>
                </a:solidFill>
              </a:rPr>
              <a:t>3</a:t>
            </a:r>
            <a:endParaRPr kumimoji="1" lang="ja-JP" altLang="en-US" sz="1600" b="1" dirty="0">
              <a:solidFill>
                <a:srgbClr val="C00000"/>
              </a:solidFill>
            </a:endParaRPr>
          </a:p>
        </p:txBody>
      </p:sp>
      <p:sp>
        <p:nvSpPr>
          <p:cNvPr id="24" name="フローチャート: 結合子 23"/>
          <p:cNvSpPr/>
          <p:nvPr/>
        </p:nvSpPr>
        <p:spPr>
          <a:xfrm flipH="1">
            <a:off x="6752155" y="4146032"/>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rgbClr val="C00000"/>
                </a:solidFill>
              </a:rPr>
              <a:t>2</a:t>
            </a:r>
            <a:endParaRPr kumimoji="1" lang="ja-JP" altLang="en-US" sz="1600" b="1" dirty="0">
              <a:solidFill>
                <a:srgbClr val="C00000"/>
              </a:solidFill>
            </a:endParaRPr>
          </a:p>
        </p:txBody>
      </p:sp>
      <p:sp>
        <p:nvSpPr>
          <p:cNvPr id="12" name="楕円 11"/>
          <p:cNvSpPr/>
          <p:nvPr/>
        </p:nvSpPr>
        <p:spPr>
          <a:xfrm rot="20126785">
            <a:off x="4487201" y="3003080"/>
            <a:ext cx="2815789" cy="2029691"/>
          </a:xfrm>
          <a:prstGeom prst="ellipse">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341871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5" name="グラフ 24"/>
          <p:cNvGraphicFramePr/>
          <p:nvPr/>
        </p:nvGraphicFramePr>
        <p:xfrm>
          <a:off x="3685442" y="2526226"/>
          <a:ext cx="5074944" cy="2562377"/>
        </p:xfrm>
        <a:graphic>
          <a:graphicData uri="http://schemas.openxmlformats.org/drawingml/2006/chart">
            <c:chart xmlns:c="http://schemas.openxmlformats.org/drawingml/2006/chart" xmlns:r="http://schemas.openxmlformats.org/officeDocument/2006/relationships" r:id="rId2"/>
          </a:graphicData>
        </a:graphic>
      </p:graphicFrame>
      <p:sp>
        <p:nvSpPr>
          <p:cNvPr id="8" name="四角形: 角を丸くする 7"/>
          <p:cNvSpPr/>
          <p:nvPr/>
        </p:nvSpPr>
        <p:spPr>
          <a:xfrm>
            <a:off x="273627" y="1938921"/>
            <a:ext cx="8596746" cy="3208044"/>
          </a:xfrm>
          <a:prstGeom prst="roundRect">
            <a:avLst>
              <a:gd name="adj" fmla="val 929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lang="ja-JP" altLang="en-US" dirty="0"/>
              <a:t>ミスマッチを許容した順序保存照合問題とは</a:t>
            </a:r>
            <a:endParaRPr kumimoji="1" lang="ja-JP" altLang="en-US" dirty="0"/>
          </a:p>
        </p:txBody>
      </p:sp>
      <p:sp>
        <p:nvSpPr>
          <p:cNvPr id="4" name="スライド番号プレースホルダー 3"/>
          <p:cNvSpPr>
            <a:spLocks noGrp="1"/>
          </p:cNvSpPr>
          <p:nvPr>
            <p:ph type="sldNum" sz="quarter" idx="12"/>
          </p:nvPr>
        </p:nvSpPr>
        <p:spPr/>
        <p:txBody>
          <a:bodyPr/>
          <a:lstStyle/>
          <a:p>
            <a:fld id="{46F5A2C1-14D5-5B4B-BE34-C3D425CB82EE}" type="slidenum">
              <a:rPr kumimoji="1" lang="ja-JP" altLang="en-US" smtClean="0"/>
              <a:t>45</a:t>
            </a:fld>
            <a:endParaRPr kumimoji="1" lang="ja-JP" altLang="en-US"/>
          </a:p>
        </p:txBody>
      </p:sp>
      <p:sp>
        <p:nvSpPr>
          <p:cNvPr id="6" name="四角形: 角を丸くする 5"/>
          <p:cNvSpPr/>
          <p:nvPr/>
        </p:nvSpPr>
        <p:spPr>
          <a:xfrm>
            <a:off x="32912" y="1803481"/>
            <a:ext cx="852055" cy="4132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rPr>
              <a:t>入力</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7" name="テキスト ボックス 6"/>
              <p:cNvSpPr txBox="1"/>
              <p:nvPr/>
            </p:nvSpPr>
            <p:spPr>
              <a:xfrm>
                <a:off x="705859" y="1236457"/>
                <a:ext cx="7697941" cy="646331"/>
              </a:xfrm>
              <a:prstGeom prst="rect">
                <a:avLst/>
              </a:prstGeom>
              <a:noFill/>
            </p:spPr>
            <p:txBody>
              <a:bodyPr wrap="none" rtlCol="0">
                <a:spAutoFit/>
              </a:bodyPr>
              <a:lstStyle/>
              <a:p>
                <a:r>
                  <a:rPr kumimoji="1" lang="ja-JP" altLang="en-US" dirty="0"/>
                  <a:t>　テキスト中からパターンと「最大で</a:t>
                </a:r>
                <a14:m>
                  <m:oMath xmlns:m="http://schemas.openxmlformats.org/officeDocument/2006/math">
                    <m:r>
                      <a:rPr kumimoji="1" lang="en-US" altLang="ja-JP" b="0" i="1" smtClean="0">
                        <a:latin typeface="Cambria Math" panose="02040503050406030204" pitchFamily="18" charset="0"/>
                      </a:rPr>
                      <m:t>𝑘</m:t>
                    </m:r>
                    <m:r>
                      <a:rPr lang="ja-JP" altLang="en-US" i="1">
                        <a:latin typeface="Cambria Math" panose="02040503050406030204" pitchFamily="18" charset="0"/>
                      </a:rPr>
                      <m:t>個</m:t>
                    </m:r>
                    <m:r>
                      <a:rPr kumimoji="1" lang="ja-JP" altLang="en-US" i="1" dirty="0" smtClean="0">
                        <a:latin typeface="Cambria Math" panose="02040503050406030204" pitchFamily="18" charset="0"/>
                      </a:rPr>
                      <m:t>の</m:t>
                    </m:r>
                  </m:oMath>
                </a14:m>
                <a:r>
                  <a:rPr kumimoji="1" lang="ja-JP" altLang="en-US" dirty="0"/>
                  <a:t>ミスマッチを持つ順序同型」</a:t>
                </a:r>
                <a:br>
                  <a:rPr kumimoji="1" lang="en-US" altLang="ja-JP" dirty="0"/>
                </a:br>
                <a:r>
                  <a:rPr kumimoji="1" lang="ja-JP" altLang="en-US" dirty="0"/>
                  <a:t>となる箇所を検索する問題</a:t>
                </a:r>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705859" y="1236457"/>
                <a:ext cx="7697941" cy="646331"/>
              </a:xfrm>
              <a:prstGeom prst="rect">
                <a:avLst/>
              </a:prstGeom>
              <a:blipFill>
                <a:blip r:embed="rId3"/>
                <a:stretch>
                  <a:fillRect l="-713" t="-4717" b="-141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p:cNvSpPr txBox="1"/>
              <p:nvPr/>
            </p:nvSpPr>
            <p:spPr>
              <a:xfrm>
                <a:off x="405245" y="2240493"/>
                <a:ext cx="3224794" cy="369332"/>
              </a:xfrm>
              <a:prstGeom prst="rect">
                <a:avLst/>
              </a:prstGeom>
              <a:noFill/>
            </p:spPr>
            <p:txBody>
              <a:bodyPr wrap="none" rtlCol="0">
                <a:spAutoFit/>
              </a:bodyPr>
              <a:lstStyle/>
              <a:p>
                <a:r>
                  <a:rPr kumimoji="1" lang="ja-JP" altLang="en-US" dirty="0"/>
                  <a:t>パターン</a:t>
                </a:r>
                <a14:m>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=(10,30,35,21,15)</m:t>
                    </m:r>
                  </m:oMath>
                </a14:m>
                <a:endParaRPr kumimoji="1" lang="ja-JP" altLang="en-US" dirty="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405245" y="2240493"/>
                <a:ext cx="3224794" cy="369332"/>
              </a:xfrm>
              <a:prstGeom prst="rect">
                <a:avLst/>
              </a:prstGeom>
              <a:blipFill>
                <a:blip r:embed="rId4"/>
                <a:stretch>
                  <a:fillRect l="-1512" t="-8333" r="-189"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p:cNvSpPr txBox="1"/>
              <p:nvPr/>
            </p:nvSpPr>
            <p:spPr>
              <a:xfrm>
                <a:off x="949716" y="1926069"/>
                <a:ext cx="2825132" cy="369332"/>
              </a:xfrm>
              <a:prstGeom prst="rect">
                <a:avLst/>
              </a:prstGeom>
              <a:noFill/>
            </p:spPr>
            <p:txBody>
              <a:bodyPr wrap="none" rtlCol="0">
                <a:spAutoFit/>
              </a:bodyPr>
              <a:lstStyle/>
              <a:p>
                <a:r>
                  <a:rPr lang="ja-JP" altLang="en-US" dirty="0"/>
                  <a:t>ミスマッチを</a:t>
                </a:r>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=1</m:t>
                    </m:r>
                  </m:oMath>
                </a14:m>
                <a:r>
                  <a:rPr lang="ja-JP" altLang="en-US" dirty="0"/>
                  <a:t>個許容</a:t>
                </a:r>
                <a:endParaRPr kumimoji="1" lang="ja-JP" altLang="en-US"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949716" y="1926069"/>
                <a:ext cx="2825132" cy="369332"/>
              </a:xfrm>
              <a:prstGeom prst="rect">
                <a:avLst/>
              </a:prstGeom>
              <a:blipFill>
                <a:blip r:embed="rId5"/>
                <a:stretch>
                  <a:fillRect l="-1944" t="-8197" r="-1296" b="-26230"/>
                </a:stretch>
              </a:blipFill>
            </p:spPr>
            <p:txBody>
              <a:bodyPr/>
              <a:lstStyle/>
              <a:p>
                <a:r>
                  <a:rPr lang="ja-JP" altLang="en-US">
                    <a:noFill/>
                  </a:rPr>
                  <a:t> </a:t>
                </a:r>
              </a:p>
            </p:txBody>
          </p:sp>
        </mc:Fallback>
      </mc:AlternateContent>
      <p:graphicFrame>
        <p:nvGraphicFramePr>
          <p:cNvPr id="13" name="グラフ 12"/>
          <p:cNvGraphicFramePr/>
          <p:nvPr/>
        </p:nvGraphicFramePr>
        <p:xfrm>
          <a:off x="273627" y="2526226"/>
          <a:ext cx="3411815" cy="2562377"/>
        </p:xfrm>
        <a:graphic>
          <a:graphicData uri="http://schemas.openxmlformats.org/drawingml/2006/chart">
            <c:chart xmlns:c="http://schemas.openxmlformats.org/drawingml/2006/chart" xmlns:r="http://schemas.openxmlformats.org/officeDocument/2006/relationships" r:id="rId6"/>
          </a:graphicData>
        </a:graphic>
      </p:graphicFrame>
      <mc:AlternateContent xmlns:mc="http://schemas.openxmlformats.org/markup-compatibility/2006" xmlns:a14="http://schemas.microsoft.com/office/drawing/2010/main">
        <mc:Choice Requires="a14">
          <p:sp>
            <p:nvSpPr>
              <p:cNvPr id="14" name="テキスト ボックス 13"/>
              <p:cNvSpPr txBox="1"/>
              <p:nvPr/>
            </p:nvSpPr>
            <p:spPr>
              <a:xfrm>
                <a:off x="4450937" y="2292876"/>
                <a:ext cx="4309449" cy="369332"/>
              </a:xfrm>
              <a:prstGeom prst="rect">
                <a:avLst/>
              </a:prstGeom>
              <a:noFill/>
            </p:spPr>
            <p:txBody>
              <a:bodyPr wrap="none" rtlCol="0">
                <a:spAutoFit/>
              </a:bodyPr>
              <a:lstStyle/>
              <a:p>
                <a:r>
                  <a:rPr lang="ja-JP" altLang="en-US" dirty="0"/>
                  <a:t>テキスト</a:t>
                </a:r>
                <a14:m>
                  <m:oMath xmlns:m="http://schemas.openxmlformats.org/officeDocument/2006/math">
                    <m:r>
                      <a:rPr lang="en-US" altLang="ja-JP" b="0" i="1" smtClean="0">
                        <a:latin typeface="Cambria Math" panose="02040503050406030204" pitchFamily="18" charset="0"/>
                      </a:rPr>
                      <m:t>𝑇</m:t>
                    </m:r>
                    <m:r>
                      <a:rPr lang="en-US" altLang="ja-JP" b="0" i="1" smtClean="0">
                        <a:latin typeface="Cambria Math" panose="02040503050406030204" pitchFamily="18" charset="0"/>
                      </a:rPr>
                      <m:t>=(20,8,35,40,20,15,45,37,30)</m:t>
                    </m:r>
                  </m:oMath>
                </a14:m>
                <a:endParaRPr kumimoji="1" lang="ja-JP" altLang="en-US"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4450937" y="2292876"/>
                <a:ext cx="4309449" cy="369332"/>
              </a:xfrm>
              <a:prstGeom prst="rect">
                <a:avLst/>
              </a:prstGeom>
              <a:blipFill>
                <a:blip r:embed="rId7"/>
                <a:stretch>
                  <a:fillRect l="-1132" t="-6557" b="-26230"/>
                </a:stretch>
              </a:blipFill>
            </p:spPr>
            <p:txBody>
              <a:bodyPr/>
              <a:lstStyle/>
              <a:p>
                <a:r>
                  <a:rPr lang="ja-JP" altLang="en-US">
                    <a:noFill/>
                  </a:rPr>
                  <a:t> </a:t>
                </a:r>
              </a:p>
            </p:txBody>
          </p:sp>
        </mc:Fallback>
      </mc:AlternateContent>
      <p:sp>
        <p:nvSpPr>
          <p:cNvPr id="11" name="フローチャート: 結合子 10"/>
          <p:cNvSpPr/>
          <p:nvPr/>
        </p:nvSpPr>
        <p:spPr>
          <a:xfrm flipH="1">
            <a:off x="949716" y="4218709"/>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rgbClr val="C00000"/>
                </a:solidFill>
              </a:rPr>
              <a:t>✕</a:t>
            </a:r>
          </a:p>
        </p:txBody>
      </p:sp>
      <p:sp>
        <p:nvSpPr>
          <p:cNvPr id="15" name="フローチャート: 結合子 14"/>
          <p:cNvSpPr/>
          <p:nvPr/>
        </p:nvSpPr>
        <p:spPr>
          <a:xfrm flipH="1">
            <a:off x="3124879" y="3941617"/>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C00000"/>
                </a:solidFill>
              </a:rPr>
              <a:t>1</a:t>
            </a:r>
            <a:endParaRPr kumimoji="1" lang="ja-JP" altLang="en-US" sz="1600" b="1" dirty="0">
              <a:solidFill>
                <a:srgbClr val="C00000"/>
              </a:solidFill>
            </a:endParaRPr>
          </a:p>
        </p:txBody>
      </p:sp>
      <p:sp>
        <p:nvSpPr>
          <p:cNvPr id="16" name="フローチャート: 結合子 15"/>
          <p:cNvSpPr/>
          <p:nvPr/>
        </p:nvSpPr>
        <p:spPr>
          <a:xfrm flipH="1">
            <a:off x="2612259" y="3701643"/>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rgbClr val="C00000"/>
                </a:solidFill>
              </a:rPr>
              <a:t>2</a:t>
            </a:r>
            <a:endParaRPr kumimoji="1" lang="ja-JP" altLang="en-US" sz="1600" b="1" dirty="0">
              <a:solidFill>
                <a:srgbClr val="C00000"/>
              </a:solidFill>
            </a:endParaRPr>
          </a:p>
        </p:txBody>
      </p:sp>
      <p:sp>
        <p:nvSpPr>
          <p:cNvPr id="18" name="フローチャート: 結合子 17"/>
          <p:cNvSpPr/>
          <p:nvPr/>
        </p:nvSpPr>
        <p:spPr>
          <a:xfrm flipH="1">
            <a:off x="1476188" y="3156910"/>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rgbClr val="C00000"/>
                </a:solidFill>
              </a:rPr>
              <a:t>3</a:t>
            </a:r>
            <a:endParaRPr kumimoji="1" lang="ja-JP" altLang="en-US" sz="1600" b="1" dirty="0">
              <a:solidFill>
                <a:srgbClr val="C00000"/>
              </a:solidFill>
            </a:endParaRPr>
          </a:p>
        </p:txBody>
      </p:sp>
      <p:sp>
        <p:nvSpPr>
          <p:cNvPr id="19" name="フローチャート: 結合子 18"/>
          <p:cNvSpPr/>
          <p:nvPr/>
        </p:nvSpPr>
        <p:spPr>
          <a:xfrm flipH="1">
            <a:off x="2010016" y="2917637"/>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rgbClr val="C00000"/>
                </a:solidFill>
              </a:rPr>
              <a:t>4</a:t>
            </a:r>
            <a:endParaRPr kumimoji="1" lang="ja-JP" altLang="en-US" sz="1600" b="1" dirty="0">
              <a:solidFill>
                <a:srgbClr val="C00000"/>
              </a:solidFill>
            </a:endParaRPr>
          </a:p>
        </p:txBody>
      </p:sp>
      <p:sp>
        <p:nvSpPr>
          <p:cNvPr id="20" name="フローチャート: 結合子 19"/>
          <p:cNvSpPr/>
          <p:nvPr/>
        </p:nvSpPr>
        <p:spPr>
          <a:xfrm flipH="1">
            <a:off x="4773570" y="4394700"/>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rgbClr val="C00000"/>
                </a:solidFill>
              </a:rPr>
              <a:t>✕</a:t>
            </a:r>
          </a:p>
        </p:txBody>
      </p:sp>
      <p:sp>
        <p:nvSpPr>
          <p:cNvPr id="21" name="フローチャート: 結合子 20"/>
          <p:cNvSpPr/>
          <p:nvPr/>
        </p:nvSpPr>
        <p:spPr>
          <a:xfrm flipH="1">
            <a:off x="5297948" y="3289575"/>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rgbClr val="C00000"/>
                </a:solidFill>
              </a:rPr>
              <a:t>3</a:t>
            </a:r>
            <a:endParaRPr kumimoji="1" lang="ja-JP" altLang="en-US" sz="1600" b="1" dirty="0">
              <a:solidFill>
                <a:srgbClr val="C00000"/>
              </a:solidFill>
            </a:endParaRPr>
          </a:p>
        </p:txBody>
      </p:sp>
      <p:sp>
        <p:nvSpPr>
          <p:cNvPr id="22" name="フローチャート: 結合子 21"/>
          <p:cNvSpPr/>
          <p:nvPr/>
        </p:nvSpPr>
        <p:spPr>
          <a:xfrm flipH="1">
            <a:off x="5776285" y="3070037"/>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rgbClr val="C00000"/>
                </a:solidFill>
              </a:rPr>
              <a:t>4</a:t>
            </a:r>
            <a:endParaRPr kumimoji="1" lang="ja-JP" altLang="en-US" sz="1600" b="1" dirty="0">
              <a:solidFill>
                <a:srgbClr val="C00000"/>
              </a:solidFill>
            </a:endParaRPr>
          </a:p>
        </p:txBody>
      </p:sp>
      <p:sp>
        <p:nvSpPr>
          <p:cNvPr id="23" name="フローチャート: 結合子 22"/>
          <p:cNvSpPr/>
          <p:nvPr/>
        </p:nvSpPr>
        <p:spPr>
          <a:xfrm flipH="1">
            <a:off x="6264117" y="3911557"/>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rgbClr val="C00000"/>
                </a:solidFill>
              </a:rPr>
              <a:t>2</a:t>
            </a:r>
            <a:endParaRPr kumimoji="1" lang="ja-JP" altLang="en-US" sz="1600" b="1" dirty="0">
              <a:solidFill>
                <a:srgbClr val="C00000"/>
              </a:solidFill>
            </a:endParaRPr>
          </a:p>
        </p:txBody>
      </p:sp>
      <p:sp>
        <p:nvSpPr>
          <p:cNvPr id="24" name="フローチャート: 結合子 23"/>
          <p:cNvSpPr/>
          <p:nvPr/>
        </p:nvSpPr>
        <p:spPr>
          <a:xfrm flipH="1">
            <a:off x="6752155" y="4146032"/>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C00000"/>
                </a:solidFill>
              </a:rPr>
              <a:t>1</a:t>
            </a:r>
            <a:endParaRPr kumimoji="1" lang="ja-JP" altLang="en-US" sz="1600" b="1" dirty="0">
              <a:solidFill>
                <a:srgbClr val="C00000"/>
              </a:solidFill>
            </a:endParaRPr>
          </a:p>
        </p:txBody>
      </p:sp>
      <p:sp>
        <p:nvSpPr>
          <p:cNvPr id="12" name="楕円 11"/>
          <p:cNvSpPr/>
          <p:nvPr/>
        </p:nvSpPr>
        <p:spPr>
          <a:xfrm rot="20126785">
            <a:off x="4487201" y="3003080"/>
            <a:ext cx="2815789" cy="2029691"/>
          </a:xfrm>
          <a:prstGeom prst="ellipse">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70825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5" name="グラフ 24"/>
          <p:cNvGraphicFramePr/>
          <p:nvPr/>
        </p:nvGraphicFramePr>
        <p:xfrm>
          <a:off x="3685442" y="2526226"/>
          <a:ext cx="5074944" cy="2562377"/>
        </p:xfrm>
        <a:graphic>
          <a:graphicData uri="http://schemas.openxmlformats.org/drawingml/2006/chart">
            <c:chart xmlns:c="http://schemas.openxmlformats.org/drawingml/2006/chart" xmlns:r="http://schemas.openxmlformats.org/officeDocument/2006/relationships" r:id="rId2"/>
          </a:graphicData>
        </a:graphic>
      </p:graphicFrame>
      <p:sp>
        <p:nvSpPr>
          <p:cNvPr id="8" name="四角形: 角を丸くする 7"/>
          <p:cNvSpPr/>
          <p:nvPr/>
        </p:nvSpPr>
        <p:spPr>
          <a:xfrm>
            <a:off x="273627" y="1938921"/>
            <a:ext cx="8596746" cy="3208044"/>
          </a:xfrm>
          <a:prstGeom prst="roundRect">
            <a:avLst>
              <a:gd name="adj" fmla="val 929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lang="ja-JP" altLang="en-US" dirty="0"/>
              <a:t>ミスマッチを許容した順序保存照合問題とは</a:t>
            </a:r>
            <a:endParaRPr kumimoji="1" lang="ja-JP" altLang="en-US" dirty="0"/>
          </a:p>
        </p:txBody>
      </p:sp>
      <p:sp>
        <p:nvSpPr>
          <p:cNvPr id="4" name="スライド番号プレースホルダー 3"/>
          <p:cNvSpPr>
            <a:spLocks noGrp="1"/>
          </p:cNvSpPr>
          <p:nvPr>
            <p:ph type="sldNum" sz="quarter" idx="12"/>
          </p:nvPr>
        </p:nvSpPr>
        <p:spPr/>
        <p:txBody>
          <a:bodyPr/>
          <a:lstStyle/>
          <a:p>
            <a:fld id="{46F5A2C1-14D5-5B4B-BE34-C3D425CB82EE}" type="slidenum">
              <a:rPr kumimoji="1" lang="ja-JP" altLang="en-US" smtClean="0"/>
              <a:t>46</a:t>
            </a:fld>
            <a:endParaRPr kumimoji="1" lang="ja-JP" altLang="en-US"/>
          </a:p>
        </p:txBody>
      </p:sp>
      <p:sp>
        <p:nvSpPr>
          <p:cNvPr id="6" name="四角形: 角を丸くする 5"/>
          <p:cNvSpPr/>
          <p:nvPr/>
        </p:nvSpPr>
        <p:spPr>
          <a:xfrm>
            <a:off x="32912" y="1803481"/>
            <a:ext cx="852055" cy="4132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rPr>
              <a:t>入力</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7" name="テキスト ボックス 6"/>
              <p:cNvSpPr txBox="1"/>
              <p:nvPr/>
            </p:nvSpPr>
            <p:spPr>
              <a:xfrm>
                <a:off x="705859" y="1236457"/>
                <a:ext cx="7697941" cy="646331"/>
              </a:xfrm>
              <a:prstGeom prst="rect">
                <a:avLst/>
              </a:prstGeom>
              <a:noFill/>
            </p:spPr>
            <p:txBody>
              <a:bodyPr wrap="none" rtlCol="0">
                <a:spAutoFit/>
              </a:bodyPr>
              <a:lstStyle/>
              <a:p>
                <a:r>
                  <a:rPr kumimoji="1" lang="ja-JP" altLang="en-US" dirty="0"/>
                  <a:t>　テキスト中からパターンと「最大で</a:t>
                </a:r>
                <a14:m>
                  <m:oMath xmlns:m="http://schemas.openxmlformats.org/officeDocument/2006/math">
                    <m:r>
                      <a:rPr kumimoji="1" lang="en-US" altLang="ja-JP" b="0" i="1" smtClean="0">
                        <a:latin typeface="Cambria Math" panose="02040503050406030204" pitchFamily="18" charset="0"/>
                      </a:rPr>
                      <m:t>𝑘</m:t>
                    </m:r>
                    <m:r>
                      <a:rPr lang="ja-JP" altLang="en-US" i="1">
                        <a:latin typeface="Cambria Math" panose="02040503050406030204" pitchFamily="18" charset="0"/>
                      </a:rPr>
                      <m:t>個</m:t>
                    </m:r>
                    <m:r>
                      <a:rPr kumimoji="1" lang="ja-JP" altLang="en-US" i="1" dirty="0" smtClean="0">
                        <a:latin typeface="Cambria Math" panose="02040503050406030204" pitchFamily="18" charset="0"/>
                      </a:rPr>
                      <m:t>の</m:t>
                    </m:r>
                  </m:oMath>
                </a14:m>
                <a:r>
                  <a:rPr kumimoji="1" lang="ja-JP" altLang="en-US" dirty="0"/>
                  <a:t>ミスマッチを持つ順序同型」</a:t>
                </a:r>
                <a:br>
                  <a:rPr kumimoji="1" lang="en-US" altLang="ja-JP" dirty="0"/>
                </a:br>
                <a:r>
                  <a:rPr kumimoji="1" lang="ja-JP" altLang="en-US" dirty="0"/>
                  <a:t>となる箇所を検索する問題</a:t>
                </a:r>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705859" y="1236457"/>
                <a:ext cx="7697941" cy="646331"/>
              </a:xfrm>
              <a:prstGeom prst="rect">
                <a:avLst/>
              </a:prstGeom>
              <a:blipFill>
                <a:blip r:embed="rId3"/>
                <a:stretch>
                  <a:fillRect l="-713" t="-4717" b="-141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p:cNvSpPr txBox="1"/>
              <p:nvPr/>
            </p:nvSpPr>
            <p:spPr>
              <a:xfrm>
                <a:off x="405245" y="2240493"/>
                <a:ext cx="3224794" cy="369332"/>
              </a:xfrm>
              <a:prstGeom prst="rect">
                <a:avLst/>
              </a:prstGeom>
              <a:noFill/>
            </p:spPr>
            <p:txBody>
              <a:bodyPr wrap="none" rtlCol="0">
                <a:spAutoFit/>
              </a:bodyPr>
              <a:lstStyle/>
              <a:p>
                <a:r>
                  <a:rPr kumimoji="1" lang="ja-JP" altLang="en-US" dirty="0"/>
                  <a:t>パターン</a:t>
                </a:r>
                <a14:m>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=(10,30,35,21,15)</m:t>
                    </m:r>
                  </m:oMath>
                </a14:m>
                <a:endParaRPr kumimoji="1" lang="ja-JP" altLang="en-US" dirty="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405245" y="2240493"/>
                <a:ext cx="3224794" cy="369332"/>
              </a:xfrm>
              <a:prstGeom prst="rect">
                <a:avLst/>
              </a:prstGeom>
              <a:blipFill>
                <a:blip r:embed="rId4"/>
                <a:stretch>
                  <a:fillRect l="-1512" t="-8333" r="-189"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p:cNvSpPr txBox="1"/>
              <p:nvPr/>
            </p:nvSpPr>
            <p:spPr>
              <a:xfrm>
                <a:off x="949716" y="1926069"/>
                <a:ext cx="2825132" cy="369332"/>
              </a:xfrm>
              <a:prstGeom prst="rect">
                <a:avLst/>
              </a:prstGeom>
              <a:noFill/>
            </p:spPr>
            <p:txBody>
              <a:bodyPr wrap="none" rtlCol="0">
                <a:spAutoFit/>
              </a:bodyPr>
              <a:lstStyle/>
              <a:p>
                <a:r>
                  <a:rPr lang="ja-JP" altLang="en-US" dirty="0"/>
                  <a:t>ミスマッチを</a:t>
                </a:r>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=1</m:t>
                    </m:r>
                  </m:oMath>
                </a14:m>
                <a:r>
                  <a:rPr lang="ja-JP" altLang="en-US" dirty="0"/>
                  <a:t>個許容</a:t>
                </a:r>
                <a:endParaRPr kumimoji="1" lang="ja-JP" altLang="en-US"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949716" y="1926069"/>
                <a:ext cx="2825132" cy="369332"/>
              </a:xfrm>
              <a:prstGeom prst="rect">
                <a:avLst/>
              </a:prstGeom>
              <a:blipFill>
                <a:blip r:embed="rId5"/>
                <a:stretch>
                  <a:fillRect l="-1944" t="-8197" r="-1296" b="-26230"/>
                </a:stretch>
              </a:blipFill>
            </p:spPr>
            <p:txBody>
              <a:bodyPr/>
              <a:lstStyle/>
              <a:p>
                <a:r>
                  <a:rPr lang="ja-JP" altLang="en-US">
                    <a:noFill/>
                  </a:rPr>
                  <a:t> </a:t>
                </a:r>
              </a:p>
            </p:txBody>
          </p:sp>
        </mc:Fallback>
      </mc:AlternateContent>
      <p:graphicFrame>
        <p:nvGraphicFramePr>
          <p:cNvPr id="13" name="グラフ 12"/>
          <p:cNvGraphicFramePr/>
          <p:nvPr/>
        </p:nvGraphicFramePr>
        <p:xfrm>
          <a:off x="273627" y="2526226"/>
          <a:ext cx="3411815" cy="2562377"/>
        </p:xfrm>
        <a:graphic>
          <a:graphicData uri="http://schemas.openxmlformats.org/drawingml/2006/chart">
            <c:chart xmlns:c="http://schemas.openxmlformats.org/drawingml/2006/chart" xmlns:r="http://schemas.openxmlformats.org/officeDocument/2006/relationships" r:id="rId6"/>
          </a:graphicData>
        </a:graphic>
      </p:graphicFrame>
      <mc:AlternateContent xmlns:mc="http://schemas.openxmlformats.org/markup-compatibility/2006" xmlns:a14="http://schemas.microsoft.com/office/drawing/2010/main">
        <mc:Choice Requires="a14">
          <p:sp>
            <p:nvSpPr>
              <p:cNvPr id="14" name="テキスト ボックス 13"/>
              <p:cNvSpPr txBox="1"/>
              <p:nvPr/>
            </p:nvSpPr>
            <p:spPr>
              <a:xfrm>
                <a:off x="4450937" y="2292876"/>
                <a:ext cx="4309449" cy="369332"/>
              </a:xfrm>
              <a:prstGeom prst="rect">
                <a:avLst/>
              </a:prstGeom>
              <a:noFill/>
            </p:spPr>
            <p:txBody>
              <a:bodyPr wrap="none" rtlCol="0">
                <a:spAutoFit/>
              </a:bodyPr>
              <a:lstStyle/>
              <a:p>
                <a:r>
                  <a:rPr lang="ja-JP" altLang="en-US" dirty="0"/>
                  <a:t>テキスト</a:t>
                </a:r>
                <a14:m>
                  <m:oMath xmlns:m="http://schemas.openxmlformats.org/officeDocument/2006/math">
                    <m:r>
                      <a:rPr lang="en-US" altLang="ja-JP" b="0" i="1" smtClean="0">
                        <a:latin typeface="Cambria Math" panose="02040503050406030204" pitchFamily="18" charset="0"/>
                      </a:rPr>
                      <m:t>𝑇</m:t>
                    </m:r>
                    <m:r>
                      <a:rPr lang="en-US" altLang="ja-JP" b="0" i="1" smtClean="0">
                        <a:latin typeface="Cambria Math" panose="02040503050406030204" pitchFamily="18" charset="0"/>
                      </a:rPr>
                      <m:t>=(20,8,35,40,20,15,45,37,30)</m:t>
                    </m:r>
                  </m:oMath>
                </a14:m>
                <a:endParaRPr kumimoji="1" lang="ja-JP" altLang="en-US"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4450937" y="2292876"/>
                <a:ext cx="4309449" cy="369332"/>
              </a:xfrm>
              <a:prstGeom prst="rect">
                <a:avLst/>
              </a:prstGeom>
              <a:blipFill>
                <a:blip r:embed="rId7"/>
                <a:stretch>
                  <a:fillRect l="-1132" t="-6557" b="-26230"/>
                </a:stretch>
              </a:blipFill>
            </p:spPr>
            <p:txBody>
              <a:bodyPr/>
              <a:lstStyle/>
              <a:p>
                <a:r>
                  <a:rPr lang="ja-JP" altLang="en-US">
                    <a:noFill/>
                  </a:rPr>
                  <a:t> </a:t>
                </a:r>
              </a:p>
            </p:txBody>
          </p:sp>
        </mc:Fallback>
      </mc:AlternateContent>
      <p:sp>
        <p:nvSpPr>
          <p:cNvPr id="11" name="フローチャート: 結合子 10"/>
          <p:cNvSpPr/>
          <p:nvPr/>
        </p:nvSpPr>
        <p:spPr>
          <a:xfrm flipH="1">
            <a:off x="949716" y="4218709"/>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C00000"/>
                </a:solidFill>
              </a:rPr>
              <a:t>1</a:t>
            </a:r>
            <a:endParaRPr kumimoji="1" lang="ja-JP" altLang="en-US" sz="1600" b="1" dirty="0">
              <a:solidFill>
                <a:srgbClr val="C00000"/>
              </a:solidFill>
            </a:endParaRPr>
          </a:p>
        </p:txBody>
      </p:sp>
      <p:sp>
        <p:nvSpPr>
          <p:cNvPr id="15" name="フローチャート: 結合子 14"/>
          <p:cNvSpPr/>
          <p:nvPr/>
        </p:nvSpPr>
        <p:spPr>
          <a:xfrm flipH="1">
            <a:off x="3124879" y="3941617"/>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rgbClr val="C00000"/>
                </a:solidFill>
              </a:rPr>
              <a:t>2</a:t>
            </a:r>
            <a:endParaRPr kumimoji="1" lang="ja-JP" altLang="en-US" sz="1600" b="1" dirty="0">
              <a:solidFill>
                <a:srgbClr val="C00000"/>
              </a:solidFill>
            </a:endParaRPr>
          </a:p>
        </p:txBody>
      </p:sp>
      <p:sp>
        <p:nvSpPr>
          <p:cNvPr id="16" name="フローチャート: 結合子 15"/>
          <p:cNvSpPr/>
          <p:nvPr/>
        </p:nvSpPr>
        <p:spPr>
          <a:xfrm flipH="1">
            <a:off x="2612259" y="3701643"/>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C00000"/>
                </a:solidFill>
              </a:rPr>
              <a:t>3</a:t>
            </a:r>
            <a:endParaRPr kumimoji="1" lang="ja-JP" altLang="en-US" sz="1600" b="1" dirty="0">
              <a:solidFill>
                <a:srgbClr val="C00000"/>
              </a:solidFill>
            </a:endParaRPr>
          </a:p>
        </p:txBody>
      </p:sp>
      <p:sp>
        <p:nvSpPr>
          <p:cNvPr id="18" name="フローチャート: 結合子 17"/>
          <p:cNvSpPr/>
          <p:nvPr/>
        </p:nvSpPr>
        <p:spPr>
          <a:xfrm flipH="1">
            <a:off x="1476188" y="3156910"/>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rgbClr val="C00000"/>
                </a:solidFill>
              </a:rPr>
              <a:t>✕</a:t>
            </a:r>
            <a:endParaRPr kumimoji="1" lang="ja-JP" altLang="en-US" sz="1600" b="1" dirty="0">
              <a:solidFill>
                <a:srgbClr val="C00000"/>
              </a:solidFill>
            </a:endParaRPr>
          </a:p>
        </p:txBody>
      </p:sp>
      <p:sp>
        <p:nvSpPr>
          <p:cNvPr id="19" name="フローチャート: 結合子 18"/>
          <p:cNvSpPr/>
          <p:nvPr/>
        </p:nvSpPr>
        <p:spPr>
          <a:xfrm flipH="1">
            <a:off x="2010016" y="2917637"/>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rgbClr val="C00000"/>
                </a:solidFill>
              </a:rPr>
              <a:t>4</a:t>
            </a:r>
            <a:endParaRPr kumimoji="1" lang="ja-JP" altLang="en-US" sz="1600" b="1" dirty="0">
              <a:solidFill>
                <a:srgbClr val="C00000"/>
              </a:solidFill>
            </a:endParaRPr>
          </a:p>
        </p:txBody>
      </p:sp>
      <p:sp>
        <p:nvSpPr>
          <p:cNvPr id="20" name="フローチャート: 結合子 19"/>
          <p:cNvSpPr/>
          <p:nvPr/>
        </p:nvSpPr>
        <p:spPr>
          <a:xfrm flipH="1">
            <a:off x="4773570" y="4394700"/>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C00000"/>
                </a:solidFill>
              </a:rPr>
              <a:t>1</a:t>
            </a:r>
            <a:endParaRPr kumimoji="1" lang="ja-JP" altLang="en-US" sz="1600" b="1" dirty="0">
              <a:solidFill>
                <a:srgbClr val="C00000"/>
              </a:solidFill>
            </a:endParaRPr>
          </a:p>
        </p:txBody>
      </p:sp>
      <p:sp>
        <p:nvSpPr>
          <p:cNvPr id="21" name="フローチャート: 結合子 20"/>
          <p:cNvSpPr/>
          <p:nvPr/>
        </p:nvSpPr>
        <p:spPr>
          <a:xfrm flipH="1">
            <a:off x="5297948" y="3289575"/>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rgbClr val="C00000"/>
                </a:solidFill>
              </a:rPr>
              <a:t>✕</a:t>
            </a:r>
            <a:endParaRPr kumimoji="1" lang="ja-JP" altLang="en-US" sz="1600" b="1" dirty="0">
              <a:solidFill>
                <a:srgbClr val="C00000"/>
              </a:solidFill>
            </a:endParaRPr>
          </a:p>
        </p:txBody>
      </p:sp>
      <p:sp>
        <p:nvSpPr>
          <p:cNvPr id="22" name="フローチャート: 結合子 21"/>
          <p:cNvSpPr/>
          <p:nvPr/>
        </p:nvSpPr>
        <p:spPr>
          <a:xfrm flipH="1">
            <a:off x="5776285" y="3070037"/>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rgbClr val="C00000"/>
                </a:solidFill>
              </a:rPr>
              <a:t>4</a:t>
            </a:r>
            <a:endParaRPr kumimoji="1" lang="ja-JP" altLang="en-US" sz="1600" b="1" dirty="0">
              <a:solidFill>
                <a:srgbClr val="C00000"/>
              </a:solidFill>
            </a:endParaRPr>
          </a:p>
        </p:txBody>
      </p:sp>
      <p:sp>
        <p:nvSpPr>
          <p:cNvPr id="23" name="フローチャート: 結合子 22"/>
          <p:cNvSpPr/>
          <p:nvPr/>
        </p:nvSpPr>
        <p:spPr>
          <a:xfrm flipH="1">
            <a:off x="6264117" y="3911557"/>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C00000"/>
                </a:solidFill>
              </a:rPr>
              <a:t>3</a:t>
            </a:r>
            <a:endParaRPr kumimoji="1" lang="ja-JP" altLang="en-US" sz="1600" b="1" dirty="0">
              <a:solidFill>
                <a:srgbClr val="C00000"/>
              </a:solidFill>
            </a:endParaRPr>
          </a:p>
        </p:txBody>
      </p:sp>
      <p:sp>
        <p:nvSpPr>
          <p:cNvPr id="24" name="フローチャート: 結合子 23"/>
          <p:cNvSpPr/>
          <p:nvPr/>
        </p:nvSpPr>
        <p:spPr>
          <a:xfrm flipH="1">
            <a:off x="6752155" y="4146032"/>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rgbClr val="C00000"/>
                </a:solidFill>
              </a:rPr>
              <a:t>2</a:t>
            </a:r>
            <a:endParaRPr kumimoji="1" lang="ja-JP" altLang="en-US" sz="1600" b="1" dirty="0">
              <a:solidFill>
                <a:srgbClr val="C00000"/>
              </a:solidFill>
            </a:endParaRPr>
          </a:p>
        </p:txBody>
      </p:sp>
      <p:sp>
        <p:nvSpPr>
          <p:cNvPr id="12" name="楕円 11"/>
          <p:cNvSpPr/>
          <p:nvPr/>
        </p:nvSpPr>
        <p:spPr>
          <a:xfrm rot="20126785">
            <a:off x="4487201" y="3003080"/>
            <a:ext cx="2815789" cy="2029691"/>
          </a:xfrm>
          <a:prstGeom prst="ellipse">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081247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6" name="グラフ 25"/>
          <p:cNvGraphicFramePr/>
          <p:nvPr/>
        </p:nvGraphicFramePr>
        <p:xfrm>
          <a:off x="3685442" y="2526226"/>
          <a:ext cx="5074944" cy="2562377"/>
        </p:xfrm>
        <a:graphic>
          <a:graphicData uri="http://schemas.openxmlformats.org/drawingml/2006/chart">
            <c:chart xmlns:c="http://schemas.openxmlformats.org/drawingml/2006/chart" xmlns:r="http://schemas.openxmlformats.org/officeDocument/2006/relationships" r:id="rId2"/>
          </a:graphicData>
        </a:graphic>
      </p:graphicFrame>
      <p:sp>
        <p:nvSpPr>
          <p:cNvPr id="8" name="四角形: 角を丸くする 7"/>
          <p:cNvSpPr/>
          <p:nvPr/>
        </p:nvSpPr>
        <p:spPr>
          <a:xfrm>
            <a:off x="273627" y="1938921"/>
            <a:ext cx="8596746" cy="3208044"/>
          </a:xfrm>
          <a:prstGeom prst="roundRect">
            <a:avLst>
              <a:gd name="adj" fmla="val 929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lang="ja-JP" altLang="en-US" dirty="0"/>
              <a:t>ミスマッチを許容した順序保存照合問題とは</a:t>
            </a:r>
            <a:endParaRPr kumimoji="1" lang="ja-JP" altLang="en-US" dirty="0"/>
          </a:p>
        </p:txBody>
      </p:sp>
      <p:sp>
        <p:nvSpPr>
          <p:cNvPr id="4" name="スライド番号プレースホルダー 3"/>
          <p:cNvSpPr>
            <a:spLocks noGrp="1"/>
          </p:cNvSpPr>
          <p:nvPr>
            <p:ph type="sldNum" sz="quarter" idx="12"/>
          </p:nvPr>
        </p:nvSpPr>
        <p:spPr/>
        <p:txBody>
          <a:bodyPr/>
          <a:lstStyle/>
          <a:p>
            <a:fld id="{46F5A2C1-14D5-5B4B-BE34-C3D425CB82EE}" type="slidenum">
              <a:rPr kumimoji="1" lang="ja-JP" altLang="en-US" smtClean="0"/>
              <a:t>47</a:t>
            </a:fld>
            <a:endParaRPr kumimoji="1" lang="ja-JP" altLang="en-US"/>
          </a:p>
        </p:txBody>
      </p:sp>
      <p:sp>
        <p:nvSpPr>
          <p:cNvPr id="6" name="四角形: 角を丸くする 5"/>
          <p:cNvSpPr/>
          <p:nvPr/>
        </p:nvSpPr>
        <p:spPr>
          <a:xfrm>
            <a:off x="32912" y="1803481"/>
            <a:ext cx="852055" cy="4132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rPr>
              <a:t>入力</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7" name="テキスト ボックス 6"/>
              <p:cNvSpPr txBox="1"/>
              <p:nvPr/>
            </p:nvSpPr>
            <p:spPr>
              <a:xfrm>
                <a:off x="705859" y="1236457"/>
                <a:ext cx="7697941" cy="646331"/>
              </a:xfrm>
              <a:prstGeom prst="rect">
                <a:avLst/>
              </a:prstGeom>
              <a:noFill/>
            </p:spPr>
            <p:txBody>
              <a:bodyPr wrap="none" rtlCol="0">
                <a:spAutoFit/>
              </a:bodyPr>
              <a:lstStyle/>
              <a:p>
                <a:r>
                  <a:rPr kumimoji="1" lang="ja-JP" altLang="en-US" dirty="0"/>
                  <a:t>　テキスト中からパターンと「最大で</a:t>
                </a:r>
                <a14:m>
                  <m:oMath xmlns:m="http://schemas.openxmlformats.org/officeDocument/2006/math">
                    <m:r>
                      <a:rPr kumimoji="1" lang="en-US" altLang="ja-JP" b="0" i="1" smtClean="0">
                        <a:latin typeface="Cambria Math" panose="02040503050406030204" pitchFamily="18" charset="0"/>
                      </a:rPr>
                      <m:t>𝑘</m:t>
                    </m:r>
                    <m:r>
                      <a:rPr lang="ja-JP" altLang="en-US" i="1">
                        <a:latin typeface="Cambria Math" panose="02040503050406030204" pitchFamily="18" charset="0"/>
                      </a:rPr>
                      <m:t>個</m:t>
                    </m:r>
                    <m:r>
                      <a:rPr kumimoji="1" lang="ja-JP" altLang="en-US" i="1" dirty="0" smtClean="0">
                        <a:latin typeface="Cambria Math" panose="02040503050406030204" pitchFamily="18" charset="0"/>
                      </a:rPr>
                      <m:t>の</m:t>
                    </m:r>
                  </m:oMath>
                </a14:m>
                <a:r>
                  <a:rPr kumimoji="1" lang="ja-JP" altLang="en-US" dirty="0"/>
                  <a:t>ミスマッチを持つ順序同型」</a:t>
                </a:r>
                <a:br>
                  <a:rPr kumimoji="1" lang="en-US" altLang="ja-JP" dirty="0"/>
                </a:br>
                <a:r>
                  <a:rPr kumimoji="1" lang="ja-JP" altLang="en-US" dirty="0"/>
                  <a:t>となる箇所を検索する問題</a:t>
                </a:r>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705859" y="1236457"/>
                <a:ext cx="7697941" cy="646331"/>
              </a:xfrm>
              <a:prstGeom prst="rect">
                <a:avLst/>
              </a:prstGeom>
              <a:blipFill>
                <a:blip r:embed="rId3"/>
                <a:stretch>
                  <a:fillRect l="-713" t="-4717" b="-141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p:cNvSpPr txBox="1"/>
              <p:nvPr/>
            </p:nvSpPr>
            <p:spPr>
              <a:xfrm>
                <a:off x="405245" y="2240493"/>
                <a:ext cx="3224794" cy="369332"/>
              </a:xfrm>
              <a:prstGeom prst="rect">
                <a:avLst/>
              </a:prstGeom>
              <a:noFill/>
            </p:spPr>
            <p:txBody>
              <a:bodyPr wrap="none" rtlCol="0">
                <a:spAutoFit/>
              </a:bodyPr>
              <a:lstStyle/>
              <a:p>
                <a:r>
                  <a:rPr kumimoji="1" lang="ja-JP" altLang="en-US" dirty="0"/>
                  <a:t>パターン</a:t>
                </a:r>
                <a14:m>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=(10,30,35,21,15)</m:t>
                    </m:r>
                  </m:oMath>
                </a14:m>
                <a:endParaRPr kumimoji="1" lang="ja-JP" altLang="en-US" dirty="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405245" y="2240493"/>
                <a:ext cx="3224794" cy="369332"/>
              </a:xfrm>
              <a:prstGeom prst="rect">
                <a:avLst/>
              </a:prstGeom>
              <a:blipFill>
                <a:blip r:embed="rId4"/>
                <a:stretch>
                  <a:fillRect l="-1512" t="-8333" r="-189"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p:cNvSpPr txBox="1"/>
              <p:nvPr/>
            </p:nvSpPr>
            <p:spPr>
              <a:xfrm>
                <a:off x="949716" y="1926069"/>
                <a:ext cx="2825132" cy="369332"/>
              </a:xfrm>
              <a:prstGeom prst="rect">
                <a:avLst/>
              </a:prstGeom>
              <a:noFill/>
            </p:spPr>
            <p:txBody>
              <a:bodyPr wrap="none" rtlCol="0">
                <a:spAutoFit/>
              </a:bodyPr>
              <a:lstStyle/>
              <a:p>
                <a:r>
                  <a:rPr lang="ja-JP" altLang="en-US" dirty="0"/>
                  <a:t>ミスマッチを</a:t>
                </a:r>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=1</m:t>
                    </m:r>
                  </m:oMath>
                </a14:m>
                <a:r>
                  <a:rPr lang="ja-JP" altLang="en-US" dirty="0"/>
                  <a:t>個許容</a:t>
                </a:r>
                <a:endParaRPr kumimoji="1" lang="ja-JP" altLang="en-US"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949716" y="1926069"/>
                <a:ext cx="2825132" cy="369332"/>
              </a:xfrm>
              <a:prstGeom prst="rect">
                <a:avLst/>
              </a:prstGeom>
              <a:blipFill>
                <a:blip r:embed="rId5"/>
                <a:stretch>
                  <a:fillRect l="-1944" t="-8197" r="-1296" b="-26230"/>
                </a:stretch>
              </a:blipFill>
            </p:spPr>
            <p:txBody>
              <a:bodyPr/>
              <a:lstStyle/>
              <a:p>
                <a:r>
                  <a:rPr lang="ja-JP" altLang="en-US">
                    <a:noFill/>
                  </a:rPr>
                  <a:t> </a:t>
                </a:r>
              </a:p>
            </p:txBody>
          </p:sp>
        </mc:Fallback>
      </mc:AlternateContent>
      <p:graphicFrame>
        <p:nvGraphicFramePr>
          <p:cNvPr id="13" name="グラフ 12"/>
          <p:cNvGraphicFramePr/>
          <p:nvPr/>
        </p:nvGraphicFramePr>
        <p:xfrm>
          <a:off x="273627" y="2526226"/>
          <a:ext cx="3411815" cy="2562377"/>
        </p:xfrm>
        <a:graphic>
          <a:graphicData uri="http://schemas.openxmlformats.org/drawingml/2006/chart">
            <c:chart xmlns:c="http://schemas.openxmlformats.org/drawingml/2006/chart" xmlns:r="http://schemas.openxmlformats.org/officeDocument/2006/relationships" r:id="rId6"/>
          </a:graphicData>
        </a:graphic>
      </p:graphicFrame>
      <mc:AlternateContent xmlns:mc="http://schemas.openxmlformats.org/markup-compatibility/2006" xmlns:a14="http://schemas.microsoft.com/office/drawing/2010/main">
        <mc:Choice Requires="a14">
          <p:sp>
            <p:nvSpPr>
              <p:cNvPr id="14" name="テキスト ボックス 13"/>
              <p:cNvSpPr txBox="1"/>
              <p:nvPr/>
            </p:nvSpPr>
            <p:spPr>
              <a:xfrm>
                <a:off x="4450937" y="2292876"/>
                <a:ext cx="4309449" cy="369332"/>
              </a:xfrm>
              <a:prstGeom prst="rect">
                <a:avLst/>
              </a:prstGeom>
              <a:noFill/>
            </p:spPr>
            <p:txBody>
              <a:bodyPr wrap="none" rtlCol="0">
                <a:spAutoFit/>
              </a:bodyPr>
              <a:lstStyle/>
              <a:p>
                <a:r>
                  <a:rPr lang="ja-JP" altLang="en-US" dirty="0"/>
                  <a:t>テキスト</a:t>
                </a:r>
                <a14:m>
                  <m:oMath xmlns:m="http://schemas.openxmlformats.org/officeDocument/2006/math">
                    <m:r>
                      <a:rPr lang="en-US" altLang="ja-JP" b="0" i="1" smtClean="0">
                        <a:latin typeface="Cambria Math" panose="02040503050406030204" pitchFamily="18" charset="0"/>
                      </a:rPr>
                      <m:t>𝑇</m:t>
                    </m:r>
                    <m:r>
                      <a:rPr lang="en-US" altLang="ja-JP" b="0" i="1" smtClean="0">
                        <a:latin typeface="Cambria Math" panose="02040503050406030204" pitchFamily="18" charset="0"/>
                      </a:rPr>
                      <m:t>=(20,8,35,40,20,15,45,37,30)</m:t>
                    </m:r>
                  </m:oMath>
                </a14:m>
                <a:endParaRPr kumimoji="1" lang="ja-JP" altLang="en-US"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4450937" y="2292876"/>
                <a:ext cx="4309449" cy="369332"/>
              </a:xfrm>
              <a:prstGeom prst="rect">
                <a:avLst/>
              </a:prstGeom>
              <a:blipFill>
                <a:blip r:embed="rId7"/>
                <a:stretch>
                  <a:fillRect l="-1132" t="-6557" b="-26230"/>
                </a:stretch>
              </a:blipFill>
            </p:spPr>
            <p:txBody>
              <a:bodyPr/>
              <a:lstStyle/>
              <a:p>
                <a:r>
                  <a:rPr lang="ja-JP" altLang="en-US">
                    <a:noFill/>
                  </a:rPr>
                  <a:t> </a:t>
                </a:r>
              </a:p>
            </p:txBody>
          </p:sp>
        </mc:Fallback>
      </mc:AlternateContent>
      <p:sp>
        <p:nvSpPr>
          <p:cNvPr id="11" name="フローチャート: 結合子 10"/>
          <p:cNvSpPr/>
          <p:nvPr/>
        </p:nvSpPr>
        <p:spPr>
          <a:xfrm flipH="1">
            <a:off x="949716" y="4218709"/>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C00000"/>
                </a:solidFill>
              </a:rPr>
              <a:t>1</a:t>
            </a:r>
            <a:endParaRPr kumimoji="1" lang="ja-JP" altLang="en-US" sz="1600" b="1" dirty="0">
              <a:solidFill>
                <a:srgbClr val="C00000"/>
              </a:solidFill>
            </a:endParaRPr>
          </a:p>
        </p:txBody>
      </p:sp>
      <p:sp>
        <p:nvSpPr>
          <p:cNvPr id="15" name="フローチャート: 結合子 14"/>
          <p:cNvSpPr/>
          <p:nvPr/>
        </p:nvSpPr>
        <p:spPr>
          <a:xfrm flipH="1">
            <a:off x="3124879" y="3941617"/>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rgbClr val="C00000"/>
                </a:solidFill>
              </a:rPr>
              <a:t>2</a:t>
            </a:r>
            <a:endParaRPr kumimoji="1" lang="ja-JP" altLang="en-US" sz="1600" b="1" dirty="0">
              <a:solidFill>
                <a:srgbClr val="C00000"/>
              </a:solidFill>
            </a:endParaRPr>
          </a:p>
        </p:txBody>
      </p:sp>
      <p:sp>
        <p:nvSpPr>
          <p:cNvPr id="16" name="フローチャート: 結合子 15"/>
          <p:cNvSpPr/>
          <p:nvPr/>
        </p:nvSpPr>
        <p:spPr>
          <a:xfrm flipH="1">
            <a:off x="2612259" y="3701643"/>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C00000"/>
                </a:solidFill>
              </a:rPr>
              <a:t>3</a:t>
            </a:r>
            <a:endParaRPr kumimoji="1" lang="ja-JP" altLang="en-US" sz="1600" b="1" dirty="0">
              <a:solidFill>
                <a:srgbClr val="C00000"/>
              </a:solidFill>
            </a:endParaRPr>
          </a:p>
        </p:txBody>
      </p:sp>
      <p:sp>
        <p:nvSpPr>
          <p:cNvPr id="18" name="フローチャート: 結合子 17"/>
          <p:cNvSpPr/>
          <p:nvPr/>
        </p:nvSpPr>
        <p:spPr>
          <a:xfrm flipH="1">
            <a:off x="1476188" y="3156910"/>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rgbClr val="C00000"/>
                </a:solidFill>
              </a:rPr>
              <a:t>✕</a:t>
            </a:r>
            <a:endParaRPr kumimoji="1" lang="ja-JP" altLang="en-US" sz="1600" b="1" dirty="0">
              <a:solidFill>
                <a:srgbClr val="C00000"/>
              </a:solidFill>
            </a:endParaRPr>
          </a:p>
        </p:txBody>
      </p:sp>
      <p:sp>
        <p:nvSpPr>
          <p:cNvPr id="19" name="フローチャート: 結合子 18"/>
          <p:cNvSpPr/>
          <p:nvPr/>
        </p:nvSpPr>
        <p:spPr>
          <a:xfrm flipH="1">
            <a:off x="2010016" y="2917637"/>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rgbClr val="C00000"/>
                </a:solidFill>
              </a:rPr>
              <a:t>4</a:t>
            </a:r>
            <a:endParaRPr kumimoji="1" lang="ja-JP" altLang="en-US" sz="1600" b="1" dirty="0">
              <a:solidFill>
                <a:srgbClr val="C00000"/>
              </a:solidFill>
            </a:endParaRPr>
          </a:p>
        </p:txBody>
      </p:sp>
      <p:sp>
        <p:nvSpPr>
          <p:cNvPr id="20" name="フローチャート: 結合子 19"/>
          <p:cNvSpPr/>
          <p:nvPr/>
        </p:nvSpPr>
        <p:spPr>
          <a:xfrm flipH="1">
            <a:off x="6261696" y="3890817"/>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C00000"/>
                </a:solidFill>
              </a:rPr>
              <a:t>1</a:t>
            </a:r>
            <a:endParaRPr kumimoji="1" lang="ja-JP" altLang="en-US" sz="1600" b="1" dirty="0">
              <a:solidFill>
                <a:srgbClr val="C00000"/>
              </a:solidFill>
            </a:endParaRPr>
          </a:p>
        </p:txBody>
      </p:sp>
      <p:sp>
        <p:nvSpPr>
          <p:cNvPr id="21" name="フローチャート: 結合子 20"/>
          <p:cNvSpPr/>
          <p:nvPr/>
        </p:nvSpPr>
        <p:spPr>
          <a:xfrm flipH="1">
            <a:off x="6738820" y="4088136"/>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rgbClr val="C00000"/>
                </a:solidFill>
              </a:rPr>
              <a:t>✕</a:t>
            </a:r>
            <a:endParaRPr kumimoji="1" lang="ja-JP" altLang="en-US" sz="1600" b="1" dirty="0">
              <a:solidFill>
                <a:srgbClr val="C00000"/>
              </a:solidFill>
            </a:endParaRPr>
          </a:p>
        </p:txBody>
      </p:sp>
      <p:sp>
        <p:nvSpPr>
          <p:cNvPr id="22" name="フローチャート: 結合子 21"/>
          <p:cNvSpPr/>
          <p:nvPr/>
        </p:nvSpPr>
        <p:spPr>
          <a:xfrm flipH="1">
            <a:off x="7295957" y="2849489"/>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rgbClr val="C00000"/>
                </a:solidFill>
              </a:rPr>
              <a:t>4</a:t>
            </a:r>
            <a:endParaRPr kumimoji="1" lang="ja-JP" altLang="en-US" sz="1600" b="1" dirty="0">
              <a:solidFill>
                <a:srgbClr val="C00000"/>
              </a:solidFill>
            </a:endParaRPr>
          </a:p>
        </p:txBody>
      </p:sp>
      <p:sp>
        <p:nvSpPr>
          <p:cNvPr id="23" name="フローチャート: 結合子 22"/>
          <p:cNvSpPr/>
          <p:nvPr/>
        </p:nvSpPr>
        <p:spPr>
          <a:xfrm flipH="1">
            <a:off x="7811638" y="3181920"/>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C00000"/>
                </a:solidFill>
              </a:rPr>
              <a:t>3</a:t>
            </a:r>
            <a:endParaRPr kumimoji="1" lang="ja-JP" altLang="en-US" sz="1600" b="1" dirty="0">
              <a:solidFill>
                <a:srgbClr val="C00000"/>
              </a:solidFill>
            </a:endParaRPr>
          </a:p>
        </p:txBody>
      </p:sp>
      <p:sp>
        <p:nvSpPr>
          <p:cNvPr id="24" name="フローチャート: 結合子 23"/>
          <p:cNvSpPr/>
          <p:nvPr/>
        </p:nvSpPr>
        <p:spPr>
          <a:xfrm flipH="1">
            <a:off x="8235608" y="3377810"/>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rgbClr val="C00000"/>
                </a:solidFill>
              </a:rPr>
              <a:t>2</a:t>
            </a:r>
            <a:endParaRPr kumimoji="1" lang="ja-JP" altLang="en-US" sz="1600" b="1" dirty="0">
              <a:solidFill>
                <a:srgbClr val="C00000"/>
              </a:solidFill>
            </a:endParaRPr>
          </a:p>
        </p:txBody>
      </p:sp>
      <p:sp>
        <p:nvSpPr>
          <p:cNvPr id="12" name="楕円 11"/>
          <p:cNvSpPr/>
          <p:nvPr/>
        </p:nvSpPr>
        <p:spPr>
          <a:xfrm rot="20126785">
            <a:off x="6019708" y="2761545"/>
            <a:ext cx="2685695" cy="1903798"/>
          </a:xfrm>
          <a:prstGeom prst="ellipse">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p:nvSpPr>
        <p:spPr>
          <a:xfrm rot="20126785">
            <a:off x="4487201" y="3003080"/>
            <a:ext cx="2815789" cy="2029691"/>
          </a:xfrm>
          <a:prstGeom prst="ellipse">
            <a:avLst/>
          </a:prstGeom>
          <a:noFill/>
          <a:ln w="19050">
            <a:solidFill>
              <a:schemeClr val="accent1">
                <a:shade val="50000"/>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448790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5" name="グラフ 24"/>
          <p:cNvGraphicFramePr/>
          <p:nvPr/>
        </p:nvGraphicFramePr>
        <p:xfrm>
          <a:off x="3685442" y="2526226"/>
          <a:ext cx="5074944" cy="2562377"/>
        </p:xfrm>
        <a:graphic>
          <a:graphicData uri="http://schemas.openxmlformats.org/drawingml/2006/chart">
            <c:chart xmlns:c="http://schemas.openxmlformats.org/drawingml/2006/chart" xmlns:r="http://schemas.openxmlformats.org/officeDocument/2006/relationships" r:id="rId2"/>
          </a:graphicData>
        </a:graphic>
      </p:graphicFrame>
      <p:sp>
        <p:nvSpPr>
          <p:cNvPr id="8" name="四角形: 角を丸くする 7"/>
          <p:cNvSpPr/>
          <p:nvPr/>
        </p:nvSpPr>
        <p:spPr>
          <a:xfrm>
            <a:off x="273627" y="1938921"/>
            <a:ext cx="8596746" cy="3208044"/>
          </a:xfrm>
          <a:prstGeom prst="roundRect">
            <a:avLst>
              <a:gd name="adj" fmla="val 929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lang="ja-JP" altLang="en-US" dirty="0"/>
              <a:t>ミスマッチを許容した順序保存照合問題とは</a:t>
            </a:r>
            <a:endParaRPr kumimoji="1" lang="ja-JP" altLang="en-US" dirty="0"/>
          </a:p>
        </p:txBody>
      </p:sp>
      <p:sp>
        <p:nvSpPr>
          <p:cNvPr id="4" name="スライド番号プレースホルダー 3"/>
          <p:cNvSpPr>
            <a:spLocks noGrp="1"/>
          </p:cNvSpPr>
          <p:nvPr>
            <p:ph type="sldNum" sz="quarter" idx="12"/>
          </p:nvPr>
        </p:nvSpPr>
        <p:spPr/>
        <p:txBody>
          <a:bodyPr/>
          <a:lstStyle/>
          <a:p>
            <a:fld id="{46F5A2C1-14D5-5B4B-BE34-C3D425CB82EE}" type="slidenum">
              <a:rPr kumimoji="1" lang="ja-JP" altLang="en-US" smtClean="0"/>
              <a:t>48</a:t>
            </a:fld>
            <a:endParaRPr kumimoji="1" lang="ja-JP" altLang="en-US"/>
          </a:p>
        </p:txBody>
      </p:sp>
      <p:sp>
        <p:nvSpPr>
          <p:cNvPr id="6" name="四角形: 角を丸くする 5"/>
          <p:cNvSpPr/>
          <p:nvPr/>
        </p:nvSpPr>
        <p:spPr>
          <a:xfrm>
            <a:off x="32912" y="1803481"/>
            <a:ext cx="852055" cy="4132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rPr>
              <a:t>入力</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7" name="テキスト ボックス 6"/>
              <p:cNvSpPr txBox="1"/>
              <p:nvPr/>
            </p:nvSpPr>
            <p:spPr>
              <a:xfrm>
                <a:off x="705859" y="1236457"/>
                <a:ext cx="7697941" cy="646331"/>
              </a:xfrm>
              <a:prstGeom prst="rect">
                <a:avLst/>
              </a:prstGeom>
              <a:noFill/>
            </p:spPr>
            <p:txBody>
              <a:bodyPr wrap="none" rtlCol="0">
                <a:spAutoFit/>
              </a:bodyPr>
              <a:lstStyle/>
              <a:p>
                <a:r>
                  <a:rPr kumimoji="1" lang="ja-JP" altLang="en-US" dirty="0"/>
                  <a:t>　テキスト中からパターンと「最大で</a:t>
                </a:r>
                <a14:m>
                  <m:oMath xmlns:m="http://schemas.openxmlformats.org/officeDocument/2006/math">
                    <m:r>
                      <a:rPr kumimoji="1" lang="en-US" altLang="ja-JP" b="0" i="1" smtClean="0">
                        <a:latin typeface="Cambria Math" panose="02040503050406030204" pitchFamily="18" charset="0"/>
                      </a:rPr>
                      <m:t>𝑘</m:t>
                    </m:r>
                    <m:r>
                      <a:rPr lang="ja-JP" altLang="en-US" i="1">
                        <a:latin typeface="Cambria Math" panose="02040503050406030204" pitchFamily="18" charset="0"/>
                      </a:rPr>
                      <m:t>個</m:t>
                    </m:r>
                    <m:r>
                      <a:rPr kumimoji="1" lang="ja-JP" altLang="en-US" i="1" dirty="0" smtClean="0">
                        <a:latin typeface="Cambria Math" panose="02040503050406030204" pitchFamily="18" charset="0"/>
                      </a:rPr>
                      <m:t>の</m:t>
                    </m:r>
                  </m:oMath>
                </a14:m>
                <a:r>
                  <a:rPr kumimoji="1" lang="ja-JP" altLang="en-US" dirty="0"/>
                  <a:t>ミスマッチを持つ順序同型」</a:t>
                </a:r>
                <a:br>
                  <a:rPr kumimoji="1" lang="en-US" altLang="ja-JP" dirty="0"/>
                </a:br>
                <a:r>
                  <a:rPr kumimoji="1" lang="ja-JP" altLang="en-US" dirty="0"/>
                  <a:t>となる箇所を検索する問題</a:t>
                </a:r>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705859" y="1236457"/>
                <a:ext cx="7697941" cy="646331"/>
              </a:xfrm>
              <a:prstGeom prst="rect">
                <a:avLst/>
              </a:prstGeom>
              <a:blipFill>
                <a:blip r:embed="rId3"/>
                <a:stretch>
                  <a:fillRect l="-713" t="-4717" b="-141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p:cNvSpPr txBox="1"/>
              <p:nvPr/>
            </p:nvSpPr>
            <p:spPr>
              <a:xfrm>
                <a:off x="405245" y="2240493"/>
                <a:ext cx="3224794" cy="369332"/>
              </a:xfrm>
              <a:prstGeom prst="rect">
                <a:avLst/>
              </a:prstGeom>
              <a:noFill/>
            </p:spPr>
            <p:txBody>
              <a:bodyPr wrap="none" rtlCol="0">
                <a:spAutoFit/>
              </a:bodyPr>
              <a:lstStyle/>
              <a:p>
                <a:r>
                  <a:rPr kumimoji="1" lang="ja-JP" altLang="en-US" dirty="0"/>
                  <a:t>パターン</a:t>
                </a:r>
                <a14:m>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=(10,30,35,21,15)</m:t>
                    </m:r>
                  </m:oMath>
                </a14:m>
                <a:endParaRPr kumimoji="1" lang="ja-JP" altLang="en-US" dirty="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405245" y="2240493"/>
                <a:ext cx="3224794" cy="369332"/>
              </a:xfrm>
              <a:prstGeom prst="rect">
                <a:avLst/>
              </a:prstGeom>
              <a:blipFill>
                <a:blip r:embed="rId4"/>
                <a:stretch>
                  <a:fillRect l="-1512" t="-8333" r="-189"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p:cNvSpPr txBox="1"/>
              <p:nvPr/>
            </p:nvSpPr>
            <p:spPr>
              <a:xfrm>
                <a:off x="949716" y="1926069"/>
                <a:ext cx="2825132" cy="369332"/>
              </a:xfrm>
              <a:prstGeom prst="rect">
                <a:avLst/>
              </a:prstGeom>
              <a:noFill/>
            </p:spPr>
            <p:txBody>
              <a:bodyPr wrap="none" rtlCol="0">
                <a:spAutoFit/>
              </a:bodyPr>
              <a:lstStyle/>
              <a:p>
                <a:r>
                  <a:rPr lang="ja-JP" altLang="en-US" dirty="0"/>
                  <a:t>ミスマッチを</a:t>
                </a:r>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=1</m:t>
                    </m:r>
                  </m:oMath>
                </a14:m>
                <a:r>
                  <a:rPr lang="ja-JP" altLang="en-US" dirty="0"/>
                  <a:t>個許容</a:t>
                </a:r>
                <a:endParaRPr kumimoji="1" lang="ja-JP" altLang="en-US"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949716" y="1926069"/>
                <a:ext cx="2825132" cy="369332"/>
              </a:xfrm>
              <a:prstGeom prst="rect">
                <a:avLst/>
              </a:prstGeom>
              <a:blipFill>
                <a:blip r:embed="rId5"/>
                <a:stretch>
                  <a:fillRect l="-1944" t="-8197" r="-1296" b="-26230"/>
                </a:stretch>
              </a:blipFill>
            </p:spPr>
            <p:txBody>
              <a:bodyPr/>
              <a:lstStyle/>
              <a:p>
                <a:r>
                  <a:rPr lang="ja-JP" altLang="en-US">
                    <a:noFill/>
                  </a:rPr>
                  <a:t> </a:t>
                </a:r>
              </a:p>
            </p:txBody>
          </p:sp>
        </mc:Fallback>
      </mc:AlternateContent>
      <p:graphicFrame>
        <p:nvGraphicFramePr>
          <p:cNvPr id="13" name="グラフ 12"/>
          <p:cNvGraphicFramePr/>
          <p:nvPr/>
        </p:nvGraphicFramePr>
        <p:xfrm>
          <a:off x="273627" y="2526226"/>
          <a:ext cx="3411815" cy="2562377"/>
        </p:xfrm>
        <a:graphic>
          <a:graphicData uri="http://schemas.openxmlformats.org/drawingml/2006/chart">
            <c:chart xmlns:c="http://schemas.openxmlformats.org/drawingml/2006/chart" xmlns:r="http://schemas.openxmlformats.org/officeDocument/2006/relationships" r:id="rId6"/>
          </a:graphicData>
        </a:graphic>
      </p:graphicFrame>
      <mc:AlternateContent xmlns:mc="http://schemas.openxmlformats.org/markup-compatibility/2006" xmlns:a14="http://schemas.microsoft.com/office/drawing/2010/main">
        <mc:Choice Requires="a14">
          <p:sp>
            <p:nvSpPr>
              <p:cNvPr id="14" name="テキスト ボックス 13"/>
              <p:cNvSpPr txBox="1"/>
              <p:nvPr/>
            </p:nvSpPr>
            <p:spPr>
              <a:xfrm>
                <a:off x="4450937" y="2292876"/>
                <a:ext cx="4309449" cy="369332"/>
              </a:xfrm>
              <a:prstGeom prst="rect">
                <a:avLst/>
              </a:prstGeom>
              <a:noFill/>
            </p:spPr>
            <p:txBody>
              <a:bodyPr wrap="none" rtlCol="0">
                <a:spAutoFit/>
              </a:bodyPr>
              <a:lstStyle/>
              <a:p>
                <a:r>
                  <a:rPr lang="ja-JP" altLang="en-US" dirty="0"/>
                  <a:t>テキスト</a:t>
                </a:r>
                <a14:m>
                  <m:oMath xmlns:m="http://schemas.openxmlformats.org/officeDocument/2006/math">
                    <m:r>
                      <a:rPr lang="en-US" altLang="ja-JP" b="0" i="1" smtClean="0">
                        <a:latin typeface="Cambria Math" panose="02040503050406030204" pitchFamily="18" charset="0"/>
                      </a:rPr>
                      <m:t>𝑇</m:t>
                    </m:r>
                    <m:r>
                      <a:rPr lang="en-US" altLang="ja-JP" b="0" i="1" smtClean="0">
                        <a:latin typeface="Cambria Math" panose="02040503050406030204" pitchFamily="18" charset="0"/>
                      </a:rPr>
                      <m:t>=(20,8,35,40,20,15,45,37,30)</m:t>
                    </m:r>
                  </m:oMath>
                </a14:m>
                <a:endParaRPr kumimoji="1" lang="ja-JP" altLang="en-US"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4450937" y="2292876"/>
                <a:ext cx="4309449" cy="369332"/>
              </a:xfrm>
              <a:prstGeom prst="rect">
                <a:avLst/>
              </a:prstGeom>
              <a:blipFill>
                <a:blip r:embed="rId7"/>
                <a:stretch>
                  <a:fillRect l="-1132" t="-6557" b="-26230"/>
                </a:stretch>
              </a:blipFill>
            </p:spPr>
            <p:txBody>
              <a:bodyPr/>
              <a:lstStyle/>
              <a:p>
                <a:r>
                  <a:rPr lang="ja-JP" altLang="en-US">
                    <a:noFill/>
                  </a:rPr>
                  <a:t> </a:t>
                </a:r>
              </a:p>
            </p:txBody>
          </p:sp>
        </mc:Fallback>
      </mc:AlternateContent>
      <p:sp>
        <p:nvSpPr>
          <p:cNvPr id="11" name="フローチャート: 結合子 10"/>
          <p:cNvSpPr/>
          <p:nvPr/>
        </p:nvSpPr>
        <p:spPr>
          <a:xfrm flipH="1">
            <a:off x="949716" y="4218709"/>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C00000"/>
                </a:solidFill>
              </a:rPr>
              <a:t>1</a:t>
            </a:r>
            <a:endParaRPr kumimoji="1" lang="ja-JP" altLang="en-US" sz="1600" b="1" dirty="0">
              <a:solidFill>
                <a:srgbClr val="C00000"/>
              </a:solidFill>
            </a:endParaRPr>
          </a:p>
        </p:txBody>
      </p:sp>
      <p:sp>
        <p:nvSpPr>
          <p:cNvPr id="15" name="フローチャート: 結合子 14"/>
          <p:cNvSpPr/>
          <p:nvPr/>
        </p:nvSpPr>
        <p:spPr>
          <a:xfrm flipH="1">
            <a:off x="3124879" y="3941617"/>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rgbClr val="C00000"/>
                </a:solidFill>
              </a:rPr>
              <a:t>2</a:t>
            </a:r>
            <a:endParaRPr kumimoji="1" lang="ja-JP" altLang="en-US" sz="1600" b="1" dirty="0">
              <a:solidFill>
                <a:srgbClr val="C00000"/>
              </a:solidFill>
            </a:endParaRPr>
          </a:p>
        </p:txBody>
      </p:sp>
      <p:sp>
        <p:nvSpPr>
          <p:cNvPr id="16" name="フローチャート: 結合子 15"/>
          <p:cNvSpPr/>
          <p:nvPr/>
        </p:nvSpPr>
        <p:spPr>
          <a:xfrm flipH="1">
            <a:off x="2612259" y="3701643"/>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C00000"/>
                </a:solidFill>
              </a:rPr>
              <a:t>3</a:t>
            </a:r>
            <a:endParaRPr kumimoji="1" lang="ja-JP" altLang="en-US" sz="1600" b="1" dirty="0">
              <a:solidFill>
                <a:srgbClr val="C00000"/>
              </a:solidFill>
            </a:endParaRPr>
          </a:p>
        </p:txBody>
      </p:sp>
      <p:sp>
        <p:nvSpPr>
          <p:cNvPr id="18" name="フローチャート: 結合子 17"/>
          <p:cNvSpPr/>
          <p:nvPr/>
        </p:nvSpPr>
        <p:spPr>
          <a:xfrm flipH="1">
            <a:off x="1995591" y="2916186"/>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rgbClr val="C00000"/>
                </a:solidFill>
              </a:rPr>
              <a:t>✕</a:t>
            </a:r>
            <a:endParaRPr kumimoji="1" lang="ja-JP" altLang="en-US" sz="1600" b="1" dirty="0">
              <a:solidFill>
                <a:srgbClr val="C00000"/>
              </a:solidFill>
            </a:endParaRPr>
          </a:p>
        </p:txBody>
      </p:sp>
      <p:sp>
        <p:nvSpPr>
          <p:cNvPr id="19" name="フローチャート: 結合子 18"/>
          <p:cNvSpPr/>
          <p:nvPr/>
        </p:nvSpPr>
        <p:spPr>
          <a:xfrm flipH="1">
            <a:off x="1465639" y="3153808"/>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rgbClr val="C00000"/>
                </a:solidFill>
              </a:rPr>
              <a:t>4</a:t>
            </a:r>
            <a:endParaRPr kumimoji="1" lang="ja-JP" altLang="en-US" sz="1600" b="1" dirty="0">
              <a:solidFill>
                <a:srgbClr val="C00000"/>
              </a:solidFill>
            </a:endParaRPr>
          </a:p>
        </p:txBody>
      </p:sp>
      <p:sp>
        <p:nvSpPr>
          <p:cNvPr id="20" name="フローチャート: 結合子 19"/>
          <p:cNvSpPr/>
          <p:nvPr/>
        </p:nvSpPr>
        <p:spPr>
          <a:xfrm flipH="1">
            <a:off x="4773570" y="4394700"/>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C00000"/>
                </a:solidFill>
              </a:rPr>
              <a:t>1</a:t>
            </a:r>
            <a:endParaRPr kumimoji="1" lang="ja-JP" altLang="en-US" sz="1600" b="1" dirty="0">
              <a:solidFill>
                <a:srgbClr val="C00000"/>
              </a:solidFill>
            </a:endParaRPr>
          </a:p>
        </p:txBody>
      </p:sp>
      <p:sp>
        <p:nvSpPr>
          <p:cNvPr id="21" name="フローチャート: 結合子 20"/>
          <p:cNvSpPr/>
          <p:nvPr/>
        </p:nvSpPr>
        <p:spPr>
          <a:xfrm flipH="1">
            <a:off x="5297948" y="3289575"/>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rgbClr val="C00000"/>
                </a:solidFill>
              </a:rPr>
              <a:t>4</a:t>
            </a:r>
            <a:endParaRPr kumimoji="1" lang="ja-JP" altLang="en-US" sz="1600" b="1" dirty="0">
              <a:solidFill>
                <a:srgbClr val="C00000"/>
              </a:solidFill>
            </a:endParaRPr>
          </a:p>
        </p:txBody>
      </p:sp>
      <p:sp>
        <p:nvSpPr>
          <p:cNvPr id="22" name="フローチャート: 結合子 21"/>
          <p:cNvSpPr/>
          <p:nvPr/>
        </p:nvSpPr>
        <p:spPr>
          <a:xfrm flipH="1">
            <a:off x="5776285" y="3070037"/>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rgbClr val="C00000"/>
                </a:solidFill>
              </a:rPr>
              <a:t>✕</a:t>
            </a:r>
            <a:endParaRPr kumimoji="1" lang="ja-JP" altLang="en-US" sz="1600" b="1" dirty="0">
              <a:solidFill>
                <a:srgbClr val="C00000"/>
              </a:solidFill>
            </a:endParaRPr>
          </a:p>
        </p:txBody>
      </p:sp>
      <p:sp>
        <p:nvSpPr>
          <p:cNvPr id="23" name="フローチャート: 結合子 22"/>
          <p:cNvSpPr/>
          <p:nvPr/>
        </p:nvSpPr>
        <p:spPr>
          <a:xfrm flipH="1">
            <a:off x="6264117" y="3911557"/>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C00000"/>
                </a:solidFill>
              </a:rPr>
              <a:t>3</a:t>
            </a:r>
            <a:endParaRPr kumimoji="1" lang="ja-JP" altLang="en-US" sz="1600" b="1" dirty="0">
              <a:solidFill>
                <a:srgbClr val="C00000"/>
              </a:solidFill>
            </a:endParaRPr>
          </a:p>
        </p:txBody>
      </p:sp>
      <p:sp>
        <p:nvSpPr>
          <p:cNvPr id="24" name="フローチャート: 結合子 23"/>
          <p:cNvSpPr/>
          <p:nvPr/>
        </p:nvSpPr>
        <p:spPr>
          <a:xfrm flipH="1">
            <a:off x="6752155" y="4146032"/>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rgbClr val="C00000"/>
                </a:solidFill>
              </a:rPr>
              <a:t>2</a:t>
            </a:r>
            <a:endParaRPr kumimoji="1" lang="ja-JP" altLang="en-US" sz="1600" b="1" dirty="0">
              <a:solidFill>
                <a:srgbClr val="C00000"/>
              </a:solidFill>
            </a:endParaRPr>
          </a:p>
        </p:txBody>
      </p:sp>
      <p:sp>
        <p:nvSpPr>
          <p:cNvPr id="12" name="楕円 11"/>
          <p:cNvSpPr/>
          <p:nvPr/>
        </p:nvSpPr>
        <p:spPr>
          <a:xfrm rot="20126785">
            <a:off x="4487201" y="3003080"/>
            <a:ext cx="2815789" cy="2029691"/>
          </a:xfrm>
          <a:prstGeom prst="ellipse">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156986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5" name="グラフ 24"/>
          <p:cNvGraphicFramePr/>
          <p:nvPr/>
        </p:nvGraphicFramePr>
        <p:xfrm>
          <a:off x="3685442" y="2526226"/>
          <a:ext cx="5074944" cy="2562377"/>
        </p:xfrm>
        <a:graphic>
          <a:graphicData uri="http://schemas.openxmlformats.org/drawingml/2006/chart">
            <c:chart xmlns:c="http://schemas.openxmlformats.org/drawingml/2006/chart" xmlns:r="http://schemas.openxmlformats.org/officeDocument/2006/relationships" r:id="rId2"/>
          </a:graphicData>
        </a:graphic>
      </p:graphicFrame>
      <p:sp>
        <p:nvSpPr>
          <p:cNvPr id="8" name="四角形: 角を丸くする 7"/>
          <p:cNvSpPr/>
          <p:nvPr/>
        </p:nvSpPr>
        <p:spPr>
          <a:xfrm>
            <a:off x="273627" y="1938921"/>
            <a:ext cx="8596746" cy="3208044"/>
          </a:xfrm>
          <a:prstGeom prst="roundRect">
            <a:avLst>
              <a:gd name="adj" fmla="val 929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lang="ja-JP" altLang="en-US" dirty="0"/>
              <a:t>ミスマッチを許容した順序保存照合問題とは</a:t>
            </a:r>
            <a:endParaRPr kumimoji="1" lang="ja-JP" altLang="en-US" dirty="0"/>
          </a:p>
        </p:txBody>
      </p:sp>
      <p:sp>
        <p:nvSpPr>
          <p:cNvPr id="4" name="スライド番号プレースホルダー 3"/>
          <p:cNvSpPr>
            <a:spLocks noGrp="1"/>
          </p:cNvSpPr>
          <p:nvPr>
            <p:ph type="sldNum" sz="quarter" idx="12"/>
          </p:nvPr>
        </p:nvSpPr>
        <p:spPr/>
        <p:txBody>
          <a:bodyPr/>
          <a:lstStyle/>
          <a:p>
            <a:fld id="{46F5A2C1-14D5-5B4B-BE34-C3D425CB82EE}" type="slidenum">
              <a:rPr kumimoji="1" lang="ja-JP" altLang="en-US" smtClean="0"/>
              <a:t>49</a:t>
            </a:fld>
            <a:endParaRPr kumimoji="1" lang="ja-JP" altLang="en-US"/>
          </a:p>
        </p:txBody>
      </p:sp>
      <p:sp>
        <p:nvSpPr>
          <p:cNvPr id="6" name="四角形: 角を丸くする 5"/>
          <p:cNvSpPr/>
          <p:nvPr/>
        </p:nvSpPr>
        <p:spPr>
          <a:xfrm>
            <a:off x="32912" y="1803481"/>
            <a:ext cx="852055" cy="4132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rPr>
              <a:t>入力</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7" name="テキスト ボックス 6"/>
              <p:cNvSpPr txBox="1"/>
              <p:nvPr/>
            </p:nvSpPr>
            <p:spPr>
              <a:xfrm>
                <a:off x="705859" y="1236457"/>
                <a:ext cx="7697941" cy="646331"/>
              </a:xfrm>
              <a:prstGeom prst="rect">
                <a:avLst/>
              </a:prstGeom>
              <a:noFill/>
            </p:spPr>
            <p:txBody>
              <a:bodyPr wrap="none" rtlCol="0">
                <a:spAutoFit/>
              </a:bodyPr>
              <a:lstStyle/>
              <a:p>
                <a:r>
                  <a:rPr kumimoji="1" lang="ja-JP" altLang="en-US" dirty="0"/>
                  <a:t>　テキスト中からパターンと「最大で</a:t>
                </a:r>
                <a14:m>
                  <m:oMath xmlns:m="http://schemas.openxmlformats.org/officeDocument/2006/math">
                    <m:r>
                      <a:rPr kumimoji="1" lang="en-US" altLang="ja-JP" b="0" i="1" smtClean="0">
                        <a:latin typeface="Cambria Math" panose="02040503050406030204" pitchFamily="18" charset="0"/>
                      </a:rPr>
                      <m:t>𝑘</m:t>
                    </m:r>
                    <m:r>
                      <a:rPr lang="ja-JP" altLang="en-US" i="1">
                        <a:latin typeface="Cambria Math" panose="02040503050406030204" pitchFamily="18" charset="0"/>
                      </a:rPr>
                      <m:t>個</m:t>
                    </m:r>
                    <m:r>
                      <a:rPr kumimoji="1" lang="ja-JP" altLang="en-US" i="1" dirty="0" smtClean="0">
                        <a:latin typeface="Cambria Math" panose="02040503050406030204" pitchFamily="18" charset="0"/>
                      </a:rPr>
                      <m:t>の</m:t>
                    </m:r>
                  </m:oMath>
                </a14:m>
                <a:r>
                  <a:rPr kumimoji="1" lang="ja-JP" altLang="en-US" dirty="0"/>
                  <a:t>ミスマッチを持つ順序同型」</a:t>
                </a:r>
                <a:br>
                  <a:rPr kumimoji="1" lang="en-US" altLang="ja-JP" dirty="0"/>
                </a:br>
                <a:r>
                  <a:rPr kumimoji="1" lang="ja-JP" altLang="en-US" dirty="0"/>
                  <a:t>となる箇所を検索する問題</a:t>
                </a:r>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705859" y="1236457"/>
                <a:ext cx="7697941" cy="646331"/>
              </a:xfrm>
              <a:prstGeom prst="rect">
                <a:avLst/>
              </a:prstGeom>
              <a:blipFill>
                <a:blip r:embed="rId3"/>
                <a:stretch>
                  <a:fillRect l="-713" t="-4717" b="-141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p:cNvSpPr txBox="1"/>
              <p:nvPr/>
            </p:nvSpPr>
            <p:spPr>
              <a:xfrm>
                <a:off x="405245" y="2240493"/>
                <a:ext cx="3224794" cy="369332"/>
              </a:xfrm>
              <a:prstGeom prst="rect">
                <a:avLst/>
              </a:prstGeom>
              <a:noFill/>
            </p:spPr>
            <p:txBody>
              <a:bodyPr wrap="none" rtlCol="0">
                <a:spAutoFit/>
              </a:bodyPr>
              <a:lstStyle/>
              <a:p>
                <a:r>
                  <a:rPr kumimoji="1" lang="ja-JP" altLang="en-US" dirty="0"/>
                  <a:t>パターン</a:t>
                </a:r>
                <a14:m>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=(10,30,35,21,15)</m:t>
                    </m:r>
                  </m:oMath>
                </a14:m>
                <a:endParaRPr kumimoji="1" lang="ja-JP" altLang="en-US" dirty="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405245" y="2240493"/>
                <a:ext cx="3224794" cy="369332"/>
              </a:xfrm>
              <a:prstGeom prst="rect">
                <a:avLst/>
              </a:prstGeom>
              <a:blipFill>
                <a:blip r:embed="rId4"/>
                <a:stretch>
                  <a:fillRect l="-1512" t="-8333" r="-189"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p:cNvSpPr txBox="1"/>
              <p:nvPr/>
            </p:nvSpPr>
            <p:spPr>
              <a:xfrm>
                <a:off x="949716" y="1926069"/>
                <a:ext cx="2825132" cy="369332"/>
              </a:xfrm>
              <a:prstGeom prst="rect">
                <a:avLst/>
              </a:prstGeom>
              <a:noFill/>
            </p:spPr>
            <p:txBody>
              <a:bodyPr wrap="none" rtlCol="0">
                <a:spAutoFit/>
              </a:bodyPr>
              <a:lstStyle/>
              <a:p>
                <a:r>
                  <a:rPr lang="ja-JP" altLang="en-US" dirty="0"/>
                  <a:t>ミスマッチを</a:t>
                </a:r>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=1</m:t>
                    </m:r>
                  </m:oMath>
                </a14:m>
                <a:r>
                  <a:rPr lang="ja-JP" altLang="en-US" dirty="0"/>
                  <a:t>個許容</a:t>
                </a:r>
                <a:endParaRPr kumimoji="1" lang="ja-JP" altLang="en-US"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949716" y="1926069"/>
                <a:ext cx="2825132" cy="369332"/>
              </a:xfrm>
              <a:prstGeom prst="rect">
                <a:avLst/>
              </a:prstGeom>
              <a:blipFill>
                <a:blip r:embed="rId5"/>
                <a:stretch>
                  <a:fillRect l="-1944" t="-8197" r="-1296" b="-26230"/>
                </a:stretch>
              </a:blipFill>
            </p:spPr>
            <p:txBody>
              <a:bodyPr/>
              <a:lstStyle/>
              <a:p>
                <a:r>
                  <a:rPr lang="ja-JP" altLang="en-US">
                    <a:noFill/>
                  </a:rPr>
                  <a:t> </a:t>
                </a:r>
              </a:p>
            </p:txBody>
          </p:sp>
        </mc:Fallback>
      </mc:AlternateContent>
      <p:graphicFrame>
        <p:nvGraphicFramePr>
          <p:cNvPr id="13" name="グラフ 12"/>
          <p:cNvGraphicFramePr/>
          <p:nvPr/>
        </p:nvGraphicFramePr>
        <p:xfrm>
          <a:off x="273627" y="2526226"/>
          <a:ext cx="3411815" cy="2562377"/>
        </p:xfrm>
        <a:graphic>
          <a:graphicData uri="http://schemas.openxmlformats.org/drawingml/2006/chart">
            <c:chart xmlns:c="http://schemas.openxmlformats.org/drawingml/2006/chart" xmlns:r="http://schemas.openxmlformats.org/officeDocument/2006/relationships" r:id="rId6"/>
          </a:graphicData>
        </a:graphic>
      </p:graphicFrame>
      <mc:AlternateContent xmlns:mc="http://schemas.openxmlformats.org/markup-compatibility/2006" xmlns:a14="http://schemas.microsoft.com/office/drawing/2010/main">
        <mc:Choice Requires="a14">
          <p:sp>
            <p:nvSpPr>
              <p:cNvPr id="14" name="テキスト ボックス 13"/>
              <p:cNvSpPr txBox="1"/>
              <p:nvPr/>
            </p:nvSpPr>
            <p:spPr>
              <a:xfrm>
                <a:off x="4450937" y="2292876"/>
                <a:ext cx="4309449" cy="369332"/>
              </a:xfrm>
              <a:prstGeom prst="rect">
                <a:avLst/>
              </a:prstGeom>
              <a:noFill/>
            </p:spPr>
            <p:txBody>
              <a:bodyPr wrap="none" rtlCol="0">
                <a:spAutoFit/>
              </a:bodyPr>
              <a:lstStyle/>
              <a:p>
                <a:r>
                  <a:rPr lang="ja-JP" altLang="en-US" dirty="0"/>
                  <a:t>テキスト</a:t>
                </a:r>
                <a14:m>
                  <m:oMath xmlns:m="http://schemas.openxmlformats.org/officeDocument/2006/math">
                    <m:r>
                      <a:rPr lang="en-US" altLang="ja-JP" b="0" i="1" smtClean="0">
                        <a:latin typeface="Cambria Math" panose="02040503050406030204" pitchFamily="18" charset="0"/>
                      </a:rPr>
                      <m:t>𝑇</m:t>
                    </m:r>
                    <m:r>
                      <a:rPr lang="en-US" altLang="ja-JP" b="0" i="1" smtClean="0">
                        <a:latin typeface="Cambria Math" panose="02040503050406030204" pitchFamily="18" charset="0"/>
                      </a:rPr>
                      <m:t>=(20,8,35,40,20,15,45,37,30)</m:t>
                    </m:r>
                  </m:oMath>
                </a14:m>
                <a:endParaRPr kumimoji="1" lang="ja-JP" altLang="en-US"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4450937" y="2292876"/>
                <a:ext cx="4309449" cy="369332"/>
              </a:xfrm>
              <a:prstGeom prst="rect">
                <a:avLst/>
              </a:prstGeom>
              <a:blipFill>
                <a:blip r:embed="rId7"/>
                <a:stretch>
                  <a:fillRect l="-1132" t="-6557" b="-26230"/>
                </a:stretch>
              </a:blipFill>
            </p:spPr>
            <p:txBody>
              <a:bodyPr/>
              <a:lstStyle/>
              <a:p>
                <a:r>
                  <a:rPr lang="ja-JP" altLang="en-US">
                    <a:noFill/>
                  </a:rPr>
                  <a:t> </a:t>
                </a:r>
              </a:p>
            </p:txBody>
          </p:sp>
        </mc:Fallback>
      </mc:AlternateContent>
      <p:sp>
        <p:nvSpPr>
          <p:cNvPr id="11" name="フローチャート: 結合子 10"/>
          <p:cNvSpPr/>
          <p:nvPr/>
        </p:nvSpPr>
        <p:spPr>
          <a:xfrm flipH="1">
            <a:off x="949716" y="4218709"/>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C00000"/>
                </a:solidFill>
              </a:rPr>
              <a:t>1</a:t>
            </a:r>
            <a:endParaRPr kumimoji="1" lang="ja-JP" altLang="en-US" sz="1600" b="1" dirty="0">
              <a:solidFill>
                <a:srgbClr val="C00000"/>
              </a:solidFill>
            </a:endParaRPr>
          </a:p>
        </p:txBody>
      </p:sp>
      <p:sp>
        <p:nvSpPr>
          <p:cNvPr id="15" name="フローチャート: 結合子 14"/>
          <p:cNvSpPr/>
          <p:nvPr/>
        </p:nvSpPr>
        <p:spPr>
          <a:xfrm flipH="1">
            <a:off x="3124879" y="3941617"/>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rgbClr val="C00000"/>
                </a:solidFill>
              </a:rPr>
              <a:t>2</a:t>
            </a:r>
            <a:endParaRPr kumimoji="1" lang="ja-JP" altLang="en-US" sz="1600" b="1" dirty="0">
              <a:solidFill>
                <a:srgbClr val="C00000"/>
              </a:solidFill>
            </a:endParaRPr>
          </a:p>
        </p:txBody>
      </p:sp>
      <p:sp>
        <p:nvSpPr>
          <p:cNvPr id="16" name="フローチャート: 結合子 15"/>
          <p:cNvSpPr/>
          <p:nvPr/>
        </p:nvSpPr>
        <p:spPr>
          <a:xfrm flipH="1">
            <a:off x="2612259" y="3701643"/>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rgbClr val="C00000"/>
                </a:solidFill>
              </a:rPr>
              <a:t>✕</a:t>
            </a:r>
          </a:p>
        </p:txBody>
      </p:sp>
      <p:sp>
        <p:nvSpPr>
          <p:cNvPr id="18" name="フローチャート: 結合子 17"/>
          <p:cNvSpPr/>
          <p:nvPr/>
        </p:nvSpPr>
        <p:spPr>
          <a:xfrm flipH="1">
            <a:off x="1995591" y="2916186"/>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rgbClr val="C00000"/>
                </a:solidFill>
              </a:rPr>
              <a:t>4</a:t>
            </a:r>
            <a:endParaRPr kumimoji="1" lang="ja-JP" altLang="en-US" sz="1600" b="1" dirty="0">
              <a:solidFill>
                <a:srgbClr val="C00000"/>
              </a:solidFill>
            </a:endParaRPr>
          </a:p>
        </p:txBody>
      </p:sp>
      <p:sp>
        <p:nvSpPr>
          <p:cNvPr id="19" name="フローチャート: 結合子 18"/>
          <p:cNvSpPr/>
          <p:nvPr/>
        </p:nvSpPr>
        <p:spPr>
          <a:xfrm flipH="1">
            <a:off x="1465639" y="3153808"/>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C00000"/>
                </a:solidFill>
              </a:rPr>
              <a:t>3</a:t>
            </a:r>
            <a:endParaRPr kumimoji="1" lang="ja-JP" altLang="en-US" sz="1600" b="1" dirty="0">
              <a:solidFill>
                <a:srgbClr val="C00000"/>
              </a:solidFill>
            </a:endParaRPr>
          </a:p>
        </p:txBody>
      </p:sp>
      <p:sp>
        <p:nvSpPr>
          <p:cNvPr id="20" name="フローチャート: 結合子 19"/>
          <p:cNvSpPr/>
          <p:nvPr/>
        </p:nvSpPr>
        <p:spPr>
          <a:xfrm flipH="1">
            <a:off x="4773570" y="4394700"/>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C00000"/>
                </a:solidFill>
              </a:rPr>
              <a:t>1</a:t>
            </a:r>
            <a:endParaRPr kumimoji="1" lang="ja-JP" altLang="en-US" sz="1600" b="1" dirty="0">
              <a:solidFill>
                <a:srgbClr val="C00000"/>
              </a:solidFill>
            </a:endParaRPr>
          </a:p>
        </p:txBody>
      </p:sp>
      <p:sp>
        <p:nvSpPr>
          <p:cNvPr id="21" name="フローチャート: 結合子 20"/>
          <p:cNvSpPr/>
          <p:nvPr/>
        </p:nvSpPr>
        <p:spPr>
          <a:xfrm flipH="1">
            <a:off x="5297948" y="3289575"/>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C00000"/>
                </a:solidFill>
              </a:rPr>
              <a:t>3</a:t>
            </a:r>
            <a:endParaRPr kumimoji="1" lang="ja-JP" altLang="en-US" sz="1600" b="1" dirty="0">
              <a:solidFill>
                <a:srgbClr val="C00000"/>
              </a:solidFill>
            </a:endParaRPr>
          </a:p>
        </p:txBody>
      </p:sp>
      <p:sp>
        <p:nvSpPr>
          <p:cNvPr id="22" name="フローチャート: 結合子 21"/>
          <p:cNvSpPr/>
          <p:nvPr/>
        </p:nvSpPr>
        <p:spPr>
          <a:xfrm flipH="1">
            <a:off x="5776285" y="3070037"/>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rgbClr val="C00000"/>
                </a:solidFill>
              </a:rPr>
              <a:t>4</a:t>
            </a:r>
            <a:endParaRPr kumimoji="1" lang="ja-JP" altLang="en-US" sz="1600" b="1" dirty="0">
              <a:solidFill>
                <a:srgbClr val="C00000"/>
              </a:solidFill>
            </a:endParaRPr>
          </a:p>
        </p:txBody>
      </p:sp>
      <p:sp>
        <p:nvSpPr>
          <p:cNvPr id="23" name="フローチャート: 結合子 22"/>
          <p:cNvSpPr/>
          <p:nvPr/>
        </p:nvSpPr>
        <p:spPr>
          <a:xfrm flipH="1">
            <a:off x="6264117" y="3911557"/>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rgbClr val="C00000"/>
                </a:solidFill>
              </a:rPr>
              <a:t>✕</a:t>
            </a:r>
            <a:endParaRPr kumimoji="1" lang="ja-JP" altLang="en-US" sz="1600" b="1" dirty="0">
              <a:solidFill>
                <a:srgbClr val="C00000"/>
              </a:solidFill>
            </a:endParaRPr>
          </a:p>
        </p:txBody>
      </p:sp>
      <p:sp>
        <p:nvSpPr>
          <p:cNvPr id="24" name="フローチャート: 結合子 23"/>
          <p:cNvSpPr/>
          <p:nvPr/>
        </p:nvSpPr>
        <p:spPr>
          <a:xfrm flipH="1">
            <a:off x="6752155" y="4146032"/>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rgbClr val="C00000"/>
                </a:solidFill>
              </a:rPr>
              <a:t>2</a:t>
            </a:r>
            <a:endParaRPr kumimoji="1" lang="ja-JP" altLang="en-US" sz="1600" b="1" dirty="0">
              <a:solidFill>
                <a:srgbClr val="C00000"/>
              </a:solidFill>
            </a:endParaRPr>
          </a:p>
        </p:txBody>
      </p:sp>
      <p:sp>
        <p:nvSpPr>
          <p:cNvPr id="12" name="楕円 11"/>
          <p:cNvSpPr/>
          <p:nvPr/>
        </p:nvSpPr>
        <p:spPr>
          <a:xfrm rot="20126785">
            <a:off x="4487201" y="3003080"/>
            <a:ext cx="2815789" cy="2029691"/>
          </a:xfrm>
          <a:prstGeom prst="ellipse">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23516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研究の背景</a:t>
            </a:r>
          </a:p>
        </p:txBody>
      </p:sp>
      <p:sp>
        <p:nvSpPr>
          <p:cNvPr id="4" name="スライド番号プレースホルダー 3"/>
          <p:cNvSpPr>
            <a:spLocks noGrp="1"/>
          </p:cNvSpPr>
          <p:nvPr>
            <p:ph type="sldNum" sz="quarter" idx="12"/>
          </p:nvPr>
        </p:nvSpPr>
        <p:spPr/>
        <p:txBody>
          <a:bodyPr/>
          <a:lstStyle/>
          <a:p>
            <a:fld id="{46F5A2C1-14D5-5B4B-BE34-C3D425CB82EE}" type="slidenum">
              <a:rPr kumimoji="1" lang="ja-JP" altLang="en-US" smtClean="0"/>
              <a:t>5</a:t>
            </a:fld>
            <a:endParaRPr kumimoji="1" lang="ja-JP" altLang="en-US"/>
          </a:p>
        </p:txBody>
      </p:sp>
      <p:pic>
        <p:nvPicPr>
          <p:cNvPr id="5" name="図 4"/>
          <p:cNvPicPr>
            <a:picLocks noChangeAspect="1"/>
          </p:cNvPicPr>
          <p:nvPr/>
        </p:nvPicPr>
        <p:blipFill>
          <a:blip r:embed="rId2"/>
          <a:stretch>
            <a:fillRect/>
          </a:stretch>
        </p:blipFill>
        <p:spPr>
          <a:xfrm>
            <a:off x="3683511" y="1308384"/>
            <a:ext cx="1624577" cy="1746543"/>
          </a:xfrm>
          <a:prstGeom prst="rect">
            <a:avLst/>
          </a:prstGeom>
        </p:spPr>
      </p:pic>
      <p:pic>
        <p:nvPicPr>
          <p:cNvPr id="6" name="図 5"/>
          <p:cNvPicPr>
            <a:picLocks noChangeAspect="1"/>
          </p:cNvPicPr>
          <p:nvPr/>
        </p:nvPicPr>
        <p:blipFill>
          <a:blip r:embed="rId3"/>
          <a:stretch>
            <a:fillRect/>
          </a:stretch>
        </p:blipFill>
        <p:spPr>
          <a:xfrm>
            <a:off x="-76200" y="4272495"/>
            <a:ext cx="9144000" cy="1374864"/>
          </a:xfrm>
          <a:prstGeom prst="rect">
            <a:avLst/>
          </a:prstGeom>
        </p:spPr>
      </p:pic>
      <p:cxnSp>
        <p:nvCxnSpPr>
          <p:cNvPr id="7" name="直線矢印コネクタ 6"/>
          <p:cNvCxnSpPr>
            <a:cxnSpLocks/>
          </p:cNvCxnSpPr>
          <p:nvPr/>
        </p:nvCxnSpPr>
        <p:spPr>
          <a:xfrm>
            <a:off x="4461165" y="3158836"/>
            <a:ext cx="3678380" cy="9767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61927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5" name="グラフ 24"/>
          <p:cNvGraphicFramePr/>
          <p:nvPr/>
        </p:nvGraphicFramePr>
        <p:xfrm>
          <a:off x="3685442" y="2526226"/>
          <a:ext cx="5074944" cy="2562377"/>
        </p:xfrm>
        <a:graphic>
          <a:graphicData uri="http://schemas.openxmlformats.org/drawingml/2006/chart">
            <c:chart xmlns:c="http://schemas.openxmlformats.org/drawingml/2006/chart" xmlns:r="http://schemas.openxmlformats.org/officeDocument/2006/relationships" r:id="rId2"/>
          </a:graphicData>
        </a:graphic>
      </p:graphicFrame>
      <p:sp>
        <p:nvSpPr>
          <p:cNvPr id="8" name="四角形: 角を丸くする 7"/>
          <p:cNvSpPr/>
          <p:nvPr/>
        </p:nvSpPr>
        <p:spPr>
          <a:xfrm>
            <a:off x="273627" y="1938921"/>
            <a:ext cx="8596746" cy="3208044"/>
          </a:xfrm>
          <a:prstGeom prst="roundRect">
            <a:avLst>
              <a:gd name="adj" fmla="val 929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lang="ja-JP" altLang="en-US" dirty="0"/>
              <a:t>ミスマッチを許容した順序保存照合問題とは</a:t>
            </a:r>
            <a:endParaRPr kumimoji="1" lang="ja-JP" altLang="en-US" dirty="0"/>
          </a:p>
        </p:txBody>
      </p:sp>
      <p:sp>
        <p:nvSpPr>
          <p:cNvPr id="4" name="スライド番号プレースホルダー 3"/>
          <p:cNvSpPr>
            <a:spLocks noGrp="1"/>
          </p:cNvSpPr>
          <p:nvPr>
            <p:ph type="sldNum" sz="quarter" idx="12"/>
          </p:nvPr>
        </p:nvSpPr>
        <p:spPr/>
        <p:txBody>
          <a:bodyPr/>
          <a:lstStyle/>
          <a:p>
            <a:fld id="{46F5A2C1-14D5-5B4B-BE34-C3D425CB82EE}" type="slidenum">
              <a:rPr kumimoji="1" lang="ja-JP" altLang="en-US" smtClean="0"/>
              <a:t>50</a:t>
            </a:fld>
            <a:endParaRPr kumimoji="1" lang="ja-JP" altLang="en-US"/>
          </a:p>
        </p:txBody>
      </p:sp>
      <p:sp>
        <p:nvSpPr>
          <p:cNvPr id="6" name="四角形: 角を丸くする 5"/>
          <p:cNvSpPr/>
          <p:nvPr/>
        </p:nvSpPr>
        <p:spPr>
          <a:xfrm>
            <a:off x="32912" y="1803481"/>
            <a:ext cx="852055" cy="4132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rPr>
              <a:t>入力</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7" name="テキスト ボックス 6"/>
              <p:cNvSpPr txBox="1"/>
              <p:nvPr/>
            </p:nvSpPr>
            <p:spPr>
              <a:xfrm>
                <a:off x="705859" y="1236457"/>
                <a:ext cx="7697941" cy="646331"/>
              </a:xfrm>
              <a:prstGeom prst="rect">
                <a:avLst/>
              </a:prstGeom>
              <a:noFill/>
            </p:spPr>
            <p:txBody>
              <a:bodyPr wrap="none" rtlCol="0">
                <a:spAutoFit/>
              </a:bodyPr>
              <a:lstStyle/>
              <a:p>
                <a:r>
                  <a:rPr kumimoji="1" lang="ja-JP" altLang="en-US" dirty="0"/>
                  <a:t>　テキスト中からパターンと「最大で</a:t>
                </a:r>
                <a14:m>
                  <m:oMath xmlns:m="http://schemas.openxmlformats.org/officeDocument/2006/math">
                    <m:r>
                      <a:rPr kumimoji="1" lang="en-US" altLang="ja-JP" b="0" i="1" smtClean="0">
                        <a:latin typeface="Cambria Math" panose="02040503050406030204" pitchFamily="18" charset="0"/>
                      </a:rPr>
                      <m:t>𝑘</m:t>
                    </m:r>
                    <m:r>
                      <a:rPr lang="ja-JP" altLang="en-US" i="1">
                        <a:latin typeface="Cambria Math" panose="02040503050406030204" pitchFamily="18" charset="0"/>
                      </a:rPr>
                      <m:t>個</m:t>
                    </m:r>
                    <m:r>
                      <a:rPr kumimoji="1" lang="ja-JP" altLang="en-US" i="1" dirty="0" smtClean="0">
                        <a:latin typeface="Cambria Math" panose="02040503050406030204" pitchFamily="18" charset="0"/>
                      </a:rPr>
                      <m:t>の</m:t>
                    </m:r>
                  </m:oMath>
                </a14:m>
                <a:r>
                  <a:rPr kumimoji="1" lang="ja-JP" altLang="en-US" dirty="0"/>
                  <a:t>ミスマッチを持つ順序同型」</a:t>
                </a:r>
                <a:br>
                  <a:rPr kumimoji="1" lang="en-US" altLang="ja-JP" dirty="0"/>
                </a:br>
                <a:r>
                  <a:rPr kumimoji="1" lang="ja-JP" altLang="en-US" dirty="0"/>
                  <a:t>となる箇所を検索する問題</a:t>
                </a:r>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705859" y="1236457"/>
                <a:ext cx="7697941" cy="646331"/>
              </a:xfrm>
              <a:prstGeom prst="rect">
                <a:avLst/>
              </a:prstGeom>
              <a:blipFill>
                <a:blip r:embed="rId3"/>
                <a:stretch>
                  <a:fillRect l="-713" t="-4717" b="-141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p:cNvSpPr txBox="1"/>
              <p:nvPr/>
            </p:nvSpPr>
            <p:spPr>
              <a:xfrm>
                <a:off x="405245" y="2240493"/>
                <a:ext cx="3224794" cy="369332"/>
              </a:xfrm>
              <a:prstGeom prst="rect">
                <a:avLst/>
              </a:prstGeom>
              <a:noFill/>
            </p:spPr>
            <p:txBody>
              <a:bodyPr wrap="none" rtlCol="0">
                <a:spAutoFit/>
              </a:bodyPr>
              <a:lstStyle/>
              <a:p>
                <a:r>
                  <a:rPr kumimoji="1" lang="ja-JP" altLang="en-US" dirty="0"/>
                  <a:t>パターン</a:t>
                </a:r>
                <a14:m>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=(10,30,35,21,15)</m:t>
                    </m:r>
                  </m:oMath>
                </a14:m>
                <a:endParaRPr kumimoji="1" lang="ja-JP" altLang="en-US" dirty="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405245" y="2240493"/>
                <a:ext cx="3224794" cy="369332"/>
              </a:xfrm>
              <a:prstGeom prst="rect">
                <a:avLst/>
              </a:prstGeom>
              <a:blipFill>
                <a:blip r:embed="rId4"/>
                <a:stretch>
                  <a:fillRect l="-1512" t="-8333" r="-189"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p:cNvSpPr txBox="1"/>
              <p:nvPr/>
            </p:nvSpPr>
            <p:spPr>
              <a:xfrm>
                <a:off x="949716" y="1926069"/>
                <a:ext cx="2825132" cy="369332"/>
              </a:xfrm>
              <a:prstGeom prst="rect">
                <a:avLst/>
              </a:prstGeom>
              <a:noFill/>
            </p:spPr>
            <p:txBody>
              <a:bodyPr wrap="none" rtlCol="0">
                <a:spAutoFit/>
              </a:bodyPr>
              <a:lstStyle/>
              <a:p>
                <a:r>
                  <a:rPr lang="ja-JP" altLang="en-US" dirty="0"/>
                  <a:t>ミスマッチを</a:t>
                </a:r>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=1</m:t>
                    </m:r>
                  </m:oMath>
                </a14:m>
                <a:r>
                  <a:rPr lang="ja-JP" altLang="en-US" dirty="0"/>
                  <a:t>個許容</a:t>
                </a:r>
                <a:endParaRPr kumimoji="1" lang="ja-JP" altLang="en-US"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949716" y="1926069"/>
                <a:ext cx="2825132" cy="369332"/>
              </a:xfrm>
              <a:prstGeom prst="rect">
                <a:avLst/>
              </a:prstGeom>
              <a:blipFill>
                <a:blip r:embed="rId5"/>
                <a:stretch>
                  <a:fillRect l="-1944" t="-8197" r="-1296" b="-26230"/>
                </a:stretch>
              </a:blipFill>
            </p:spPr>
            <p:txBody>
              <a:bodyPr/>
              <a:lstStyle/>
              <a:p>
                <a:r>
                  <a:rPr lang="ja-JP" altLang="en-US">
                    <a:noFill/>
                  </a:rPr>
                  <a:t> </a:t>
                </a:r>
              </a:p>
            </p:txBody>
          </p:sp>
        </mc:Fallback>
      </mc:AlternateContent>
      <p:graphicFrame>
        <p:nvGraphicFramePr>
          <p:cNvPr id="13" name="グラフ 12"/>
          <p:cNvGraphicFramePr/>
          <p:nvPr/>
        </p:nvGraphicFramePr>
        <p:xfrm>
          <a:off x="273627" y="2526226"/>
          <a:ext cx="3411815" cy="2562377"/>
        </p:xfrm>
        <a:graphic>
          <a:graphicData uri="http://schemas.openxmlformats.org/drawingml/2006/chart">
            <c:chart xmlns:c="http://schemas.openxmlformats.org/drawingml/2006/chart" xmlns:r="http://schemas.openxmlformats.org/officeDocument/2006/relationships" r:id="rId6"/>
          </a:graphicData>
        </a:graphic>
      </p:graphicFrame>
      <mc:AlternateContent xmlns:mc="http://schemas.openxmlformats.org/markup-compatibility/2006" xmlns:a14="http://schemas.microsoft.com/office/drawing/2010/main">
        <mc:Choice Requires="a14">
          <p:sp>
            <p:nvSpPr>
              <p:cNvPr id="14" name="テキスト ボックス 13"/>
              <p:cNvSpPr txBox="1"/>
              <p:nvPr/>
            </p:nvSpPr>
            <p:spPr>
              <a:xfrm>
                <a:off x="4450937" y="2292876"/>
                <a:ext cx="4309449" cy="369332"/>
              </a:xfrm>
              <a:prstGeom prst="rect">
                <a:avLst/>
              </a:prstGeom>
              <a:noFill/>
            </p:spPr>
            <p:txBody>
              <a:bodyPr wrap="none" rtlCol="0">
                <a:spAutoFit/>
              </a:bodyPr>
              <a:lstStyle/>
              <a:p>
                <a:r>
                  <a:rPr lang="ja-JP" altLang="en-US" dirty="0"/>
                  <a:t>テキスト</a:t>
                </a:r>
                <a14:m>
                  <m:oMath xmlns:m="http://schemas.openxmlformats.org/officeDocument/2006/math">
                    <m:r>
                      <a:rPr lang="en-US" altLang="ja-JP" b="0" i="1" smtClean="0">
                        <a:latin typeface="Cambria Math" panose="02040503050406030204" pitchFamily="18" charset="0"/>
                      </a:rPr>
                      <m:t>𝑇</m:t>
                    </m:r>
                    <m:r>
                      <a:rPr lang="en-US" altLang="ja-JP" b="0" i="1" smtClean="0">
                        <a:latin typeface="Cambria Math" panose="02040503050406030204" pitchFamily="18" charset="0"/>
                      </a:rPr>
                      <m:t>=(20,8,35,40,20,15,45,37,30)</m:t>
                    </m:r>
                  </m:oMath>
                </a14:m>
                <a:endParaRPr kumimoji="1" lang="ja-JP" altLang="en-US"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4450937" y="2292876"/>
                <a:ext cx="4309449" cy="369332"/>
              </a:xfrm>
              <a:prstGeom prst="rect">
                <a:avLst/>
              </a:prstGeom>
              <a:blipFill>
                <a:blip r:embed="rId7"/>
                <a:stretch>
                  <a:fillRect l="-1132" t="-6557" b="-26230"/>
                </a:stretch>
              </a:blipFill>
            </p:spPr>
            <p:txBody>
              <a:bodyPr/>
              <a:lstStyle/>
              <a:p>
                <a:r>
                  <a:rPr lang="ja-JP" altLang="en-US">
                    <a:noFill/>
                  </a:rPr>
                  <a:t> </a:t>
                </a:r>
              </a:p>
            </p:txBody>
          </p:sp>
        </mc:Fallback>
      </mc:AlternateContent>
      <p:sp>
        <p:nvSpPr>
          <p:cNvPr id="11" name="フローチャート: 結合子 10"/>
          <p:cNvSpPr/>
          <p:nvPr/>
        </p:nvSpPr>
        <p:spPr>
          <a:xfrm flipH="1">
            <a:off x="949716" y="4218709"/>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C00000"/>
                </a:solidFill>
              </a:rPr>
              <a:t>1</a:t>
            </a:r>
            <a:endParaRPr kumimoji="1" lang="ja-JP" altLang="en-US" sz="1600" b="1" dirty="0">
              <a:solidFill>
                <a:srgbClr val="C00000"/>
              </a:solidFill>
            </a:endParaRPr>
          </a:p>
        </p:txBody>
      </p:sp>
      <p:sp>
        <p:nvSpPr>
          <p:cNvPr id="15" name="フローチャート: 結合子 14"/>
          <p:cNvSpPr/>
          <p:nvPr/>
        </p:nvSpPr>
        <p:spPr>
          <a:xfrm flipH="1">
            <a:off x="3124879" y="3941617"/>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rgbClr val="C00000"/>
                </a:solidFill>
              </a:rPr>
              <a:t>✕</a:t>
            </a:r>
            <a:endParaRPr kumimoji="1" lang="ja-JP" altLang="en-US" sz="1600" b="1" dirty="0">
              <a:solidFill>
                <a:srgbClr val="C00000"/>
              </a:solidFill>
            </a:endParaRPr>
          </a:p>
        </p:txBody>
      </p:sp>
      <p:sp>
        <p:nvSpPr>
          <p:cNvPr id="16" name="フローチャート: 結合子 15"/>
          <p:cNvSpPr/>
          <p:nvPr/>
        </p:nvSpPr>
        <p:spPr>
          <a:xfrm flipH="1">
            <a:off x="2612259" y="3701643"/>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rgbClr val="C00000"/>
                </a:solidFill>
              </a:rPr>
              <a:t>2</a:t>
            </a:r>
            <a:endParaRPr kumimoji="1" lang="ja-JP" altLang="en-US" sz="1600" b="1" dirty="0">
              <a:solidFill>
                <a:srgbClr val="C00000"/>
              </a:solidFill>
            </a:endParaRPr>
          </a:p>
        </p:txBody>
      </p:sp>
      <p:sp>
        <p:nvSpPr>
          <p:cNvPr id="18" name="フローチャート: 結合子 17"/>
          <p:cNvSpPr/>
          <p:nvPr/>
        </p:nvSpPr>
        <p:spPr>
          <a:xfrm flipH="1">
            <a:off x="1995591" y="2916186"/>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rgbClr val="C00000"/>
                </a:solidFill>
              </a:rPr>
              <a:t>4</a:t>
            </a:r>
            <a:endParaRPr kumimoji="1" lang="ja-JP" altLang="en-US" sz="1600" b="1" dirty="0">
              <a:solidFill>
                <a:srgbClr val="C00000"/>
              </a:solidFill>
            </a:endParaRPr>
          </a:p>
        </p:txBody>
      </p:sp>
      <p:sp>
        <p:nvSpPr>
          <p:cNvPr id="19" name="フローチャート: 結合子 18"/>
          <p:cNvSpPr/>
          <p:nvPr/>
        </p:nvSpPr>
        <p:spPr>
          <a:xfrm flipH="1">
            <a:off x="1465639" y="3153808"/>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C00000"/>
                </a:solidFill>
              </a:rPr>
              <a:t>3</a:t>
            </a:r>
            <a:endParaRPr kumimoji="1" lang="ja-JP" altLang="en-US" sz="1600" b="1" dirty="0">
              <a:solidFill>
                <a:srgbClr val="C00000"/>
              </a:solidFill>
            </a:endParaRPr>
          </a:p>
        </p:txBody>
      </p:sp>
      <p:sp>
        <p:nvSpPr>
          <p:cNvPr id="20" name="フローチャート: 結合子 19"/>
          <p:cNvSpPr/>
          <p:nvPr/>
        </p:nvSpPr>
        <p:spPr>
          <a:xfrm flipH="1">
            <a:off x="4773570" y="4394700"/>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C00000"/>
                </a:solidFill>
              </a:rPr>
              <a:t>1</a:t>
            </a:r>
            <a:endParaRPr kumimoji="1" lang="ja-JP" altLang="en-US" sz="1600" b="1" dirty="0">
              <a:solidFill>
                <a:srgbClr val="C00000"/>
              </a:solidFill>
            </a:endParaRPr>
          </a:p>
        </p:txBody>
      </p:sp>
      <p:sp>
        <p:nvSpPr>
          <p:cNvPr id="21" name="フローチャート: 結合子 20"/>
          <p:cNvSpPr/>
          <p:nvPr/>
        </p:nvSpPr>
        <p:spPr>
          <a:xfrm flipH="1">
            <a:off x="5297948" y="3289575"/>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C00000"/>
                </a:solidFill>
              </a:rPr>
              <a:t>3</a:t>
            </a:r>
            <a:endParaRPr kumimoji="1" lang="ja-JP" altLang="en-US" sz="1600" b="1" dirty="0">
              <a:solidFill>
                <a:srgbClr val="C00000"/>
              </a:solidFill>
            </a:endParaRPr>
          </a:p>
        </p:txBody>
      </p:sp>
      <p:sp>
        <p:nvSpPr>
          <p:cNvPr id="22" name="フローチャート: 結合子 21"/>
          <p:cNvSpPr/>
          <p:nvPr/>
        </p:nvSpPr>
        <p:spPr>
          <a:xfrm flipH="1">
            <a:off x="5776285" y="3070037"/>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rgbClr val="C00000"/>
                </a:solidFill>
              </a:rPr>
              <a:t>4</a:t>
            </a:r>
            <a:endParaRPr kumimoji="1" lang="ja-JP" altLang="en-US" sz="1600" b="1" dirty="0">
              <a:solidFill>
                <a:srgbClr val="C00000"/>
              </a:solidFill>
            </a:endParaRPr>
          </a:p>
        </p:txBody>
      </p:sp>
      <p:sp>
        <p:nvSpPr>
          <p:cNvPr id="23" name="フローチャート: 結合子 22"/>
          <p:cNvSpPr/>
          <p:nvPr/>
        </p:nvSpPr>
        <p:spPr>
          <a:xfrm flipH="1">
            <a:off x="6264117" y="3911557"/>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rgbClr val="C00000"/>
                </a:solidFill>
              </a:rPr>
              <a:t>2</a:t>
            </a:r>
            <a:endParaRPr kumimoji="1" lang="ja-JP" altLang="en-US" sz="1600" b="1" dirty="0">
              <a:solidFill>
                <a:srgbClr val="C00000"/>
              </a:solidFill>
            </a:endParaRPr>
          </a:p>
        </p:txBody>
      </p:sp>
      <p:sp>
        <p:nvSpPr>
          <p:cNvPr id="24" name="フローチャート: 結合子 23"/>
          <p:cNvSpPr/>
          <p:nvPr/>
        </p:nvSpPr>
        <p:spPr>
          <a:xfrm flipH="1">
            <a:off x="6752155" y="4146032"/>
            <a:ext cx="237622" cy="237622"/>
          </a:xfrm>
          <a:prstGeom prst="flowChartConnector">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rgbClr val="C00000"/>
                </a:solidFill>
              </a:rPr>
              <a:t>✕</a:t>
            </a:r>
            <a:endParaRPr kumimoji="1" lang="ja-JP" altLang="en-US" sz="1600" b="1" dirty="0">
              <a:solidFill>
                <a:srgbClr val="C00000"/>
              </a:solidFill>
            </a:endParaRPr>
          </a:p>
        </p:txBody>
      </p:sp>
      <p:sp>
        <p:nvSpPr>
          <p:cNvPr id="12" name="楕円 11"/>
          <p:cNvSpPr/>
          <p:nvPr/>
        </p:nvSpPr>
        <p:spPr>
          <a:xfrm rot="20126785">
            <a:off x="4487201" y="3003080"/>
            <a:ext cx="2815789" cy="2029691"/>
          </a:xfrm>
          <a:prstGeom prst="ellipse">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91799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研究の背景</a:t>
            </a:r>
          </a:p>
        </p:txBody>
      </p:sp>
      <p:sp>
        <p:nvSpPr>
          <p:cNvPr id="4" name="スライド番号プレースホルダー 3"/>
          <p:cNvSpPr>
            <a:spLocks noGrp="1"/>
          </p:cNvSpPr>
          <p:nvPr>
            <p:ph type="sldNum" sz="quarter" idx="12"/>
          </p:nvPr>
        </p:nvSpPr>
        <p:spPr/>
        <p:txBody>
          <a:bodyPr/>
          <a:lstStyle/>
          <a:p>
            <a:fld id="{46F5A2C1-14D5-5B4B-BE34-C3D425CB82EE}" type="slidenum">
              <a:rPr kumimoji="1" lang="ja-JP" altLang="en-US" smtClean="0"/>
              <a:t>6</a:t>
            </a:fld>
            <a:endParaRPr kumimoji="1" lang="ja-JP" altLang="en-US"/>
          </a:p>
        </p:txBody>
      </p:sp>
      <p:pic>
        <p:nvPicPr>
          <p:cNvPr id="5" name="図 4"/>
          <p:cNvPicPr>
            <a:picLocks noChangeAspect="1"/>
          </p:cNvPicPr>
          <p:nvPr/>
        </p:nvPicPr>
        <p:blipFill>
          <a:blip r:embed="rId2"/>
          <a:stretch>
            <a:fillRect/>
          </a:stretch>
        </p:blipFill>
        <p:spPr>
          <a:xfrm>
            <a:off x="3683511" y="1308384"/>
            <a:ext cx="1624577" cy="1746543"/>
          </a:xfrm>
          <a:prstGeom prst="rect">
            <a:avLst/>
          </a:prstGeom>
        </p:spPr>
      </p:pic>
      <p:pic>
        <p:nvPicPr>
          <p:cNvPr id="6" name="図 5"/>
          <p:cNvPicPr>
            <a:picLocks noChangeAspect="1"/>
          </p:cNvPicPr>
          <p:nvPr/>
        </p:nvPicPr>
        <p:blipFill>
          <a:blip r:embed="rId3"/>
          <a:stretch>
            <a:fillRect/>
          </a:stretch>
        </p:blipFill>
        <p:spPr>
          <a:xfrm>
            <a:off x="-76200" y="4272495"/>
            <a:ext cx="9144000" cy="1374864"/>
          </a:xfrm>
          <a:prstGeom prst="rect">
            <a:avLst/>
          </a:prstGeom>
        </p:spPr>
      </p:pic>
      <p:cxnSp>
        <p:nvCxnSpPr>
          <p:cNvPr id="7" name="直線矢印コネクタ 6"/>
          <p:cNvCxnSpPr>
            <a:cxnSpLocks/>
          </p:cNvCxnSpPr>
          <p:nvPr/>
        </p:nvCxnSpPr>
        <p:spPr>
          <a:xfrm>
            <a:off x="4461165" y="3158836"/>
            <a:ext cx="1996785" cy="8243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楕円 7"/>
          <p:cNvSpPr/>
          <p:nvPr/>
        </p:nvSpPr>
        <p:spPr>
          <a:xfrm>
            <a:off x="6248400" y="3872345"/>
            <a:ext cx="1995055" cy="2112819"/>
          </a:xfrm>
          <a:prstGeom prst="ellipse">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152694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76201" y="4272495"/>
            <a:ext cx="9144000" cy="1374864"/>
          </a:xfrm>
          <a:prstGeom prst="rect">
            <a:avLst/>
          </a:prstGeom>
        </p:spPr>
      </p:pic>
      <p:sp>
        <p:nvSpPr>
          <p:cNvPr id="2" name="タイトル 1"/>
          <p:cNvSpPr>
            <a:spLocks noGrp="1"/>
          </p:cNvSpPr>
          <p:nvPr>
            <p:ph type="title"/>
          </p:nvPr>
        </p:nvSpPr>
        <p:spPr/>
        <p:txBody>
          <a:bodyPr/>
          <a:lstStyle/>
          <a:p>
            <a:r>
              <a:rPr kumimoji="1" lang="ja-JP" altLang="en-US" dirty="0"/>
              <a:t>研究の背景</a:t>
            </a:r>
          </a:p>
        </p:txBody>
      </p:sp>
      <p:sp>
        <p:nvSpPr>
          <p:cNvPr id="4" name="スライド番号プレースホルダー 3"/>
          <p:cNvSpPr>
            <a:spLocks noGrp="1"/>
          </p:cNvSpPr>
          <p:nvPr>
            <p:ph type="sldNum" sz="quarter" idx="12"/>
          </p:nvPr>
        </p:nvSpPr>
        <p:spPr/>
        <p:txBody>
          <a:bodyPr/>
          <a:lstStyle/>
          <a:p>
            <a:fld id="{46F5A2C1-14D5-5B4B-BE34-C3D425CB82EE}" type="slidenum">
              <a:rPr kumimoji="1" lang="ja-JP" altLang="en-US" smtClean="0"/>
              <a:t>7</a:t>
            </a:fld>
            <a:endParaRPr kumimoji="1" lang="ja-JP" altLang="en-US"/>
          </a:p>
        </p:txBody>
      </p:sp>
      <p:pic>
        <p:nvPicPr>
          <p:cNvPr id="5" name="図 4"/>
          <p:cNvPicPr>
            <a:picLocks noChangeAspect="1"/>
          </p:cNvPicPr>
          <p:nvPr/>
        </p:nvPicPr>
        <p:blipFill>
          <a:blip r:embed="rId3"/>
          <a:stretch>
            <a:fillRect/>
          </a:stretch>
        </p:blipFill>
        <p:spPr>
          <a:xfrm>
            <a:off x="3683511" y="1308384"/>
            <a:ext cx="1624577" cy="1746543"/>
          </a:xfrm>
          <a:prstGeom prst="rect">
            <a:avLst/>
          </a:prstGeom>
        </p:spPr>
      </p:pic>
      <p:sp>
        <p:nvSpPr>
          <p:cNvPr id="9" name="楕円 8"/>
          <p:cNvSpPr/>
          <p:nvPr/>
        </p:nvSpPr>
        <p:spPr>
          <a:xfrm>
            <a:off x="5430982" y="2230582"/>
            <a:ext cx="3463636" cy="11360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ノイズがある場合</a:t>
            </a:r>
          </a:p>
        </p:txBody>
      </p:sp>
    </p:spTree>
    <p:extLst>
      <p:ext uri="{BB962C8B-B14F-4D97-AF65-F5344CB8AC3E}">
        <p14:creationId xmlns:p14="http://schemas.microsoft.com/office/powerpoint/2010/main" val="49637073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76201" y="4272495"/>
            <a:ext cx="9144000" cy="1374864"/>
          </a:xfrm>
          <a:prstGeom prst="rect">
            <a:avLst/>
          </a:prstGeom>
        </p:spPr>
      </p:pic>
      <p:sp>
        <p:nvSpPr>
          <p:cNvPr id="2" name="タイトル 1"/>
          <p:cNvSpPr>
            <a:spLocks noGrp="1"/>
          </p:cNvSpPr>
          <p:nvPr>
            <p:ph type="title"/>
          </p:nvPr>
        </p:nvSpPr>
        <p:spPr/>
        <p:txBody>
          <a:bodyPr/>
          <a:lstStyle/>
          <a:p>
            <a:r>
              <a:rPr kumimoji="1" lang="ja-JP" altLang="en-US" dirty="0"/>
              <a:t>研究の背景</a:t>
            </a:r>
          </a:p>
        </p:txBody>
      </p:sp>
      <p:sp>
        <p:nvSpPr>
          <p:cNvPr id="4" name="スライド番号プレースホルダー 3"/>
          <p:cNvSpPr>
            <a:spLocks noGrp="1"/>
          </p:cNvSpPr>
          <p:nvPr>
            <p:ph type="sldNum" sz="quarter" idx="12"/>
          </p:nvPr>
        </p:nvSpPr>
        <p:spPr/>
        <p:txBody>
          <a:bodyPr/>
          <a:lstStyle/>
          <a:p>
            <a:fld id="{46F5A2C1-14D5-5B4B-BE34-C3D425CB82EE}" type="slidenum">
              <a:rPr kumimoji="1" lang="ja-JP" altLang="en-US" smtClean="0"/>
              <a:t>8</a:t>
            </a:fld>
            <a:endParaRPr kumimoji="1" lang="ja-JP" altLang="en-US"/>
          </a:p>
        </p:txBody>
      </p:sp>
      <p:pic>
        <p:nvPicPr>
          <p:cNvPr id="5" name="図 4"/>
          <p:cNvPicPr>
            <a:picLocks noChangeAspect="1"/>
          </p:cNvPicPr>
          <p:nvPr/>
        </p:nvPicPr>
        <p:blipFill>
          <a:blip r:embed="rId3"/>
          <a:stretch>
            <a:fillRect/>
          </a:stretch>
        </p:blipFill>
        <p:spPr>
          <a:xfrm>
            <a:off x="3683511" y="1308384"/>
            <a:ext cx="1624577" cy="1746543"/>
          </a:xfrm>
          <a:prstGeom prst="rect">
            <a:avLst/>
          </a:prstGeom>
        </p:spPr>
      </p:pic>
      <p:cxnSp>
        <p:nvCxnSpPr>
          <p:cNvPr id="6" name="直線矢印コネクタ 5"/>
          <p:cNvCxnSpPr/>
          <p:nvPr/>
        </p:nvCxnSpPr>
        <p:spPr>
          <a:xfrm flipH="1">
            <a:off x="1191491" y="3158836"/>
            <a:ext cx="3269673" cy="9767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楕円 7"/>
          <p:cNvSpPr/>
          <p:nvPr/>
        </p:nvSpPr>
        <p:spPr>
          <a:xfrm>
            <a:off x="5430982" y="2230582"/>
            <a:ext cx="3463636" cy="11360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ノイズがある場合</a:t>
            </a:r>
          </a:p>
        </p:txBody>
      </p:sp>
    </p:spTree>
    <p:extLst>
      <p:ext uri="{BB962C8B-B14F-4D97-AF65-F5344CB8AC3E}">
        <p14:creationId xmlns:p14="http://schemas.microsoft.com/office/powerpoint/2010/main" val="3797062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76201" y="4272495"/>
            <a:ext cx="9144000" cy="1374864"/>
          </a:xfrm>
          <a:prstGeom prst="rect">
            <a:avLst/>
          </a:prstGeom>
        </p:spPr>
      </p:pic>
      <p:sp>
        <p:nvSpPr>
          <p:cNvPr id="2" name="タイトル 1"/>
          <p:cNvSpPr>
            <a:spLocks noGrp="1"/>
          </p:cNvSpPr>
          <p:nvPr>
            <p:ph type="title"/>
          </p:nvPr>
        </p:nvSpPr>
        <p:spPr/>
        <p:txBody>
          <a:bodyPr/>
          <a:lstStyle/>
          <a:p>
            <a:r>
              <a:rPr kumimoji="1" lang="ja-JP" altLang="en-US" dirty="0"/>
              <a:t>研究の背景</a:t>
            </a:r>
          </a:p>
        </p:txBody>
      </p:sp>
      <p:sp>
        <p:nvSpPr>
          <p:cNvPr id="4" name="スライド番号プレースホルダー 3"/>
          <p:cNvSpPr>
            <a:spLocks noGrp="1"/>
          </p:cNvSpPr>
          <p:nvPr>
            <p:ph type="sldNum" sz="quarter" idx="12"/>
          </p:nvPr>
        </p:nvSpPr>
        <p:spPr/>
        <p:txBody>
          <a:bodyPr/>
          <a:lstStyle/>
          <a:p>
            <a:fld id="{46F5A2C1-14D5-5B4B-BE34-C3D425CB82EE}" type="slidenum">
              <a:rPr kumimoji="1" lang="ja-JP" altLang="en-US" smtClean="0"/>
              <a:t>9</a:t>
            </a:fld>
            <a:endParaRPr kumimoji="1" lang="ja-JP" altLang="en-US"/>
          </a:p>
        </p:txBody>
      </p:sp>
      <p:pic>
        <p:nvPicPr>
          <p:cNvPr id="5" name="図 4"/>
          <p:cNvPicPr>
            <a:picLocks noChangeAspect="1"/>
          </p:cNvPicPr>
          <p:nvPr/>
        </p:nvPicPr>
        <p:blipFill>
          <a:blip r:embed="rId3"/>
          <a:stretch>
            <a:fillRect/>
          </a:stretch>
        </p:blipFill>
        <p:spPr>
          <a:xfrm>
            <a:off x="3683511" y="1308384"/>
            <a:ext cx="1624577" cy="1746543"/>
          </a:xfrm>
          <a:prstGeom prst="rect">
            <a:avLst/>
          </a:prstGeom>
        </p:spPr>
      </p:pic>
      <p:cxnSp>
        <p:nvCxnSpPr>
          <p:cNvPr id="7" name="直線矢印コネクタ 6"/>
          <p:cNvCxnSpPr>
            <a:cxnSpLocks/>
          </p:cNvCxnSpPr>
          <p:nvPr/>
        </p:nvCxnSpPr>
        <p:spPr>
          <a:xfrm>
            <a:off x="4461165" y="3158836"/>
            <a:ext cx="3678380" cy="9767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楕円 7"/>
          <p:cNvSpPr/>
          <p:nvPr/>
        </p:nvSpPr>
        <p:spPr>
          <a:xfrm>
            <a:off x="5430982" y="2230582"/>
            <a:ext cx="3463636" cy="11360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ノイズがある場合</a:t>
            </a:r>
          </a:p>
        </p:txBody>
      </p:sp>
    </p:spTree>
    <p:extLst>
      <p:ext uri="{BB962C8B-B14F-4D97-AF65-F5344CB8AC3E}">
        <p14:creationId xmlns:p14="http://schemas.microsoft.com/office/powerpoint/2010/main" val="34221099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1629</TotalTime>
  <Words>3276</Words>
  <Application>Microsoft Office PowerPoint</Application>
  <PresentationFormat>画面に合わせる (4:3)</PresentationFormat>
  <Paragraphs>994</Paragraphs>
  <Slides>50</Slides>
  <Notes>9</Notes>
  <HiddenSlides>11</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50</vt:i4>
      </vt:variant>
    </vt:vector>
  </HeadingPairs>
  <TitlesOfParts>
    <vt:vector size="55" baseType="lpstr">
      <vt:lpstr>游ゴシック</vt:lpstr>
      <vt:lpstr>游ゴシック Light</vt:lpstr>
      <vt:lpstr>Arial</vt:lpstr>
      <vt:lpstr>Cambria Math</vt:lpstr>
      <vt:lpstr>ホワイト</vt:lpstr>
      <vt:lpstr>ミスマッチを許容した順序保存照合問題についての研究進捗</vt:lpstr>
      <vt:lpstr>目次</vt:lpstr>
      <vt:lpstr>研究の背景</vt:lpstr>
      <vt:lpstr>研究の背景</vt:lpstr>
      <vt:lpstr>研究の背景</vt:lpstr>
      <vt:lpstr>研究の背景</vt:lpstr>
      <vt:lpstr>研究の背景</vt:lpstr>
      <vt:lpstr>研究の背景</vt:lpstr>
      <vt:lpstr>研究の背景</vt:lpstr>
      <vt:lpstr>研究の背景</vt:lpstr>
      <vt:lpstr>研究の背景</vt:lpstr>
      <vt:lpstr>ミスマッチを許容した順序保存照合問題</vt:lpstr>
      <vt:lpstr>ミスマッチを許容した順序保存照合問題</vt:lpstr>
      <vt:lpstr>ミスマッチを許容した順序保存照合問題</vt:lpstr>
      <vt:lpstr>ミスマッチを許容した順序保存照合問題</vt:lpstr>
      <vt:lpstr>ミスマッチを許容した順序保存照合問題</vt:lpstr>
      <vt:lpstr>先行研究</vt:lpstr>
      <vt:lpstr>アルゴリズムの流れ</vt:lpstr>
      <vt:lpstr>Notation</vt:lpstr>
      <vt:lpstr>フィルタリングに必要な前処理</vt:lpstr>
      <vt:lpstr>フィルタリングに必要な前処理</vt:lpstr>
      <vt:lpstr>フィルタリングに必要な前処理</vt:lpstr>
      <vt:lpstr>フィルタリングに必要な前処理</vt:lpstr>
      <vt:lpstr>フィルタリングに必要な前処理</vt:lpstr>
      <vt:lpstr>フィルタリングに必要な前処理</vt:lpstr>
      <vt:lpstr>フィルタリングに必要な前処理</vt:lpstr>
      <vt:lpstr>フィルタリングに必要な前処理</vt:lpstr>
      <vt:lpstr>フィルタリングに必要な前処理</vt:lpstr>
      <vt:lpstr>フィルタリングに必要な前処理</vt:lpstr>
      <vt:lpstr>フィルタリングに必要な前処理</vt:lpstr>
      <vt:lpstr>フィルタリングに必要な前処理</vt:lpstr>
      <vt:lpstr>フィルタリングに必要な前処理</vt:lpstr>
      <vt:lpstr>フィルタリング</vt:lpstr>
      <vt:lpstr>フィルタリング</vt:lpstr>
      <vt:lpstr>pred(T′)の効率的な変更(1)</vt:lpstr>
      <vt:lpstr>pred(T′)の効率的な変更(1)</vt:lpstr>
      <vt:lpstr>pred(T′)の効率的な変更(2)</vt:lpstr>
      <vt:lpstr>pred(T′)の効率的な変更(2)</vt:lpstr>
      <vt:lpstr>実験</vt:lpstr>
      <vt:lpstr>予備スライド</vt:lpstr>
      <vt:lpstr>順序同型の定義</vt:lpstr>
      <vt:lpstr>順序保存照合問題とは</vt:lpstr>
      <vt:lpstr>ミスマッチを許容した順序保存照合問題とは</vt:lpstr>
      <vt:lpstr>ミスマッチを許容した順序保存照合問題とは</vt:lpstr>
      <vt:lpstr>ミスマッチを許容した順序保存照合問題とは</vt:lpstr>
      <vt:lpstr>ミスマッチを許容した順序保存照合問題とは</vt:lpstr>
      <vt:lpstr>ミスマッチを許容した順序保存照合問題とは</vt:lpstr>
      <vt:lpstr>ミスマッチを許容した順序保存照合問題とは</vt:lpstr>
      <vt:lpstr>ミスマッチを許容した順序保存照合問題とは</vt:lpstr>
      <vt:lpstr>ミスマッチを許容した順序保存照合問題とは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Sango Mizuki</dc:creator>
  <cp:lastModifiedBy>mzk</cp:lastModifiedBy>
  <cp:revision>153</cp:revision>
  <dcterms:created xsi:type="dcterms:W3CDTF">2016-10-05T04:08:12Z</dcterms:created>
  <dcterms:modified xsi:type="dcterms:W3CDTF">2017-01-25T05:33:09Z</dcterms:modified>
</cp:coreProperties>
</file>