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lkysahukar/Desktop/DSc%20Assignments/Food%20consumption%20Pattern%20during%20COVID-19%20(Responses)%20by%20Positive%20Covid%20Candidat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lkysahukar/Desktop/DSc%20Assignments/Food%20consumption%20Pattern%20during%20COVID-19%20(Responses)%20by%20Positive%20Covid%20Candidate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/Users/milkysahukar/Desktop/DSc%20Assignments/Food%20consumption%20Pattern%20during%20COVID-19%20(Responses)%20by%20Positive%20Covid%20Candidate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lkysahukar/Desktop/DSc%20Assignments/Food%20consumption%20Pattern%20during%20COVID-19%20(Responses)%20by%20Positive%20Covid%20Candidate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lkysahukar/Desktop/DSc%20Assignments/Food%20consumption%20Pattern%20during%20COVID-19%20(Responses)%20by%20Positive%20Covid%20Candidate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oleObject" Target="file:////Users/milkysahukar/Desktop/DSc%20Assignments/Food%20consumption%20Pattern%20during%20COVID-19%20(Responses)%20by%20Positive%20Covid%20Candida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consumption Pattern during COVID-19 (Responses) by Positive Covid Candidates.xlsx]Pivot tables!PivotTable16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Gender wise percentage distribution of CoViD-19 Positive Candidates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tables'!$E$4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tables'!$D$5:$D$7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tables'!$E$5:$E$7</c:f>
              <c:numCache>
                <c:formatCode>0.00%</c:formatCode>
                <c:ptCount val="2"/>
                <c:pt idx="0">
                  <c:v>0.2608695652173913</c:v>
                </c:pt>
                <c:pt idx="1">
                  <c:v>0.73913043478260865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4-514B-843E-2B3B94FCF0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8620464"/>
        <c:axId val="1770070048"/>
      </c:barChart>
      <c:catAx>
        <c:axId val="162862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070048"/>
        <c:crosses val="autoZero"/>
        <c:auto val="1"/>
        <c:lblAlgn val="ctr"/>
        <c:lblOffset val="100"/>
        <c:noMultiLvlLbl val="0"/>
      </c:catAx>
      <c:valAx>
        <c:axId val="177007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862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consumption Pattern during COVID-19 (Responses) by Positive Covid Candidates.xlsx]Pivot tables!PivotTable21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4205161050275154E-2"/>
          <c:y val="0.12711101028231322"/>
          <c:w val="0.70083195565813095"/>
          <c:h val="0.779758989517511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tables'!$AK$6</c:f>
              <c:strCache>
                <c:ptCount val="1"/>
                <c:pt idx="0">
                  <c:v>Sum of Pulses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tables'!$AJ$7:$AJ$9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tables'!$AK$7:$AK$9</c:f>
              <c:numCache>
                <c:formatCode>General</c:formatCode>
                <c:ptCount val="2"/>
                <c:pt idx="0">
                  <c:v>11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4E-DF49-9771-AEEE18DD75C7}"/>
            </c:ext>
          </c:extLst>
        </c:ser>
        <c:ser>
          <c:idx val="1"/>
          <c:order val="1"/>
          <c:tx>
            <c:strRef>
              <c:f>'Pivot tables'!$AL$6</c:f>
              <c:strCache>
                <c:ptCount val="1"/>
                <c:pt idx="0">
                  <c:v>Sum of Rice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tables'!$AJ$7:$AJ$9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tables'!$AL$7:$AL$9</c:f>
              <c:numCache>
                <c:formatCode>General</c:formatCode>
                <c:ptCount val="2"/>
                <c:pt idx="0">
                  <c:v>11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4E-DF49-9771-AEEE18DD75C7}"/>
            </c:ext>
          </c:extLst>
        </c:ser>
        <c:ser>
          <c:idx val="2"/>
          <c:order val="2"/>
          <c:tx>
            <c:strRef>
              <c:f>'Pivot tables'!$AM$6</c:f>
              <c:strCache>
                <c:ptCount val="1"/>
                <c:pt idx="0">
                  <c:v>Sum of Vegetables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tables'!$AJ$7:$AJ$9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tables'!$AM$7:$AM$9</c:f>
              <c:numCache>
                <c:formatCode>General</c:formatCode>
                <c:ptCount val="2"/>
                <c:pt idx="0">
                  <c:v>11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4E-DF49-9771-AEEE18DD75C7}"/>
            </c:ext>
          </c:extLst>
        </c:ser>
        <c:ser>
          <c:idx val="3"/>
          <c:order val="3"/>
          <c:tx>
            <c:strRef>
              <c:f>'Pivot tables'!$AN$6</c:f>
              <c:strCache>
                <c:ptCount val="1"/>
                <c:pt idx="0">
                  <c:v>Sum of Roti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tables'!$AJ$7:$AJ$9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tables'!$AN$7:$AN$9</c:f>
              <c:numCache>
                <c:formatCode>General</c:formatCode>
                <c:ptCount val="2"/>
                <c:pt idx="0">
                  <c:v>11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4E-DF49-9771-AEEE18DD7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1385040"/>
        <c:axId val="1829486528"/>
      </c:barChart>
      <c:catAx>
        <c:axId val="183138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486528"/>
        <c:crosses val="autoZero"/>
        <c:auto val="1"/>
        <c:lblAlgn val="ctr"/>
        <c:lblOffset val="100"/>
        <c:noMultiLvlLbl val="0"/>
      </c:catAx>
      <c:valAx>
        <c:axId val="182948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385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consumption Pattern during COVID-19 (Responses) by Positive Covid Candidates.xlsx]Pivot tables!PivotTable20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vert="horz"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7830665801300506E-2"/>
          <c:y val="0.23429389034703996"/>
          <c:w val="0.71738740435573367"/>
          <c:h val="0.68709499854184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tables'!$AB$5:$AB$6</c:f>
              <c:strCache>
                <c:ptCount val="1"/>
                <c:pt idx="0">
                  <c:v>16-25 years 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8F-2C48-9C71-EFE1D37E6546}"/>
                </c:ext>
              </c:extLst>
            </c:dLbl>
            <c:dLbl>
              <c:idx val="1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-5400000" vert="horz" wrap="square" lIns="38100" tIns="19050" rIns="38100" bIns="19050" anchor="ctr">
                  <a:spAutoFit/>
                </a:bodyPr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98F-2C48-9C71-EFE1D37E65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tables'!$AA$7:$AA$9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tables'!$AB$7:$AB$9</c:f>
              <c:numCache>
                <c:formatCode>0.00</c:formatCode>
                <c:ptCount val="2"/>
                <c:pt idx="0">
                  <c:v>100</c:v>
                </c:pt>
                <c:pt idx="1">
                  <c:v>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8F-2C48-9C71-EFE1D37E6546}"/>
            </c:ext>
          </c:extLst>
        </c:ser>
        <c:ser>
          <c:idx val="1"/>
          <c:order val="1"/>
          <c:tx>
            <c:strRef>
              <c:f>'Pivot tables'!$AC$5:$AC$6</c:f>
              <c:strCache>
                <c:ptCount val="1"/>
                <c:pt idx="0">
                  <c:v>26-35 years 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tables'!$AA$7:$AA$9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tables'!$AC$7:$AC$9</c:f>
              <c:numCache>
                <c:formatCode>0.00</c:formatCode>
                <c:ptCount val="2"/>
                <c:pt idx="0">
                  <c:v>100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8F-2C48-9C71-EFE1D37E6546}"/>
            </c:ext>
          </c:extLst>
        </c:ser>
        <c:ser>
          <c:idx val="2"/>
          <c:order val="2"/>
          <c:tx>
            <c:strRef>
              <c:f>'Pivot tables'!$AD$5:$AD$6</c:f>
              <c:strCache>
                <c:ptCount val="1"/>
                <c:pt idx="0">
                  <c:v>36-45 years old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tables'!$AA$7:$AA$9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tables'!$AD$7:$AD$9</c:f>
              <c:numCache>
                <c:formatCode>0.00</c:formatCode>
                <c:ptCount val="2"/>
                <c:pt idx="0">
                  <c:v>100</c:v>
                </c:pt>
                <c:pt idx="1">
                  <c:v>133.33333333333334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8F-2C48-9C71-EFE1D37E6546}"/>
            </c:ext>
          </c:extLst>
        </c:ser>
        <c:ser>
          <c:idx val="3"/>
          <c:order val="3"/>
          <c:tx>
            <c:strRef>
              <c:f>'Pivot tables'!$AE$5:$AE$6</c:f>
              <c:strCache>
                <c:ptCount val="1"/>
                <c:pt idx="0">
                  <c:v>46-55 years old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tables'!$AA$7:$AA$9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tables'!$AE$7:$AE$9</c:f>
              <c:numCache>
                <c:formatCode>0.00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8F-2C48-9C71-EFE1D37E6546}"/>
            </c:ext>
          </c:extLst>
        </c:ser>
        <c:ser>
          <c:idx val="4"/>
          <c:order val="4"/>
          <c:tx>
            <c:strRef>
              <c:f>'Pivot tables'!$AF$5:$AF$6</c:f>
              <c:strCache>
                <c:ptCount val="1"/>
                <c:pt idx="0">
                  <c:v>56-65 years old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tables'!$AA$7:$AA$9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tables'!$AF$7:$AF$9</c:f>
              <c:numCache>
                <c:formatCode>0.00</c:formatCode>
                <c:ptCount val="2"/>
                <c:pt idx="0">
                  <c:v>100</c:v>
                </c:pt>
                <c:pt idx="1">
                  <c:v>112.5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8F-2C48-9C71-EFE1D37E6546}"/>
            </c:ext>
          </c:extLst>
        </c:ser>
        <c:ser>
          <c:idx val="5"/>
          <c:order val="5"/>
          <c:tx>
            <c:strRef>
              <c:f>'Pivot tables'!$AG$5:$AG$6</c:f>
              <c:strCache>
                <c:ptCount val="1"/>
                <c:pt idx="0">
                  <c:v>65 years and above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tables'!$AA$7:$AA$9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tables'!$AG$7:$AG$9</c:f>
              <c:numCache>
                <c:formatCode>0.00</c:formatCode>
                <c:ptCount val="2"/>
                <c:pt idx="1">
                  <c:v>109.09090909090909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8F-2C48-9C71-EFE1D37E6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67291552"/>
        <c:axId val="1700061792"/>
      </c:barChart>
      <c:catAx>
        <c:axId val="166729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061792"/>
        <c:crosses val="autoZero"/>
        <c:auto val="1"/>
        <c:lblAlgn val="ctr"/>
        <c:lblOffset val="100"/>
        <c:noMultiLvlLbl val="0"/>
      </c:catAx>
      <c:valAx>
        <c:axId val="17000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2915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23970336277142"/>
          <c:y val="0.2674832312627588"/>
          <c:w val="0.16976029663722864"/>
          <c:h val="0.446514654418197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consumption Pattern during COVID-19 (Responses) by Positive Covid Candidates.xlsx]Pivot tables!PivotTable17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7830665801300506E-2"/>
          <c:y val="0.13707165109034267"/>
          <c:w val="0.82216076217533463"/>
          <c:h val="0.81003115264797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tables'!$G$5:$G$6</c:f>
              <c:strCache>
                <c:ptCount val="1"/>
                <c:pt idx="0">
                  <c:v>16-25 years 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tables'!$F$7:$F$9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tables'!$G$7:$G$9</c:f>
              <c:numCache>
                <c:formatCode>0.00</c:formatCode>
                <c:ptCount val="2"/>
                <c:pt idx="0">
                  <c:v>2</c:v>
                </c:pt>
                <c:pt idx="1">
                  <c:v>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D6-FA4F-A068-DAE73FF0648C}"/>
            </c:ext>
          </c:extLst>
        </c:ser>
        <c:ser>
          <c:idx val="1"/>
          <c:order val="1"/>
          <c:tx>
            <c:strRef>
              <c:f>'Pivot tables'!$H$5:$H$6</c:f>
              <c:strCache>
                <c:ptCount val="1"/>
                <c:pt idx="0">
                  <c:v>26-35 years 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tables'!$F$7:$F$9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tables'!$H$7:$H$9</c:f>
              <c:numCache>
                <c:formatCode>0.00</c:formatCode>
                <c:ptCount val="2"/>
                <c:pt idx="0">
                  <c:v>2</c:v>
                </c:pt>
                <c:pt idx="1">
                  <c:v>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D6-FA4F-A068-DAE73FF0648C}"/>
            </c:ext>
          </c:extLst>
        </c:ser>
        <c:ser>
          <c:idx val="2"/>
          <c:order val="2"/>
          <c:tx>
            <c:strRef>
              <c:f>'Pivot tables'!$I$5:$I$6</c:f>
              <c:strCache>
                <c:ptCount val="1"/>
                <c:pt idx="0">
                  <c:v>36-45 years old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tables'!$F$7:$F$9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tables'!$I$7:$I$9</c:f>
              <c:numCache>
                <c:formatCode>0.00</c:formatCode>
                <c:ptCount val="2"/>
                <c:pt idx="0">
                  <c:v>4</c:v>
                </c:pt>
                <c:pt idx="1">
                  <c:v>3.3333333333333335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D6-FA4F-A068-DAE73FF0648C}"/>
            </c:ext>
          </c:extLst>
        </c:ser>
        <c:ser>
          <c:idx val="3"/>
          <c:order val="3"/>
          <c:tx>
            <c:strRef>
              <c:f>'Pivot tables'!$J$5:$J$6</c:f>
              <c:strCache>
                <c:ptCount val="1"/>
                <c:pt idx="0">
                  <c:v>46-55 years old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tables'!$F$7:$F$9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tables'!$J$7:$J$9</c:f>
              <c:numCache>
                <c:formatCode>0.00</c:formatCode>
                <c:ptCount val="2"/>
                <c:pt idx="0">
                  <c:v>2</c:v>
                </c:pt>
                <c:pt idx="1">
                  <c:v>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D6-FA4F-A068-DAE73FF0648C}"/>
            </c:ext>
          </c:extLst>
        </c:ser>
        <c:ser>
          <c:idx val="4"/>
          <c:order val="4"/>
          <c:tx>
            <c:strRef>
              <c:f>'Pivot tables'!$K$5:$K$6</c:f>
              <c:strCache>
                <c:ptCount val="1"/>
                <c:pt idx="0">
                  <c:v>56-65 years old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tables'!$F$7:$F$9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tables'!$K$7:$K$9</c:f>
              <c:numCache>
                <c:formatCode>0.00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D6-FA4F-A068-DAE73FF0648C}"/>
            </c:ext>
          </c:extLst>
        </c:ser>
        <c:ser>
          <c:idx val="5"/>
          <c:order val="5"/>
          <c:tx>
            <c:strRef>
              <c:f>'Pivot tables'!$L$5:$L$6</c:f>
              <c:strCache>
                <c:ptCount val="1"/>
                <c:pt idx="0">
                  <c:v>65 years and above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tables'!$F$7:$F$9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tables'!$L$7:$L$9</c:f>
              <c:numCache>
                <c:formatCode>0.00</c:formatCode>
                <c:ptCount val="2"/>
                <c:pt idx="1">
                  <c:v>2.1818181818181817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1D6-FA4F-A068-DAE73FF064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67291552"/>
        <c:axId val="1700061792"/>
      </c:barChart>
      <c:catAx>
        <c:axId val="166729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0061792"/>
        <c:crosses val="autoZero"/>
        <c:auto val="1"/>
        <c:lblAlgn val="ctr"/>
        <c:lblOffset val="100"/>
        <c:noMultiLvlLbl val="0"/>
      </c:catAx>
      <c:valAx>
        <c:axId val="17000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29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consumption Pattern during COVID-19 (Responses) by Positive Covid Candidates.xlsx]Pivot tables!PivotTable18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7361315100324781E-2"/>
          <c:y val="0.13904519935017784"/>
          <c:w val="0.75609651004013345"/>
          <c:h val="0.72877974796045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tables'!$O$5:$O$6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tables'!$N$7:$N$11</c:f>
              <c:strCache>
                <c:ptCount val="4"/>
                <c:pt idx="0">
                  <c:v>More than thrice a week</c:v>
                </c:pt>
                <c:pt idx="1">
                  <c:v>Twice a week</c:v>
                </c:pt>
                <c:pt idx="2">
                  <c:v>Once a week</c:v>
                </c:pt>
                <c:pt idx="3">
                  <c:v>Did not order outside food</c:v>
                </c:pt>
              </c:strCache>
            </c:strRef>
          </c:cat>
          <c:val>
            <c:numRef>
              <c:f>'Pivot tables'!$O$7:$O$11</c:f>
              <c:numCache>
                <c:formatCode>General</c:formatCode>
                <c:ptCount val="4"/>
                <c:pt idx="2">
                  <c:v>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C4-D445-8537-22451F3740E3}"/>
            </c:ext>
          </c:extLst>
        </c:ser>
        <c:ser>
          <c:idx val="1"/>
          <c:order val="1"/>
          <c:tx>
            <c:strRef>
              <c:f>'Pivot tables'!$P$5:$P$6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tables'!$N$7:$N$11</c:f>
              <c:strCache>
                <c:ptCount val="4"/>
                <c:pt idx="0">
                  <c:v>More than thrice a week</c:v>
                </c:pt>
                <c:pt idx="1">
                  <c:v>Twice a week</c:v>
                </c:pt>
                <c:pt idx="2">
                  <c:v>Once a week</c:v>
                </c:pt>
                <c:pt idx="3">
                  <c:v>Did not order outside food</c:v>
                </c:pt>
              </c:strCache>
            </c:strRef>
          </c:cat>
          <c:val>
            <c:numRef>
              <c:f>'Pivot tables'!$P$7:$P$11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C4-D445-8537-22451F374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2182976"/>
        <c:axId val="1730963520"/>
      </c:barChart>
      <c:catAx>
        <c:axId val="174218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63520"/>
        <c:crosses val="autoZero"/>
        <c:auto val="1"/>
        <c:lblAlgn val="ctr"/>
        <c:lblOffset val="100"/>
        <c:noMultiLvlLbl val="0"/>
      </c:catAx>
      <c:valAx>
        <c:axId val="173096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18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[Food consumption Pattern during COVID-19 (Responses) by Positive Covid Candidates.xlsx]Pivot tables!PivotTable19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7361315100324781E-2"/>
          <c:y val="0.13904519935017784"/>
          <c:w val="0.75609651004013345"/>
          <c:h val="0.72877974796045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tables'!$U$5:$U$6</c:f>
              <c:strCache>
                <c:ptCount val="1"/>
                <c:pt idx="0">
                  <c:v>Did not order outside food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tables'!$T$7:$T$9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tables'!$U$7:$U$9</c:f>
              <c:numCache>
                <c:formatCode>General</c:formatCode>
                <c:ptCount val="2"/>
                <c:pt idx="0">
                  <c:v>10</c:v>
                </c:pt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2-E640-BE4D-DE9B903DECC0}"/>
            </c:ext>
          </c:extLst>
        </c:ser>
        <c:ser>
          <c:idx val="1"/>
          <c:order val="1"/>
          <c:tx>
            <c:strRef>
              <c:f>'Pivot tables'!$V$5:$V$6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tables'!$T$7:$T$9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tables'!$V$7:$V$9</c:f>
              <c:numCache>
                <c:formatCode>General</c:formatCode>
                <c:ptCount val="2"/>
                <c:pt idx="0">
                  <c:v>1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32-E640-BE4D-DE9B903DECC0}"/>
            </c:ext>
          </c:extLst>
        </c:ser>
        <c:ser>
          <c:idx val="2"/>
          <c:order val="2"/>
          <c:tx>
            <c:strRef>
              <c:f>'Pivot tables'!$W$5:$W$6</c:f>
              <c:strCache>
                <c:ptCount val="1"/>
                <c:pt idx="0">
                  <c:v>Swiggy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'Pivot tables'!$T$7:$T$9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tables'!$W$7:$W$9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32-E640-BE4D-DE9B903DECC0}"/>
            </c:ext>
          </c:extLst>
        </c:ser>
        <c:ser>
          <c:idx val="3"/>
          <c:order val="3"/>
          <c:tx>
            <c:strRef>
              <c:f>'Pivot tables'!$X$5:$X$6</c:f>
              <c:strCache>
                <c:ptCount val="1"/>
                <c:pt idx="0">
                  <c:v>Zomato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'Pivot tables'!$T$7:$T$9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tables'!$X$7:$X$9</c:f>
              <c:numCache>
                <c:formatCode>General</c:formatCode>
                <c:ptCount val="2"/>
                <c:pt idx="0">
                  <c:v>1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32-E640-BE4D-DE9B903DE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2182976"/>
        <c:axId val="1730963520"/>
      </c:barChart>
      <c:catAx>
        <c:axId val="1742182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63520"/>
        <c:crosses val="autoZero"/>
        <c:auto val="1"/>
        <c:lblAlgn val="ctr"/>
        <c:lblOffset val="100"/>
        <c:noMultiLvlLbl val="0"/>
      </c:catAx>
      <c:valAx>
        <c:axId val="173096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2182976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0.08979</cdr:x>
      <cdr:y>0.00493</cdr:y>
    </cdr:from>
    <cdr:to>
      <cdr:x>0.47544</cdr:x>
      <cdr:y>0.07335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9674941-C067-E042-A21A-2B6C70E6A590}"/>
            </a:ext>
          </a:extLst>
        </cdr:cNvPr>
        <cdr:cNvSpPr txBox="1"/>
      </cdr:nvSpPr>
      <cdr:spPr>
        <a:xfrm xmlns:a="http://schemas.openxmlformats.org/drawingml/2006/main">
          <a:off x="510161" y="14772"/>
          <a:ext cx="2191117" cy="2050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1100"/>
            <a:t>Most Frequent food consumed by CoviD-19</a:t>
          </a:r>
          <a:r>
            <a:rPr lang="en-GB" sz="1100" baseline="0"/>
            <a:t> Positive Candidates</a:t>
          </a:r>
          <a:endParaRPr lang="en-GB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0.39036</cdr:x>
      <cdr:y>0.02804</cdr:y>
    </cdr:from>
    <cdr:to>
      <cdr:x>0.50233</cdr:x>
      <cdr:y>0.25234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4F64D13-5979-2447-8BAA-DCF9535810E3}"/>
            </a:ext>
          </a:extLst>
        </cdr:cNvPr>
        <cdr:cNvSpPr txBox="1"/>
      </cdr:nvSpPr>
      <cdr:spPr>
        <a:xfrm xmlns:a="http://schemas.openxmlformats.org/drawingml/2006/main">
          <a:off x="3187700" y="1143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GB" sz="1100"/>
        </a:p>
      </cdr:txBody>
    </cdr:sp>
  </cdr:relSizeAnchor>
  <cdr:relSizeAnchor xmlns:cdr="http://schemas.openxmlformats.org/drawingml/2006/chartDrawing">
    <cdr:from>
      <cdr:x>0.13381</cdr:x>
      <cdr:y>0.0474</cdr:y>
    </cdr:from>
    <cdr:to>
      <cdr:x>0.44019</cdr:x>
      <cdr:y>0.12216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82BD5C5-5298-CD4D-AF1A-6633754DF198}"/>
            </a:ext>
          </a:extLst>
        </cdr:cNvPr>
        <cdr:cNvSpPr txBox="1"/>
      </cdr:nvSpPr>
      <cdr:spPr>
        <a:xfrm xmlns:a="http://schemas.openxmlformats.org/drawingml/2006/main">
          <a:off x="956954" y="130037"/>
          <a:ext cx="2191117" cy="2050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100"/>
            <a:t>Average</a:t>
          </a:r>
          <a:r>
            <a:rPr lang="en-GB" sz="1100" baseline="0"/>
            <a:t> quantity</a:t>
          </a:r>
          <a:r>
            <a:rPr lang="en-GB" sz="1100"/>
            <a:t> of Rice consumed (gms) by CoviD-19</a:t>
          </a:r>
          <a:r>
            <a:rPr lang="en-GB" sz="1100" baseline="0"/>
            <a:t> Positive Candidates</a:t>
          </a:r>
          <a:endParaRPr lang="en-GB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0.39036</cdr:x>
      <cdr:y>0.02804</cdr:y>
    </cdr:from>
    <cdr:to>
      <cdr:x>0.50233</cdr:x>
      <cdr:y>0.25234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4F64D13-5979-2447-8BAA-DCF9535810E3}"/>
            </a:ext>
          </a:extLst>
        </cdr:cNvPr>
        <cdr:cNvSpPr txBox="1"/>
      </cdr:nvSpPr>
      <cdr:spPr>
        <a:xfrm xmlns:a="http://schemas.openxmlformats.org/drawingml/2006/main">
          <a:off x="3187700" y="1143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GB" sz="1100"/>
        </a:p>
      </cdr:txBody>
    </cdr:sp>
  </cdr:relSizeAnchor>
  <cdr:relSizeAnchor xmlns:cdr="http://schemas.openxmlformats.org/drawingml/2006/chartDrawing">
    <cdr:from>
      <cdr:x>0.13963</cdr:x>
      <cdr:y>0.03652</cdr:y>
    </cdr:from>
    <cdr:to>
      <cdr:x>0.69424</cdr:x>
      <cdr:y>0.11128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82BD5C5-5298-CD4D-AF1A-6633754DF198}"/>
            </a:ext>
          </a:extLst>
        </cdr:cNvPr>
        <cdr:cNvSpPr txBox="1"/>
      </cdr:nvSpPr>
      <cdr:spPr>
        <a:xfrm xmlns:a="http://schemas.openxmlformats.org/drawingml/2006/main">
          <a:off x="1139605" y="146161"/>
          <a:ext cx="4526396" cy="2992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GB" sz="1100"/>
            <a:t>Average number of Rotis consumed by CoviD-19</a:t>
          </a:r>
          <a:r>
            <a:rPr lang="en-GB" sz="1100" baseline="0"/>
            <a:t> Positive Candidates</a:t>
          </a:r>
          <a:endParaRPr lang="en-GB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0.18282</cdr:x>
      <cdr:y>0.01636</cdr:y>
    </cdr:from>
    <cdr:to>
      <cdr:x>0.79945</cdr:x>
      <cdr:y>0.11272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3A40285-C603-CD4C-85A6-1E3CADE884B6}"/>
            </a:ext>
          </a:extLst>
        </cdr:cNvPr>
        <cdr:cNvSpPr txBox="1"/>
      </cdr:nvSpPr>
      <cdr:spPr>
        <a:xfrm xmlns:a="http://schemas.openxmlformats.org/drawingml/2006/main">
          <a:off x="835859" y="50800"/>
          <a:ext cx="2819219" cy="2992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000"/>
            <a:t>Frequency of Outside Food Order by CoviD-19</a:t>
          </a:r>
          <a:r>
            <a:rPr lang="en-GB" sz="1000" baseline="0"/>
            <a:t> Positive Candidat</a:t>
          </a:r>
          <a:r>
            <a:rPr lang="en-GB" sz="1100" baseline="0"/>
            <a:t>es</a:t>
          </a:r>
          <a:endParaRPr lang="en-GB" sz="110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0.18282</cdr:x>
      <cdr:y>0.01636</cdr:y>
    </cdr:from>
    <cdr:to>
      <cdr:x>0.79945</cdr:x>
      <cdr:y>0.11272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3A40285-C603-CD4C-85A6-1E3CADE884B6}"/>
            </a:ext>
          </a:extLst>
        </cdr:cNvPr>
        <cdr:cNvSpPr txBox="1"/>
      </cdr:nvSpPr>
      <cdr:spPr>
        <a:xfrm xmlns:a="http://schemas.openxmlformats.org/drawingml/2006/main">
          <a:off x="835859" y="50800"/>
          <a:ext cx="2819219" cy="29924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GB" sz="1100"/>
            <a:t>Preferred Food Delivery App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F070-658A-5D44-8662-C03D09B02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F44E0-0CF0-C04D-B595-AF13C9A29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AA0F-3865-1F46-B9A8-D36DE835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FB55-4EF3-6E4F-9942-EC0ACF10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5FAF-E1FD-8346-8B7A-973B394D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1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F533-DD3A-A343-AA57-B45342E9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63DC0-20E5-4D4B-8E74-C1205A2F6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6716-9847-CE45-914E-C0A6C8D8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4E15-7254-AE49-A66C-98D43BE0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72AF-5AC8-E842-97DA-2BAC7742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8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1024B-F132-8D4E-92ED-91E6E58F6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32438-70BD-304A-BBE9-0CAFE7420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DC933-F49B-124C-849E-A0B670D6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FB68-176C-4843-869B-A7153F07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5C7F-7F1F-D845-A4CE-7FAAA3A6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6C08-3E3C-4B46-A864-1C76967A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FB11-B20D-394E-9767-46F9FF1B6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D802-2497-ED46-A077-4E6B1807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5D8F-A236-D84E-8276-27F808E2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A5BB-D2A6-9C4A-887F-E7863516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7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F00E-60ED-F044-9E83-3B6B79C7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972FC-6253-9A4B-B45B-537A479EF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E6C47-3A27-8047-9E04-FB2B57D2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43B9-5D13-4F4F-B649-F5EDFDE6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8FDC-0EA8-0C47-B302-14F7F981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1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A5F6-C759-AB46-99E8-42EB87A5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9177-AA13-924C-B13B-7B7E9FB26C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47A44-A505-C340-AB11-9823A5D09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BE871-29E8-374F-8232-9775D647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F8380-95F7-2749-A5A5-D9AFFFDC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08E82-4B32-C54C-AD1A-0355E175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6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1038-5CBF-844E-A060-3C957ED6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EE31A-5045-7444-9E6C-07A8B762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9CDD7-9F66-624E-8302-DB20A4D4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A6468-C35D-A84B-B929-E1344C4E4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44BA1-6070-9B40-89C3-AF5A781AB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5347-2CF1-4749-A81D-E95635A7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2D2DF-74A5-9B44-B95F-2178E277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DF647-78D2-0544-9ABB-3B09E320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5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9744-2CD8-504E-A856-5DC1CA96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72774-02C5-0747-9F95-F1799521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AD28F-D57E-2D46-9927-5F9C07C2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E5A74-A4DB-B24B-84EC-6CAFF7BF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2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0320F-C0F3-864B-BF0F-C291020C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5B004-143C-F049-9CDB-140716C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FB90B-CF1B-CC47-ADED-5BB8FB47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C3A4-0A8D-3242-891B-3A2D2354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FE74-48E6-6244-8D04-35E44F05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F3C8-A366-4C4E-916A-6A5CCE3F3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E6D68-10E6-4541-A627-09CDD1AB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4DF88-8FE7-A846-8080-D602D97D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2E313-00C5-824E-9BB6-AC57B16F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F9D0-5AD3-1A4C-948C-9B61E46C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E80EA-8104-AD4D-AC92-9EE9488A8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EC7A1-80B2-124E-BF12-A00B9E65D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6727B-8C47-9E41-B515-A4082B4C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D3713-15F0-D243-957C-D76266DF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086D8-B5C4-D743-A87E-BBA2FF26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5A30B-1D61-6445-817C-46CE0693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135F3-E15E-D847-816B-D12B0C806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5439-181D-CB49-92A7-E27BB54D8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E467-8BD4-A043-B196-2D1940FAA161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A1AE-747A-1C4B-9D1F-86B1454E4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D0CE-660C-F044-B31A-8CD486E8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DD526-355F-7C46-ABA0-911AC6C39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0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53D7-BE44-E648-ABC2-E41EECAAF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150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latin typeface="Apple Braille" pitchFamily="2" charset="0"/>
              </a:rPr>
              <a:t>Food Consumption Pattern of Covid-19 Affected People during the pandemic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E8338-D062-9E4E-8635-1EFAE11BC437}"/>
              </a:ext>
            </a:extLst>
          </p:cNvPr>
          <p:cNvSpPr/>
          <p:nvPr/>
        </p:nvSpPr>
        <p:spPr>
          <a:xfrm>
            <a:off x="2563091" y="4239962"/>
            <a:ext cx="70658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Apple Braille" pitchFamily="2" charset="0"/>
              </a:rPr>
              <a:t>By</a:t>
            </a:r>
          </a:p>
          <a:p>
            <a:pPr algn="ctr"/>
            <a:br>
              <a:rPr lang="en-US" sz="2000" dirty="0">
                <a:latin typeface="Apple Braille" pitchFamily="2" charset="0"/>
              </a:rPr>
            </a:br>
            <a:r>
              <a:rPr lang="en-US" sz="2000" dirty="0">
                <a:latin typeface="Apple Braille" pitchFamily="2" charset="0"/>
              </a:rPr>
              <a:t>Milky Sahukar</a:t>
            </a:r>
          </a:p>
        </p:txBody>
      </p:sp>
    </p:spTree>
    <p:extLst>
      <p:ext uri="{BB962C8B-B14F-4D97-AF65-F5344CB8AC3E}">
        <p14:creationId xmlns:p14="http://schemas.microsoft.com/office/powerpoint/2010/main" val="3959918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9908-D4B2-A94B-AAA6-9956C4AB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5408-E7E1-EB43-B8F2-B9E089EE9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People preferred home cooked meals consisting of Pulses, Roti, Vegetables and Rice over outside food during the pandemic.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People who ordered outside food preferred Zomato as their food delivery app.</a:t>
            </a:r>
          </a:p>
        </p:txBody>
      </p:sp>
    </p:spTree>
    <p:extLst>
      <p:ext uri="{BB962C8B-B14F-4D97-AF65-F5344CB8AC3E}">
        <p14:creationId xmlns:p14="http://schemas.microsoft.com/office/powerpoint/2010/main" val="22107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E878-FDD5-0244-ABFF-1921D72F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C695-1065-1D46-8FD7-32C06DD8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Food consumption pattern of an individual was one of the major area which was affected during the COVID-19 pandemic.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An online survey was conducted  among 150 residents of India of different gender, age group and regional distribution.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907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6093-5C6A-D04B-872C-34E3CC99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4812-973D-EC41-98CC-995EE802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/>
              <a:t>To find the food consumption pattern of an individual during the COVID-19 pandemic.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019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ACAE-1AC5-E441-8581-9AF31404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D142-E69F-1F42-82DE-6538704FC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Out of 150 people, 46 were tested positive for CoViD – 19.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KPI 1: To distribute the CoViD -19 affected people on basis of gender.</a:t>
            </a:r>
          </a:p>
          <a:p>
            <a:pPr marL="0" indent="0">
              <a:buNone/>
            </a:pPr>
            <a:r>
              <a:rPr lang="en-US" sz="2400" dirty="0"/>
              <a:t>KPI 2:  Most frequent food consumed by the CoViD – 19 positive patients.</a:t>
            </a:r>
          </a:p>
          <a:p>
            <a:pPr marL="0" indent="0">
              <a:buNone/>
            </a:pPr>
            <a:r>
              <a:rPr lang="en-US" sz="2400" dirty="0"/>
              <a:t>KPI 3: Average quantity of rice consumed by the CoViD – 19 positive patients.</a:t>
            </a:r>
          </a:p>
          <a:p>
            <a:pPr marL="0" indent="0">
              <a:buNone/>
            </a:pPr>
            <a:r>
              <a:rPr lang="en-US" sz="2400" dirty="0"/>
              <a:t>KPI 4: Average number of rotis consumed by the CoViD – 19 positive patients.</a:t>
            </a:r>
          </a:p>
          <a:p>
            <a:pPr marL="0" indent="0">
              <a:buNone/>
            </a:pPr>
            <a:r>
              <a:rPr lang="en-US" sz="2400" dirty="0"/>
              <a:t>KPI 5: Outside food consumption and their preferred mode of ordering food.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6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4507-362C-4A4C-A014-41586815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1: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398CD4-3172-8041-A8F0-2BAC844174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08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9855-C9ED-744F-9823-BA9B5F01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2: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73E1620-3049-E942-93EC-A33CBA481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822799"/>
              </p:ext>
            </p:extLst>
          </p:nvPr>
        </p:nvGraphicFramePr>
        <p:xfrm>
          <a:off x="1101246" y="1690688"/>
          <a:ext cx="859389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124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1E35-A6A4-9A42-91FF-B6ABA836D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3: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DD8AA1-B510-A341-A682-3513109DF3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271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16F2-B64D-6549-9ADF-136B29F3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4: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913517-A683-A645-860F-9EFC3BD47A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603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704F-1C0D-FE4C-9B5A-2C51CC8F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5: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D39FA1-A7E5-CD45-8DCF-80134A990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282180"/>
              </p:ext>
            </p:extLst>
          </p:nvPr>
        </p:nvGraphicFramePr>
        <p:xfrm>
          <a:off x="838199" y="1825625"/>
          <a:ext cx="49488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A41B8F-1A5D-814E-A900-C143E57E04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177238"/>
              </p:ext>
            </p:extLst>
          </p:nvPr>
        </p:nvGraphicFramePr>
        <p:xfrm>
          <a:off x="5898541" y="1914123"/>
          <a:ext cx="5675508" cy="4174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367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275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Apple Braille</vt:lpstr>
      <vt:lpstr>Arial</vt:lpstr>
      <vt:lpstr>Calibri</vt:lpstr>
      <vt:lpstr>Calibri Light</vt:lpstr>
      <vt:lpstr>Office Theme</vt:lpstr>
      <vt:lpstr>     Food Consumption Pattern of Covid-19 Affected People during the pandemic </vt:lpstr>
      <vt:lpstr>Introduction:</vt:lpstr>
      <vt:lpstr>Objective:</vt:lpstr>
      <vt:lpstr>Key Performance Indicators:</vt:lpstr>
      <vt:lpstr>KPI 1:</vt:lpstr>
      <vt:lpstr>KPI 2:</vt:lpstr>
      <vt:lpstr>KPI 3:</vt:lpstr>
      <vt:lpstr>KPI 4:</vt:lpstr>
      <vt:lpstr>KPI 5: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Food Consumption Pattern of Covid-19 Affected People during the pandemic</dc:title>
  <dc:creator>Microsoft Office User</dc:creator>
  <cp:lastModifiedBy>Microsoft Office User</cp:lastModifiedBy>
  <cp:revision>3</cp:revision>
  <dcterms:created xsi:type="dcterms:W3CDTF">2022-01-15T18:22:38Z</dcterms:created>
  <dcterms:modified xsi:type="dcterms:W3CDTF">2022-01-24T16:41:25Z</dcterms:modified>
</cp:coreProperties>
</file>