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2" r:id="rId7"/>
    <p:sldId id="260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lkysahukar/Desktop/Month%20wise%20Fastfood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lkysahukar/Desktop/Month%20wise%20Fastfood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Profit Loss Chart (Month wise)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'Profit loss'!$I$5</c:f>
              <c:strCache>
                <c:ptCount val="1"/>
                <c:pt idx="0">
                  <c:v>Total Profit/Loss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 loss'!$J$4:$N$4</c:f>
              <c:strCache>
                <c:ptCount val="5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</c:strCache>
            </c:strRef>
          </c:cat>
          <c:val>
            <c:numRef>
              <c:f>'Profit loss'!$J$5:$N$5</c:f>
              <c:numCache>
                <c:formatCode>General</c:formatCode>
                <c:ptCount val="5"/>
                <c:pt idx="0">
                  <c:v>100675</c:v>
                </c:pt>
                <c:pt idx="1">
                  <c:v>100230</c:v>
                </c:pt>
                <c:pt idx="2">
                  <c:v>104270</c:v>
                </c:pt>
                <c:pt idx="3">
                  <c:v>-141225</c:v>
                </c:pt>
                <c:pt idx="4">
                  <c:v>-157760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4A-C541-8357-B676BC74D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2894880"/>
        <c:axId val="2102913744"/>
      </c:barChart>
      <c:catAx>
        <c:axId val="210289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913744"/>
        <c:crosses val="autoZero"/>
        <c:auto val="1"/>
        <c:lblAlgn val="ctr"/>
        <c:lblOffset val="100"/>
        <c:noMultiLvlLbl val="0"/>
      </c:catAx>
      <c:valAx>
        <c:axId val="210291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89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Break Even</a:t>
            </a:r>
            <a:r>
              <a:rPr lang="en-US" b="1" baseline="0" dirty="0"/>
              <a:t> Analysis of Fast food Restaurant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'Break even analysis'!$K$11</c:f>
              <c:strCache>
                <c:ptCount val="1"/>
                <c:pt idx="0">
                  <c:v>Total Monthly Expenditure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'Break even analysis'!$J$12:$J$16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cat>
          <c:val>
            <c:numRef>
              <c:f>'Break even analysis'!$K$12:$K$16</c:f>
              <c:numCache>
                <c:formatCode>0.00</c:formatCode>
                <c:ptCount val="5"/>
                <c:pt idx="0">
                  <c:v>98000</c:v>
                </c:pt>
                <c:pt idx="1">
                  <c:v>98000</c:v>
                </c:pt>
                <c:pt idx="2">
                  <c:v>98000</c:v>
                </c:pt>
                <c:pt idx="3">
                  <c:v>98000</c:v>
                </c:pt>
                <c:pt idx="4">
                  <c:v>98000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85-554E-8F6D-E720EE330E99}"/>
            </c:ext>
          </c:extLst>
        </c:ser>
        <c:ser>
          <c:idx val="1"/>
          <c:order val="1"/>
          <c:tx>
            <c:strRef>
              <c:f>'Break even analysis'!$L$11</c:f>
              <c:strCache>
                <c:ptCount val="1"/>
                <c:pt idx="0">
                  <c:v>Total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'Break even analysis'!$J$12:$J$16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cat>
          <c:val>
            <c:numRef>
              <c:f>'Break even analysis'!$L$12:$L$16</c:f>
              <c:numCache>
                <c:formatCode>0.00</c:formatCode>
                <c:ptCount val="5"/>
                <c:pt idx="0">
                  <c:v>158600</c:v>
                </c:pt>
                <c:pt idx="1">
                  <c:v>218700</c:v>
                </c:pt>
                <c:pt idx="2">
                  <c:v>278800</c:v>
                </c:pt>
                <c:pt idx="3">
                  <c:v>338900</c:v>
                </c:pt>
                <c:pt idx="4">
                  <c:v>399000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85-554E-8F6D-E720EE330E99}"/>
            </c:ext>
          </c:extLst>
        </c:ser>
        <c:ser>
          <c:idx val="2"/>
          <c:order val="2"/>
          <c:tx>
            <c:strRef>
              <c:f>'Break even analysis'!$M$11</c:f>
              <c:strCache>
                <c:ptCount val="1"/>
                <c:pt idx="0">
                  <c:v>Sales Value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'Break even analysis'!$J$12:$J$16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</c:numCache>
            </c:numRef>
          </c:cat>
          <c:val>
            <c:numRef>
              <c:f>'Break even analysis'!$M$12:$M$16</c:f>
              <c:numCache>
                <c:formatCode>General</c:formatCode>
                <c:ptCount val="5"/>
                <c:pt idx="0">
                  <c:v>119400</c:v>
                </c:pt>
                <c:pt idx="1">
                  <c:v>238800</c:v>
                </c:pt>
                <c:pt idx="2">
                  <c:v>358200</c:v>
                </c:pt>
                <c:pt idx="3">
                  <c:v>477600</c:v>
                </c:pt>
                <c:pt idx="4">
                  <c:v>597000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85-554E-8F6D-E720EE330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408783"/>
        <c:axId val="140956495"/>
      </c:lineChart>
      <c:catAx>
        <c:axId val="141408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 Units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956495"/>
        <c:crosses val="autoZero"/>
        <c:auto val="1"/>
        <c:lblAlgn val="ctr"/>
        <c:lblOffset val="100"/>
        <c:noMultiLvlLbl val="0"/>
      </c:catAx>
      <c:valAx>
        <c:axId val="14095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Value</a:t>
                </a:r>
                <a:r>
                  <a:rPr lang="en-US" baseline="0" dirty="0"/>
                  <a:t> in Rs.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408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0F20-CF74-0644-BF09-8BC9BEB8A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D1AE4-51A5-A943-9B90-CC626B034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F1F9-D0F5-E44F-88F3-72F3A865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E48F9-8D46-9342-96DB-B519CE03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4BBB-7BCB-F04F-8B74-E601DC3B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391A-749E-A84E-B76D-E5D7BB52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EDB9C-51BF-8F4C-9F8D-5EC9AE29F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F48ED-E6F6-3F4B-B54E-B26B7BC9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A3BB3-DF49-AC4E-B154-63813B87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E06E-A69F-134F-8D3B-5FED9513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7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F5A8D-61BC-2A4C-ACCB-EABFBB96E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3F66D-EB3E-934F-A7A9-F8A567AA3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2E947-212B-B642-A4C5-0FBED645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C606-A3B4-A645-8B98-0BD0CF06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3EDD-5200-6A4C-8662-231E6E3E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0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57E0-5325-0346-B055-067215F3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96F3-8E2F-D245-AD9C-EE43B566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6D57-DFE9-B248-9C59-EE1617ED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A96CA-DD05-1D4A-96D0-6E45DF4F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0BD92-2058-0F49-BF5E-93186472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2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E901-E688-2745-B72F-A6E44D4C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E467-BC50-BC4F-89F9-31ECE129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FC99-309D-664A-BC6D-73F097AE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1B3D-A661-8E47-A288-4D549085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807A-A8A4-2243-89BE-361C880C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4A26-5EB1-CF4E-A149-3B1F1AAB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0468-0BAD-8E42-8DB2-BD97FB68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DBBEC-4F49-CB4D-8D66-9FF59A9FA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B11C4-9B5F-D848-B4A0-A585A205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C3CA9-90E4-974A-9E97-E3DC9767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66010-D5A4-254B-8FEB-D55957BC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2BB9-5AC9-304B-9D39-EB67C7A4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DB6A-6B4B-AA4A-8EB0-F3B518AB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50CA8-4555-FC43-8439-EDBE10540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71EA6-49ED-5041-9314-7BB5D53FC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6A63D-B512-2E45-B530-F42F3ACA9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26CF5-02A3-0241-A171-E6D64E2A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2A93A-0F4B-FC4F-8640-1FFAE060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8E75A-B9F9-F248-B6C9-0901DF25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5D9F-BBDE-8243-A23F-F3001417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63ED5-07C9-A346-B23E-7BFDF04E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095D3-3291-034A-BDBA-1EA1EA2B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00709-E82B-1341-80A2-91FED9F9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32410-F299-1F43-8A58-CD0395A9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1EBB4-1B3B-1C4A-A7B6-06B940F9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E93F4-36B8-B54E-84B6-CEB0BC42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21E6-41F8-0E45-BCC6-18980DBD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E424-003E-D945-8675-3BA57ECF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7F0EC-9F49-7644-B76C-FC1F37280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7DA88-F4ED-3443-B66A-221916FE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6F3A-B014-3247-A6F0-046139AF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5350C-4668-EE4F-81EB-BA14DB2B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9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A85C-3D88-3B49-A7CF-AFC30E36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A2E19-527B-6044-92D3-B2E171407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FC4F-F830-8948-9696-ACDBED799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558E3-5DC5-4749-8F0F-3F09A05B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E569C-637E-DF48-BAAC-1095D095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58CF5-9893-A34F-9EEE-7BF26057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EC379-D780-A04A-A3BB-204BBDA4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D1210-7176-FE49-84B3-750E975BD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9755-0EB1-9348-BB7B-0A0DC2EBE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CC4C-09C9-8742-873C-1623F7E3A12B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3E6E2-1D9D-7543-8792-A672DD023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D33E-FB8A-EF40-A2C8-178838784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27BF-1AC9-7B4B-AD72-7413BE619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B0BA45-B17D-A945-8590-194D8CBB0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027" y="1507525"/>
            <a:ext cx="9246973" cy="3546390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Apple Braille" pitchFamily="2" charset="0"/>
              </a:rPr>
              <a:t>Cost Analysis of Fast Food Restaurant</a:t>
            </a:r>
          </a:p>
          <a:p>
            <a:endParaRPr lang="en-US" sz="3600" dirty="0">
              <a:latin typeface="Apple Braille" pitchFamily="2" charset="0"/>
            </a:endParaRPr>
          </a:p>
          <a:p>
            <a:r>
              <a:rPr lang="en-US" sz="3600" dirty="0">
                <a:latin typeface="Apple Braille" pitchFamily="2" charset="0"/>
              </a:rPr>
              <a:t>Design Thinking Assignment</a:t>
            </a:r>
          </a:p>
          <a:p>
            <a:endParaRPr lang="en-US" sz="3600" dirty="0">
              <a:latin typeface="Apple Braille" pitchFamily="2" charset="0"/>
            </a:endParaRPr>
          </a:p>
          <a:p>
            <a:r>
              <a:rPr lang="en-US" sz="3600" dirty="0">
                <a:latin typeface="Apple Braille" pitchFamily="2" charset="0"/>
              </a:rPr>
              <a:t>By</a:t>
            </a:r>
          </a:p>
          <a:p>
            <a:r>
              <a:rPr lang="en-US" sz="3600" dirty="0">
                <a:latin typeface="Apple Braille" pitchFamily="2" charset="0"/>
              </a:rPr>
              <a:t>Milky Sahukar</a:t>
            </a:r>
            <a:endParaRPr lang="en-US" dirty="0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2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755F-AE15-914F-97DD-7C1328E8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93A5-DC5E-5C4E-B939-5E6DDC62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To reduce the cost of raw materials:</a:t>
            </a:r>
            <a:br>
              <a:rPr lang="en-IN" sz="2400" dirty="0"/>
            </a:br>
            <a:r>
              <a:rPr lang="en-IN" sz="2400" dirty="0"/>
              <a:t>a. By proper utilization of raw materials.</a:t>
            </a:r>
            <a:br>
              <a:rPr lang="en-IN" sz="2400" dirty="0"/>
            </a:br>
            <a:r>
              <a:rPr lang="en-IN" sz="2400" dirty="0"/>
              <a:t>b. By negotiating best possible bulk price of raw materials.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Optimization of other necessities costs.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Increase the shop visibility by selling on food delivery app such as Zomato and </a:t>
            </a:r>
            <a:r>
              <a:rPr lang="en-IN" sz="2400" dirty="0" err="1"/>
              <a:t>Swiggy</a:t>
            </a:r>
            <a:r>
              <a:rPr lang="en-IN" sz="240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7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77D2-79D1-C448-839B-6C5838EC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6F37-8F5D-8D4A-A094-475E81C9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600" dirty="0"/>
              <a:t>Cost reduction strategies are effective methods or principles for improving operations efficiency. </a:t>
            </a:r>
          </a:p>
          <a:p>
            <a:pPr>
              <a:lnSpc>
                <a:spcPct val="150000"/>
              </a:lnSpc>
            </a:pPr>
            <a:r>
              <a:rPr lang="en-IN" sz="2600" dirty="0"/>
              <a:t>It is most commonly used in lowering operations costs while improving productivity, which allows for strategic resource reallocation. </a:t>
            </a:r>
          </a:p>
          <a:p>
            <a:pPr>
              <a:lnSpc>
                <a:spcPct val="150000"/>
              </a:lnSpc>
            </a:pPr>
            <a:r>
              <a:rPr lang="en-IN" sz="2600" dirty="0"/>
              <a:t>The cost reduction strategies afford additional benefits that will be felt throughout the business by accelerating processes, eliminating waste, and utilizing resources effectively. 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5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011C-0A2D-1B4E-A61B-43FBA204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8D9B-84D6-4E45-992C-B1020775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A man owns a fast food restaurant near BTM layout in Bangalore. In first three months, he made a profit of 100,000/-, but after 4th month, he is unable to make sales and facing huge loss in his investment. 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44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16FC-52EB-734B-AD68-EEF4A37B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82E0-85F2-D346-B3B8-EAEF3228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To collect and analyse data of sales and expenses from the owner.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To research the strategies of other similar businesses.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To provide the best solutions for resource management.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To provide the best cost reduction strategy for his business to reach the break even point.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7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DC1D-E2E2-3748-B1CA-FC9B8E3D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Month wise Sales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3A014-7A73-E540-AB16-85AE4FE5A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802596"/>
              </p:ext>
            </p:extLst>
          </p:nvPr>
        </p:nvGraphicFramePr>
        <p:xfrm>
          <a:off x="838200" y="2130107"/>
          <a:ext cx="7454900" cy="3037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388">
                  <a:extLst>
                    <a:ext uri="{9D8B030D-6E8A-4147-A177-3AD203B41FA5}">
                      <a16:colId xmlns:a16="http://schemas.microsoft.com/office/drawing/2014/main" val="1303546638"/>
                    </a:ext>
                  </a:extLst>
                </a:gridCol>
                <a:gridCol w="1306431">
                  <a:extLst>
                    <a:ext uri="{9D8B030D-6E8A-4147-A177-3AD203B41FA5}">
                      <a16:colId xmlns:a16="http://schemas.microsoft.com/office/drawing/2014/main" val="952024791"/>
                    </a:ext>
                  </a:extLst>
                </a:gridCol>
                <a:gridCol w="1170080">
                  <a:extLst>
                    <a:ext uri="{9D8B030D-6E8A-4147-A177-3AD203B41FA5}">
                      <a16:colId xmlns:a16="http://schemas.microsoft.com/office/drawing/2014/main" val="902199470"/>
                    </a:ext>
                  </a:extLst>
                </a:gridCol>
                <a:gridCol w="1132029">
                  <a:extLst>
                    <a:ext uri="{9D8B030D-6E8A-4147-A177-3AD203B41FA5}">
                      <a16:colId xmlns:a16="http://schemas.microsoft.com/office/drawing/2014/main" val="406638811"/>
                    </a:ext>
                  </a:extLst>
                </a:gridCol>
                <a:gridCol w="1179593">
                  <a:extLst>
                    <a:ext uri="{9D8B030D-6E8A-4147-A177-3AD203B41FA5}">
                      <a16:colId xmlns:a16="http://schemas.microsoft.com/office/drawing/2014/main" val="1689912140"/>
                    </a:ext>
                  </a:extLst>
                </a:gridCol>
                <a:gridCol w="1268379">
                  <a:extLst>
                    <a:ext uri="{9D8B030D-6E8A-4147-A177-3AD203B41FA5}">
                      <a16:colId xmlns:a16="http://schemas.microsoft.com/office/drawing/2014/main" val="186514917"/>
                    </a:ext>
                  </a:extLst>
                </a:gridCol>
              </a:tblGrid>
              <a:tr h="1748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Month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Month 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Month 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Month 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Month 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Month 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09746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Fixed Cost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9549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Rent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42906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Variable Costs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8467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Raw Materials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99000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99500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79303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Other necessities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19500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19500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20000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25872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Employee Salary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83879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Electricity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7500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7500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7700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1094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Gas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80977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Water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18935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Total Expenses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199400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199900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200700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173400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157400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22972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979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Total Sales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300075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300130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304970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32175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13640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82456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Total Profit/Loss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100675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100230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104270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-141225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-143760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3962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84802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01806F-9A22-E841-A8FC-F8AD14E7E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35738"/>
              </p:ext>
            </p:extLst>
          </p:nvPr>
        </p:nvGraphicFramePr>
        <p:xfrm>
          <a:off x="9137320" y="2130107"/>
          <a:ext cx="2705100" cy="284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0175">
                  <a:extLst>
                    <a:ext uri="{9D8B030D-6E8A-4147-A177-3AD203B41FA5}">
                      <a16:colId xmlns:a16="http://schemas.microsoft.com/office/drawing/2014/main" val="1570079864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466807474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Profit Loss Statement</a:t>
                      </a:r>
                      <a:endParaRPr lang="en-IN" sz="1000" b="1" i="0" u="none" strike="noStrike" dirty="0">
                        <a:solidFill>
                          <a:srgbClr val="FFFFFF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146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Sales Revenue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₹9,50,990.00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6438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Total Sales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₹9,50,990.00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7113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05468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Expenses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53854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Total Investment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₹3,00,000.00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75624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Raw Materials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₹4,58,500.00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16334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Rent/Lease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₹70,000.00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84380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Maintenance and Repairs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₹25,000.00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56073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Wages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₹2,75,000.00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02514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Utilities/Electricity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₹33,700.00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5826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Other Expenses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₹68,600.00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60951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Total Expenses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₹12,30,800.00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76226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Net Profit (Loss)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 dirty="0">
                          <a:effectLst/>
                        </a:rPr>
                        <a:t>-₹2,79,810.00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Montserra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7538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09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010B-1318-9C4B-9794-BE40E5BF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22B67E-6F54-4A47-918F-309C7E7A9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880703"/>
              </p:ext>
            </p:extLst>
          </p:nvPr>
        </p:nvGraphicFramePr>
        <p:xfrm>
          <a:off x="1277587" y="1652052"/>
          <a:ext cx="8626434" cy="3553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513F17-C267-CC44-B879-6682F4B4C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0766"/>
              </p:ext>
            </p:extLst>
          </p:nvPr>
        </p:nvGraphicFramePr>
        <p:xfrm>
          <a:off x="3087584" y="5712031"/>
          <a:ext cx="5384799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604">
                  <a:extLst>
                    <a:ext uri="{9D8B030D-6E8A-4147-A177-3AD203B41FA5}">
                      <a16:colId xmlns:a16="http://schemas.microsoft.com/office/drawing/2014/main" val="1464101208"/>
                    </a:ext>
                  </a:extLst>
                </a:gridCol>
                <a:gridCol w="826239">
                  <a:extLst>
                    <a:ext uri="{9D8B030D-6E8A-4147-A177-3AD203B41FA5}">
                      <a16:colId xmlns:a16="http://schemas.microsoft.com/office/drawing/2014/main" val="121814058"/>
                    </a:ext>
                  </a:extLst>
                </a:gridCol>
                <a:gridCol w="826239">
                  <a:extLst>
                    <a:ext uri="{9D8B030D-6E8A-4147-A177-3AD203B41FA5}">
                      <a16:colId xmlns:a16="http://schemas.microsoft.com/office/drawing/2014/main" val="243959804"/>
                    </a:ext>
                  </a:extLst>
                </a:gridCol>
                <a:gridCol w="826239">
                  <a:extLst>
                    <a:ext uri="{9D8B030D-6E8A-4147-A177-3AD203B41FA5}">
                      <a16:colId xmlns:a16="http://schemas.microsoft.com/office/drawing/2014/main" val="977519664"/>
                    </a:ext>
                  </a:extLst>
                </a:gridCol>
                <a:gridCol w="826239">
                  <a:extLst>
                    <a:ext uri="{9D8B030D-6E8A-4147-A177-3AD203B41FA5}">
                      <a16:colId xmlns:a16="http://schemas.microsoft.com/office/drawing/2014/main" val="2888793375"/>
                    </a:ext>
                  </a:extLst>
                </a:gridCol>
                <a:gridCol w="826239">
                  <a:extLst>
                    <a:ext uri="{9D8B030D-6E8A-4147-A177-3AD203B41FA5}">
                      <a16:colId xmlns:a16="http://schemas.microsoft.com/office/drawing/2014/main" val="8358334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Month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Month 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Month 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Month 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Month 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Month 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1348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Total Profit/Loss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100675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100230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104270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-141225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-157760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625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04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0307-A7A5-4747-831D-22B41287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CF61-B9CA-6644-9EBA-7DF6EBE2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To manage the raw material inventory as per the demand of the dishes.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To introduce combo meals for breakfast, lunch and dinner (including vegetarian option) at a competitive price will have two advantages: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   a.  To cater all types of consumers.</a:t>
            </a:r>
            <a:br>
              <a:rPr lang="en-IN" sz="2400" dirty="0"/>
            </a:br>
            <a:r>
              <a:rPr lang="en-IN" sz="2400" dirty="0"/>
              <a:t>   b. Effective utilization of raw materials. </a:t>
            </a:r>
          </a:p>
          <a:p>
            <a:pPr>
              <a:lnSpc>
                <a:spcPct val="150000"/>
              </a:lnSpc>
            </a:pPr>
            <a:endParaRPr lang="en-IN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6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FA76-2BA7-554F-A26F-9793C9B7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Expense Analysis with new menu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4A8F0-7F89-904B-93F5-3BC4EE2C2E0D}"/>
              </a:ext>
            </a:extLst>
          </p:cNvPr>
          <p:cNvSpPr txBox="1"/>
          <p:nvPr/>
        </p:nvSpPr>
        <p:spPr>
          <a:xfrm>
            <a:off x="762000" y="5439523"/>
            <a:ext cx="1066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re-investment of about Rs. 100000,  different scenarios has been suggested to the business owner.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D09571-07FA-5B4F-A43E-BAC4C1C92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23851"/>
              </p:ext>
            </p:extLst>
          </p:nvPr>
        </p:nvGraphicFramePr>
        <p:xfrm>
          <a:off x="403926" y="1797050"/>
          <a:ext cx="5968999" cy="326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794">
                  <a:extLst>
                    <a:ext uri="{9D8B030D-6E8A-4147-A177-3AD203B41FA5}">
                      <a16:colId xmlns:a16="http://schemas.microsoft.com/office/drawing/2014/main" val="688350656"/>
                    </a:ext>
                  </a:extLst>
                </a:gridCol>
                <a:gridCol w="4313411">
                  <a:extLst>
                    <a:ext uri="{9D8B030D-6E8A-4147-A177-3AD203B41FA5}">
                      <a16:colId xmlns:a16="http://schemas.microsoft.com/office/drawing/2014/main" val="3565770047"/>
                    </a:ext>
                  </a:extLst>
                </a:gridCol>
                <a:gridCol w="827794">
                  <a:extLst>
                    <a:ext uri="{9D8B030D-6E8A-4147-A177-3AD203B41FA5}">
                      <a16:colId xmlns:a16="http://schemas.microsoft.com/office/drawing/2014/main" val="113731301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Sr.No.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Name of Item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MRP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9771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Maggie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12344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Egg bhujia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0286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Omelette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81448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Biryani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175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55129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Kabab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5734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Wada+ Sambhar+Chutney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56166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Appam+Chutney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2634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Combo Meals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25786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Omelette+Bread+tea/coffee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88900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Egg bhurji+Roti+Dal+Rice Combo Thali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353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Paneer butter masala+Dal+Roti+Rice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000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Gobi/bhindi masala+Dal+Roti+Rice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180944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Veg.Biryani+ Veg.Kabab+Beverage of your choice Combo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190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9475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Biryani+Kabab+Beverage of your choice Combo(Veg/Non-veg)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0567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Chicken curry+Dal+Roti+Rice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0763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CED769-EE00-2542-8977-E318A71A2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978510"/>
              </p:ext>
            </p:extLst>
          </p:nvPr>
        </p:nvGraphicFramePr>
        <p:xfrm>
          <a:off x="6812716" y="2438593"/>
          <a:ext cx="5130800" cy="223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5907812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5517197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07271678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8757090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Fixed Cost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Scenario 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Scenario 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Scenario 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3055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Rent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4150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69846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Variable Costs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4561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Raw Materials 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15600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21600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23600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27653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Other necessities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6000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7000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4484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Employee Salary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16029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Electricity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8503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Gas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1400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1147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Water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2818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Total Expenses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98000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115000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26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58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56E7-F99E-8B49-B3C0-E1EB0A87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even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31121-04D3-0B48-9982-B83536452B58}"/>
              </a:ext>
            </a:extLst>
          </p:cNvPr>
          <p:cNvSpPr txBox="1"/>
          <p:nvPr/>
        </p:nvSpPr>
        <p:spPr>
          <a:xfrm>
            <a:off x="422972" y="5587953"/>
            <a:ext cx="1131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per the break even analysis, in order for a restaurant owner to break even, the business owner should sell 1653 units</a:t>
            </a:r>
          </a:p>
          <a:p>
            <a:r>
              <a:rPr lang="en-US" dirty="0"/>
              <a:t> or more per month with a minimum re-investment of  Rs. 98,000.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C09FAD-10CA-FB41-943A-5452A0353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729531"/>
              </p:ext>
            </p:extLst>
          </p:nvPr>
        </p:nvGraphicFramePr>
        <p:xfrm>
          <a:off x="838200" y="1690688"/>
          <a:ext cx="5978236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272992-D3CB-704E-BAB7-B4F38C8BB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70791"/>
              </p:ext>
            </p:extLst>
          </p:nvPr>
        </p:nvGraphicFramePr>
        <p:xfrm>
          <a:off x="7226300" y="1630968"/>
          <a:ext cx="3898900" cy="1208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1572">
                  <a:extLst>
                    <a:ext uri="{9D8B030D-6E8A-4147-A177-3AD203B41FA5}">
                      <a16:colId xmlns:a16="http://schemas.microsoft.com/office/drawing/2014/main" val="4133466368"/>
                    </a:ext>
                  </a:extLst>
                </a:gridCol>
                <a:gridCol w="827328">
                  <a:extLst>
                    <a:ext uri="{9D8B030D-6E8A-4147-A177-3AD203B41FA5}">
                      <a16:colId xmlns:a16="http://schemas.microsoft.com/office/drawing/2014/main" val="2513228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Total Monthly Expenses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98000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68761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Avg. Contributed Margin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59.3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4512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2847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24515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Total Break Even Point (In Units)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1653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6646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Break Even Point (In Value)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197322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045649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8F850F-EEB9-8E43-A000-EC112F7C2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864561"/>
              </p:ext>
            </p:extLst>
          </p:nvPr>
        </p:nvGraphicFramePr>
        <p:xfrm>
          <a:off x="7226300" y="3204346"/>
          <a:ext cx="4127500" cy="2197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3755518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918510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5596211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8097327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50837369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Total Units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Total Monthly Expenditure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Total Cost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Sales Value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Profit/loss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90020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98000.00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158600.00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119400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-39200.00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3670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98000.00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218700.00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238800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20100.00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27858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98000.00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278800.00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358200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79400.00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70371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98000.00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338900.00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477600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138700.00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4053686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5000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98000.00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399000.00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597000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198000.00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631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96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804</Words>
  <Application>Microsoft Macintosh PowerPoint</Application>
  <PresentationFormat>Widescreen</PresentationFormat>
  <Paragraphs>290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Montserrat</vt:lpstr>
      <vt:lpstr>Apple Braille</vt:lpstr>
      <vt:lpstr>Arial</vt:lpstr>
      <vt:lpstr>Calibri</vt:lpstr>
      <vt:lpstr>Calibri Light</vt:lpstr>
      <vt:lpstr>Times</vt:lpstr>
      <vt:lpstr>Office Theme</vt:lpstr>
      <vt:lpstr>PowerPoint Presentation</vt:lpstr>
      <vt:lpstr>Introduction:</vt:lpstr>
      <vt:lpstr>Problem Statement:</vt:lpstr>
      <vt:lpstr>Objective &amp; Methodology:</vt:lpstr>
      <vt:lpstr>Analysis: Month wise Sales data</vt:lpstr>
      <vt:lpstr>Analysis:</vt:lpstr>
      <vt:lpstr>Solution Description:</vt:lpstr>
      <vt:lpstr>Expense Analysis with new menu </vt:lpstr>
      <vt:lpstr>Break even Analysis</vt:lpstr>
      <vt:lpstr>Business Impact: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Agenda:</dc:title>
  <dc:creator>Microsoft Office User</dc:creator>
  <cp:lastModifiedBy>Microsoft Office User</cp:lastModifiedBy>
  <cp:revision>7</cp:revision>
  <dcterms:created xsi:type="dcterms:W3CDTF">2022-01-07T11:30:24Z</dcterms:created>
  <dcterms:modified xsi:type="dcterms:W3CDTF">2022-01-24T16:39:43Z</dcterms:modified>
</cp:coreProperties>
</file>