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7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/Users/milkysahukar/Documents/DT_Assignemntvadapavsho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70588235294118"/>
          <c:y val="0.17184643510054845"/>
          <c:w val="0.73350153024897768"/>
          <c:h val="0.71708648484721083"/>
        </c:manualLayout>
      </c:layout>
      <c:lineChart>
        <c:grouping val="standard"/>
        <c:varyColors val="0"/>
        <c:ser>
          <c:idx val="3"/>
          <c:order val="0"/>
          <c:tx>
            <c:strRef>
              <c:f>'Break Even analysis'!$L$12</c:f>
              <c:strCache>
                <c:ptCount val="1"/>
                <c:pt idx="0">
                  <c:v>Total Cost</c:v>
                </c:pt>
              </c:strCache>
            </c:strRef>
          </c:tx>
          <c:marker>
            <c:symbol val="none"/>
          </c:marker>
          <c:cat>
            <c:numRef>
              <c:f>'Break Even analysis'!$K$13:$K$17</c:f>
              <c:numCache>
                <c:formatCode>General</c:formatCode>
                <c:ptCount val="5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</c:numCache>
            </c:numRef>
          </c:cat>
          <c:val>
            <c:numRef>
              <c:f>'Break Even analysis'!$L$13:$L$17</c:f>
              <c:numCache>
                <c:formatCode>General</c:formatCode>
                <c:ptCount val="5"/>
                <c:pt idx="0">
                  <c:v>64700</c:v>
                </c:pt>
                <c:pt idx="1">
                  <c:v>74550</c:v>
                </c:pt>
                <c:pt idx="2">
                  <c:v>84400</c:v>
                </c:pt>
                <c:pt idx="3">
                  <c:v>94250</c:v>
                </c:pt>
                <c:pt idx="4">
                  <c:v>104100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DF-E243-856E-14F5283D338D}"/>
            </c:ext>
          </c:extLst>
        </c:ser>
        <c:ser>
          <c:idx val="4"/>
          <c:order val="1"/>
          <c:tx>
            <c:strRef>
              <c:f>'Break Even analysis'!$M$12</c:f>
              <c:strCache>
                <c:ptCount val="1"/>
                <c:pt idx="0">
                  <c:v>Sales Value</c:v>
                </c:pt>
              </c:strCache>
            </c:strRef>
          </c:tx>
          <c:marker>
            <c:symbol val="none"/>
          </c:marker>
          <c:cat>
            <c:numRef>
              <c:f>'Break Even analysis'!$K$13:$K$17</c:f>
              <c:numCache>
                <c:formatCode>General</c:formatCode>
                <c:ptCount val="5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</c:numCache>
            </c:numRef>
          </c:cat>
          <c:val>
            <c:numRef>
              <c:f>'Break Even analysis'!$M$13:$M$17</c:f>
              <c:numCache>
                <c:formatCode>General</c:formatCode>
                <c:ptCount val="5"/>
                <c:pt idx="0">
                  <c:v>53000</c:v>
                </c:pt>
                <c:pt idx="1">
                  <c:v>79500</c:v>
                </c:pt>
                <c:pt idx="2">
                  <c:v>106000</c:v>
                </c:pt>
                <c:pt idx="3">
                  <c:v>132500</c:v>
                </c:pt>
                <c:pt idx="4">
                  <c:v>159000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DF-E243-856E-14F5283D338D}"/>
            </c:ext>
          </c:extLst>
        </c:ser>
        <c:ser>
          <c:idx val="5"/>
          <c:order val="2"/>
          <c:tx>
            <c:strRef>
              <c:f>'Break Even analysis'!$N$12</c:f>
              <c:strCache>
                <c:ptCount val="1"/>
                <c:pt idx="0">
                  <c:v>Profit/loss</c:v>
                </c:pt>
              </c:strCache>
            </c:strRef>
          </c:tx>
          <c:marker>
            <c:symbol val="none"/>
          </c:marker>
          <c:cat>
            <c:numRef>
              <c:f>'Break Even analysis'!$K$13:$K$17</c:f>
              <c:numCache>
                <c:formatCode>General</c:formatCode>
                <c:ptCount val="5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</c:numCache>
            </c:numRef>
          </c:cat>
          <c:val>
            <c:numRef>
              <c:f>'Break Even analysis'!$N$13:$N$17</c:f>
              <c:numCache>
                <c:formatCode>General</c:formatCode>
                <c:ptCount val="5"/>
                <c:pt idx="0">
                  <c:v>-11700</c:v>
                </c:pt>
                <c:pt idx="1">
                  <c:v>4950</c:v>
                </c:pt>
                <c:pt idx="2">
                  <c:v>21600</c:v>
                </c:pt>
                <c:pt idx="3">
                  <c:v>38250</c:v>
                </c:pt>
                <c:pt idx="4">
                  <c:v>54900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DF-E243-856E-14F5283D338D}"/>
            </c:ext>
          </c:extLst>
        </c:ser>
        <c:ser>
          <c:idx val="0"/>
          <c:order val="3"/>
          <c:tx>
            <c:strRef>
              <c:f>'Break Even analysis'!$L$12</c:f>
              <c:strCache>
                <c:ptCount val="1"/>
                <c:pt idx="0">
                  <c:v>Total Cost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'Break Even analysis'!$K$13:$K$17</c:f>
              <c:numCache>
                <c:formatCode>General</c:formatCode>
                <c:ptCount val="5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</c:numCache>
            </c:numRef>
          </c:cat>
          <c:val>
            <c:numRef>
              <c:f>'Break Even analysis'!$L$13:$L$17</c:f>
              <c:numCache>
                <c:formatCode>General</c:formatCode>
                <c:ptCount val="5"/>
                <c:pt idx="0">
                  <c:v>64700</c:v>
                </c:pt>
                <c:pt idx="1">
                  <c:v>74550</c:v>
                </c:pt>
                <c:pt idx="2">
                  <c:v>84400</c:v>
                </c:pt>
                <c:pt idx="3">
                  <c:v>94250</c:v>
                </c:pt>
                <c:pt idx="4">
                  <c:v>104100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DF-E243-856E-14F5283D338D}"/>
            </c:ext>
          </c:extLst>
        </c:ser>
        <c:ser>
          <c:idx val="1"/>
          <c:order val="4"/>
          <c:tx>
            <c:strRef>
              <c:f>'Break Even analysis'!$M$12</c:f>
              <c:strCache>
                <c:ptCount val="1"/>
                <c:pt idx="0">
                  <c:v>Sales Value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'Break Even analysis'!$K$13:$K$17</c:f>
              <c:numCache>
                <c:formatCode>General</c:formatCode>
                <c:ptCount val="5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</c:numCache>
            </c:numRef>
          </c:cat>
          <c:val>
            <c:numRef>
              <c:f>'Break Even analysis'!$M$13:$M$17</c:f>
              <c:numCache>
                <c:formatCode>General</c:formatCode>
                <c:ptCount val="5"/>
                <c:pt idx="0">
                  <c:v>53000</c:v>
                </c:pt>
                <c:pt idx="1">
                  <c:v>79500</c:v>
                </c:pt>
                <c:pt idx="2">
                  <c:v>106000</c:v>
                </c:pt>
                <c:pt idx="3">
                  <c:v>132500</c:v>
                </c:pt>
                <c:pt idx="4">
                  <c:v>159000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DF-E243-856E-14F5283D338D}"/>
            </c:ext>
          </c:extLst>
        </c:ser>
        <c:ser>
          <c:idx val="2"/>
          <c:order val="5"/>
          <c:tx>
            <c:strRef>
              <c:f>'Break Even analysis'!$N$12</c:f>
              <c:strCache>
                <c:ptCount val="1"/>
                <c:pt idx="0">
                  <c:v>Profit/loss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'Break Even analysis'!$K$13:$K$17</c:f>
              <c:numCache>
                <c:formatCode>General</c:formatCode>
                <c:ptCount val="5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</c:numCache>
            </c:numRef>
          </c:cat>
          <c:val>
            <c:numRef>
              <c:f>'Break Even analysis'!$N$13:$N$17</c:f>
              <c:numCache>
                <c:formatCode>General</c:formatCode>
                <c:ptCount val="5"/>
                <c:pt idx="0">
                  <c:v>-11700</c:v>
                </c:pt>
                <c:pt idx="1">
                  <c:v>4950</c:v>
                </c:pt>
                <c:pt idx="2">
                  <c:v>21600</c:v>
                </c:pt>
                <c:pt idx="3">
                  <c:v>38250</c:v>
                </c:pt>
                <c:pt idx="4">
                  <c:v>54900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DF-E243-856E-14F5283D33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080367"/>
        <c:axId val="39081999"/>
      </c:lineChart>
      <c:catAx>
        <c:axId val="39080367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Total Units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81999"/>
        <c:crosses val="autoZero"/>
        <c:auto val="0"/>
        <c:lblAlgn val="ctr"/>
        <c:lblOffset val="100"/>
        <c:tickLblSkip val="1"/>
        <c:noMultiLvlLbl val="0"/>
      </c:catAx>
      <c:valAx>
        <c:axId val="39081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Value</a:t>
                </a:r>
                <a:r>
                  <a:rPr lang="en-GB" baseline="0"/>
                  <a:t> in Rs</a:t>
                </a:r>
                <a:endParaRPr lang="en-GB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80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0.22145</cdr:x>
      <cdr:y>0.03141</cdr:y>
    </cdr:from>
    <cdr:to>
      <cdr:x>0.61073</cdr:x>
      <cdr:y>0.28272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F244ADD-4E39-E749-9000-F7D0AB9789F4}"/>
            </a:ext>
          </a:extLst>
        </cdr:cNvPr>
        <cdr:cNvSpPr txBox="1"/>
      </cdr:nvSpPr>
      <cdr:spPr>
        <a:xfrm xmlns:a="http://schemas.openxmlformats.org/drawingml/2006/main">
          <a:off x="1625600" y="114300"/>
          <a:ext cx="28575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GB" sz="1600"/>
            <a:t>Break Even</a:t>
          </a:r>
          <a:r>
            <a:rPr lang="en-GB" sz="1600" baseline="0"/>
            <a:t> Analysis for a new vada pav shop</a:t>
          </a:r>
          <a:endParaRPr lang="en-GB" sz="16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0F20-CF74-0644-BF09-8BC9BEB8A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D1AE4-51A5-A943-9B90-CC626B034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FF1F9-D0F5-E44F-88F3-72F3A865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E48F9-8D46-9342-96DB-B519CE03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14BBB-7BCB-F04F-8B74-E601DC3B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9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391A-749E-A84E-B76D-E5D7BB52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EDB9C-51BF-8F4C-9F8D-5EC9AE29F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F48ED-E6F6-3F4B-B54E-B26B7BC9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A3BB3-DF49-AC4E-B154-63813B87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4E06E-A69F-134F-8D3B-5FED9513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7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F5A8D-61BC-2A4C-ACCB-EABFBB96E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3F66D-EB3E-934F-A7A9-F8A567AA3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2E947-212B-B642-A4C5-0FBED645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CC606-A3B4-A645-8B98-0BD0CF06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D3EDD-5200-6A4C-8662-231E6E3E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0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57E0-5325-0346-B055-067215F3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96F3-8E2F-D245-AD9C-EE43B566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96D57-DFE9-B248-9C59-EE1617ED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A96CA-DD05-1D4A-96D0-6E45DF4F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0BD92-2058-0F49-BF5E-93186472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2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E901-E688-2745-B72F-A6E44D4C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E467-BC50-BC4F-89F9-31ECE129A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8FC99-309D-664A-BC6D-73F097AE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F1B3D-A661-8E47-A288-4D549085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5807A-A8A4-2243-89BE-361C880C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4A26-5EB1-CF4E-A149-3B1F1AAB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0468-0BAD-8E42-8DB2-BD97FB684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DBBEC-4F49-CB4D-8D66-9FF59A9FA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B11C4-9B5F-D848-B4A0-A585A205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C3CA9-90E4-974A-9E97-E3DC9767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66010-D5A4-254B-8FEB-D55957BC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2BB9-5AC9-304B-9D39-EB67C7A42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DB6A-6B4B-AA4A-8EB0-F3B518AB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50CA8-4555-FC43-8439-EDBE10540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71EA6-49ED-5041-9314-7BB5D53FC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6A63D-B512-2E45-B530-F42F3ACA9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26CF5-02A3-0241-A171-E6D64E2A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2A93A-0F4B-FC4F-8640-1FFAE060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8E75A-B9F9-F248-B6C9-0901DF25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5D9F-BBDE-8243-A23F-F3001417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63ED5-07C9-A346-B23E-7BFDF04E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095D3-3291-034A-BDBA-1EA1EA2B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0709-E82B-1341-80A2-91FED9F9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32410-F299-1F43-8A58-CD0395A9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1EBB4-1B3B-1C4A-A7B6-06B940F9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E93F4-36B8-B54E-84B6-CEB0BC42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7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21E6-41F8-0E45-BCC6-18980DBDF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E424-003E-D945-8675-3BA57ECF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7F0EC-9F49-7644-B76C-FC1F37280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7DA88-F4ED-3443-B66A-221916FE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6F3A-B014-3247-A6F0-046139AF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5350C-4668-EE4F-81EB-BA14DB2B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9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A85C-3D88-3B49-A7CF-AFC30E36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A2E19-527B-6044-92D3-B2E171407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1FC4F-F830-8948-9696-ACDBED799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558E3-5DC5-4749-8F0F-3F09A05B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E569C-637E-DF48-BAAC-1095D095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58CF5-9893-A34F-9EEE-7BF26057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2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EC379-D780-A04A-A3BB-204BBDA4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D1210-7176-FE49-84B3-750E975BD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9755-0EB1-9348-BB7B-0A0DC2EBE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3E6E2-1D9D-7543-8792-A672DD023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D33E-FB8A-EF40-A2C8-178838784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8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0B0BA45-B17D-A945-8590-194D8CBB0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027" y="1507525"/>
            <a:ext cx="9246973" cy="3546390"/>
          </a:xfrm>
        </p:spPr>
        <p:txBody>
          <a:bodyPr>
            <a:normAutofit/>
          </a:bodyPr>
          <a:lstStyle/>
          <a:p>
            <a:r>
              <a:rPr lang="en-US" b="1" dirty="0">
                <a:latin typeface="Apple Braille" pitchFamily="2" charset="0"/>
              </a:rPr>
              <a:t>Planning of a New Quick Service Restaurant (Vada Pav Shop)</a:t>
            </a:r>
          </a:p>
          <a:p>
            <a:endParaRPr lang="en-US" b="1" dirty="0">
              <a:latin typeface="Apple Braille" pitchFamily="2" charset="0"/>
            </a:endParaRPr>
          </a:p>
          <a:p>
            <a:r>
              <a:rPr lang="en-US" b="1" dirty="0">
                <a:latin typeface="Apple Braille" pitchFamily="2" charset="0"/>
              </a:rPr>
              <a:t>Design Thinking Assignment</a:t>
            </a:r>
          </a:p>
          <a:p>
            <a:endParaRPr lang="en-US" b="1" dirty="0">
              <a:latin typeface="Apple Braille" pitchFamily="2" charset="0"/>
            </a:endParaRPr>
          </a:p>
          <a:p>
            <a:r>
              <a:rPr lang="en-US" b="1" dirty="0">
                <a:latin typeface="Apple Braille" pitchFamily="2" charset="0"/>
              </a:rPr>
              <a:t>By</a:t>
            </a:r>
          </a:p>
          <a:p>
            <a:r>
              <a:rPr lang="en-US" b="1" dirty="0">
                <a:latin typeface="Apple Braille" pitchFamily="2" charset="0"/>
              </a:rPr>
              <a:t>Milky Sahukar</a:t>
            </a:r>
          </a:p>
        </p:txBody>
      </p:sp>
    </p:spTree>
    <p:extLst>
      <p:ext uri="{BB962C8B-B14F-4D97-AF65-F5344CB8AC3E}">
        <p14:creationId xmlns:p14="http://schemas.microsoft.com/office/powerpoint/2010/main" val="200812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77D2-79D1-C448-839B-6C5838EC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E6F37-8F5D-8D4A-A094-475E81C9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" pitchFamily="2" charset="0"/>
              </a:rPr>
              <a:t>Quick Service Restaurant (QSR) are a popular and the most common source of daily consumption of food for Students in the schools, universities and working professionals in the offices.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" pitchFamily="2" charset="0"/>
              </a:rPr>
              <a:t> It saves both their cooking and consumption time.</a:t>
            </a:r>
          </a:p>
          <a:p>
            <a:pPr>
              <a:lnSpc>
                <a:spcPct val="150000"/>
              </a:lnSpc>
            </a:pPr>
            <a:endParaRPr lang="en-IN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5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011C-0A2D-1B4E-A61B-43FBA204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8D9B-84D6-4E45-992C-B1020775A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" pitchFamily="2" charset="0"/>
              </a:rPr>
              <a:t>A man wants to open a Vada Pav Shop near Shivaji Nagar in Pune. He has got a location where there are other 4 more </a:t>
            </a:r>
            <a:r>
              <a:rPr lang="en-IN" sz="2400" dirty="0" err="1">
                <a:latin typeface="Times" pitchFamily="2" charset="0"/>
              </a:rPr>
              <a:t>vada</a:t>
            </a:r>
            <a:r>
              <a:rPr lang="en-IN" sz="2400" dirty="0">
                <a:latin typeface="Times" pitchFamily="2" charset="0"/>
              </a:rPr>
              <a:t> pav shops. He is not able to understand what will be the strategy to take over his clients.</a:t>
            </a:r>
            <a:r>
              <a:rPr lang="en-IN" dirty="0">
                <a:latin typeface="Times" pitchFamily="2" charset="0"/>
              </a:rPr>
              <a:t> 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endParaRPr lang="en-IN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44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16FC-52EB-734B-AD68-EEF4A37B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&amp; 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482E0-85F2-D346-B3B8-EAEF3228A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IN" sz="2400" dirty="0">
                <a:latin typeface="Times" pitchFamily="2" charset="0"/>
              </a:rPr>
              <a:t>To collect and analyse data of their sale price of </a:t>
            </a:r>
            <a:r>
              <a:rPr lang="en-IN" sz="2400" dirty="0" err="1">
                <a:latin typeface="Times" pitchFamily="2" charset="0"/>
              </a:rPr>
              <a:t>vada</a:t>
            </a:r>
            <a:r>
              <a:rPr lang="en-IN" sz="2400" dirty="0">
                <a:latin typeface="Times" pitchFamily="2" charset="0"/>
              </a:rPr>
              <a:t> pav at already established </a:t>
            </a:r>
            <a:r>
              <a:rPr lang="en-IN" sz="2400" dirty="0" err="1">
                <a:latin typeface="Times" pitchFamily="2" charset="0"/>
              </a:rPr>
              <a:t>vada</a:t>
            </a:r>
            <a:r>
              <a:rPr lang="en-IN" sz="2400" dirty="0">
                <a:latin typeface="Times" pitchFamily="2" charset="0"/>
              </a:rPr>
              <a:t> pav </a:t>
            </a:r>
            <a:r>
              <a:rPr lang="en-IN" sz="2400" dirty="0" err="1">
                <a:latin typeface="Times" pitchFamily="2" charset="0"/>
              </a:rPr>
              <a:t>centers</a:t>
            </a:r>
            <a:r>
              <a:rPr lang="en-IN" sz="2400" dirty="0">
                <a:latin typeface="Times" pitchFamily="2" charset="0"/>
              </a:rPr>
              <a:t> .</a:t>
            </a:r>
          </a:p>
          <a:p>
            <a:pPr>
              <a:lnSpc>
                <a:spcPct val="160000"/>
              </a:lnSpc>
            </a:pPr>
            <a:r>
              <a:rPr lang="en-US" sz="2400" dirty="0">
                <a:latin typeface="Times" pitchFamily="2" charset="0"/>
              </a:rPr>
              <a:t>To research the strategies of already existing </a:t>
            </a:r>
            <a:r>
              <a:rPr lang="en-US" sz="2400" dirty="0" err="1">
                <a:latin typeface="Times" pitchFamily="2" charset="0"/>
              </a:rPr>
              <a:t>vada</a:t>
            </a:r>
            <a:r>
              <a:rPr lang="en-US" sz="2400" dirty="0">
                <a:latin typeface="Times" pitchFamily="2" charset="0"/>
              </a:rPr>
              <a:t> pav centers.</a:t>
            </a:r>
          </a:p>
          <a:p>
            <a:pPr>
              <a:lnSpc>
                <a:spcPct val="160000"/>
              </a:lnSpc>
            </a:pPr>
            <a:r>
              <a:rPr lang="en-US" sz="2400" dirty="0">
                <a:latin typeface="Times" pitchFamily="2" charset="0"/>
              </a:rPr>
              <a:t>To identify best possible expense scenario to open a profitable </a:t>
            </a:r>
            <a:r>
              <a:rPr lang="en-US" sz="2400" dirty="0" err="1">
                <a:latin typeface="Times" pitchFamily="2" charset="0"/>
              </a:rPr>
              <a:t>vada</a:t>
            </a:r>
            <a:r>
              <a:rPr lang="en-US" sz="2400" dirty="0">
                <a:latin typeface="Times" pitchFamily="2" charset="0"/>
              </a:rPr>
              <a:t> pav shop.</a:t>
            </a:r>
          </a:p>
          <a:p>
            <a:pPr>
              <a:lnSpc>
                <a:spcPct val="160000"/>
              </a:lnSpc>
            </a:pPr>
            <a:r>
              <a:rPr lang="en-US" sz="2400" dirty="0">
                <a:latin typeface="Times" pitchFamily="2" charset="0"/>
              </a:rPr>
              <a:t>To provide the menu suggestions.</a:t>
            </a:r>
          </a:p>
          <a:p>
            <a:pPr>
              <a:lnSpc>
                <a:spcPct val="160000"/>
              </a:lnSpc>
            </a:pPr>
            <a:r>
              <a:rPr lang="en-IN" sz="2400" dirty="0">
                <a:latin typeface="Times" pitchFamily="2" charset="0"/>
              </a:rPr>
              <a:t>To provide the best marketing and sales strategy for his business.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7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010B-1318-9C4B-9794-BE40E5BF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F49D9E-1A90-EF49-B8A5-AE5E3D6B3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" pitchFamily="2" charset="0"/>
              </a:rPr>
              <a:t>Different </a:t>
            </a:r>
            <a:r>
              <a:rPr lang="en-US" sz="2400" dirty="0" err="1">
                <a:latin typeface="Times" pitchFamily="2" charset="0"/>
              </a:rPr>
              <a:t>vada</a:t>
            </a:r>
            <a:r>
              <a:rPr lang="en-US" sz="2400" dirty="0">
                <a:latin typeface="Times" pitchFamily="2" charset="0"/>
              </a:rPr>
              <a:t> pav centers at the similar location serving </a:t>
            </a:r>
            <a:r>
              <a:rPr lang="en-US" sz="2400" dirty="0" err="1">
                <a:latin typeface="Times" pitchFamily="2" charset="0"/>
              </a:rPr>
              <a:t>vada</a:t>
            </a:r>
            <a:r>
              <a:rPr lang="en-US" sz="2400" dirty="0">
                <a:latin typeface="Times" pitchFamily="2" charset="0"/>
              </a:rPr>
              <a:t> pav along with other breakfast items like upma, missal pav and </a:t>
            </a:r>
            <a:r>
              <a:rPr lang="en-US" sz="2400" dirty="0" err="1">
                <a:latin typeface="Times" pitchFamily="2" charset="0"/>
              </a:rPr>
              <a:t>bhajiya</a:t>
            </a:r>
            <a:r>
              <a:rPr lang="en-US" sz="2400" dirty="0">
                <a:latin typeface="Times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" pitchFamily="2" charset="0"/>
              </a:rPr>
              <a:t>In beverages, they only have a option of tea.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" pitchFamily="2" charset="0"/>
              </a:rPr>
              <a:t>Not much of a social media presence, but are visible on food delivery app.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4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0307-A7A5-4747-831D-22B41287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5CF61-B9CA-6644-9EBA-7DF6EBE29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" pitchFamily="2" charset="0"/>
              </a:rPr>
              <a:t> </a:t>
            </a:r>
            <a:r>
              <a:rPr lang="en-IN" sz="2400" dirty="0">
                <a:latin typeface="Times" pitchFamily="2" charset="0"/>
              </a:rPr>
              <a:t>Increase awareness of your shop through social media.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" pitchFamily="2" charset="0"/>
              </a:rPr>
              <a:t>Shop opening event including games and contests.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" pitchFamily="2" charset="0"/>
              </a:rPr>
              <a:t>Introduce new variants of </a:t>
            </a:r>
            <a:r>
              <a:rPr lang="en-IN" sz="2400" dirty="0" err="1">
                <a:latin typeface="Times" pitchFamily="2" charset="0"/>
              </a:rPr>
              <a:t>vada</a:t>
            </a:r>
            <a:r>
              <a:rPr lang="en-IN" sz="2400" dirty="0">
                <a:latin typeface="Times" pitchFamily="2" charset="0"/>
              </a:rPr>
              <a:t> pav like cheese </a:t>
            </a:r>
            <a:r>
              <a:rPr lang="en-IN" sz="2400" dirty="0" err="1">
                <a:latin typeface="Times" pitchFamily="2" charset="0"/>
              </a:rPr>
              <a:t>vada</a:t>
            </a:r>
            <a:r>
              <a:rPr lang="en-IN" sz="2400" dirty="0">
                <a:latin typeface="Times" pitchFamily="2" charset="0"/>
              </a:rPr>
              <a:t> pav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" pitchFamily="2" charset="0"/>
              </a:rPr>
              <a:t>Combination of </a:t>
            </a:r>
            <a:r>
              <a:rPr lang="en-IN" sz="2400" dirty="0" err="1">
                <a:latin typeface="Times" pitchFamily="2" charset="0"/>
              </a:rPr>
              <a:t>vada</a:t>
            </a:r>
            <a:r>
              <a:rPr lang="en-IN" sz="2400" dirty="0">
                <a:latin typeface="Times" pitchFamily="2" charset="0"/>
              </a:rPr>
              <a:t> pav with delicious health drinks. </a:t>
            </a:r>
          </a:p>
        </p:txBody>
      </p:sp>
    </p:spTree>
    <p:extLst>
      <p:ext uri="{BB962C8B-B14F-4D97-AF65-F5344CB8AC3E}">
        <p14:creationId xmlns:p14="http://schemas.microsoft.com/office/powerpoint/2010/main" val="192876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FA76-2BA7-554F-A26F-9793C9B7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Expense Analysis for a new </a:t>
            </a:r>
            <a:r>
              <a:rPr lang="en-US" sz="3600" dirty="0" err="1"/>
              <a:t>vada</a:t>
            </a:r>
            <a:r>
              <a:rPr lang="en-US" sz="3600" dirty="0"/>
              <a:t> pav shop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54FE33-12E2-E84D-B9C8-DDE42601A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68788"/>
              </p:ext>
            </p:extLst>
          </p:nvPr>
        </p:nvGraphicFramePr>
        <p:xfrm>
          <a:off x="2517569" y="1733797"/>
          <a:ext cx="7030194" cy="3069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4314">
                  <a:extLst>
                    <a:ext uri="{9D8B030D-6E8A-4147-A177-3AD203B41FA5}">
                      <a16:colId xmlns:a16="http://schemas.microsoft.com/office/drawing/2014/main" val="295829661"/>
                    </a:ext>
                  </a:extLst>
                </a:gridCol>
                <a:gridCol w="672004">
                  <a:extLst>
                    <a:ext uri="{9D8B030D-6E8A-4147-A177-3AD203B41FA5}">
                      <a16:colId xmlns:a16="http://schemas.microsoft.com/office/drawing/2014/main" val="2028256766"/>
                    </a:ext>
                  </a:extLst>
                </a:gridCol>
                <a:gridCol w="1305238">
                  <a:extLst>
                    <a:ext uri="{9D8B030D-6E8A-4147-A177-3AD203B41FA5}">
                      <a16:colId xmlns:a16="http://schemas.microsoft.com/office/drawing/2014/main" val="2478078331"/>
                    </a:ext>
                  </a:extLst>
                </a:gridCol>
                <a:gridCol w="1309546">
                  <a:extLst>
                    <a:ext uri="{9D8B030D-6E8A-4147-A177-3AD203B41FA5}">
                      <a16:colId xmlns:a16="http://schemas.microsoft.com/office/drawing/2014/main" val="2232024777"/>
                    </a:ext>
                  </a:extLst>
                </a:gridCol>
                <a:gridCol w="1309546">
                  <a:extLst>
                    <a:ext uri="{9D8B030D-6E8A-4147-A177-3AD203B41FA5}">
                      <a16:colId xmlns:a16="http://schemas.microsoft.com/office/drawing/2014/main" val="3497161067"/>
                    </a:ext>
                  </a:extLst>
                </a:gridCol>
                <a:gridCol w="1309546">
                  <a:extLst>
                    <a:ext uri="{9D8B030D-6E8A-4147-A177-3AD203B41FA5}">
                      <a16:colId xmlns:a16="http://schemas.microsoft.com/office/drawing/2014/main" val="910430806"/>
                    </a:ext>
                  </a:extLst>
                </a:gridCol>
              </a:tblGrid>
              <a:tr h="16962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Scenario Summary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7494606"/>
                  </a:ext>
                </a:extLst>
              </a:tr>
              <a:tr h="3348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Current Values: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S1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S2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S3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5166552"/>
                  </a:ext>
                </a:extLst>
              </a:tr>
              <a:tr h="2819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Changing Cells:</a:t>
                      </a:r>
                      <a:endParaRPr lang="en-IN" sz="1200" b="1" i="0" u="none" strike="noStrike" dirty="0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046609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Electricity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$E$9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2000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2000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3000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3500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8183147"/>
                  </a:ext>
                </a:extLst>
              </a:tr>
              <a:tr h="52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Employees' Salary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$E$10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20000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18000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18000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20000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41001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$E$11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10000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10000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10000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10000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307600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$E$12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1000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1000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1000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1000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699816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$E$13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2000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2000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2000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2000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558602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Result Cells:</a:t>
                      </a:r>
                      <a:endParaRPr lang="en-IN" sz="1200" b="1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811537"/>
                  </a:ext>
                </a:extLst>
              </a:tr>
              <a:tr h="2995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$K$16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15569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E4A8F0-7F89-904B-93F5-3BC4EE2C2E0D}"/>
              </a:ext>
            </a:extLst>
          </p:cNvPr>
          <p:cNvSpPr txBox="1"/>
          <p:nvPr/>
        </p:nvSpPr>
        <p:spPr>
          <a:xfrm>
            <a:off x="2813883" y="5421698"/>
            <a:ext cx="656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Initial Investment of Rs. 200000 and rent of shop at Rs.11000/-,</a:t>
            </a:r>
          </a:p>
          <a:p>
            <a:r>
              <a:rPr lang="en-US" dirty="0"/>
              <a:t>different scenarios has been suggested to the business owner.</a:t>
            </a:r>
          </a:p>
        </p:txBody>
      </p:sp>
    </p:spTree>
    <p:extLst>
      <p:ext uri="{BB962C8B-B14F-4D97-AF65-F5344CB8AC3E}">
        <p14:creationId xmlns:p14="http://schemas.microsoft.com/office/powerpoint/2010/main" val="247958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56E7-F99E-8B49-B3C0-E1EB0A87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even Analysis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A4369BE-43E4-D546-A53E-4B11A28F45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463478"/>
              </p:ext>
            </p:extLst>
          </p:nvPr>
        </p:nvGraphicFramePr>
        <p:xfrm>
          <a:off x="276266" y="1977860"/>
          <a:ext cx="6706425" cy="3330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9A4B66-D1F3-E743-A5CF-26D8E8DF6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30246"/>
              </p:ext>
            </p:extLst>
          </p:nvPr>
        </p:nvGraphicFramePr>
        <p:xfrm>
          <a:off x="7841343" y="2594428"/>
          <a:ext cx="3302000" cy="2089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88489158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03523773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209035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3510929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Total Units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Total Cost (Rs)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Sales Value</a:t>
                      </a:r>
                    </a:p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(Rs)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Profit/loss</a:t>
                      </a:r>
                    </a:p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(Rs)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661654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64700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53000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-11700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008418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74550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79500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4950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782904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84400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106000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21600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3170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5000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94250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132500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38250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60749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6000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104100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159000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54900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07378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0131121-04D3-0B48-9982-B83536452B58}"/>
              </a:ext>
            </a:extLst>
          </p:cNvPr>
          <p:cNvSpPr txBox="1"/>
          <p:nvPr/>
        </p:nvSpPr>
        <p:spPr>
          <a:xfrm>
            <a:off x="422972" y="5587953"/>
            <a:ext cx="1134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per the break even analysis, in order for a new </a:t>
            </a:r>
            <a:r>
              <a:rPr lang="en-US" dirty="0" err="1"/>
              <a:t>vada</a:t>
            </a:r>
            <a:r>
              <a:rPr lang="en-US" dirty="0"/>
              <a:t> shop to be profitable, the business owner should sell 3000 units</a:t>
            </a:r>
          </a:p>
          <a:p>
            <a:r>
              <a:rPr lang="en-US" dirty="0"/>
              <a:t> or more per month.</a:t>
            </a:r>
          </a:p>
        </p:txBody>
      </p:sp>
    </p:spTree>
    <p:extLst>
      <p:ext uri="{BB962C8B-B14F-4D97-AF65-F5344CB8AC3E}">
        <p14:creationId xmlns:p14="http://schemas.microsoft.com/office/powerpoint/2010/main" val="383796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755F-AE15-914F-97DD-7C1328E8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093A5-DC5E-5C4E-B939-5E6DDC629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" pitchFamily="2" charset="0"/>
              </a:rPr>
              <a:t>Sharing the latest event news and new menu offerings on Social media platforms create awareness and interest among the consumers.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" pitchFamily="2" charset="0"/>
              </a:rPr>
              <a:t>Conducting contests on during student’s lunch and tea time creates engagement.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" pitchFamily="2" charset="0"/>
              </a:rPr>
              <a:t>Offering discounts increases the chances of returning customers.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" pitchFamily="2" charset="0"/>
              </a:rPr>
              <a:t>Increase your shop visibility by selling on food delivery app such as Zomato and </a:t>
            </a:r>
            <a:r>
              <a:rPr lang="en-US" sz="2400" dirty="0" err="1">
                <a:latin typeface="Times" pitchFamily="2" charset="0"/>
              </a:rPr>
              <a:t>Swiggy</a:t>
            </a:r>
            <a:r>
              <a:rPr lang="en-US" sz="2400" dirty="0">
                <a:latin typeface="Times" pitchFamily="2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7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4234</TotalTime>
  <Words>538</Words>
  <Application>Microsoft Macintosh PowerPoint</Application>
  <PresentationFormat>Widescreen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Apple Braille</vt:lpstr>
      <vt:lpstr>Arial</vt:lpstr>
      <vt:lpstr>Calibri</vt:lpstr>
      <vt:lpstr>Calibri Light</vt:lpstr>
      <vt:lpstr>Times</vt:lpstr>
      <vt:lpstr>Office Theme</vt:lpstr>
      <vt:lpstr>PowerPoint Presentation</vt:lpstr>
      <vt:lpstr>Introduction:</vt:lpstr>
      <vt:lpstr>Problem Statement:</vt:lpstr>
      <vt:lpstr>Objective &amp; Methodology:</vt:lpstr>
      <vt:lpstr>Analysis:</vt:lpstr>
      <vt:lpstr>Solution Description:</vt:lpstr>
      <vt:lpstr>Expense Analysis for a new vada pav shop </vt:lpstr>
      <vt:lpstr>Break even Analysis</vt:lpstr>
      <vt:lpstr>Business Impact: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Agenda:</dc:title>
  <dc:creator>Microsoft Office User</dc:creator>
  <cp:lastModifiedBy>Microsoft Office User</cp:lastModifiedBy>
  <cp:revision>6</cp:revision>
  <dcterms:created xsi:type="dcterms:W3CDTF">2022-01-07T11:30:24Z</dcterms:created>
  <dcterms:modified xsi:type="dcterms:W3CDTF">2022-01-24T16:40:00Z</dcterms:modified>
</cp:coreProperties>
</file>