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3"/>
  </p:notesMasterIdLst>
  <p:handoutMasterIdLst>
    <p:handoutMasterId r:id="rId64"/>
  </p:handoutMasterIdLst>
  <p:sldIdLst>
    <p:sldId id="289" r:id="rId5"/>
    <p:sldId id="272" r:id="rId6"/>
    <p:sldId id="290"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Lst>
  <p:sldSz cx="12188825" cy="6858000"/>
  <p:notesSz cx="6858000" cy="9144000"/>
  <p:defaultTextStyle>
    <a:defPPr rtl="0">
      <a:defRPr lang="vi-VN"/>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489" autoAdjust="0"/>
  </p:normalViewPr>
  <p:slideViewPr>
    <p:cSldViewPr>
      <p:cViewPr varScale="1">
        <p:scale>
          <a:sx n="86" d="100"/>
          <a:sy n="86" d="100"/>
        </p:scale>
        <p:origin x="562" y="72"/>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377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3" name="Chỗ dành sẵn cho Ngày tháng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39A1C08B-96D5-4427-8FF2-4D9342E7C19C}" type="datetime1">
              <a:rPr lang="vi-VN" smtClean="0">
                <a:latin typeface="Tahoma" panose="020B0604030504040204" pitchFamily="34" charset="0"/>
                <a:ea typeface="Tahoma" panose="020B0604030504040204" pitchFamily="34" charset="0"/>
                <a:cs typeface="Tahoma" panose="020B0604030504040204" pitchFamily="34" charset="0"/>
              </a:rPr>
              <a:pPr algn="r" rtl="0"/>
              <a:t>03/06/2018</a:t>
            </a:fld>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4" name="Chỗ dành sẵn cho Chân trang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5" name="Chỗ dành sẵn cho Số hiệu Bản chiế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vi-VN">
                <a:latin typeface="Tahoma" panose="020B0604030504040204" pitchFamily="34" charset="0"/>
                <a:ea typeface="Tahoma" panose="020B0604030504040204" pitchFamily="34" charset="0"/>
                <a:cs typeface="Tahoma" panose="020B0604030504040204" pitchFamily="34" charset="0"/>
              </a:rPr>
              <a:pPr algn="r" rtl="0"/>
              <a:t>‹#›</a:t>
            </a:fld>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atin typeface="Tahoma" panose="020B0604030504040204" pitchFamily="34" charset="0"/>
                <a:ea typeface="Tahoma" panose="020B0604030504040204" pitchFamily="34" charset="0"/>
                <a:cs typeface="Tahoma" panose="020B0604030504040204" pitchFamily="34" charset="0"/>
              </a:defRPr>
            </a:lvl1pPr>
          </a:lstStyle>
          <a:p>
            <a:endParaRPr lang="vi-VN" dirty="0"/>
          </a:p>
        </p:txBody>
      </p:sp>
      <p:sp>
        <p:nvSpPr>
          <p:cNvPr id="3" name="Chỗ dành sẵn cho Ngày tháng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atin typeface="Tahoma" panose="020B0604030504040204" pitchFamily="34" charset="0"/>
                <a:ea typeface="Tahoma" panose="020B0604030504040204" pitchFamily="34" charset="0"/>
                <a:cs typeface="Tahoma" panose="020B0604030504040204" pitchFamily="34" charset="0"/>
              </a:defRPr>
            </a:lvl1pPr>
          </a:lstStyle>
          <a:p>
            <a:fld id="{D12F395E-F971-4345-AE4C-6349918E955B}" type="datetime1">
              <a:rPr lang="vi-VN" smtClean="0"/>
              <a:pPr/>
              <a:t>03/06/2018</a:t>
            </a:fld>
            <a:endParaRPr lang="vi-VN" dirty="0"/>
          </a:p>
        </p:txBody>
      </p:sp>
      <p:sp>
        <p:nvSpPr>
          <p:cNvPr id="4" name="Chỗ dành sẵn cho Hình ảnh Trang chiế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vi-VN" dirty="0"/>
          </a:p>
        </p:txBody>
      </p:sp>
      <p:sp>
        <p:nvSpPr>
          <p:cNvPr id="5" name="Chỗ dành sẵn cho Ghi ch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vi-VN" dirty="0"/>
              <a:t>Bấm để sửa kiểu văn bản </a:t>
            </a:r>
            <a:r>
              <a:rPr lang="vi-VN" dirty="0" err="1"/>
              <a:t>Bản</a:t>
            </a:r>
            <a:r>
              <a:rPr lang="vi-VN" dirty="0"/>
              <a:t> cái</a:t>
            </a:r>
          </a:p>
          <a:p>
            <a:pPr lvl="1" rtl="0"/>
            <a:r>
              <a:rPr lang="vi-VN" dirty="0" err="1"/>
              <a:t>Mức</a:t>
            </a:r>
            <a:r>
              <a:rPr lang="vi-VN" dirty="0"/>
              <a:t> hai</a:t>
            </a:r>
          </a:p>
          <a:p>
            <a:pPr lvl="2" rtl="0"/>
            <a:r>
              <a:rPr lang="vi-VN" dirty="0" err="1"/>
              <a:t>Mức</a:t>
            </a:r>
            <a:r>
              <a:rPr lang="vi-VN" dirty="0"/>
              <a:t> </a:t>
            </a:r>
            <a:r>
              <a:rPr lang="vi-VN" dirty="0" err="1"/>
              <a:t>ba</a:t>
            </a:r>
            <a:endParaRPr lang="vi-VN" dirty="0"/>
          </a:p>
          <a:p>
            <a:pPr lvl="3" rtl="0"/>
            <a:r>
              <a:rPr lang="vi-VN" dirty="0" err="1"/>
              <a:t>Mức</a:t>
            </a:r>
            <a:r>
              <a:rPr lang="vi-VN" dirty="0"/>
              <a:t> </a:t>
            </a:r>
            <a:r>
              <a:rPr lang="vi-VN" dirty="0" err="1"/>
              <a:t>bốn</a:t>
            </a:r>
            <a:endParaRPr lang="vi-VN" dirty="0"/>
          </a:p>
          <a:p>
            <a:pPr lvl="4" rtl="0"/>
            <a:r>
              <a:rPr lang="vi-VN" dirty="0" err="1"/>
              <a:t>Mức</a:t>
            </a:r>
            <a:r>
              <a:rPr lang="vi-VN" dirty="0"/>
              <a:t> </a:t>
            </a:r>
            <a:r>
              <a:rPr lang="vi-VN" dirty="0" err="1"/>
              <a:t>năm</a:t>
            </a:r>
            <a:endParaRPr lang="vi-VN" dirty="0"/>
          </a:p>
        </p:txBody>
      </p:sp>
      <p:sp>
        <p:nvSpPr>
          <p:cNvPr id="6" name="Chỗ dành sẵn cho Chân trang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atin typeface="Tahoma" panose="020B0604030504040204" pitchFamily="34" charset="0"/>
                <a:ea typeface="Tahoma" panose="020B0604030504040204" pitchFamily="34" charset="0"/>
                <a:cs typeface="Tahoma" panose="020B0604030504040204" pitchFamily="34" charset="0"/>
              </a:defRPr>
            </a:lvl1pPr>
          </a:lstStyle>
          <a:p>
            <a:endParaRPr lang="vi-VN" dirty="0"/>
          </a:p>
        </p:txBody>
      </p:sp>
      <p:sp>
        <p:nvSpPr>
          <p:cNvPr id="7" name="Chỗ dành sẵn cho Số hiệu Bản chiế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atin typeface="Tahoma" panose="020B0604030504040204" pitchFamily="34" charset="0"/>
                <a:ea typeface="Tahoma" panose="020B0604030504040204" pitchFamily="34" charset="0"/>
                <a:cs typeface="Tahoma" panose="020B0604030504040204" pitchFamily="34" charset="0"/>
              </a:defRPr>
            </a:lvl1pPr>
          </a:lstStyle>
          <a:p>
            <a:pPr algn="r"/>
            <a:fld id="{3EBA5BD7-F043-4D1B-AA17-CD412FC534DE}" type="slidenum">
              <a:rPr lang="vi-VN" smtClean="0"/>
              <a:pPr algn="r"/>
              <a:t>‹#›</a:t>
            </a:fld>
            <a:endParaRPr lang="vi-VN"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09493" algn="l" defTabSz="1218987" rtl="0"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218987" algn="l" defTabSz="1218987" rtl="0"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828480" algn="l" defTabSz="1218987" rtl="0"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437973" algn="l" defTabSz="1218987" rtl="0" eaLnBrk="1" latinLnBrk="0" hangingPunct="1">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18C598-A3E4-4AEE-8404-ECBE46A2EB42}" type="datetime1">
              <a:rPr lang="vi-VN" smtClean="0"/>
              <a:t>03/06/2018</a:t>
            </a:fld>
            <a:endParaRPr lang="vi-VN" dirty="0"/>
          </a:p>
        </p:txBody>
      </p:sp>
      <p:sp>
        <p:nvSpPr>
          <p:cNvPr id="5" name="Footer Placeholder 4"/>
          <p:cNvSpPr>
            <a:spLocks noGrp="1"/>
          </p:cNvSpPr>
          <p:nvPr>
            <p:ph type="ftr" sz="quarter" idx="11"/>
          </p:nvPr>
        </p:nvSpPr>
        <p:spPr/>
        <p:txBody>
          <a:bodyPr/>
          <a:lstStyle/>
          <a:p>
            <a:endParaRPr lang="vi-VN" dirty="0"/>
          </a:p>
        </p:txBody>
      </p:sp>
      <p:sp>
        <p:nvSpPr>
          <p:cNvPr id="6" name="Slide Number Placeholder 5"/>
          <p:cNvSpPr>
            <a:spLocks noGrp="1"/>
          </p:cNvSpPr>
          <p:nvPr>
            <p:ph type="sldNum" sz="quarter" idx="12"/>
          </p:nvPr>
        </p:nvSpPr>
        <p:spPr/>
        <p:txBody>
          <a:bodyPr/>
          <a:lstStyle/>
          <a:p>
            <a:pPr algn="r"/>
            <a:fld id="{C014DD1E-5D91-48A3-AD6D-45FBA980D106}" type="slidenum">
              <a:rPr lang="vi-VN" smtClean="0"/>
              <a:pPr algn="r"/>
              <a:t>‹#›</a:t>
            </a:fld>
            <a:endParaRPr lang="vi-VN" dirty="0"/>
          </a:p>
        </p:txBody>
      </p:sp>
    </p:spTree>
    <p:extLst>
      <p:ext uri="{BB962C8B-B14F-4D97-AF65-F5344CB8AC3E}">
        <p14:creationId xmlns:p14="http://schemas.microsoft.com/office/powerpoint/2010/main" val="283361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3DC8FA-AC61-44BD-A2D8-5796D58D04C4}" type="datetime1">
              <a:rPr lang="vi-VN" smtClean="0"/>
              <a:t>03/06/2018</a:t>
            </a:fld>
            <a:endParaRPr lang="vi-VN" dirty="0"/>
          </a:p>
        </p:txBody>
      </p:sp>
      <p:sp>
        <p:nvSpPr>
          <p:cNvPr id="5" name="Footer Placeholder 4"/>
          <p:cNvSpPr>
            <a:spLocks noGrp="1"/>
          </p:cNvSpPr>
          <p:nvPr>
            <p:ph type="ftr" sz="quarter" idx="11"/>
          </p:nvPr>
        </p:nvSpPr>
        <p:spPr/>
        <p:txBody>
          <a:bodyPr/>
          <a:lstStyle/>
          <a:p>
            <a:endParaRPr lang="vi-VN" dirty="0"/>
          </a:p>
        </p:txBody>
      </p:sp>
      <p:sp>
        <p:nvSpPr>
          <p:cNvPr id="6" name="Slide Number Placeholder 5"/>
          <p:cNvSpPr>
            <a:spLocks noGrp="1"/>
          </p:cNvSpPr>
          <p:nvPr>
            <p:ph type="sldNum" sz="quarter" idx="12"/>
          </p:nvPr>
        </p:nvSpPr>
        <p:spPr/>
        <p:txBody>
          <a:bodyPr/>
          <a:lstStyle/>
          <a:p>
            <a:pPr algn="r"/>
            <a:fld id="{C014DD1E-5D91-48A3-AD6D-45FBA980D106}" type="slidenum">
              <a:rPr lang="vi-VN" smtClean="0"/>
              <a:pPr algn="r"/>
              <a:t>‹#›</a:t>
            </a:fld>
            <a:endParaRPr lang="vi-VN" dirty="0"/>
          </a:p>
        </p:txBody>
      </p:sp>
    </p:spTree>
    <p:extLst>
      <p:ext uri="{BB962C8B-B14F-4D97-AF65-F5344CB8AC3E}">
        <p14:creationId xmlns:p14="http://schemas.microsoft.com/office/powerpoint/2010/main" val="338305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41"/>
            <a:ext cx="365453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590" y="274641"/>
            <a:ext cx="1076468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29D4AA-6BF9-4A99-9653-23E7D1AF927F}" type="datetime1">
              <a:rPr lang="vi-VN" smtClean="0"/>
              <a:t>03/06/2018</a:t>
            </a:fld>
            <a:endParaRPr lang="vi-VN" dirty="0"/>
          </a:p>
        </p:txBody>
      </p:sp>
      <p:sp>
        <p:nvSpPr>
          <p:cNvPr id="5" name="Footer Placeholder 4"/>
          <p:cNvSpPr>
            <a:spLocks noGrp="1"/>
          </p:cNvSpPr>
          <p:nvPr>
            <p:ph type="ftr" sz="quarter" idx="11"/>
          </p:nvPr>
        </p:nvSpPr>
        <p:spPr/>
        <p:txBody>
          <a:bodyPr/>
          <a:lstStyle/>
          <a:p>
            <a:endParaRPr lang="vi-VN" dirty="0"/>
          </a:p>
        </p:txBody>
      </p:sp>
      <p:sp>
        <p:nvSpPr>
          <p:cNvPr id="6" name="Slide Number Placeholder 5"/>
          <p:cNvSpPr>
            <a:spLocks noGrp="1"/>
          </p:cNvSpPr>
          <p:nvPr>
            <p:ph type="sldNum" sz="quarter" idx="12"/>
          </p:nvPr>
        </p:nvSpPr>
        <p:spPr/>
        <p:txBody>
          <a:bodyPr/>
          <a:lstStyle/>
          <a:p>
            <a:pPr algn="r"/>
            <a:fld id="{C014DD1E-5D91-48A3-AD6D-45FBA980D106}" type="slidenum">
              <a:rPr lang="vi-VN" smtClean="0"/>
              <a:pPr algn="r"/>
              <a:t>‹#›</a:t>
            </a:fld>
            <a:endParaRPr lang="vi-VN" dirty="0"/>
          </a:p>
        </p:txBody>
      </p:sp>
    </p:spTree>
    <p:extLst>
      <p:ext uri="{BB962C8B-B14F-4D97-AF65-F5344CB8AC3E}">
        <p14:creationId xmlns:p14="http://schemas.microsoft.com/office/powerpoint/2010/main" val="326170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1D9BA7-1D0D-45B8-BA55-9AAAFE72FB19}" type="datetime1">
              <a:rPr lang="vi-VN" smtClean="0"/>
              <a:t>03/06/2018</a:t>
            </a:fld>
            <a:endParaRPr lang="vi-VN" dirty="0"/>
          </a:p>
        </p:txBody>
      </p:sp>
      <p:sp>
        <p:nvSpPr>
          <p:cNvPr id="5" name="Footer Placeholder 4"/>
          <p:cNvSpPr>
            <a:spLocks noGrp="1"/>
          </p:cNvSpPr>
          <p:nvPr>
            <p:ph type="ftr" sz="quarter" idx="11"/>
          </p:nvPr>
        </p:nvSpPr>
        <p:spPr/>
        <p:txBody>
          <a:bodyPr/>
          <a:lstStyle/>
          <a:p>
            <a:endParaRPr lang="vi-VN" dirty="0"/>
          </a:p>
        </p:txBody>
      </p:sp>
      <p:sp>
        <p:nvSpPr>
          <p:cNvPr id="6" name="Slide Number Placeholder 5"/>
          <p:cNvSpPr>
            <a:spLocks noGrp="1"/>
          </p:cNvSpPr>
          <p:nvPr>
            <p:ph type="sldNum" sz="quarter" idx="12"/>
          </p:nvPr>
        </p:nvSpPr>
        <p:spPr/>
        <p:txBody>
          <a:bodyPr/>
          <a:lstStyle/>
          <a:p>
            <a:pPr algn="r"/>
            <a:fld id="{C014DD1E-5D91-48A3-AD6D-45FBA980D106}" type="slidenum">
              <a:rPr lang="vi-VN" smtClean="0"/>
              <a:pPr algn="r"/>
              <a:t>‹#›</a:t>
            </a:fld>
            <a:endParaRPr lang="vi-VN" dirty="0"/>
          </a:p>
        </p:txBody>
      </p:sp>
    </p:spTree>
    <p:extLst>
      <p:ext uri="{BB962C8B-B14F-4D97-AF65-F5344CB8AC3E}">
        <p14:creationId xmlns:p14="http://schemas.microsoft.com/office/powerpoint/2010/main" val="122371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3"/>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DF2BE-4CE1-4E61-BFDC-85CD85B79784}" type="datetime1">
              <a:rPr lang="vi-VN" smtClean="0"/>
              <a:t>03/06/2018</a:t>
            </a:fld>
            <a:endParaRPr lang="vi-VN" dirty="0"/>
          </a:p>
        </p:txBody>
      </p:sp>
      <p:sp>
        <p:nvSpPr>
          <p:cNvPr id="5" name="Footer Placeholder 4"/>
          <p:cNvSpPr>
            <a:spLocks noGrp="1"/>
          </p:cNvSpPr>
          <p:nvPr>
            <p:ph type="ftr" sz="quarter" idx="11"/>
          </p:nvPr>
        </p:nvSpPr>
        <p:spPr/>
        <p:txBody>
          <a:bodyPr/>
          <a:lstStyle/>
          <a:p>
            <a:endParaRPr lang="vi-VN" dirty="0"/>
          </a:p>
        </p:txBody>
      </p:sp>
      <p:sp>
        <p:nvSpPr>
          <p:cNvPr id="6" name="Slide Number Placeholder 5"/>
          <p:cNvSpPr>
            <a:spLocks noGrp="1"/>
          </p:cNvSpPr>
          <p:nvPr>
            <p:ph type="sldNum" sz="quarter" idx="12"/>
          </p:nvPr>
        </p:nvSpPr>
        <p:spPr/>
        <p:txBody>
          <a:bodyPr/>
          <a:lstStyle/>
          <a:p>
            <a:pPr algn="r"/>
            <a:fld id="{C014DD1E-5D91-48A3-AD6D-45FBA980D106}" type="slidenum">
              <a:rPr lang="vi-VN" smtClean="0"/>
              <a:pPr algn="r"/>
              <a:t>‹#›</a:t>
            </a:fld>
            <a:endParaRPr lang="vi-VN" dirty="0"/>
          </a:p>
        </p:txBody>
      </p:sp>
    </p:spTree>
    <p:extLst>
      <p:ext uri="{BB962C8B-B14F-4D97-AF65-F5344CB8AC3E}">
        <p14:creationId xmlns:p14="http://schemas.microsoft.com/office/powerpoint/2010/main" val="99108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589" y="1600203"/>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5341" y="1600203"/>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2A1193-756E-4025-B762-2AA3E755CC4A}" type="datetime1">
              <a:rPr lang="vi-VN" smtClean="0"/>
              <a:t>03/06/2018</a:t>
            </a:fld>
            <a:endParaRPr lang="vi-VN" dirty="0"/>
          </a:p>
        </p:txBody>
      </p:sp>
      <p:sp>
        <p:nvSpPr>
          <p:cNvPr id="6" name="Footer Placeholder 5"/>
          <p:cNvSpPr>
            <a:spLocks noGrp="1"/>
          </p:cNvSpPr>
          <p:nvPr>
            <p:ph type="ftr" sz="quarter" idx="11"/>
          </p:nvPr>
        </p:nvSpPr>
        <p:spPr/>
        <p:txBody>
          <a:bodyPr/>
          <a:lstStyle/>
          <a:p>
            <a:endParaRPr lang="vi-VN" dirty="0"/>
          </a:p>
        </p:txBody>
      </p:sp>
      <p:sp>
        <p:nvSpPr>
          <p:cNvPr id="7" name="Slide Number Placeholder 6"/>
          <p:cNvSpPr>
            <a:spLocks noGrp="1"/>
          </p:cNvSpPr>
          <p:nvPr>
            <p:ph type="sldNum" sz="quarter" idx="12"/>
          </p:nvPr>
        </p:nvSpPr>
        <p:spPr/>
        <p:txBody>
          <a:bodyPr/>
          <a:lstStyle/>
          <a:p>
            <a:pPr algn="r"/>
            <a:fld id="{C014DD1E-5D91-48A3-AD6D-45FBA980D106}" type="slidenum">
              <a:rPr lang="vi-VN" smtClean="0"/>
              <a:pPr algn="r"/>
              <a:t>‹#›</a:t>
            </a:fld>
            <a:endParaRPr lang="vi-VN" dirty="0"/>
          </a:p>
        </p:txBody>
      </p:sp>
    </p:spTree>
    <p:extLst>
      <p:ext uri="{BB962C8B-B14F-4D97-AF65-F5344CB8AC3E}">
        <p14:creationId xmlns:p14="http://schemas.microsoft.com/office/powerpoint/2010/main" val="27077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0019DD-0320-4DCE-8B8A-4C9EA8EF8142}" type="datetime1">
              <a:rPr lang="vi-VN" smtClean="0"/>
              <a:t>03/06/2018</a:t>
            </a:fld>
            <a:endParaRPr lang="vi-VN" dirty="0"/>
          </a:p>
        </p:txBody>
      </p:sp>
      <p:sp>
        <p:nvSpPr>
          <p:cNvPr id="8" name="Footer Placeholder 7"/>
          <p:cNvSpPr>
            <a:spLocks noGrp="1"/>
          </p:cNvSpPr>
          <p:nvPr>
            <p:ph type="ftr" sz="quarter" idx="11"/>
          </p:nvPr>
        </p:nvSpPr>
        <p:spPr/>
        <p:txBody>
          <a:bodyPr/>
          <a:lstStyle/>
          <a:p>
            <a:endParaRPr lang="vi-VN" dirty="0"/>
          </a:p>
        </p:txBody>
      </p:sp>
      <p:sp>
        <p:nvSpPr>
          <p:cNvPr id="9" name="Slide Number Placeholder 8"/>
          <p:cNvSpPr>
            <a:spLocks noGrp="1"/>
          </p:cNvSpPr>
          <p:nvPr>
            <p:ph type="sldNum" sz="quarter" idx="12"/>
          </p:nvPr>
        </p:nvSpPr>
        <p:spPr/>
        <p:txBody>
          <a:bodyPr/>
          <a:lstStyle/>
          <a:p>
            <a:pPr algn="r"/>
            <a:fld id="{C014DD1E-5D91-48A3-AD6D-45FBA980D106}" type="slidenum">
              <a:rPr lang="vi-VN" smtClean="0"/>
              <a:pPr algn="r"/>
              <a:t>‹#›</a:t>
            </a:fld>
            <a:endParaRPr lang="vi-VN" dirty="0"/>
          </a:p>
        </p:txBody>
      </p:sp>
    </p:spTree>
    <p:extLst>
      <p:ext uri="{BB962C8B-B14F-4D97-AF65-F5344CB8AC3E}">
        <p14:creationId xmlns:p14="http://schemas.microsoft.com/office/powerpoint/2010/main" val="3570386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CFB169-DE63-4F38-A36F-91315AE46089}" type="datetime1">
              <a:rPr lang="vi-VN" smtClean="0"/>
              <a:t>03/06/2018</a:t>
            </a:fld>
            <a:endParaRPr lang="vi-VN" dirty="0"/>
          </a:p>
        </p:txBody>
      </p:sp>
      <p:sp>
        <p:nvSpPr>
          <p:cNvPr id="4" name="Footer Placeholder 3"/>
          <p:cNvSpPr>
            <a:spLocks noGrp="1"/>
          </p:cNvSpPr>
          <p:nvPr>
            <p:ph type="ftr" sz="quarter" idx="11"/>
          </p:nvPr>
        </p:nvSpPr>
        <p:spPr/>
        <p:txBody>
          <a:bodyPr/>
          <a:lstStyle/>
          <a:p>
            <a:endParaRPr lang="vi-VN" dirty="0"/>
          </a:p>
        </p:txBody>
      </p:sp>
      <p:sp>
        <p:nvSpPr>
          <p:cNvPr id="5" name="Slide Number Placeholder 4"/>
          <p:cNvSpPr>
            <a:spLocks noGrp="1"/>
          </p:cNvSpPr>
          <p:nvPr>
            <p:ph type="sldNum" sz="quarter" idx="12"/>
          </p:nvPr>
        </p:nvSpPr>
        <p:spPr/>
        <p:txBody>
          <a:bodyPr/>
          <a:lstStyle/>
          <a:p>
            <a:pPr algn="r"/>
            <a:fld id="{C014DD1E-5D91-48A3-AD6D-45FBA980D106}" type="slidenum">
              <a:rPr lang="vi-VN" smtClean="0"/>
              <a:pPr algn="r"/>
              <a:t>‹#›</a:t>
            </a:fld>
            <a:endParaRPr lang="vi-VN" dirty="0"/>
          </a:p>
        </p:txBody>
      </p:sp>
    </p:spTree>
    <p:extLst>
      <p:ext uri="{BB962C8B-B14F-4D97-AF65-F5344CB8AC3E}">
        <p14:creationId xmlns:p14="http://schemas.microsoft.com/office/powerpoint/2010/main" val="204308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EE6819-844E-49A7-AFC4-5E6AB1C601AF}" type="datetime1">
              <a:rPr lang="vi-VN" smtClean="0"/>
              <a:t>03/06/2018</a:t>
            </a:fld>
            <a:endParaRPr lang="vi-VN" dirty="0"/>
          </a:p>
        </p:txBody>
      </p:sp>
      <p:sp>
        <p:nvSpPr>
          <p:cNvPr id="3" name="Footer Placeholder 2"/>
          <p:cNvSpPr>
            <a:spLocks noGrp="1"/>
          </p:cNvSpPr>
          <p:nvPr>
            <p:ph type="ftr" sz="quarter" idx="11"/>
          </p:nvPr>
        </p:nvSpPr>
        <p:spPr/>
        <p:txBody>
          <a:bodyPr/>
          <a:lstStyle/>
          <a:p>
            <a:endParaRPr lang="vi-VN" dirty="0"/>
          </a:p>
        </p:txBody>
      </p:sp>
      <p:sp>
        <p:nvSpPr>
          <p:cNvPr id="4" name="Slide Number Placeholder 3"/>
          <p:cNvSpPr>
            <a:spLocks noGrp="1"/>
          </p:cNvSpPr>
          <p:nvPr>
            <p:ph type="sldNum" sz="quarter" idx="12"/>
          </p:nvPr>
        </p:nvSpPr>
        <p:spPr/>
        <p:txBody>
          <a:bodyPr/>
          <a:lstStyle/>
          <a:p>
            <a:pPr algn="r"/>
            <a:fld id="{C014DD1E-5D91-48A3-AD6D-45FBA980D106}" type="slidenum">
              <a:rPr lang="vi-VN" smtClean="0"/>
              <a:pPr algn="r"/>
              <a:t>‹#›</a:t>
            </a:fld>
            <a:endParaRPr lang="vi-VN" dirty="0"/>
          </a:p>
        </p:txBody>
      </p:sp>
    </p:spTree>
    <p:extLst>
      <p:ext uri="{BB962C8B-B14F-4D97-AF65-F5344CB8AC3E}">
        <p14:creationId xmlns:p14="http://schemas.microsoft.com/office/powerpoint/2010/main" val="2210780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3"/>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3"/>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14D72-CDBE-464F-874A-39E446C111B3}" type="datetime1">
              <a:rPr lang="vi-VN" smtClean="0"/>
              <a:t>03/06/2018</a:t>
            </a:fld>
            <a:endParaRPr lang="vi-VN" dirty="0"/>
          </a:p>
        </p:txBody>
      </p:sp>
      <p:sp>
        <p:nvSpPr>
          <p:cNvPr id="6" name="Footer Placeholder 5"/>
          <p:cNvSpPr>
            <a:spLocks noGrp="1"/>
          </p:cNvSpPr>
          <p:nvPr>
            <p:ph type="ftr" sz="quarter" idx="11"/>
          </p:nvPr>
        </p:nvSpPr>
        <p:spPr/>
        <p:txBody>
          <a:bodyPr/>
          <a:lstStyle/>
          <a:p>
            <a:endParaRPr lang="vi-VN" dirty="0"/>
          </a:p>
        </p:txBody>
      </p:sp>
      <p:sp>
        <p:nvSpPr>
          <p:cNvPr id="7" name="Slide Number Placeholder 6"/>
          <p:cNvSpPr>
            <a:spLocks noGrp="1"/>
          </p:cNvSpPr>
          <p:nvPr>
            <p:ph type="sldNum" sz="quarter" idx="12"/>
          </p:nvPr>
        </p:nvSpPr>
        <p:spPr/>
        <p:txBody>
          <a:bodyPr/>
          <a:lstStyle/>
          <a:p>
            <a:pPr algn="r"/>
            <a:fld id="{C014DD1E-5D91-48A3-AD6D-45FBA980D106}" type="slidenum">
              <a:rPr lang="vi-VN" smtClean="0"/>
              <a:pPr algn="r"/>
              <a:t>‹#›</a:t>
            </a:fld>
            <a:endParaRPr lang="vi-VN" dirty="0"/>
          </a:p>
        </p:txBody>
      </p:sp>
    </p:spTree>
    <p:extLst>
      <p:ext uri="{BB962C8B-B14F-4D97-AF65-F5344CB8AC3E}">
        <p14:creationId xmlns:p14="http://schemas.microsoft.com/office/powerpoint/2010/main" val="1113153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0DE6E-0240-44DC-8150-8BE701D7CC8F}" type="datetime1">
              <a:rPr lang="vi-VN" smtClean="0"/>
              <a:t>03/06/2018</a:t>
            </a:fld>
            <a:endParaRPr lang="vi-VN" dirty="0"/>
          </a:p>
        </p:txBody>
      </p:sp>
      <p:sp>
        <p:nvSpPr>
          <p:cNvPr id="6" name="Footer Placeholder 5"/>
          <p:cNvSpPr>
            <a:spLocks noGrp="1"/>
          </p:cNvSpPr>
          <p:nvPr>
            <p:ph type="ftr" sz="quarter" idx="11"/>
          </p:nvPr>
        </p:nvSpPr>
        <p:spPr/>
        <p:txBody>
          <a:bodyPr/>
          <a:lstStyle/>
          <a:p>
            <a:endParaRPr lang="vi-VN" dirty="0"/>
          </a:p>
        </p:txBody>
      </p:sp>
      <p:sp>
        <p:nvSpPr>
          <p:cNvPr id="7" name="Slide Number Placeholder 6"/>
          <p:cNvSpPr>
            <a:spLocks noGrp="1"/>
          </p:cNvSpPr>
          <p:nvPr>
            <p:ph type="sldNum" sz="quarter" idx="12"/>
          </p:nvPr>
        </p:nvSpPr>
        <p:spPr/>
        <p:txBody>
          <a:bodyPr/>
          <a:lstStyle/>
          <a:p>
            <a:pPr algn="r"/>
            <a:fld id="{C014DD1E-5D91-48A3-AD6D-45FBA980D106}" type="slidenum">
              <a:rPr lang="vi-VN" smtClean="0"/>
              <a:pPr algn="r"/>
              <a:t>‹#›</a:t>
            </a:fld>
            <a:endParaRPr lang="vi-VN" dirty="0"/>
          </a:p>
        </p:txBody>
      </p:sp>
    </p:spTree>
    <p:extLst>
      <p:ext uri="{BB962C8B-B14F-4D97-AF65-F5344CB8AC3E}">
        <p14:creationId xmlns:p14="http://schemas.microsoft.com/office/powerpoint/2010/main" val="324153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3"/>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3"/>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2DCB3-46C5-46C7-963E-05C4108050A7}" type="datetime1">
              <a:rPr lang="vi-VN" smtClean="0"/>
              <a:t>03/06/2018</a:t>
            </a:fld>
            <a:endParaRPr lang="vi-VN" dirty="0"/>
          </a:p>
        </p:txBody>
      </p:sp>
      <p:sp>
        <p:nvSpPr>
          <p:cNvPr id="5" name="Footer Placeholder 4"/>
          <p:cNvSpPr>
            <a:spLocks noGrp="1"/>
          </p:cNvSpPr>
          <p:nvPr>
            <p:ph type="ftr" sz="quarter" idx="3"/>
          </p:nvPr>
        </p:nvSpPr>
        <p:spPr>
          <a:xfrm>
            <a:off x="4164515" y="6356353"/>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dirty="0"/>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fld id="{C014DD1E-5D91-48A3-AD6D-45FBA980D106}" type="slidenum">
              <a:rPr lang="vi-VN" smtClean="0"/>
              <a:pPr algn="r"/>
              <a:t>‹#›</a:t>
            </a:fld>
            <a:endParaRPr lang="vi-VN" dirty="0"/>
          </a:p>
        </p:txBody>
      </p:sp>
    </p:spTree>
    <p:extLst>
      <p:ext uri="{BB962C8B-B14F-4D97-AF65-F5344CB8AC3E}">
        <p14:creationId xmlns:p14="http://schemas.microsoft.com/office/powerpoint/2010/main" val="33406983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tika.apache.org/1.18/api/org/apache/tika/language/LanguageIdentifier.html" TargetMode="External"/><Relationship Id="rId3" Type="http://schemas.openxmlformats.org/officeDocument/2006/relationships/hyperlink" Target="http://docs.oracle.com/javase/7/docs/api/java/lang/String.html?is-external=true" TargetMode="External"/><Relationship Id="rId7" Type="http://schemas.openxmlformats.org/officeDocument/2006/relationships/hyperlink" Target="https://tika.apache.org/1.18/api/org/apache/tika/language/LanguageIdentifier.html#getLanguage--" TargetMode="External"/><Relationship Id="rId2" Type="http://schemas.openxmlformats.org/officeDocument/2006/relationships/hyperlink" Target="https://tika.apache.org/1.18/api/org/apache/tika/language/LanguageIdentifier.html#addProfile-java.lang.String-org.apache.tika.language.LanguageProfile-" TargetMode="External"/><Relationship Id="rId1" Type="http://schemas.openxmlformats.org/officeDocument/2006/relationships/slideLayout" Target="../slideLayouts/slideLayout2.xml"/><Relationship Id="rId6" Type="http://schemas.openxmlformats.org/officeDocument/2006/relationships/hyperlink" Target="https://tika.apache.org/1.18/api/org/apache/tika/language/LanguageIdentifier.html#getErrors--" TargetMode="External"/><Relationship Id="rId5" Type="http://schemas.openxmlformats.org/officeDocument/2006/relationships/hyperlink" Target="https://tika.apache.org/1.18/api/org/apache/tika/language/LanguageIdentifier.html#clearProfiles--" TargetMode="External"/><Relationship Id="rId4" Type="http://schemas.openxmlformats.org/officeDocument/2006/relationships/hyperlink" Target="https://tika.apache.org/1.18/api/org/apache/tika/language/LanguageProfile.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Số hiệu Bản chiếu 2"/>
          <p:cNvSpPr>
            <a:spLocks noGrp="1"/>
          </p:cNvSpPr>
          <p:nvPr>
            <p:ph type="sldNum" sz="quarter" idx="12"/>
          </p:nvPr>
        </p:nvSpPr>
        <p:spPr/>
        <p:txBody>
          <a:bodyPr/>
          <a:lstStyle/>
          <a:p>
            <a:pPr algn="r"/>
            <a:fld id="{C014DD1E-5D91-48A3-AD6D-45FBA980D106}" type="slidenum">
              <a:rPr lang="vi-VN" smtClean="0"/>
              <a:pPr algn="r"/>
              <a:t>1</a:t>
            </a:fld>
            <a:endParaRPr lang="vi-VN" dirty="0"/>
          </a:p>
        </p:txBody>
      </p:sp>
      <p:sp>
        <p:nvSpPr>
          <p:cNvPr id="2" name="Content Placeholder 1"/>
          <p:cNvSpPr>
            <a:spLocks noGrp="1"/>
          </p:cNvSpPr>
          <p:nvPr>
            <p:ph idx="1"/>
          </p:nvPr>
        </p:nvSpPr>
        <p:spPr/>
        <p:txBody>
          <a:bodyPr>
            <a:normAutofit/>
          </a:bodyPr>
          <a:lstStyle/>
          <a:p>
            <a:pPr marL="0" indent="0" algn="ctr">
              <a:buNone/>
            </a:pPr>
            <a:r>
              <a:rPr lang="en-US" sz="6000" b="1" dirty="0">
                <a:solidFill>
                  <a:srgbClr val="FF0000"/>
                </a:solidFill>
              </a:rPr>
              <a:t>ĐỒ ÁN MÔN MẠNG XÃ HỘI</a:t>
            </a:r>
          </a:p>
          <a:p>
            <a:pPr marL="0" indent="0" algn="ctr">
              <a:buNone/>
            </a:pPr>
            <a:r>
              <a:rPr lang="en-US" sz="6000" b="1" dirty="0"/>
              <a:t>ĐỀ TÀI:</a:t>
            </a:r>
          </a:p>
          <a:p>
            <a:pPr marL="0" indent="0" algn="ctr">
              <a:buNone/>
            </a:pPr>
            <a:r>
              <a:rPr lang="en-US" sz="4300" b="1" dirty="0"/>
              <a:t>TỐI </a:t>
            </a:r>
            <a:r>
              <a:rPr lang="vi-VN" sz="4300" b="1" dirty="0"/>
              <a:t>Ư</a:t>
            </a:r>
            <a:r>
              <a:rPr lang="en-US" sz="4300" b="1" dirty="0"/>
              <a:t>U HỆ THỐNG TÌM KIẾM WEB BẰNG VIỆC KHAI THÁC DỮ LIỆU MẠNG XÃ HỘI </a:t>
            </a:r>
          </a:p>
        </p:txBody>
      </p:sp>
    </p:spTree>
    <p:extLst>
      <p:ext uri="{BB962C8B-B14F-4D97-AF65-F5344CB8AC3E}">
        <p14:creationId xmlns:p14="http://schemas.microsoft.com/office/powerpoint/2010/main" val="243029772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227012" y="1600200"/>
            <a:ext cx="11658600" cy="4038599"/>
          </a:xfrm>
        </p:spPr>
        <p:txBody>
          <a:bodyPr>
            <a:normAutofit/>
          </a:bodyPr>
          <a:lstStyle/>
          <a:p>
            <a:pPr marL="457200" lvl="1" indent="0">
              <a:buNone/>
            </a:pPr>
            <a:r>
              <a:rPr lang="en-US" sz="3600" b="1" dirty="0"/>
              <a:t>1.3 </a:t>
            </a:r>
            <a:r>
              <a:rPr lang="en-US" sz="3900" b="1" dirty="0" err="1"/>
              <a:t>Phương</a:t>
            </a:r>
            <a:r>
              <a:rPr lang="en-US" sz="3900" b="1" dirty="0"/>
              <a:t> </a:t>
            </a:r>
            <a:r>
              <a:rPr lang="en-US" sz="3900" b="1" dirty="0" err="1"/>
              <a:t>pháp</a:t>
            </a:r>
            <a:r>
              <a:rPr lang="en-US" sz="3900" b="1" dirty="0"/>
              <a:t> </a:t>
            </a:r>
            <a:r>
              <a:rPr lang="en-US" sz="3900" b="1" dirty="0" err="1"/>
              <a:t>mở</a:t>
            </a:r>
            <a:r>
              <a:rPr lang="en-US" sz="3900" b="1" dirty="0"/>
              <a:t> </a:t>
            </a:r>
            <a:r>
              <a:rPr lang="en-US" sz="3900" b="1" dirty="0" err="1"/>
              <a:t>rộng</a:t>
            </a:r>
            <a:r>
              <a:rPr lang="en-US" sz="3900" b="1" dirty="0"/>
              <a:t> </a:t>
            </a:r>
            <a:r>
              <a:rPr lang="en-US" sz="3900" b="1" dirty="0" err="1"/>
              <a:t>câu</a:t>
            </a:r>
            <a:r>
              <a:rPr lang="en-US" sz="3900" b="1" dirty="0"/>
              <a:t> </a:t>
            </a:r>
            <a:r>
              <a:rPr lang="en-US" sz="3900" b="1" dirty="0" err="1"/>
              <a:t>truy</a:t>
            </a:r>
            <a:r>
              <a:rPr lang="en-US" sz="3900" b="1" dirty="0"/>
              <a:t> </a:t>
            </a:r>
            <a:r>
              <a:rPr lang="en-US" sz="3900" b="1" dirty="0" err="1"/>
              <a:t>vấn</a:t>
            </a:r>
            <a:r>
              <a:rPr lang="en-US" sz="3900" b="1" dirty="0"/>
              <a:t> (Query Expansion) </a:t>
            </a:r>
            <a:r>
              <a:rPr lang="en-US" sz="3900" b="1" dirty="0" err="1"/>
              <a:t>của</a:t>
            </a:r>
            <a:r>
              <a:rPr lang="en-US" sz="3900" b="1" dirty="0"/>
              <a:t> </a:t>
            </a:r>
            <a:r>
              <a:rPr lang="en-US" sz="3900" b="1" dirty="0" err="1"/>
              <a:t>Bouadjenek</a:t>
            </a:r>
            <a:r>
              <a:rPr lang="en-US" sz="3900" b="1" dirty="0"/>
              <a:t> </a:t>
            </a:r>
            <a:r>
              <a:rPr lang="en-US" sz="3900" b="1" dirty="0" err="1"/>
              <a:t>và</a:t>
            </a:r>
            <a:r>
              <a:rPr lang="en-US" sz="3900" b="1" dirty="0"/>
              <a:t> </a:t>
            </a:r>
            <a:r>
              <a:rPr lang="en-US" sz="3900" b="1" dirty="0" err="1"/>
              <a:t>các</a:t>
            </a:r>
            <a:r>
              <a:rPr lang="en-US" sz="3900" b="1" dirty="0"/>
              <a:t> </a:t>
            </a:r>
            <a:r>
              <a:rPr lang="en-US" sz="3900" b="1" dirty="0" err="1"/>
              <a:t>đồng</a:t>
            </a:r>
            <a:r>
              <a:rPr lang="en-US" sz="3900" b="1" dirty="0"/>
              <a:t> </a:t>
            </a:r>
            <a:r>
              <a:rPr lang="en-US" sz="3900" b="1" dirty="0" err="1"/>
              <a:t>nghiệp</a:t>
            </a:r>
            <a:r>
              <a:rPr lang="en-US" sz="3600" b="1" dirty="0"/>
              <a:t>:</a:t>
            </a:r>
          </a:p>
          <a:p>
            <a:pPr marL="457200" lvl="1" indent="0" algn="just">
              <a:buNone/>
            </a:pPr>
            <a:r>
              <a:rPr lang="en-US" sz="3600" dirty="0"/>
              <a:t>	</a:t>
            </a:r>
            <a:r>
              <a:rPr lang="en-US" dirty="0" err="1"/>
              <a:t>Năm</a:t>
            </a:r>
            <a:r>
              <a:rPr lang="en-US" dirty="0"/>
              <a:t> 2011, </a:t>
            </a:r>
            <a:r>
              <a:rPr lang="en-US" dirty="0" err="1"/>
              <a:t>Bouadjenek</a:t>
            </a:r>
            <a:r>
              <a:rPr lang="en-US" dirty="0"/>
              <a:t> </a:t>
            </a:r>
            <a:r>
              <a:rPr lang="en-US" dirty="0" err="1"/>
              <a:t>cùng</a:t>
            </a:r>
            <a:r>
              <a:rPr lang="en-US" dirty="0"/>
              <a:t> </a:t>
            </a:r>
            <a:r>
              <a:rPr lang="en-US" dirty="0" err="1"/>
              <a:t>các</a:t>
            </a:r>
            <a:r>
              <a:rPr lang="en-US" dirty="0"/>
              <a:t> </a:t>
            </a:r>
            <a:r>
              <a:rPr lang="en-US" dirty="0" err="1"/>
              <a:t>đồng</a:t>
            </a:r>
            <a:r>
              <a:rPr lang="en-US" dirty="0"/>
              <a:t> </a:t>
            </a:r>
            <a:r>
              <a:rPr lang="en-US" dirty="0" err="1"/>
              <a:t>sự</a:t>
            </a:r>
            <a:r>
              <a:rPr lang="en-US" dirty="0"/>
              <a:t> </a:t>
            </a:r>
            <a:r>
              <a:rPr lang="en-US" dirty="0" err="1"/>
              <a:t>của</a:t>
            </a:r>
            <a:r>
              <a:rPr lang="en-US" dirty="0"/>
              <a:t> </a:t>
            </a:r>
            <a:r>
              <a:rPr lang="en-US" dirty="0" err="1"/>
              <a:t>ông</a:t>
            </a:r>
            <a:r>
              <a:rPr lang="en-US" dirty="0"/>
              <a:t> </a:t>
            </a:r>
            <a:r>
              <a:rPr lang="en-US" dirty="0" err="1"/>
              <a:t>đã</a:t>
            </a:r>
            <a:r>
              <a:rPr lang="en-US" dirty="0"/>
              <a:t> </a:t>
            </a:r>
            <a:r>
              <a:rPr lang="en-US" dirty="0" err="1"/>
              <a:t>đề</a:t>
            </a:r>
            <a:r>
              <a:rPr lang="en-US" dirty="0"/>
              <a:t> </a:t>
            </a:r>
            <a:r>
              <a:rPr lang="en-US" dirty="0" err="1"/>
              <a:t>xuất</a:t>
            </a:r>
            <a:r>
              <a:rPr lang="en-US" dirty="0"/>
              <a:t> </a:t>
            </a:r>
            <a:r>
              <a:rPr lang="en-US" dirty="0" err="1"/>
              <a:t>phương</a:t>
            </a:r>
            <a:r>
              <a:rPr lang="en-US" dirty="0"/>
              <a:t> </a:t>
            </a:r>
            <a:r>
              <a:rPr lang="en-US" dirty="0" err="1"/>
              <a:t>pháp</a:t>
            </a:r>
            <a:r>
              <a:rPr lang="en-US" dirty="0"/>
              <a:t> </a:t>
            </a:r>
            <a:r>
              <a:rPr lang="en-US" dirty="0" err="1"/>
              <a:t>chuẩn</a:t>
            </a:r>
            <a:r>
              <a:rPr lang="en-US" dirty="0"/>
              <a:t> </a:t>
            </a:r>
            <a:r>
              <a:rPr lang="en-US" dirty="0" err="1"/>
              <a:t>hóa</a:t>
            </a:r>
            <a:r>
              <a:rPr lang="en-US" dirty="0"/>
              <a:t> </a:t>
            </a:r>
            <a:r>
              <a:rPr lang="en-US" dirty="0" err="1"/>
              <a:t>câu</a:t>
            </a:r>
            <a:r>
              <a:rPr lang="en-US" dirty="0"/>
              <a:t> </a:t>
            </a:r>
            <a:r>
              <a:rPr lang="en-US" dirty="0" err="1"/>
              <a:t>truy</a:t>
            </a:r>
            <a:r>
              <a:rPr lang="en-US" dirty="0"/>
              <a:t> </a:t>
            </a:r>
            <a:r>
              <a:rPr lang="en-US" dirty="0" err="1"/>
              <a:t>vấn</a:t>
            </a:r>
            <a:r>
              <a:rPr lang="en-US" dirty="0"/>
              <a:t> </a:t>
            </a:r>
            <a:r>
              <a:rPr lang="en-US" dirty="0" err="1"/>
              <a:t>từ</a:t>
            </a:r>
            <a:r>
              <a:rPr lang="en-US" dirty="0"/>
              <a:t> </a:t>
            </a:r>
            <a:r>
              <a:rPr lang="en-US" dirty="0" err="1"/>
              <a:t>người</a:t>
            </a:r>
            <a:r>
              <a:rPr lang="en-US" dirty="0"/>
              <a:t> </a:t>
            </a:r>
            <a:r>
              <a:rPr lang="en-US" dirty="0" err="1"/>
              <a:t>dùng</a:t>
            </a:r>
            <a:r>
              <a:rPr lang="en-US" dirty="0"/>
              <a:t> – </a:t>
            </a:r>
            <a:r>
              <a:rPr lang="en-US" dirty="0" err="1"/>
              <a:t>SoQues</a:t>
            </a:r>
            <a:r>
              <a:rPr lang="en-US" dirty="0"/>
              <a:t>. </a:t>
            </a:r>
            <a:r>
              <a:rPr lang="en-US" dirty="0" err="1"/>
              <a:t>Phương</a:t>
            </a:r>
            <a:r>
              <a:rPr lang="en-US" dirty="0"/>
              <a:t> </a:t>
            </a:r>
            <a:r>
              <a:rPr lang="en-US" dirty="0" err="1"/>
              <a:t>pháp</a:t>
            </a:r>
            <a:r>
              <a:rPr lang="en-US" dirty="0"/>
              <a:t> </a:t>
            </a:r>
            <a:r>
              <a:rPr lang="en-US" dirty="0" err="1"/>
              <a:t>này</a:t>
            </a:r>
            <a:r>
              <a:rPr lang="en-US" dirty="0"/>
              <a:t> </a:t>
            </a:r>
            <a:r>
              <a:rPr lang="en-US" dirty="0" err="1"/>
              <a:t>khai</a:t>
            </a:r>
            <a:r>
              <a:rPr lang="en-US" dirty="0"/>
              <a:t> </a:t>
            </a:r>
            <a:r>
              <a:rPr lang="en-US" dirty="0" err="1"/>
              <a:t>thác</a:t>
            </a:r>
            <a:r>
              <a:rPr lang="en-US" dirty="0"/>
              <a:t> </a:t>
            </a:r>
            <a:r>
              <a:rPr lang="en-US" dirty="0" err="1"/>
              <a:t>sự</a:t>
            </a:r>
            <a:r>
              <a:rPr lang="en-US" dirty="0"/>
              <a:t> </a:t>
            </a:r>
            <a:r>
              <a:rPr lang="en-US" dirty="0" err="1"/>
              <a:t>tương</a:t>
            </a:r>
            <a:r>
              <a:rPr lang="en-US" dirty="0"/>
              <a:t> </a:t>
            </a:r>
            <a:r>
              <a:rPr lang="en-US" dirty="0" err="1"/>
              <a:t>đồng</a:t>
            </a:r>
            <a:r>
              <a:rPr lang="en-US" dirty="0"/>
              <a:t> </a:t>
            </a:r>
            <a:r>
              <a:rPr lang="en-US" dirty="0" err="1"/>
              <a:t>về</a:t>
            </a:r>
            <a:r>
              <a:rPr lang="en-US" dirty="0"/>
              <a:t> </a:t>
            </a:r>
            <a:r>
              <a:rPr lang="en-US" dirty="0" err="1"/>
              <a:t>ngữ</a:t>
            </a:r>
            <a:r>
              <a:rPr lang="en-US" dirty="0"/>
              <a:t> </a:t>
            </a:r>
            <a:r>
              <a:rPr lang="en-US" dirty="0" err="1"/>
              <a:t>nghĩa</a:t>
            </a:r>
            <a:r>
              <a:rPr lang="en-US" dirty="0"/>
              <a:t> </a:t>
            </a:r>
            <a:r>
              <a:rPr lang="en-US" dirty="0" err="1"/>
              <a:t>giữa</a:t>
            </a:r>
            <a:r>
              <a:rPr lang="en-US" dirty="0"/>
              <a:t> </a:t>
            </a:r>
            <a:r>
              <a:rPr lang="en-US" dirty="0" err="1"/>
              <a:t>các</a:t>
            </a:r>
            <a:r>
              <a:rPr lang="en-US" dirty="0"/>
              <a:t> </a:t>
            </a:r>
            <a:r>
              <a:rPr lang="en-US" dirty="0" err="1"/>
              <a:t>chú</a:t>
            </a:r>
            <a:r>
              <a:rPr lang="en-US" dirty="0"/>
              <a:t> </a:t>
            </a:r>
            <a:r>
              <a:rPr lang="en-US" dirty="0" err="1"/>
              <a:t>thích</a:t>
            </a:r>
            <a:r>
              <a:rPr lang="en-US" dirty="0"/>
              <a:t> </a:t>
            </a:r>
            <a:r>
              <a:rPr lang="en-US" dirty="0" err="1"/>
              <a:t>trong</a:t>
            </a:r>
            <a:r>
              <a:rPr lang="en-US" dirty="0"/>
              <a:t> </a:t>
            </a:r>
            <a:r>
              <a:rPr lang="en-US" dirty="0" err="1"/>
              <a:t>câu</a:t>
            </a:r>
            <a:r>
              <a:rPr lang="en-US" dirty="0"/>
              <a:t> </a:t>
            </a:r>
            <a:r>
              <a:rPr lang="en-US" dirty="0" err="1"/>
              <a:t>truy</a:t>
            </a:r>
            <a:r>
              <a:rPr lang="en-US" dirty="0"/>
              <a:t> </a:t>
            </a:r>
            <a:r>
              <a:rPr lang="en-US" dirty="0" err="1"/>
              <a:t>vấn</a:t>
            </a:r>
            <a:r>
              <a:rPr lang="en-US" dirty="0"/>
              <a:t> </a:t>
            </a:r>
            <a:r>
              <a:rPr lang="en-US" dirty="0" err="1"/>
              <a:t>và</a:t>
            </a:r>
            <a:r>
              <a:rPr lang="en-US" dirty="0"/>
              <a:t> </a:t>
            </a:r>
            <a:r>
              <a:rPr lang="en-US" dirty="0" err="1"/>
              <a:t>mối</a:t>
            </a:r>
            <a:r>
              <a:rPr lang="en-US" dirty="0"/>
              <a:t> </a:t>
            </a:r>
            <a:r>
              <a:rPr lang="en-US" dirty="0" err="1"/>
              <a:t>quan</a:t>
            </a:r>
            <a:r>
              <a:rPr lang="en-US" dirty="0"/>
              <a:t> </a:t>
            </a:r>
            <a:r>
              <a:rPr lang="en-US" dirty="0" err="1"/>
              <a:t>tâm</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thông</a:t>
            </a:r>
            <a:r>
              <a:rPr lang="en-US" dirty="0"/>
              <a:t> qua </a:t>
            </a:r>
            <a:r>
              <a:rPr lang="en-US" dirty="0" err="1"/>
              <a:t>thông</a:t>
            </a:r>
            <a:r>
              <a:rPr lang="en-US" dirty="0"/>
              <a:t> tin </a:t>
            </a:r>
            <a:r>
              <a:rPr lang="en-US" dirty="0" err="1"/>
              <a:t>của</a:t>
            </a:r>
            <a:r>
              <a:rPr lang="en-US" dirty="0"/>
              <a:t> </a:t>
            </a:r>
            <a:r>
              <a:rPr lang="en-US" dirty="0" err="1"/>
              <a:t>họ</a:t>
            </a:r>
            <a:r>
              <a:rPr lang="en-US" dirty="0"/>
              <a:t>.</a:t>
            </a:r>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10</a:t>
            </a:fld>
            <a:endParaRPr lang="vi-VN" dirty="0"/>
          </a:p>
        </p:txBody>
      </p:sp>
    </p:spTree>
    <p:extLst>
      <p:ext uri="{BB962C8B-B14F-4D97-AF65-F5344CB8AC3E}">
        <p14:creationId xmlns:p14="http://schemas.microsoft.com/office/powerpoint/2010/main" val="338474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303212" y="1600200"/>
            <a:ext cx="11582400" cy="4038599"/>
          </a:xfrm>
        </p:spPr>
        <p:txBody>
          <a:bodyPr>
            <a:normAutofit fontScale="92500" lnSpcReduction="20000"/>
          </a:bodyPr>
          <a:lstStyle/>
          <a:p>
            <a:pPr marL="0" indent="0" algn="just">
              <a:buNone/>
            </a:pPr>
            <a:r>
              <a:rPr lang="en-US" dirty="0"/>
              <a:t>	</a:t>
            </a:r>
            <a:r>
              <a:rPr lang="en-US" dirty="0" err="1"/>
              <a:t>Hướng</a:t>
            </a:r>
            <a:r>
              <a:rPr lang="en-US" dirty="0"/>
              <a:t> </a:t>
            </a:r>
            <a:r>
              <a:rPr lang="en-US" dirty="0" err="1"/>
              <a:t>tiếp</a:t>
            </a:r>
            <a:r>
              <a:rPr lang="en-US" dirty="0"/>
              <a:t> </a:t>
            </a:r>
            <a:r>
              <a:rPr lang="en-US" dirty="0" err="1"/>
              <a:t>cận</a:t>
            </a:r>
            <a:r>
              <a:rPr lang="en-US" dirty="0"/>
              <a:t> “Social Bookmarking Systems” hay </a:t>
            </a:r>
            <a:r>
              <a:rPr lang="en-US" dirty="0" err="1"/>
              <a:t>còn</a:t>
            </a:r>
            <a:r>
              <a:rPr lang="en-US" dirty="0"/>
              <a:t> </a:t>
            </a:r>
            <a:r>
              <a:rPr lang="en-US" dirty="0" err="1"/>
              <a:t>gọi</a:t>
            </a:r>
            <a:r>
              <a:rPr lang="en-US" dirty="0"/>
              <a:t> </a:t>
            </a:r>
            <a:r>
              <a:rPr lang="en-US" dirty="0" err="1"/>
              <a:t>là</a:t>
            </a:r>
            <a:r>
              <a:rPr lang="en-US" dirty="0"/>
              <a:t> “</a:t>
            </a:r>
            <a:r>
              <a:rPr lang="en-US" dirty="0" err="1"/>
              <a:t>folksomonies</a:t>
            </a:r>
            <a:r>
              <a:rPr lang="en-US" dirty="0"/>
              <a:t>”, </a:t>
            </a:r>
            <a:r>
              <a:rPr lang="en-US" dirty="0" err="1"/>
              <a:t>thường</a:t>
            </a:r>
            <a:r>
              <a:rPr lang="en-US" dirty="0"/>
              <a:t> </a:t>
            </a:r>
            <a:r>
              <a:rPr lang="en-US" dirty="0" err="1"/>
              <a:t>được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dưới</a:t>
            </a:r>
            <a:r>
              <a:rPr lang="en-US" dirty="0"/>
              <a:t> </a:t>
            </a:r>
            <a:r>
              <a:rPr lang="en-US" dirty="0" err="1"/>
              <a:t>dạng</a:t>
            </a:r>
            <a:r>
              <a:rPr lang="en-US" dirty="0"/>
              <a:t> “</a:t>
            </a:r>
            <a:r>
              <a:rPr lang="en-US" dirty="0" err="1"/>
              <a:t>Tripatite</a:t>
            </a:r>
            <a:r>
              <a:rPr lang="en-US" dirty="0"/>
              <a:t> Social Graph” </a:t>
            </a:r>
            <a:r>
              <a:rPr lang="en-US" dirty="0" err="1"/>
              <a:t>với</a:t>
            </a:r>
            <a:r>
              <a:rPr lang="en-US" dirty="0"/>
              <a:t> 3 </a:t>
            </a:r>
            <a:r>
              <a:rPr lang="en-US" dirty="0" err="1"/>
              <a:t>loại</a:t>
            </a:r>
            <a:r>
              <a:rPr lang="en-US" dirty="0"/>
              <a:t> </a:t>
            </a:r>
            <a:r>
              <a:rPr lang="en-US" dirty="0" err="1"/>
              <a:t>thực</a:t>
            </a:r>
            <a:r>
              <a:rPr lang="en-US" dirty="0"/>
              <a:t> </a:t>
            </a:r>
            <a:r>
              <a:rPr lang="en-US" dirty="0" err="1"/>
              <a:t>thể</a:t>
            </a:r>
            <a:r>
              <a:rPr lang="en-US" dirty="0"/>
              <a:t>:</a:t>
            </a:r>
          </a:p>
          <a:p>
            <a:pPr marL="0" indent="0" algn="just">
              <a:buNone/>
            </a:pPr>
            <a:r>
              <a:rPr lang="en-US" dirty="0"/>
              <a:t>	- Users.</a:t>
            </a:r>
          </a:p>
          <a:p>
            <a:pPr marL="0" indent="0" algn="just">
              <a:buNone/>
            </a:pPr>
            <a:r>
              <a:rPr lang="en-US" dirty="0"/>
              <a:t>	- Documents.</a:t>
            </a:r>
          </a:p>
          <a:p>
            <a:pPr marL="0" indent="0" algn="just">
              <a:buNone/>
            </a:pPr>
            <a:r>
              <a:rPr lang="en-US" dirty="0"/>
              <a:t>	- Tags.</a:t>
            </a:r>
          </a:p>
          <a:p>
            <a:pPr marL="0" indent="0" algn="just">
              <a:buNone/>
            </a:pPr>
            <a:r>
              <a:rPr lang="en-US" dirty="0"/>
              <a:t>	</a:t>
            </a:r>
            <a:r>
              <a:rPr lang="en-US" dirty="0" err="1"/>
              <a:t>Từ</a:t>
            </a:r>
            <a:r>
              <a:rPr lang="en-US" dirty="0"/>
              <a:t> </a:t>
            </a:r>
            <a:r>
              <a:rPr lang="en-US" dirty="0" err="1"/>
              <a:t>đây</a:t>
            </a:r>
            <a:r>
              <a:rPr lang="en-US" dirty="0"/>
              <a:t>, ta </a:t>
            </a:r>
            <a:r>
              <a:rPr lang="en-US" dirty="0" err="1"/>
              <a:t>có</a:t>
            </a:r>
            <a:r>
              <a:rPr lang="en-US" dirty="0"/>
              <a:t> </a:t>
            </a:r>
            <a:r>
              <a:rPr lang="en-US" dirty="0" err="1"/>
              <a:t>thể</a:t>
            </a:r>
            <a:r>
              <a:rPr lang="en-US" dirty="0"/>
              <a:t> </a:t>
            </a:r>
            <a:r>
              <a:rPr lang="en-US" dirty="0" err="1"/>
              <a:t>mở</a:t>
            </a:r>
            <a:r>
              <a:rPr lang="en-US" dirty="0"/>
              <a:t> </a:t>
            </a:r>
            <a:r>
              <a:rPr lang="en-US" dirty="0" err="1"/>
              <a:t>rộng</a:t>
            </a:r>
            <a:r>
              <a:rPr lang="en-US" dirty="0"/>
              <a:t> </a:t>
            </a:r>
            <a:r>
              <a:rPr lang="en-US" dirty="0" err="1"/>
              <a:t>câu</a:t>
            </a:r>
            <a:r>
              <a:rPr lang="en-US" dirty="0"/>
              <a:t> </a:t>
            </a:r>
            <a:r>
              <a:rPr lang="en-US" dirty="0" err="1"/>
              <a:t>truy</a:t>
            </a:r>
            <a:r>
              <a:rPr lang="en-US" dirty="0"/>
              <a:t> </a:t>
            </a:r>
            <a:r>
              <a:rPr lang="en-US" dirty="0" err="1"/>
              <a:t>vấn</a:t>
            </a:r>
            <a:r>
              <a:rPr lang="en-US" dirty="0"/>
              <a:t> </a:t>
            </a:r>
            <a:r>
              <a:rPr lang="en-US" dirty="0" err="1"/>
              <a:t>thông</a:t>
            </a:r>
            <a:r>
              <a:rPr lang="en-US" dirty="0"/>
              <a:t> qua </a:t>
            </a:r>
            <a:r>
              <a:rPr lang="en-US" dirty="0" err="1"/>
              <a:t>việc</a:t>
            </a:r>
            <a:r>
              <a:rPr lang="en-US" dirty="0"/>
              <a:t> </a:t>
            </a:r>
            <a:r>
              <a:rPr lang="en-US" dirty="0" err="1"/>
              <a:t>kết</a:t>
            </a:r>
            <a:r>
              <a:rPr lang="en-US" dirty="0"/>
              <a:t> </a:t>
            </a:r>
            <a:r>
              <a:rPr lang="en-US" dirty="0" err="1"/>
              <a:t>hợp</a:t>
            </a:r>
            <a:r>
              <a:rPr lang="en-US" dirty="0"/>
              <a:t> </a:t>
            </a:r>
            <a:r>
              <a:rPr lang="en-US" dirty="0" err="1"/>
              <a:t>thông</a:t>
            </a:r>
            <a:r>
              <a:rPr lang="en-US" dirty="0"/>
              <a:t> tin </a:t>
            </a:r>
            <a:r>
              <a:rPr lang="en-US" dirty="0" err="1"/>
              <a:t>ngữ</a:t>
            </a:r>
            <a:r>
              <a:rPr lang="en-US" dirty="0"/>
              <a:t> </a:t>
            </a:r>
            <a:r>
              <a:rPr lang="en-US" dirty="0" err="1"/>
              <a:t>nghĩa</a:t>
            </a:r>
            <a:r>
              <a:rPr lang="en-US" dirty="0"/>
              <a:t> </a:t>
            </a:r>
            <a:r>
              <a:rPr lang="en-US" dirty="0" err="1"/>
              <a:t>và</a:t>
            </a:r>
            <a:r>
              <a:rPr lang="en-US" dirty="0"/>
              <a:t> </a:t>
            </a:r>
            <a:r>
              <a:rPr lang="en-US" dirty="0" err="1"/>
              <a:t>xã</a:t>
            </a:r>
            <a:r>
              <a:rPr lang="en-US" dirty="0"/>
              <a:t> </a:t>
            </a:r>
            <a:r>
              <a:rPr lang="en-US" dirty="0" err="1"/>
              <a:t>hội</a:t>
            </a:r>
            <a:r>
              <a:rPr lang="en-US" dirty="0"/>
              <a:t> </a:t>
            </a:r>
            <a:r>
              <a:rPr lang="en-US" dirty="0" err="1"/>
              <a:t>để</a:t>
            </a:r>
            <a:r>
              <a:rPr lang="en-US" dirty="0"/>
              <a:t> </a:t>
            </a:r>
            <a:r>
              <a:rPr lang="en-US" dirty="0" err="1"/>
              <a:t>giảm</a:t>
            </a:r>
            <a:r>
              <a:rPr lang="en-US" dirty="0"/>
              <a:t> </a:t>
            </a:r>
            <a:r>
              <a:rPr lang="en-US" dirty="0" err="1"/>
              <a:t>bớt</a:t>
            </a:r>
            <a:r>
              <a:rPr lang="en-US" dirty="0"/>
              <a:t> </a:t>
            </a:r>
            <a:r>
              <a:rPr lang="en-US" dirty="0" err="1"/>
              <a:t>một</a:t>
            </a:r>
            <a:r>
              <a:rPr lang="en-US" dirty="0"/>
              <a:t> </a:t>
            </a:r>
            <a:r>
              <a:rPr lang="en-US" dirty="0" err="1"/>
              <a:t>số</a:t>
            </a:r>
            <a:r>
              <a:rPr lang="en-US" dirty="0"/>
              <a:t> </a:t>
            </a:r>
            <a:r>
              <a:rPr lang="en-US" dirty="0" err="1"/>
              <a:t>giới</a:t>
            </a:r>
            <a:r>
              <a:rPr lang="en-US" dirty="0"/>
              <a:t> </a:t>
            </a:r>
            <a:r>
              <a:rPr lang="en-US" dirty="0" err="1"/>
              <a:t>hạn</a:t>
            </a:r>
            <a:r>
              <a:rPr lang="en-US" dirty="0"/>
              <a:t> </a:t>
            </a:r>
            <a:r>
              <a:rPr lang="en-US" dirty="0" err="1"/>
              <a:t>của</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t>
            </a:r>
            <a:r>
              <a:rPr lang="en-US" dirty="0" err="1"/>
              <a:t>hiện</a:t>
            </a:r>
            <a:r>
              <a:rPr lang="en-US" dirty="0"/>
              <a:t> </a:t>
            </a:r>
            <a:r>
              <a:rPr lang="en-US" dirty="0" err="1"/>
              <a:t>hành</a:t>
            </a:r>
            <a:r>
              <a:rPr lang="en-US" dirty="0"/>
              <a:t>, </a:t>
            </a:r>
            <a:r>
              <a:rPr lang="en-US" dirty="0" err="1"/>
              <a:t>ví</a:t>
            </a:r>
            <a:r>
              <a:rPr lang="en-US" dirty="0"/>
              <a:t> </a:t>
            </a:r>
            <a:r>
              <a:rPr lang="en-US" dirty="0" err="1"/>
              <a:t>dụ</a:t>
            </a:r>
            <a:r>
              <a:rPr lang="en-US" dirty="0"/>
              <a:t> </a:t>
            </a:r>
            <a:r>
              <a:rPr lang="en-US" dirty="0" err="1"/>
              <a:t>như</a:t>
            </a:r>
            <a:r>
              <a:rPr lang="en-US" dirty="0"/>
              <a:t>: </a:t>
            </a:r>
            <a:r>
              <a:rPr lang="en-US" dirty="0" err="1"/>
              <a:t>việc</a:t>
            </a:r>
            <a:r>
              <a:rPr lang="en-US" dirty="0"/>
              <a:t> </a:t>
            </a:r>
            <a:r>
              <a:rPr lang="en-US" dirty="0" err="1"/>
              <a:t>cá</a:t>
            </a:r>
            <a:r>
              <a:rPr lang="en-US" dirty="0"/>
              <a:t> </a:t>
            </a:r>
            <a:r>
              <a:rPr lang="en-US" dirty="0" err="1"/>
              <a:t>nhân</a:t>
            </a:r>
            <a:r>
              <a:rPr lang="en-US" dirty="0"/>
              <a:t> </a:t>
            </a:r>
            <a:r>
              <a:rPr lang="en-US" dirty="0" err="1"/>
              <a:t>hóa</a:t>
            </a:r>
            <a:r>
              <a:rPr lang="en-US" dirty="0"/>
              <a:t>.</a:t>
            </a:r>
          </a:p>
          <a:p>
            <a:pPr marL="457200" lvl="1" indent="0">
              <a:buNone/>
            </a:pPr>
            <a:endParaRPr lang="en-US" dirty="0"/>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11</a:t>
            </a:fld>
            <a:endParaRPr lang="vi-VN" dirty="0"/>
          </a:p>
        </p:txBody>
      </p:sp>
    </p:spTree>
    <p:extLst>
      <p:ext uri="{BB962C8B-B14F-4D97-AF65-F5344CB8AC3E}">
        <p14:creationId xmlns:p14="http://schemas.microsoft.com/office/powerpoint/2010/main" val="38852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74613" y="1600200"/>
            <a:ext cx="11810999" cy="4038599"/>
          </a:xfrm>
        </p:spPr>
        <p:txBody>
          <a:bodyPr>
            <a:normAutofit/>
          </a:bodyPr>
          <a:lstStyle/>
          <a:p>
            <a:pPr marL="457200" lvl="1" indent="0">
              <a:buNone/>
            </a:pPr>
            <a:r>
              <a:rPr lang="en-US" sz="3600" b="1" dirty="0"/>
              <a:t>a. </a:t>
            </a:r>
            <a:r>
              <a:rPr lang="en-US" sz="3600" b="1" dirty="0" err="1"/>
              <a:t>Vấn</a:t>
            </a:r>
            <a:r>
              <a:rPr lang="en-US" sz="3600" b="1" dirty="0"/>
              <a:t> </a:t>
            </a:r>
            <a:r>
              <a:rPr lang="en-US" sz="3600" b="1" dirty="0" err="1"/>
              <a:t>đề</a:t>
            </a:r>
            <a:r>
              <a:rPr lang="en-US" sz="3600" b="1" dirty="0"/>
              <a:t> </a:t>
            </a:r>
            <a:r>
              <a:rPr lang="en-US" sz="3600" b="1" dirty="0" err="1"/>
              <a:t>đặt</a:t>
            </a:r>
            <a:r>
              <a:rPr lang="en-US" sz="3600" b="1" dirty="0"/>
              <a:t> </a:t>
            </a:r>
            <a:r>
              <a:rPr lang="en-US" sz="3600" b="1" dirty="0" err="1"/>
              <a:t>ra</a:t>
            </a:r>
            <a:r>
              <a:rPr lang="en-US" sz="3600" b="1" dirty="0"/>
              <a:t> ở </a:t>
            </a:r>
            <a:r>
              <a:rPr lang="en-US" sz="3600" b="1" dirty="0" err="1"/>
              <a:t>đây</a:t>
            </a:r>
            <a:r>
              <a:rPr lang="en-US" sz="3600" b="1" dirty="0"/>
              <a:t>:</a:t>
            </a:r>
          </a:p>
          <a:p>
            <a:pPr marL="457200" lvl="1" indent="0" algn="just">
              <a:buNone/>
            </a:pPr>
            <a:r>
              <a:rPr lang="en-US" sz="3600" dirty="0"/>
              <a:t>	- </a:t>
            </a:r>
            <a:r>
              <a:rPr lang="en-US" dirty="0" err="1"/>
              <a:t>Một</a:t>
            </a:r>
            <a:r>
              <a:rPr lang="en-US" dirty="0"/>
              <a:t> </a:t>
            </a:r>
            <a:r>
              <a:rPr lang="en-US" dirty="0" err="1"/>
              <a:t>người</a:t>
            </a:r>
            <a:r>
              <a:rPr lang="en-US" dirty="0"/>
              <a:t> </a:t>
            </a:r>
            <a:r>
              <a:rPr lang="en-US" dirty="0" err="1"/>
              <a:t>dùng</a:t>
            </a:r>
            <a:r>
              <a:rPr lang="en-US" dirty="0"/>
              <a:t> u </a:t>
            </a:r>
            <a:r>
              <a:rPr lang="en-US" dirty="0" err="1"/>
              <a:t>đưa</a:t>
            </a:r>
            <a:r>
              <a:rPr lang="en-US" dirty="0"/>
              <a:t> </a:t>
            </a:r>
            <a:r>
              <a:rPr lang="en-US" dirty="0" err="1"/>
              <a:t>ra</a:t>
            </a:r>
            <a:r>
              <a:rPr lang="en-US" dirty="0"/>
              <a:t> </a:t>
            </a:r>
            <a:r>
              <a:rPr lang="en-US" dirty="0" err="1"/>
              <a:t>câu</a:t>
            </a:r>
            <a:r>
              <a:rPr lang="en-US" dirty="0"/>
              <a:t> </a:t>
            </a:r>
            <a:r>
              <a:rPr lang="en-US" dirty="0" err="1"/>
              <a:t>truy</a:t>
            </a:r>
            <a:r>
              <a:rPr lang="en-US" dirty="0"/>
              <a:t> </a:t>
            </a:r>
            <a:r>
              <a:rPr lang="en-US" dirty="0" err="1"/>
              <a:t>vấn</a:t>
            </a:r>
            <a:r>
              <a:rPr lang="en-US" dirty="0"/>
              <a:t> Q = {t</a:t>
            </a:r>
            <a:r>
              <a:rPr lang="en-US" baseline="-25000" dirty="0"/>
              <a:t>1 </a:t>
            </a:r>
            <a:r>
              <a:rPr lang="en-US" dirty="0"/>
              <a:t>, t</a:t>
            </a:r>
            <a:r>
              <a:rPr lang="en-US" baseline="-25000" dirty="0"/>
              <a:t>2</a:t>
            </a:r>
            <a:r>
              <a:rPr lang="en-US" dirty="0"/>
              <a:t>, …, t</a:t>
            </a:r>
            <a:r>
              <a:rPr lang="en-US" baseline="-25000" dirty="0"/>
              <a:t>m</a:t>
            </a:r>
            <a:r>
              <a:rPr lang="en-US" dirty="0"/>
              <a:t>}</a:t>
            </a:r>
          </a:p>
          <a:p>
            <a:pPr marL="457200" lvl="1" indent="0" algn="just">
              <a:buNone/>
            </a:pPr>
            <a:r>
              <a:rPr lang="en-US" dirty="0"/>
              <a:t>	-&gt; </a:t>
            </a:r>
            <a:r>
              <a:rPr lang="en-US" dirty="0" err="1"/>
              <a:t>Làm</a:t>
            </a:r>
            <a:r>
              <a:rPr lang="en-US" dirty="0"/>
              <a:t> </a:t>
            </a:r>
            <a:r>
              <a:rPr lang="en-US" dirty="0" err="1"/>
              <a:t>sao</a:t>
            </a:r>
            <a:r>
              <a:rPr lang="en-US" dirty="0"/>
              <a:t> </a:t>
            </a:r>
            <a:r>
              <a:rPr lang="en-US" dirty="0" err="1"/>
              <a:t>để</a:t>
            </a:r>
            <a:r>
              <a:rPr lang="en-US" dirty="0"/>
              <a:t> </a:t>
            </a:r>
            <a:r>
              <a:rPr lang="en-US" dirty="0" err="1"/>
              <a:t>cung</a:t>
            </a:r>
            <a:r>
              <a:rPr lang="en-US" dirty="0"/>
              <a:t> </a:t>
            </a:r>
            <a:r>
              <a:rPr lang="en-US" dirty="0" err="1"/>
              <a:t>cấp</a:t>
            </a:r>
            <a:r>
              <a:rPr lang="en-US" dirty="0"/>
              <a:t> </a:t>
            </a:r>
            <a:r>
              <a:rPr lang="en-US" dirty="0" err="1"/>
              <a:t>cho</a:t>
            </a:r>
            <a:r>
              <a:rPr lang="en-US" dirty="0"/>
              <a:t> </a:t>
            </a:r>
            <a:r>
              <a:rPr lang="en-US" dirty="0" err="1"/>
              <a:t>mỗi</a:t>
            </a:r>
            <a:r>
              <a:rPr lang="en-US" dirty="0"/>
              <a:t> </a:t>
            </a:r>
            <a:r>
              <a:rPr lang="en-US" dirty="0" err="1"/>
              <a:t>t</a:t>
            </a:r>
            <a:r>
              <a:rPr lang="en-US" baseline="-25000" dirty="0" err="1"/>
              <a:t>i</a:t>
            </a:r>
            <a:r>
              <a:rPr lang="en-US" baseline="-25000" dirty="0"/>
              <a:t>  </a:t>
            </a:r>
            <a:r>
              <a:rPr lang="en-US" dirty="0"/>
              <a:t>ϵ Q </a:t>
            </a:r>
            <a:r>
              <a:rPr lang="en-US" dirty="0" err="1"/>
              <a:t>một</a:t>
            </a:r>
            <a:r>
              <a:rPr lang="en-US" dirty="0"/>
              <a:t> </a:t>
            </a:r>
            <a:r>
              <a:rPr lang="en-US" dirty="0" err="1"/>
              <a:t>danh</a:t>
            </a:r>
            <a:r>
              <a:rPr lang="en-US" dirty="0"/>
              <a:t> </a:t>
            </a:r>
            <a:r>
              <a:rPr lang="en-US" dirty="0" err="1"/>
              <a:t>sách</a:t>
            </a:r>
            <a:r>
              <a:rPr lang="en-US" dirty="0"/>
              <a:t> </a:t>
            </a:r>
            <a:r>
              <a:rPr lang="en-US" dirty="0" err="1"/>
              <a:t>thứ</a:t>
            </a:r>
            <a:r>
              <a:rPr lang="en-US" dirty="0"/>
              <a:t> </a:t>
            </a:r>
            <a:r>
              <a:rPr lang="en-US" dirty="0" err="1"/>
              <a:t>hạng</a:t>
            </a:r>
            <a:r>
              <a:rPr lang="en-US" dirty="0"/>
              <a:t> </a:t>
            </a:r>
            <a:r>
              <a:rPr lang="en-US" dirty="0" err="1"/>
              <a:t>liên</a:t>
            </a:r>
            <a:r>
              <a:rPr lang="en-US" dirty="0"/>
              <a:t> </a:t>
            </a:r>
            <a:r>
              <a:rPr lang="en-US" dirty="0" err="1"/>
              <a:t>quan</a:t>
            </a:r>
            <a:r>
              <a:rPr lang="en-US" dirty="0"/>
              <a:t> {t</a:t>
            </a:r>
            <a:r>
              <a:rPr lang="en-US" baseline="-25000" dirty="0"/>
              <a:t>i1 </a:t>
            </a:r>
            <a:r>
              <a:rPr lang="en-US" dirty="0"/>
              <a:t>,t</a:t>
            </a:r>
            <a:r>
              <a:rPr lang="en-US" baseline="-25000" dirty="0"/>
              <a:t>i2 </a:t>
            </a:r>
            <a:r>
              <a:rPr lang="en-US" dirty="0"/>
              <a:t>, …, </a:t>
            </a:r>
            <a:r>
              <a:rPr lang="en-US" dirty="0" err="1"/>
              <a:t>t</a:t>
            </a:r>
            <a:r>
              <a:rPr lang="en-US" baseline="-25000" dirty="0" err="1"/>
              <a:t>ik</a:t>
            </a:r>
            <a:r>
              <a:rPr lang="en-US" dirty="0"/>
              <a:t>}</a:t>
            </a:r>
          </a:p>
          <a:p>
            <a:pPr marL="457200" lvl="1" indent="0" algn="just">
              <a:buNone/>
            </a:pPr>
            <a:r>
              <a:rPr lang="en-US" dirty="0"/>
              <a:t>	=&gt; </a:t>
            </a:r>
            <a:r>
              <a:rPr lang="en-US" dirty="0" err="1"/>
              <a:t>Khoảng</a:t>
            </a:r>
            <a:r>
              <a:rPr lang="en-US" dirty="0"/>
              <a:t> </a:t>
            </a:r>
            <a:r>
              <a:rPr lang="en-US" dirty="0" err="1"/>
              <a:t>cách</a:t>
            </a:r>
            <a:r>
              <a:rPr lang="en-US" dirty="0"/>
              <a:t> </a:t>
            </a:r>
            <a:r>
              <a:rPr lang="en-US" dirty="0" err="1"/>
              <a:t>giữa</a:t>
            </a:r>
            <a:r>
              <a:rPr lang="en-US" dirty="0"/>
              <a:t> </a:t>
            </a:r>
            <a:r>
              <a:rPr lang="en-US" dirty="0" err="1"/>
              <a:t>sự</a:t>
            </a:r>
            <a:r>
              <a:rPr lang="en-US" dirty="0"/>
              <a:t> </a:t>
            </a:r>
            <a:r>
              <a:rPr lang="en-US" dirty="0" err="1"/>
              <a:t>mong</a:t>
            </a:r>
            <a:r>
              <a:rPr lang="en-US" dirty="0"/>
              <a:t> </a:t>
            </a:r>
            <a:r>
              <a:rPr lang="en-US" dirty="0" err="1"/>
              <a:t>đợi</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kết</a:t>
            </a:r>
            <a:r>
              <a:rPr lang="en-US" dirty="0"/>
              <a:t> </a:t>
            </a:r>
            <a:r>
              <a:rPr lang="en-US" dirty="0" err="1"/>
              <a:t>quả</a:t>
            </a:r>
            <a:r>
              <a:rPr lang="en-US" dirty="0"/>
              <a:t> </a:t>
            </a:r>
            <a:r>
              <a:rPr lang="en-US" dirty="0" err="1"/>
              <a:t>trả</a:t>
            </a:r>
            <a:r>
              <a:rPr lang="en-US" dirty="0"/>
              <a:t> </a:t>
            </a:r>
            <a:r>
              <a:rPr lang="en-US" dirty="0" err="1"/>
              <a:t>về</a:t>
            </a:r>
            <a:r>
              <a:rPr lang="en-US" dirty="0"/>
              <a:t> </a:t>
            </a:r>
            <a:r>
              <a:rPr lang="en-US" dirty="0" err="1"/>
              <a:t>từ</a:t>
            </a:r>
            <a:r>
              <a:rPr lang="en-US" dirty="0"/>
              <a:t> </a:t>
            </a:r>
            <a:r>
              <a:rPr lang="en-US" dirty="0" err="1"/>
              <a:t>hệ</a:t>
            </a:r>
            <a:r>
              <a:rPr lang="en-US" dirty="0"/>
              <a:t> </a:t>
            </a:r>
            <a:r>
              <a:rPr lang="en-US" dirty="0" err="1"/>
              <a:t>thống</a:t>
            </a:r>
            <a:r>
              <a:rPr lang="en-US" dirty="0"/>
              <a:t> </a:t>
            </a:r>
            <a:r>
              <a:rPr lang="en-US" dirty="0" err="1"/>
              <a:t>tìm</a:t>
            </a:r>
            <a:r>
              <a:rPr lang="en-US" dirty="0"/>
              <a:t> </a:t>
            </a:r>
            <a:r>
              <a:rPr lang="en-US" dirty="0" err="1"/>
              <a:t>kiếm</a:t>
            </a:r>
            <a:r>
              <a:rPr lang="en-US" dirty="0"/>
              <a:t> </a:t>
            </a:r>
            <a:r>
              <a:rPr lang="en-US" dirty="0" err="1"/>
              <a:t>được</a:t>
            </a:r>
            <a:r>
              <a:rPr lang="en-US" dirty="0"/>
              <a:t> </a:t>
            </a:r>
            <a:r>
              <a:rPr lang="en-US" dirty="0" err="1"/>
              <a:t>giảm</a:t>
            </a:r>
            <a:r>
              <a:rPr lang="en-US" dirty="0"/>
              <a:t> </a:t>
            </a:r>
            <a:r>
              <a:rPr lang="en-US" dirty="0" err="1"/>
              <a:t>thiểu</a:t>
            </a:r>
            <a:r>
              <a:rPr lang="en-US" dirty="0"/>
              <a:t>.</a:t>
            </a:r>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12</a:t>
            </a:fld>
            <a:endParaRPr lang="vi-VN" dirty="0"/>
          </a:p>
        </p:txBody>
      </p:sp>
    </p:spTree>
    <p:extLst>
      <p:ext uri="{BB962C8B-B14F-4D97-AF65-F5344CB8AC3E}">
        <p14:creationId xmlns:p14="http://schemas.microsoft.com/office/powerpoint/2010/main" val="3153528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303212" y="1600200"/>
            <a:ext cx="11582400" cy="4038599"/>
          </a:xfrm>
        </p:spPr>
        <p:txBody>
          <a:bodyPr>
            <a:normAutofit/>
          </a:bodyPr>
          <a:lstStyle/>
          <a:p>
            <a:pPr marL="0" indent="0" algn="just">
              <a:buNone/>
            </a:pPr>
            <a:r>
              <a:rPr lang="en-US" dirty="0"/>
              <a:t>	</a:t>
            </a:r>
            <a:r>
              <a:rPr lang="en-US" sz="2800" dirty="0"/>
              <a:t>Ta </a:t>
            </a:r>
            <a:r>
              <a:rPr lang="en-US" sz="2800" dirty="0" err="1"/>
              <a:t>cần</a:t>
            </a:r>
            <a:r>
              <a:rPr lang="en-US" sz="2800" dirty="0"/>
              <a:t> </a:t>
            </a:r>
            <a:r>
              <a:rPr lang="en-US" sz="2800" dirty="0" err="1"/>
              <a:t>một</a:t>
            </a:r>
            <a:r>
              <a:rPr lang="en-US" sz="2800" dirty="0"/>
              <a:t> </a:t>
            </a:r>
            <a:r>
              <a:rPr lang="en-US" sz="2800" dirty="0" err="1"/>
              <a:t>hàm</a:t>
            </a:r>
            <a:r>
              <a:rPr lang="en-US" sz="2800" dirty="0"/>
              <a:t> </a:t>
            </a:r>
            <a:r>
              <a:rPr lang="en-US" sz="2800" dirty="0" err="1"/>
              <a:t>xếp</a:t>
            </a:r>
            <a:r>
              <a:rPr lang="en-US" sz="2800" dirty="0"/>
              <a:t> </a:t>
            </a:r>
            <a:r>
              <a:rPr lang="en-US" sz="2800" dirty="0" err="1"/>
              <a:t>hạng</a:t>
            </a:r>
            <a:r>
              <a:rPr lang="en-US" sz="2800" dirty="0"/>
              <a:t> </a:t>
            </a:r>
            <a:r>
              <a:rPr lang="en-US" sz="2800" dirty="0" err="1"/>
              <a:t>để</a:t>
            </a:r>
            <a:r>
              <a:rPr lang="en-US" sz="2800" dirty="0"/>
              <a:t> </a:t>
            </a:r>
            <a:r>
              <a:rPr lang="en-US" sz="2800" dirty="0" err="1"/>
              <a:t>tính</a:t>
            </a:r>
            <a:r>
              <a:rPr lang="en-US" sz="2800" dirty="0"/>
              <a:t>:</a:t>
            </a:r>
          </a:p>
          <a:p>
            <a:pPr marL="0" indent="0" algn="just">
              <a:buNone/>
            </a:pPr>
            <a:r>
              <a:rPr lang="en-US" sz="2800" dirty="0"/>
              <a:t>	-  </a:t>
            </a:r>
            <a:r>
              <a:rPr lang="en-US" sz="2800" dirty="0" err="1"/>
              <a:t>Sự</a:t>
            </a:r>
            <a:r>
              <a:rPr lang="en-US" sz="2800" dirty="0"/>
              <a:t> </a:t>
            </a:r>
            <a:r>
              <a:rPr lang="en-US" sz="2800" dirty="0" err="1"/>
              <a:t>liên</a:t>
            </a:r>
            <a:r>
              <a:rPr lang="en-US" sz="2800" dirty="0"/>
              <a:t> </a:t>
            </a:r>
            <a:r>
              <a:rPr lang="en-US" sz="2800" dirty="0" err="1"/>
              <a:t>kết</a:t>
            </a:r>
            <a:r>
              <a:rPr lang="en-US" sz="2800" dirty="0"/>
              <a:t> </a:t>
            </a:r>
            <a:r>
              <a:rPr lang="en-US" sz="2800" dirty="0" err="1"/>
              <a:t>ngữ</a:t>
            </a:r>
            <a:r>
              <a:rPr lang="en-US" sz="2800" dirty="0"/>
              <a:t> </a:t>
            </a:r>
            <a:r>
              <a:rPr lang="en-US" sz="2800" dirty="0" err="1"/>
              <a:t>nghĩa</a:t>
            </a:r>
            <a:r>
              <a:rPr lang="en-US" sz="2800" dirty="0"/>
              <a:t> </a:t>
            </a:r>
            <a:r>
              <a:rPr lang="en-US" sz="2800" dirty="0" err="1"/>
              <a:t>giữa</a:t>
            </a:r>
            <a:r>
              <a:rPr lang="en-US" sz="2800" dirty="0"/>
              <a:t> </a:t>
            </a:r>
            <a:r>
              <a:rPr lang="en-US" sz="2800" dirty="0" err="1"/>
              <a:t>t</a:t>
            </a:r>
            <a:r>
              <a:rPr lang="en-US" sz="2800" baseline="-25000" dirty="0" err="1"/>
              <a:t>i</a:t>
            </a:r>
            <a:r>
              <a:rPr lang="en-US" sz="2800" dirty="0"/>
              <a:t> </a:t>
            </a:r>
            <a:r>
              <a:rPr lang="en-US" sz="2800" dirty="0" err="1"/>
              <a:t>và</a:t>
            </a:r>
            <a:r>
              <a:rPr lang="en-US" sz="2800" dirty="0"/>
              <a:t> </a:t>
            </a:r>
            <a:r>
              <a:rPr lang="en-US" sz="2800" dirty="0" err="1"/>
              <a:t>t</a:t>
            </a:r>
            <a:r>
              <a:rPr lang="en-US" sz="2800" baseline="-25000" dirty="0" err="1"/>
              <a:t>ij</a:t>
            </a:r>
            <a:r>
              <a:rPr lang="en-US" sz="2800" dirty="0"/>
              <a:t>  (1 ≤ j ≤ k)</a:t>
            </a:r>
          </a:p>
          <a:p>
            <a:pPr marL="0" indent="0" algn="just">
              <a:buNone/>
            </a:pPr>
            <a:r>
              <a:rPr lang="en-US" sz="2800" dirty="0"/>
              <a:t>	- </a:t>
            </a:r>
            <a:r>
              <a:rPr lang="en-US" sz="2800" dirty="0" err="1"/>
              <a:t>Sự</a:t>
            </a:r>
            <a:r>
              <a:rPr lang="en-US" sz="2800" dirty="0"/>
              <a:t> </a:t>
            </a:r>
            <a:r>
              <a:rPr lang="en-US" sz="2800" dirty="0" err="1"/>
              <a:t>liên</a:t>
            </a:r>
            <a:r>
              <a:rPr lang="en-US" sz="2800" dirty="0"/>
              <a:t> </a:t>
            </a:r>
            <a:r>
              <a:rPr lang="en-US" sz="2800" dirty="0" err="1"/>
              <a:t>kết</a:t>
            </a:r>
            <a:r>
              <a:rPr lang="en-US" sz="2800" dirty="0"/>
              <a:t>  </a:t>
            </a:r>
            <a:r>
              <a:rPr lang="en-US" sz="2800" dirty="0" err="1"/>
              <a:t>xã</a:t>
            </a:r>
            <a:r>
              <a:rPr lang="en-US" sz="2800" dirty="0"/>
              <a:t> </a:t>
            </a:r>
            <a:r>
              <a:rPr lang="en-US" sz="2800" dirty="0" err="1"/>
              <a:t>hội</a:t>
            </a:r>
            <a:r>
              <a:rPr lang="en-US" sz="2800" dirty="0"/>
              <a:t> </a:t>
            </a:r>
            <a:r>
              <a:rPr lang="en-US" sz="2800" dirty="0" err="1"/>
              <a:t>giữa</a:t>
            </a:r>
            <a:r>
              <a:rPr lang="en-US" sz="2800" dirty="0"/>
              <a:t> </a:t>
            </a:r>
            <a:r>
              <a:rPr lang="en-US" sz="2800" dirty="0" err="1"/>
              <a:t>t</a:t>
            </a:r>
            <a:r>
              <a:rPr lang="en-US" sz="2800" baseline="-25000" dirty="0" err="1"/>
              <a:t>ij</a:t>
            </a:r>
            <a:r>
              <a:rPr lang="en-US" sz="2800" baseline="-25000" dirty="0"/>
              <a:t> </a:t>
            </a:r>
            <a:r>
              <a:rPr lang="en-US" sz="2800" dirty="0" err="1"/>
              <a:t>và</a:t>
            </a:r>
            <a:r>
              <a:rPr lang="en-US" sz="2800" dirty="0"/>
              <a:t> u, </a:t>
            </a:r>
            <a:r>
              <a:rPr lang="en-US" sz="2800" dirty="0" err="1"/>
              <a:t>biểu</a:t>
            </a:r>
            <a:r>
              <a:rPr lang="en-US" sz="2800" dirty="0"/>
              <a:t> </a:t>
            </a:r>
            <a:r>
              <a:rPr lang="en-US" sz="2800" dirty="0" err="1"/>
              <a:t>thị</a:t>
            </a:r>
            <a:r>
              <a:rPr lang="en-US" sz="2800" dirty="0"/>
              <a:t> </a:t>
            </a:r>
            <a:r>
              <a:rPr lang="en-US" sz="2800" dirty="0" err="1"/>
              <a:t>sự</a:t>
            </a:r>
            <a:r>
              <a:rPr lang="en-US" sz="2800" dirty="0"/>
              <a:t> </a:t>
            </a:r>
            <a:r>
              <a:rPr lang="en-US" sz="2800" dirty="0" err="1"/>
              <a:t>tương</a:t>
            </a:r>
            <a:r>
              <a:rPr lang="en-US" sz="2800" dirty="0"/>
              <a:t> </a:t>
            </a:r>
            <a:r>
              <a:rPr lang="en-US" sz="2800" dirty="0" err="1"/>
              <a:t>đồng</a:t>
            </a:r>
            <a:r>
              <a:rPr lang="en-US" sz="2800" dirty="0"/>
              <a:t> </a:t>
            </a:r>
            <a:r>
              <a:rPr lang="en-US" sz="2800" dirty="0" err="1"/>
              <a:t>giữa</a:t>
            </a:r>
            <a:r>
              <a:rPr lang="en-US" sz="2800" dirty="0"/>
              <a:t> </a:t>
            </a:r>
            <a:r>
              <a:rPr lang="en-US" sz="2800" dirty="0" err="1"/>
              <a:t>người</a:t>
            </a:r>
            <a:r>
              <a:rPr lang="en-US" sz="2800" dirty="0"/>
              <a:t> </a:t>
            </a:r>
            <a:r>
              <a:rPr lang="en-US" sz="2800" dirty="0" err="1"/>
              <a:t>dùng</a:t>
            </a:r>
            <a:r>
              <a:rPr lang="en-US" sz="2800" dirty="0"/>
              <a:t> </a:t>
            </a:r>
            <a:r>
              <a:rPr lang="en-US" sz="2800" dirty="0" err="1"/>
              <a:t>đưa</a:t>
            </a:r>
            <a:r>
              <a:rPr lang="en-US" sz="2800" dirty="0"/>
              <a:t> </a:t>
            </a:r>
            <a:r>
              <a:rPr lang="en-US" sz="2800" dirty="0" err="1"/>
              <a:t>ra</a:t>
            </a:r>
            <a:r>
              <a:rPr lang="en-US" sz="2800" dirty="0"/>
              <a:t> </a:t>
            </a:r>
            <a:r>
              <a:rPr lang="en-US" sz="2800" dirty="0" err="1"/>
              <a:t>câu</a:t>
            </a:r>
            <a:r>
              <a:rPr lang="en-US" sz="2800" dirty="0"/>
              <a:t> </a:t>
            </a:r>
            <a:r>
              <a:rPr lang="en-US" sz="2800" dirty="0" err="1"/>
              <a:t>truy</a:t>
            </a:r>
            <a:r>
              <a:rPr lang="en-US" sz="2800" dirty="0"/>
              <a:t> </a:t>
            </a:r>
            <a:r>
              <a:rPr lang="en-US" sz="2800" dirty="0" err="1"/>
              <a:t>vấn</a:t>
            </a:r>
            <a:r>
              <a:rPr lang="en-US" sz="2800" dirty="0"/>
              <a:t> </a:t>
            </a:r>
            <a:r>
              <a:rPr lang="en-US" sz="2800" dirty="0" err="1"/>
              <a:t>và</a:t>
            </a:r>
            <a:r>
              <a:rPr lang="en-US" sz="2800" dirty="0"/>
              <a:t> </a:t>
            </a:r>
            <a:r>
              <a:rPr lang="en-US" sz="2800" dirty="0" err="1"/>
              <a:t>những</a:t>
            </a:r>
            <a:r>
              <a:rPr lang="en-US" sz="2800" dirty="0"/>
              <a:t> </a:t>
            </a:r>
            <a:r>
              <a:rPr lang="en-US" sz="2800" dirty="0" err="1"/>
              <a:t>người</a:t>
            </a:r>
            <a:r>
              <a:rPr lang="en-US" sz="2800" dirty="0"/>
              <a:t> </a:t>
            </a:r>
            <a:r>
              <a:rPr lang="en-US" sz="2800" dirty="0" err="1"/>
              <a:t>dùng</a:t>
            </a:r>
            <a:r>
              <a:rPr lang="en-US" sz="2800" dirty="0"/>
              <a:t> </a:t>
            </a:r>
            <a:r>
              <a:rPr lang="en-US" sz="2800" dirty="0" err="1"/>
              <a:t>khác</a:t>
            </a:r>
            <a:r>
              <a:rPr lang="en-US" sz="2800" dirty="0"/>
              <a:t> </a:t>
            </a:r>
            <a:r>
              <a:rPr lang="en-US" sz="2800" dirty="0" err="1"/>
              <a:t>trong</a:t>
            </a:r>
            <a:r>
              <a:rPr lang="en-US" sz="2800" dirty="0"/>
              <a:t> </a:t>
            </a:r>
            <a:r>
              <a:rPr lang="en-US" sz="2800" dirty="0" err="1"/>
              <a:t>hệ</a:t>
            </a:r>
            <a:r>
              <a:rPr lang="en-US" sz="2800" dirty="0"/>
              <a:t> </a:t>
            </a:r>
            <a:r>
              <a:rPr lang="en-US" sz="2800" dirty="0" err="1"/>
              <a:t>thống</a:t>
            </a:r>
            <a:r>
              <a:rPr lang="en-US" sz="2800" dirty="0"/>
              <a:t>.</a:t>
            </a:r>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13</a:t>
            </a:fld>
            <a:endParaRPr lang="vi-VN" dirty="0"/>
          </a:p>
        </p:txBody>
      </p:sp>
    </p:spTree>
    <p:extLst>
      <p:ext uri="{BB962C8B-B14F-4D97-AF65-F5344CB8AC3E}">
        <p14:creationId xmlns:p14="http://schemas.microsoft.com/office/powerpoint/2010/main" val="1752863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303212" y="1600200"/>
            <a:ext cx="11582400" cy="4038599"/>
          </a:xfrm>
        </p:spPr>
        <p:txBody>
          <a:bodyPr>
            <a:normAutofit/>
          </a:bodyPr>
          <a:lstStyle/>
          <a:p>
            <a:pPr marL="457200" lvl="1" indent="0">
              <a:buNone/>
            </a:pPr>
            <a:r>
              <a:rPr lang="en-US" sz="3600" b="1" dirty="0"/>
              <a:t>b. </a:t>
            </a:r>
            <a:r>
              <a:rPr lang="en-US" sz="3600" b="1" dirty="0" err="1"/>
              <a:t>Mục</a:t>
            </a:r>
            <a:r>
              <a:rPr lang="en-US" sz="3600" b="1" dirty="0"/>
              <a:t> </a:t>
            </a:r>
            <a:r>
              <a:rPr lang="en-US" sz="3600" b="1" dirty="0" err="1"/>
              <a:t>tiêu</a:t>
            </a:r>
            <a:r>
              <a:rPr lang="en-US" sz="3600" b="1" dirty="0"/>
              <a:t> </a:t>
            </a:r>
            <a:r>
              <a:rPr lang="en-US" sz="3600" b="1" dirty="0" err="1"/>
              <a:t>cần</a:t>
            </a:r>
            <a:r>
              <a:rPr lang="en-US" sz="3600" b="1" dirty="0"/>
              <a:t> </a:t>
            </a:r>
            <a:r>
              <a:rPr lang="en-US" sz="3600" b="1" dirty="0" err="1"/>
              <a:t>đạt</a:t>
            </a:r>
            <a:r>
              <a:rPr lang="en-US" sz="3600" b="1" dirty="0"/>
              <a:t> đ</a:t>
            </a:r>
            <a:r>
              <a:rPr lang="vi-VN" sz="3600" b="1" dirty="0"/>
              <a:t>ư</a:t>
            </a:r>
            <a:r>
              <a:rPr lang="en-US" sz="3600" b="1" dirty="0" err="1"/>
              <a:t>ợc</a:t>
            </a:r>
            <a:r>
              <a:rPr lang="en-US" sz="3600" b="1" dirty="0"/>
              <a:t>:</a:t>
            </a:r>
          </a:p>
          <a:p>
            <a:pPr marL="457200" lvl="1" indent="0" algn="just">
              <a:buNone/>
            </a:pPr>
            <a:r>
              <a:rPr lang="en-US" sz="3600" dirty="0"/>
              <a:t>	</a:t>
            </a:r>
            <a:r>
              <a:rPr lang="en-US" dirty="0" err="1"/>
              <a:t>Chuyển</a:t>
            </a:r>
            <a:r>
              <a:rPr lang="en-US" dirty="0"/>
              <a:t> </a:t>
            </a:r>
            <a:r>
              <a:rPr lang="en-US" dirty="0" err="1"/>
              <a:t>đổi</a:t>
            </a:r>
            <a:r>
              <a:rPr lang="en-US" dirty="0"/>
              <a:t> </a:t>
            </a:r>
            <a:r>
              <a:rPr lang="en-US" dirty="0" err="1"/>
              <a:t>câu</a:t>
            </a:r>
            <a:r>
              <a:rPr lang="en-US" dirty="0"/>
              <a:t> </a:t>
            </a:r>
            <a:r>
              <a:rPr lang="en-US" dirty="0" err="1"/>
              <a:t>truy</a:t>
            </a:r>
            <a:r>
              <a:rPr lang="en-US" dirty="0"/>
              <a:t> </a:t>
            </a:r>
            <a:r>
              <a:rPr lang="en-US" dirty="0" err="1"/>
              <a:t>vấn</a:t>
            </a:r>
            <a:r>
              <a:rPr lang="en-US" dirty="0"/>
              <a:t> Q </a:t>
            </a:r>
            <a:r>
              <a:rPr lang="en-US" dirty="0" err="1"/>
              <a:t>thành</a:t>
            </a:r>
            <a:r>
              <a:rPr lang="en-US" dirty="0"/>
              <a:t> </a:t>
            </a:r>
            <a:r>
              <a:rPr lang="en-US" dirty="0" err="1"/>
              <a:t>câu</a:t>
            </a:r>
            <a:r>
              <a:rPr lang="en-US" dirty="0"/>
              <a:t> </a:t>
            </a:r>
            <a:r>
              <a:rPr lang="en-US" dirty="0" err="1"/>
              <a:t>truy</a:t>
            </a:r>
            <a:r>
              <a:rPr lang="en-US" dirty="0"/>
              <a:t> </a:t>
            </a:r>
            <a:r>
              <a:rPr lang="en-US" dirty="0" err="1"/>
              <a:t>vấn</a:t>
            </a:r>
            <a:r>
              <a:rPr lang="en-US" dirty="0"/>
              <a:t> Q’ </a:t>
            </a:r>
            <a:r>
              <a:rPr lang="en-US" dirty="0" err="1"/>
              <a:t>với</a:t>
            </a:r>
            <a:r>
              <a:rPr lang="en-US" dirty="0"/>
              <a:t> </a:t>
            </a:r>
            <a:r>
              <a:rPr lang="en-US" dirty="0" err="1"/>
              <a:t>điều</a:t>
            </a:r>
            <a:r>
              <a:rPr lang="en-US" dirty="0"/>
              <a:t> </a:t>
            </a:r>
            <a:r>
              <a:rPr lang="en-US" dirty="0" err="1"/>
              <a:t>kiên</a:t>
            </a:r>
            <a:r>
              <a:rPr lang="en-US" dirty="0"/>
              <a:t>:</a:t>
            </a:r>
          </a:p>
          <a:p>
            <a:pPr marL="457200" lvl="1" indent="0" algn="just">
              <a:buNone/>
            </a:pPr>
            <a:r>
              <a:rPr lang="en-US" dirty="0"/>
              <a:t>		- Q </a:t>
            </a:r>
            <a:r>
              <a:rPr lang="en-US" dirty="0" err="1"/>
              <a:t>nhất</a:t>
            </a:r>
            <a:r>
              <a:rPr lang="en-US" dirty="0"/>
              <a:t> </a:t>
            </a:r>
            <a:r>
              <a:rPr lang="en-US" dirty="0" err="1"/>
              <a:t>định</a:t>
            </a:r>
            <a:r>
              <a:rPr lang="en-US" dirty="0"/>
              <a:t> </a:t>
            </a:r>
            <a:r>
              <a:rPr lang="en-US" dirty="0" err="1"/>
              <a:t>phải</a:t>
            </a:r>
            <a:r>
              <a:rPr lang="en-US" dirty="0"/>
              <a:t> bao </a:t>
            </a:r>
            <a:r>
              <a:rPr lang="en-US" dirty="0" err="1"/>
              <a:t>gồm</a:t>
            </a:r>
            <a:r>
              <a:rPr lang="en-US" dirty="0"/>
              <a:t> Q’ (Q ⊂ Q’).</a:t>
            </a:r>
          </a:p>
          <a:p>
            <a:pPr marL="457200" lvl="1" indent="0" algn="just">
              <a:buNone/>
            </a:pPr>
            <a:r>
              <a:rPr lang="en-US" dirty="0"/>
              <a:t>		- </a:t>
            </a:r>
            <a:r>
              <a:rPr lang="en-US" dirty="0" err="1"/>
              <a:t>Các</a:t>
            </a:r>
            <a:r>
              <a:rPr lang="en-US" dirty="0"/>
              <a:t> </a:t>
            </a:r>
            <a:r>
              <a:rPr lang="en-US" dirty="0" err="1"/>
              <a:t>kết</a:t>
            </a:r>
            <a:r>
              <a:rPr lang="en-US" dirty="0"/>
              <a:t> </a:t>
            </a:r>
            <a:r>
              <a:rPr lang="en-US" dirty="0" err="1"/>
              <a:t>quả</a:t>
            </a:r>
            <a:r>
              <a:rPr lang="en-US" dirty="0"/>
              <a:t> </a:t>
            </a:r>
            <a:r>
              <a:rPr lang="en-US" dirty="0" err="1"/>
              <a:t>tìm</a:t>
            </a:r>
            <a:r>
              <a:rPr lang="en-US" dirty="0"/>
              <a:t> </a:t>
            </a:r>
            <a:r>
              <a:rPr lang="en-US" dirty="0" err="1"/>
              <a:t>được</a:t>
            </a:r>
            <a:r>
              <a:rPr lang="en-US" dirty="0"/>
              <a:t> </a:t>
            </a:r>
            <a:r>
              <a:rPr lang="en-US" dirty="0" err="1"/>
              <a:t>của</a:t>
            </a:r>
            <a:r>
              <a:rPr lang="en-US" dirty="0"/>
              <a:t> Q </a:t>
            </a:r>
            <a:r>
              <a:rPr lang="en-US" dirty="0" err="1"/>
              <a:t>có</a:t>
            </a:r>
            <a:r>
              <a:rPr lang="en-US" dirty="0"/>
              <a:t> </a:t>
            </a:r>
            <a:r>
              <a:rPr lang="en-US" dirty="0" err="1"/>
              <a:t>trong</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của</a:t>
            </a:r>
            <a:r>
              <a:rPr lang="en-US" dirty="0"/>
              <a:t> Q’.</a:t>
            </a:r>
          </a:p>
          <a:p>
            <a:pPr marL="457200" lvl="1" indent="0" algn="just">
              <a:buNone/>
            </a:pPr>
            <a:r>
              <a:rPr lang="en-US" dirty="0"/>
              <a:t>		- </a:t>
            </a:r>
            <a:r>
              <a:rPr lang="en-US" dirty="0" err="1"/>
              <a:t>Các</a:t>
            </a:r>
            <a:r>
              <a:rPr lang="en-US" dirty="0"/>
              <a:t> </a:t>
            </a:r>
            <a:r>
              <a:rPr lang="en-US" dirty="0" err="1"/>
              <a:t>kết</a:t>
            </a:r>
            <a:r>
              <a:rPr lang="en-US" dirty="0"/>
              <a:t> </a:t>
            </a:r>
            <a:r>
              <a:rPr lang="en-US" dirty="0" err="1"/>
              <a:t>quả</a:t>
            </a:r>
            <a:r>
              <a:rPr lang="en-US" dirty="0"/>
              <a:t> </a:t>
            </a:r>
            <a:r>
              <a:rPr lang="en-US" dirty="0" err="1"/>
              <a:t>thu</a:t>
            </a:r>
            <a:r>
              <a:rPr lang="en-US" dirty="0"/>
              <a:t> </a:t>
            </a:r>
            <a:r>
              <a:rPr lang="en-US" dirty="0" err="1"/>
              <a:t>được</a:t>
            </a:r>
            <a:r>
              <a:rPr lang="en-US" dirty="0"/>
              <a:t> </a:t>
            </a:r>
            <a:r>
              <a:rPr lang="en-US" dirty="0" err="1"/>
              <a:t>với</a:t>
            </a:r>
            <a:r>
              <a:rPr lang="en-US" dirty="0"/>
              <a:t> Q’ </a:t>
            </a:r>
            <a:r>
              <a:rPr lang="en-US" dirty="0" err="1"/>
              <a:t>cho</a:t>
            </a:r>
            <a:r>
              <a:rPr lang="en-US" dirty="0"/>
              <a:t> </a:t>
            </a:r>
            <a:r>
              <a:rPr lang="en-US" dirty="0" err="1"/>
              <a:t>kết</a:t>
            </a:r>
            <a:r>
              <a:rPr lang="en-US" dirty="0"/>
              <a:t> </a:t>
            </a:r>
            <a:r>
              <a:rPr lang="en-US" dirty="0" err="1"/>
              <a:t>quả</a:t>
            </a:r>
            <a:r>
              <a:rPr lang="en-US" dirty="0"/>
              <a:t> </a:t>
            </a:r>
            <a:r>
              <a:rPr lang="en-US" dirty="0" err="1"/>
              <a:t>chính</a:t>
            </a:r>
            <a:r>
              <a:rPr lang="en-US" dirty="0"/>
              <a:t> </a:t>
            </a:r>
            <a:r>
              <a:rPr lang="en-US" dirty="0" err="1"/>
              <a:t>xác</a:t>
            </a:r>
            <a:r>
              <a:rPr lang="en-US" dirty="0"/>
              <a:t> </a:t>
            </a:r>
            <a:r>
              <a:rPr lang="en-US" dirty="0" err="1"/>
              <a:t>và</a:t>
            </a:r>
            <a:r>
              <a:rPr lang="en-US" dirty="0"/>
              <a:t> </a:t>
            </a:r>
            <a:r>
              <a:rPr lang="en-US" dirty="0" err="1"/>
              <a:t>không</a:t>
            </a:r>
            <a:r>
              <a:rPr lang="en-US" dirty="0"/>
              <a:t> </a:t>
            </a:r>
            <a:r>
              <a:rPr lang="en-US" dirty="0" err="1"/>
              <a:t>làm</a:t>
            </a:r>
            <a:r>
              <a:rPr lang="en-US" dirty="0"/>
              <a:t> </a:t>
            </a:r>
            <a:r>
              <a:rPr lang="en-US" dirty="0" err="1"/>
              <a:t>giảm</a:t>
            </a:r>
            <a:r>
              <a:rPr lang="en-US" dirty="0"/>
              <a:t> </a:t>
            </a:r>
            <a:r>
              <a:rPr lang="en-US" dirty="0" err="1"/>
              <a:t>sự</a:t>
            </a:r>
            <a:r>
              <a:rPr lang="en-US" dirty="0"/>
              <a:t> </a:t>
            </a:r>
            <a:r>
              <a:rPr lang="en-US" dirty="0" err="1"/>
              <a:t>hài</a:t>
            </a:r>
            <a:r>
              <a:rPr lang="en-US" dirty="0"/>
              <a:t> </a:t>
            </a:r>
            <a:r>
              <a:rPr lang="en-US" dirty="0" err="1"/>
              <a:t>lòng</a:t>
            </a:r>
            <a:r>
              <a:rPr lang="en-US" dirty="0"/>
              <a:t> </a:t>
            </a:r>
            <a:r>
              <a:rPr lang="en-US" dirty="0" err="1"/>
              <a:t>của</a:t>
            </a:r>
            <a:r>
              <a:rPr lang="en-US" dirty="0"/>
              <a:t> </a:t>
            </a:r>
            <a:r>
              <a:rPr lang="en-US" dirty="0" err="1"/>
              <a:t>khách</a:t>
            </a:r>
            <a:r>
              <a:rPr lang="en-US" dirty="0"/>
              <a:t> </a:t>
            </a:r>
            <a:r>
              <a:rPr lang="en-US" dirty="0" err="1"/>
              <a:t>hàng</a:t>
            </a:r>
            <a:r>
              <a:rPr lang="en-US" dirty="0"/>
              <a:t>.</a:t>
            </a:r>
          </a:p>
          <a:p>
            <a:pPr marL="457200" lvl="1" indent="0" algn="just">
              <a:buNone/>
            </a:pPr>
            <a:endParaRPr lang="en-US" dirty="0"/>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14</a:t>
            </a:fld>
            <a:endParaRPr lang="vi-VN" dirty="0"/>
          </a:p>
        </p:txBody>
      </p:sp>
    </p:spTree>
    <p:extLst>
      <p:ext uri="{BB962C8B-B14F-4D97-AF65-F5344CB8AC3E}">
        <p14:creationId xmlns:p14="http://schemas.microsoft.com/office/powerpoint/2010/main" val="3611344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74613" y="1600200"/>
            <a:ext cx="11810999" cy="4038599"/>
          </a:xfrm>
        </p:spPr>
        <p:txBody>
          <a:bodyPr>
            <a:normAutofit/>
          </a:bodyPr>
          <a:lstStyle/>
          <a:p>
            <a:pPr marL="457200" lvl="1" indent="0">
              <a:buNone/>
            </a:pPr>
            <a:r>
              <a:rPr lang="en-US" sz="3600" b="1" dirty="0"/>
              <a:t>1.4 </a:t>
            </a:r>
            <a:r>
              <a:rPr lang="en-US" sz="3600" b="1" dirty="0" err="1"/>
              <a:t>Giải</a:t>
            </a:r>
            <a:r>
              <a:rPr lang="en-US" sz="3600" b="1" dirty="0"/>
              <a:t> </a:t>
            </a:r>
            <a:r>
              <a:rPr lang="en-US" sz="3600" b="1" dirty="0" err="1"/>
              <a:t>thuật</a:t>
            </a:r>
            <a:r>
              <a:rPr lang="en-US" sz="3600" b="1" dirty="0"/>
              <a:t> </a:t>
            </a:r>
            <a:r>
              <a:rPr lang="en-US" sz="3600" b="1" dirty="0" err="1"/>
              <a:t>SoQuES</a:t>
            </a:r>
            <a:r>
              <a:rPr lang="en-US" sz="3600" b="1" dirty="0"/>
              <a:t>: </a:t>
            </a:r>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15</a:t>
            </a:fld>
            <a:endParaRPr lang="vi-VN" dirty="0"/>
          </a:p>
        </p:txBody>
      </p:sp>
    </p:spTree>
    <p:extLst>
      <p:ext uri="{BB962C8B-B14F-4D97-AF65-F5344CB8AC3E}">
        <p14:creationId xmlns:p14="http://schemas.microsoft.com/office/powerpoint/2010/main" val="1304996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303212" y="1600200"/>
            <a:ext cx="11582400" cy="4038599"/>
          </a:xfrm>
        </p:spPr>
        <p:txBody>
          <a:bodyPr>
            <a:normAutofit/>
          </a:bodyPr>
          <a:lstStyle/>
          <a:p>
            <a:pPr marL="457200" lvl="1" indent="0">
              <a:buNone/>
            </a:pPr>
            <a:r>
              <a:rPr lang="en-US" sz="3600" b="1" dirty="0"/>
              <a:t>a. Ph</a:t>
            </a:r>
            <a:r>
              <a:rPr lang="vi-VN" sz="3600" b="1" dirty="0"/>
              <a:t>ư</a:t>
            </a:r>
            <a:r>
              <a:rPr lang="en-US" sz="3600" b="1" dirty="0" err="1"/>
              <a:t>ơng</a:t>
            </a:r>
            <a:r>
              <a:rPr lang="en-US" sz="3600" b="1" dirty="0"/>
              <a:t> </a:t>
            </a:r>
            <a:r>
              <a:rPr lang="en-US" sz="3600" b="1" dirty="0" err="1"/>
              <a:t>pháp</a:t>
            </a:r>
            <a:r>
              <a:rPr lang="en-US" sz="3600" b="1" dirty="0"/>
              <a:t>: </a:t>
            </a:r>
          </a:p>
          <a:p>
            <a:pPr marL="0" indent="0">
              <a:buNone/>
            </a:pPr>
            <a:r>
              <a:rPr lang="en-US" dirty="0"/>
              <a:t>	</a:t>
            </a:r>
            <a:r>
              <a:rPr lang="en-US" sz="2800" dirty="0" err="1"/>
              <a:t>Nguyên</a:t>
            </a:r>
            <a:r>
              <a:rPr lang="en-US" sz="2800" dirty="0"/>
              <a:t> </a:t>
            </a:r>
            <a:r>
              <a:rPr lang="en-US" sz="2800" dirty="0" err="1"/>
              <a:t>văn</a:t>
            </a:r>
            <a:r>
              <a:rPr lang="en-US" sz="2800" dirty="0"/>
              <a:t>:</a:t>
            </a:r>
          </a:p>
          <a:p>
            <a:pPr marL="0" indent="0" algn="just">
              <a:buNone/>
            </a:pPr>
            <a:r>
              <a:rPr lang="en-US" sz="2800" dirty="0"/>
              <a:t>	“To provide ‘social’ and ‘personalized’ expansion of a query term ‘t’ with related term ‘</a:t>
            </a:r>
            <a:r>
              <a:rPr lang="en-US" sz="2800" dirty="0" err="1"/>
              <a:t>tj</a:t>
            </a:r>
            <a:r>
              <a:rPr lang="en-US" sz="2800" dirty="0"/>
              <a:t>’. we propose to take into account two main features:”</a:t>
            </a:r>
          </a:p>
          <a:p>
            <a:pPr marL="457200" lvl="1" indent="0">
              <a:buNone/>
            </a:pPr>
            <a:endParaRPr lang="en-US" dirty="0"/>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16</a:t>
            </a:fld>
            <a:endParaRPr lang="vi-VN" dirty="0"/>
          </a:p>
        </p:txBody>
      </p:sp>
    </p:spTree>
    <p:extLst>
      <p:ext uri="{BB962C8B-B14F-4D97-AF65-F5344CB8AC3E}">
        <p14:creationId xmlns:p14="http://schemas.microsoft.com/office/powerpoint/2010/main" val="2757444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150813" y="1600200"/>
            <a:ext cx="11734799" cy="4038599"/>
          </a:xfrm>
        </p:spPr>
        <p:txBody>
          <a:bodyPr>
            <a:normAutofit/>
          </a:bodyPr>
          <a:lstStyle/>
          <a:p>
            <a:pPr marL="457200" lvl="1" indent="0">
              <a:buNone/>
            </a:pPr>
            <a:r>
              <a:rPr lang="en-US" sz="3600" b="1" dirty="0"/>
              <a:t>i. </a:t>
            </a:r>
          </a:p>
          <a:p>
            <a:pPr marL="0" indent="0" algn="just">
              <a:buNone/>
            </a:pPr>
            <a:r>
              <a:rPr lang="en-US" dirty="0"/>
              <a:t>	</a:t>
            </a:r>
            <a:r>
              <a:rPr lang="en-US" sz="2800" dirty="0"/>
              <a:t>- “The Similarity between ‘t’ and ‘</a:t>
            </a:r>
            <a:r>
              <a:rPr lang="en-US" sz="2800" dirty="0" err="1"/>
              <a:t>tj</a:t>
            </a:r>
            <a:r>
              <a:rPr lang="en-US" sz="2800" dirty="0"/>
              <a:t>’“.</a:t>
            </a:r>
          </a:p>
          <a:p>
            <a:pPr marL="0" indent="0" algn="just">
              <a:buNone/>
            </a:pPr>
            <a:r>
              <a:rPr lang="en-US" sz="2800" dirty="0"/>
              <a:t>		→ </a:t>
            </a:r>
            <a:r>
              <a:rPr lang="en-US" sz="2800" dirty="0" err="1"/>
              <a:t>Sự</a:t>
            </a:r>
            <a:r>
              <a:rPr lang="en-US" sz="2800" dirty="0"/>
              <a:t> </a:t>
            </a:r>
            <a:r>
              <a:rPr lang="en-US" sz="2800" dirty="0" err="1"/>
              <a:t>tương</a:t>
            </a:r>
            <a:r>
              <a:rPr lang="en-US" sz="2800" dirty="0"/>
              <a:t> </a:t>
            </a:r>
            <a:r>
              <a:rPr lang="en-US" sz="2800" dirty="0" err="1"/>
              <a:t>đồng</a:t>
            </a:r>
            <a:endParaRPr lang="en-US" sz="2800" dirty="0"/>
          </a:p>
          <a:p>
            <a:pPr marL="0" indent="0" algn="just">
              <a:buNone/>
            </a:pPr>
            <a:r>
              <a:rPr lang="en-US" sz="2800" dirty="0"/>
              <a:t>	- “The Semantic strength between ‘t’ and ‘</a:t>
            </a:r>
            <a:r>
              <a:rPr lang="en-US" sz="2800" dirty="0" err="1"/>
              <a:t>tj</a:t>
            </a:r>
            <a:r>
              <a:rPr lang="en-US" sz="2800" dirty="0"/>
              <a:t>’”.</a:t>
            </a:r>
          </a:p>
          <a:p>
            <a:pPr marL="0" indent="0" algn="just">
              <a:buNone/>
            </a:pPr>
            <a:r>
              <a:rPr lang="en-US" sz="2800" dirty="0"/>
              <a:t>		→ </a:t>
            </a:r>
            <a:r>
              <a:rPr lang="en-US" sz="2800" dirty="0" err="1"/>
              <a:t>Mức</a:t>
            </a:r>
            <a:r>
              <a:rPr lang="en-US" sz="2800" dirty="0"/>
              <a:t> </a:t>
            </a:r>
            <a:r>
              <a:rPr lang="en-US" sz="2800" dirty="0" err="1"/>
              <a:t>độ</a:t>
            </a:r>
            <a:r>
              <a:rPr lang="en-US" sz="2800" dirty="0"/>
              <a:t> </a:t>
            </a:r>
            <a:r>
              <a:rPr lang="en-US" sz="2800" dirty="0" err="1"/>
              <a:t>ngữ</a:t>
            </a:r>
            <a:r>
              <a:rPr lang="en-US" sz="2800" dirty="0"/>
              <a:t> </a:t>
            </a:r>
            <a:r>
              <a:rPr lang="en-US" sz="2800" dirty="0" err="1"/>
              <a:t>nghĩa</a:t>
            </a:r>
            <a:endParaRPr lang="en-US" sz="2800" dirty="0"/>
          </a:p>
          <a:p>
            <a:pPr marL="457200" lvl="1" indent="0">
              <a:buNone/>
            </a:pPr>
            <a:endParaRPr lang="en-US" dirty="0"/>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17</a:t>
            </a:fld>
            <a:endParaRPr lang="vi-VN" dirty="0"/>
          </a:p>
        </p:txBody>
      </p:sp>
    </p:spTree>
    <p:extLst>
      <p:ext uri="{BB962C8B-B14F-4D97-AF65-F5344CB8AC3E}">
        <p14:creationId xmlns:p14="http://schemas.microsoft.com/office/powerpoint/2010/main" val="783633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303212" y="1600200"/>
            <a:ext cx="11582400" cy="4038599"/>
          </a:xfrm>
        </p:spPr>
        <p:txBody>
          <a:bodyPr>
            <a:normAutofit/>
          </a:bodyPr>
          <a:lstStyle/>
          <a:p>
            <a:pPr marL="457200" lvl="1" indent="0">
              <a:buNone/>
            </a:pPr>
            <a:r>
              <a:rPr lang="en-US" sz="3600" b="1" dirty="0"/>
              <a:t>ii. </a:t>
            </a:r>
          </a:p>
          <a:p>
            <a:pPr marL="0" indent="0" algn="just">
              <a:buNone/>
            </a:pPr>
            <a:r>
              <a:rPr lang="en-US" dirty="0"/>
              <a:t>	</a:t>
            </a:r>
            <a:r>
              <a:rPr lang="en-US" sz="2800" dirty="0"/>
              <a:t>- “The Similarity between ‘</a:t>
            </a:r>
            <a:r>
              <a:rPr lang="en-US" sz="2800" dirty="0" err="1"/>
              <a:t>tj</a:t>
            </a:r>
            <a:r>
              <a:rPr lang="en-US" sz="2800" dirty="0"/>
              <a:t>’ and the user profile expressing the extent to which a tag ‘</a:t>
            </a:r>
            <a:r>
              <a:rPr lang="en-US" sz="2800" dirty="0" err="1"/>
              <a:t>tj</a:t>
            </a:r>
            <a:r>
              <a:rPr lang="en-US" sz="2800" dirty="0"/>
              <a:t>’ is likely to be interesting to the considered user”.</a:t>
            </a:r>
          </a:p>
          <a:p>
            <a:pPr marL="0" indent="0" algn="just">
              <a:buNone/>
            </a:pPr>
            <a:r>
              <a:rPr lang="en-US" sz="2800" dirty="0"/>
              <a:t>	→ </a:t>
            </a:r>
            <a:r>
              <a:rPr lang="en-US" sz="2800" dirty="0" err="1"/>
              <a:t>Mối</a:t>
            </a:r>
            <a:r>
              <a:rPr lang="en-US" sz="2800" dirty="0"/>
              <a:t> </a:t>
            </a:r>
            <a:r>
              <a:rPr lang="en-US" sz="2800" dirty="0" err="1"/>
              <a:t>tương</a:t>
            </a:r>
            <a:r>
              <a:rPr lang="en-US" sz="2800" dirty="0"/>
              <a:t> </a:t>
            </a:r>
            <a:r>
              <a:rPr lang="en-US" sz="2800" dirty="0" err="1"/>
              <a:t>đồng</a:t>
            </a:r>
            <a:r>
              <a:rPr lang="en-US" sz="2800" dirty="0"/>
              <a:t> </a:t>
            </a:r>
            <a:r>
              <a:rPr lang="en-US" sz="2800" dirty="0" err="1"/>
              <a:t>giữa</a:t>
            </a:r>
            <a:r>
              <a:rPr lang="en-US" sz="2800" dirty="0"/>
              <a:t> </a:t>
            </a:r>
            <a:r>
              <a:rPr lang="en-US" sz="2800" dirty="0" err="1"/>
              <a:t>hồ</a:t>
            </a:r>
            <a:r>
              <a:rPr lang="en-US" sz="2800" dirty="0"/>
              <a:t> </a:t>
            </a:r>
            <a:r>
              <a:rPr lang="en-US" sz="2800" dirty="0" err="1"/>
              <a:t>sơ</a:t>
            </a:r>
            <a:r>
              <a:rPr lang="en-US" sz="2800" dirty="0"/>
              <a:t> </a:t>
            </a:r>
            <a:r>
              <a:rPr lang="en-US" sz="2800" dirty="0" err="1"/>
              <a:t>cá</a:t>
            </a:r>
            <a:r>
              <a:rPr lang="en-US" sz="2800" dirty="0"/>
              <a:t> </a:t>
            </a:r>
            <a:r>
              <a:rPr lang="en-US" sz="2800" dirty="0" err="1"/>
              <a:t>nhân</a:t>
            </a:r>
            <a:r>
              <a:rPr lang="en-US" sz="2800" dirty="0"/>
              <a:t> </a:t>
            </a:r>
            <a:r>
              <a:rPr lang="en-US" sz="2800" dirty="0" err="1"/>
              <a:t>khách</a:t>
            </a:r>
            <a:r>
              <a:rPr lang="en-US" sz="2800" dirty="0"/>
              <a:t> </a:t>
            </a:r>
            <a:r>
              <a:rPr lang="en-US" sz="2800" dirty="0" err="1"/>
              <a:t>hàng</a:t>
            </a:r>
            <a:r>
              <a:rPr lang="en-US" sz="2800" dirty="0"/>
              <a:t> (</a:t>
            </a:r>
            <a:r>
              <a:rPr lang="en-US" sz="2800" dirty="0" err="1"/>
              <a:t>thông</a:t>
            </a:r>
            <a:r>
              <a:rPr lang="en-US" sz="2800" dirty="0"/>
              <a:t> tin </a:t>
            </a:r>
            <a:r>
              <a:rPr lang="en-US" sz="2800" dirty="0" err="1"/>
              <a:t>khách</a:t>
            </a:r>
            <a:r>
              <a:rPr lang="en-US" sz="2800" dirty="0"/>
              <a:t> </a:t>
            </a:r>
            <a:r>
              <a:rPr lang="en-US" sz="2800" dirty="0" err="1"/>
              <a:t>hàng</a:t>
            </a:r>
            <a:r>
              <a:rPr lang="en-US" sz="2800" dirty="0"/>
              <a:t> </a:t>
            </a:r>
            <a:r>
              <a:rPr lang="en-US" sz="2800" dirty="0" err="1"/>
              <a:t>về</a:t>
            </a:r>
            <a:r>
              <a:rPr lang="en-US" sz="2800" dirty="0"/>
              <a:t> </a:t>
            </a:r>
            <a:r>
              <a:rPr lang="en-US" sz="2800" dirty="0" err="1"/>
              <a:t>sở</a:t>
            </a:r>
            <a:r>
              <a:rPr lang="en-US" sz="2800" dirty="0"/>
              <a:t> </a:t>
            </a:r>
            <a:r>
              <a:rPr lang="en-US" sz="2800" dirty="0" err="1"/>
              <a:t>thích</a:t>
            </a:r>
            <a:r>
              <a:rPr lang="en-US" sz="2800" dirty="0"/>
              <a:t> hay </a:t>
            </a:r>
            <a:r>
              <a:rPr lang="en-US" sz="2800" dirty="0" err="1"/>
              <a:t>mối</a:t>
            </a:r>
            <a:r>
              <a:rPr lang="en-US" sz="2800" dirty="0"/>
              <a:t> </a:t>
            </a:r>
            <a:r>
              <a:rPr lang="en-US" sz="2800" dirty="0" err="1"/>
              <a:t>quan</a:t>
            </a:r>
            <a:r>
              <a:rPr lang="en-US" sz="2800" dirty="0"/>
              <a:t> </a:t>
            </a:r>
            <a:r>
              <a:rPr lang="en-US" sz="2800" dirty="0" err="1"/>
              <a:t>tâm</a:t>
            </a:r>
            <a:r>
              <a:rPr lang="en-US" sz="2800" dirty="0"/>
              <a:t>,…) </a:t>
            </a:r>
            <a:r>
              <a:rPr lang="en-US" sz="2800" dirty="0" err="1"/>
              <a:t>và</a:t>
            </a:r>
            <a:r>
              <a:rPr lang="en-US" sz="2800" dirty="0"/>
              <a:t> </a:t>
            </a:r>
            <a:r>
              <a:rPr lang="en-US" sz="2800" dirty="0" err="1"/>
              <a:t>thẻ</a:t>
            </a:r>
            <a:r>
              <a:rPr lang="en-US" sz="2800" dirty="0"/>
              <a:t> ‘</a:t>
            </a:r>
            <a:r>
              <a:rPr lang="en-US" sz="2800" dirty="0" err="1"/>
              <a:t>tj</a:t>
            </a:r>
            <a:r>
              <a:rPr lang="en-US" sz="2800" dirty="0"/>
              <a:t>’.</a:t>
            </a:r>
          </a:p>
          <a:p>
            <a:pPr marL="457200" lvl="1" indent="0">
              <a:buNone/>
            </a:pPr>
            <a:endParaRPr lang="en-US" dirty="0"/>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18</a:t>
            </a:fld>
            <a:endParaRPr lang="vi-VN" dirty="0"/>
          </a:p>
        </p:txBody>
      </p:sp>
    </p:spTree>
    <p:extLst>
      <p:ext uri="{BB962C8B-B14F-4D97-AF65-F5344CB8AC3E}">
        <p14:creationId xmlns:p14="http://schemas.microsoft.com/office/powerpoint/2010/main" val="618772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150813" y="1600200"/>
            <a:ext cx="11734799" cy="4038599"/>
          </a:xfrm>
        </p:spPr>
        <p:txBody>
          <a:bodyPr>
            <a:normAutofit/>
          </a:bodyPr>
          <a:lstStyle/>
          <a:p>
            <a:pPr marL="457200" lvl="1" indent="0">
              <a:buNone/>
            </a:pPr>
            <a:r>
              <a:rPr lang="en-US" sz="3600" b="1" dirty="0"/>
              <a:t>b. Chi </a:t>
            </a:r>
            <a:r>
              <a:rPr lang="en-US" sz="3600" b="1" dirty="0" err="1"/>
              <a:t>tiết</a:t>
            </a:r>
            <a:r>
              <a:rPr lang="en-US" sz="3600" b="1" dirty="0"/>
              <a:t>: </a:t>
            </a:r>
          </a:p>
          <a:p>
            <a:pPr marL="0" indent="0">
              <a:buNone/>
            </a:pPr>
            <a:r>
              <a:rPr lang="en-US" dirty="0"/>
              <a:t>	</a:t>
            </a:r>
            <a:r>
              <a:rPr lang="en-US" sz="2800" dirty="0"/>
              <a:t>- User profile → A weighted vector  </a:t>
            </a:r>
            <a:r>
              <a:rPr lang="en-US" sz="2800" dirty="0" err="1"/>
              <a:t>p</a:t>
            </a:r>
            <a:r>
              <a:rPr lang="en-US" sz="2800" baseline="-25000" dirty="0" err="1"/>
              <a:t>u</a:t>
            </a:r>
            <a:r>
              <a:rPr lang="en-US" sz="2800" dirty="0"/>
              <a:t> = {w</a:t>
            </a:r>
            <a:r>
              <a:rPr lang="en-US" sz="2800" baseline="-25000" dirty="0"/>
              <a:t>t1 </a:t>
            </a:r>
            <a:r>
              <a:rPr lang="en-US" sz="2800" dirty="0"/>
              <a:t>, w</a:t>
            </a:r>
            <a:r>
              <a:rPr lang="en-US" sz="2800" baseline="-25000" dirty="0"/>
              <a:t>t2</a:t>
            </a:r>
            <a:r>
              <a:rPr lang="en-US" sz="2800" dirty="0"/>
              <a:t> ,…, </a:t>
            </a:r>
            <a:r>
              <a:rPr lang="en-US" sz="2800" dirty="0" err="1"/>
              <a:t>w</a:t>
            </a:r>
            <a:r>
              <a:rPr lang="en-US" sz="2800" baseline="-25000" dirty="0" err="1"/>
              <a:t>tm</a:t>
            </a:r>
            <a:r>
              <a:rPr lang="en-US" sz="2800" dirty="0"/>
              <a:t>}</a:t>
            </a:r>
          </a:p>
          <a:p>
            <a:pPr marL="0" indent="0">
              <a:buNone/>
            </a:pPr>
            <a:r>
              <a:rPr lang="en-US" dirty="0"/>
              <a:t>	</a:t>
            </a:r>
          </a:p>
          <a:p>
            <a:pPr marL="0" indent="0">
              <a:buNone/>
            </a:pPr>
            <a:r>
              <a:rPr lang="en-US" dirty="0"/>
              <a:t>	</a:t>
            </a:r>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19</a:t>
            </a:fld>
            <a:endParaRPr lang="vi-VN" dirty="0"/>
          </a:p>
        </p:txBody>
      </p:sp>
      <p:pic>
        <p:nvPicPr>
          <p:cNvPr id="6" name="Picture 5">
            <a:extLst>
              <a:ext uri="{FF2B5EF4-FFF2-40B4-BE49-F238E27FC236}">
                <a16:creationId xmlns:a16="http://schemas.microsoft.com/office/drawing/2014/main" id="{D2DAED02-1C4A-4667-8E69-044C39986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1" y="2967037"/>
            <a:ext cx="11123773" cy="2290763"/>
          </a:xfrm>
          <a:prstGeom prst="rect">
            <a:avLst/>
          </a:prstGeom>
        </p:spPr>
      </p:pic>
    </p:spTree>
    <p:extLst>
      <p:ext uri="{BB962C8B-B14F-4D97-AF65-F5344CB8AC3E}">
        <p14:creationId xmlns:p14="http://schemas.microsoft.com/office/powerpoint/2010/main" val="3370417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Số hiệu Bản chiếu 2"/>
          <p:cNvSpPr>
            <a:spLocks noGrp="1"/>
          </p:cNvSpPr>
          <p:nvPr>
            <p:ph type="sldNum" sz="quarter" idx="12"/>
          </p:nvPr>
        </p:nvSpPr>
        <p:spPr/>
        <p:txBody>
          <a:bodyPr/>
          <a:lstStyle/>
          <a:p>
            <a:pPr algn="r"/>
            <a:fld id="{C014DD1E-5D91-48A3-AD6D-45FBA980D106}" type="slidenum">
              <a:rPr lang="vi-VN" smtClean="0"/>
              <a:pPr algn="r"/>
              <a:t>2</a:t>
            </a:fld>
            <a:endParaRPr lang="vi-VN" dirty="0"/>
          </a:p>
        </p:txBody>
      </p:sp>
      <p:sp>
        <p:nvSpPr>
          <p:cNvPr id="6" name="Hình chữ nhật 5"/>
          <p:cNvSpPr/>
          <p:nvPr/>
        </p:nvSpPr>
        <p:spPr>
          <a:xfrm>
            <a:off x="150812" y="0"/>
            <a:ext cx="11963400" cy="830997"/>
          </a:xfrm>
          <a:prstGeom prst="rect">
            <a:avLst/>
          </a:prstGeom>
        </p:spPr>
        <p:txBody>
          <a:bodyPr wrap="square">
            <a:spAutoFit/>
          </a:bodyPr>
          <a:lstStyle/>
          <a:p>
            <a:r>
              <a:rPr lang="en-US" sz="4800"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THÀNH VIÊN NHÓM VÀ PHÂN CÔNG </a:t>
            </a:r>
          </a:p>
        </p:txBody>
      </p:sp>
      <p:sp>
        <p:nvSpPr>
          <p:cNvPr id="2" name="Content Placeholder 1"/>
          <p:cNvSpPr>
            <a:spLocks noGrp="1"/>
          </p:cNvSpPr>
          <p:nvPr>
            <p:ph idx="1"/>
          </p:nvPr>
        </p:nvSpPr>
        <p:spPr>
          <a:xfrm>
            <a:off x="1141411" y="1371600"/>
            <a:ext cx="10437973" cy="5029199"/>
          </a:xfrm>
        </p:spPr>
        <p:txBody>
          <a:bodyPr/>
          <a:lstStyle/>
          <a:p>
            <a:pPr marL="0" indent="0" algn="just">
              <a:buNone/>
            </a:pPr>
            <a:r>
              <a:rPr lang="en-US" b="1" dirty="0"/>
              <a:t>1. Ph</a:t>
            </a:r>
            <a:r>
              <a:rPr lang="vi-VN" b="1" dirty="0"/>
              <a:t>ư</a:t>
            </a:r>
            <a:r>
              <a:rPr lang="en-US" b="1" dirty="0" err="1"/>
              <a:t>ơng</a:t>
            </a:r>
            <a:r>
              <a:rPr lang="en-US" b="1" dirty="0"/>
              <a:t> </a:t>
            </a:r>
            <a:r>
              <a:rPr lang="en-US" b="1" dirty="0" err="1"/>
              <a:t>pháp</a:t>
            </a:r>
            <a:r>
              <a:rPr lang="en-US" b="1" dirty="0"/>
              <a:t> Social Personalized Ranking (</a:t>
            </a:r>
            <a:r>
              <a:rPr lang="en-US" b="1" dirty="0" err="1"/>
              <a:t>SoPRa</a:t>
            </a:r>
            <a:r>
              <a:rPr lang="en-US" b="1" dirty="0"/>
              <a:t>):</a:t>
            </a:r>
          </a:p>
          <a:p>
            <a:pPr marL="0" indent="0" algn="just">
              <a:buNone/>
            </a:pPr>
            <a:r>
              <a:rPr lang="en-US" b="1" dirty="0"/>
              <a:t>	Lê </a:t>
            </a:r>
            <a:r>
              <a:rPr lang="en-US" b="1" dirty="0" err="1"/>
              <a:t>Quốc</a:t>
            </a:r>
            <a:r>
              <a:rPr lang="en-US" b="1" dirty="0"/>
              <a:t> </a:t>
            </a:r>
            <a:r>
              <a:rPr lang="en-US" b="1" dirty="0" err="1"/>
              <a:t>Tiến</a:t>
            </a:r>
            <a:r>
              <a:rPr lang="en-US" b="1" dirty="0"/>
              <a:t> – 15520883</a:t>
            </a:r>
          </a:p>
          <a:p>
            <a:pPr marL="0" indent="0" algn="just">
              <a:buNone/>
            </a:pPr>
            <a:r>
              <a:rPr lang="en-US" b="1" dirty="0"/>
              <a:t>2. </a:t>
            </a:r>
            <a:r>
              <a:rPr lang="en-US" b="1" dirty="0" err="1"/>
              <a:t>Giải</a:t>
            </a:r>
            <a:r>
              <a:rPr lang="en-US" b="1" dirty="0"/>
              <a:t> </a:t>
            </a:r>
            <a:r>
              <a:rPr lang="en-US" b="1" dirty="0" err="1"/>
              <a:t>thuật</a:t>
            </a:r>
            <a:r>
              <a:rPr lang="en-US" b="1" dirty="0"/>
              <a:t> Personalized Social Query Expansion (</a:t>
            </a:r>
            <a:r>
              <a:rPr lang="en-US" b="1" dirty="0" err="1"/>
              <a:t>SoQuES</a:t>
            </a:r>
            <a:r>
              <a:rPr lang="en-US" b="1" dirty="0"/>
              <a:t>):</a:t>
            </a:r>
          </a:p>
          <a:p>
            <a:pPr marL="0" indent="0" algn="just">
              <a:buNone/>
            </a:pPr>
            <a:r>
              <a:rPr lang="en-US" b="1" dirty="0"/>
              <a:t>	</a:t>
            </a:r>
            <a:r>
              <a:rPr lang="en-US" b="1" dirty="0" err="1"/>
              <a:t>Ngô</a:t>
            </a:r>
            <a:r>
              <a:rPr lang="en-US" b="1" dirty="0"/>
              <a:t> </a:t>
            </a:r>
            <a:r>
              <a:rPr lang="en-US" b="1" dirty="0" err="1"/>
              <a:t>Quốc</a:t>
            </a:r>
            <a:r>
              <a:rPr lang="en-US" b="1" dirty="0"/>
              <a:t> </a:t>
            </a:r>
            <a:r>
              <a:rPr lang="en-US" b="1" dirty="0" err="1"/>
              <a:t>Hải</a:t>
            </a:r>
            <a:r>
              <a:rPr lang="en-US" b="1" dirty="0"/>
              <a:t> - 15520183	</a:t>
            </a:r>
          </a:p>
          <a:p>
            <a:pPr marL="0" indent="0" algn="just">
              <a:buNone/>
            </a:pPr>
            <a:r>
              <a:rPr lang="en-US" b="1" dirty="0"/>
              <a:t>3. </a:t>
            </a:r>
            <a:r>
              <a:rPr lang="en-US" b="1" dirty="0" err="1"/>
              <a:t>Khai</a:t>
            </a:r>
            <a:r>
              <a:rPr lang="en-US" b="1" dirty="0"/>
              <a:t> </a:t>
            </a:r>
            <a:r>
              <a:rPr lang="en-US" b="1" dirty="0" err="1"/>
              <a:t>thác</a:t>
            </a:r>
            <a:r>
              <a:rPr lang="en-US" b="1" dirty="0"/>
              <a:t> </a:t>
            </a:r>
            <a:r>
              <a:rPr lang="en-US" b="1" dirty="0" err="1"/>
              <a:t>dữ</a:t>
            </a:r>
            <a:r>
              <a:rPr lang="en-US" b="1" dirty="0"/>
              <a:t> </a:t>
            </a:r>
            <a:r>
              <a:rPr lang="en-US" b="1" dirty="0" err="1"/>
              <a:t>liệu</a:t>
            </a:r>
            <a:r>
              <a:rPr lang="en-US" b="1" dirty="0"/>
              <a:t> </a:t>
            </a:r>
            <a:r>
              <a:rPr lang="en-US" b="1" dirty="0" err="1"/>
              <a:t>mạng</a:t>
            </a:r>
            <a:r>
              <a:rPr lang="en-US" b="1" dirty="0"/>
              <a:t> </a:t>
            </a:r>
            <a:r>
              <a:rPr lang="en-US" b="1" dirty="0" err="1"/>
              <a:t>xã</a:t>
            </a:r>
            <a:r>
              <a:rPr lang="en-US" b="1" dirty="0"/>
              <a:t> </a:t>
            </a:r>
            <a:r>
              <a:rPr lang="en-US" b="1" dirty="0" err="1"/>
              <a:t>hội</a:t>
            </a:r>
            <a:r>
              <a:rPr lang="en-US" b="1" dirty="0"/>
              <a:t> Twitter – </a:t>
            </a:r>
            <a:r>
              <a:rPr lang="en-US" b="1" dirty="0" err="1"/>
              <a:t>Kết</a:t>
            </a:r>
            <a:r>
              <a:rPr lang="en-US" b="1" dirty="0"/>
              <a:t> </a:t>
            </a:r>
            <a:r>
              <a:rPr lang="en-US" b="1" dirty="0" err="1"/>
              <a:t>quả</a:t>
            </a:r>
            <a:r>
              <a:rPr lang="en-US" b="1" dirty="0"/>
              <a:t> </a:t>
            </a:r>
            <a:r>
              <a:rPr lang="en-US" b="1" dirty="0" err="1"/>
              <a:t>thực</a:t>
            </a:r>
            <a:r>
              <a:rPr lang="en-US" b="1" dirty="0"/>
              <a:t> </a:t>
            </a:r>
            <a:r>
              <a:rPr lang="en-US" b="1" dirty="0" err="1"/>
              <a:t>nghiệm</a:t>
            </a:r>
            <a:r>
              <a:rPr lang="en-US" b="1" dirty="0"/>
              <a:t> </a:t>
            </a:r>
            <a:r>
              <a:rPr lang="en-US" b="1" dirty="0" err="1"/>
              <a:t>và</a:t>
            </a:r>
            <a:r>
              <a:rPr lang="en-US" b="1" dirty="0"/>
              <a:t> </a:t>
            </a:r>
            <a:r>
              <a:rPr lang="en-US" b="1" dirty="0" err="1"/>
              <a:t>đánh</a:t>
            </a:r>
            <a:r>
              <a:rPr lang="en-US" b="1" dirty="0"/>
              <a:t> </a:t>
            </a:r>
            <a:r>
              <a:rPr lang="en-US" b="1" dirty="0" err="1"/>
              <a:t>giá</a:t>
            </a:r>
            <a:r>
              <a:rPr lang="en-US" b="1" dirty="0"/>
              <a:t>:</a:t>
            </a:r>
          </a:p>
          <a:p>
            <a:pPr marL="0" indent="0" algn="just">
              <a:buNone/>
            </a:pPr>
            <a:r>
              <a:rPr lang="en-US" b="1" dirty="0"/>
              <a:t>	</a:t>
            </a:r>
            <a:r>
              <a:rPr lang="en-US" b="1" dirty="0" err="1"/>
              <a:t>Võ</a:t>
            </a:r>
            <a:r>
              <a:rPr lang="en-US" b="1" dirty="0"/>
              <a:t> </a:t>
            </a:r>
            <a:r>
              <a:rPr lang="en-US" b="1" dirty="0" err="1"/>
              <a:t>Thành</a:t>
            </a:r>
            <a:r>
              <a:rPr lang="en-US" b="1" dirty="0"/>
              <a:t> </a:t>
            </a:r>
            <a:r>
              <a:rPr lang="en-US" b="1" dirty="0" err="1"/>
              <a:t>Tâm</a:t>
            </a:r>
            <a:r>
              <a:rPr lang="en-US" b="1" dirty="0"/>
              <a:t> - 15520761</a:t>
            </a:r>
          </a:p>
        </p:txBody>
      </p:sp>
    </p:spTree>
    <p:extLst>
      <p:ext uri="{BB962C8B-B14F-4D97-AF65-F5344CB8AC3E}">
        <p14:creationId xmlns:p14="http://schemas.microsoft.com/office/powerpoint/2010/main" val="75261142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227012" y="1600200"/>
            <a:ext cx="11658600" cy="4038599"/>
          </a:xfrm>
        </p:spPr>
        <p:txBody>
          <a:bodyPr>
            <a:normAutofit/>
          </a:bodyPr>
          <a:lstStyle/>
          <a:p>
            <a:pPr marL="0" indent="0" algn="just">
              <a:buNone/>
            </a:pPr>
            <a:r>
              <a:rPr lang="en-US" dirty="0"/>
              <a:t>	</a:t>
            </a:r>
            <a:r>
              <a:rPr lang="en-US" sz="2800" dirty="0"/>
              <a:t>-&gt; </a:t>
            </a:r>
            <a:r>
              <a:rPr lang="en-US" sz="2800" dirty="0" err="1"/>
              <a:t>Thông</a:t>
            </a:r>
            <a:r>
              <a:rPr lang="en-US" sz="2800" dirty="0"/>
              <a:t> tin </a:t>
            </a:r>
            <a:r>
              <a:rPr lang="en-US" sz="2800" dirty="0" err="1"/>
              <a:t>người</a:t>
            </a:r>
            <a:r>
              <a:rPr lang="en-US" sz="2800" dirty="0"/>
              <a:t> </a:t>
            </a:r>
            <a:r>
              <a:rPr lang="en-US" sz="2800" dirty="0" err="1"/>
              <a:t>dùng</a:t>
            </a:r>
            <a:r>
              <a:rPr lang="en-US" sz="2800" dirty="0"/>
              <a:t> </a:t>
            </a:r>
            <a:r>
              <a:rPr lang="en-US" sz="2800" dirty="0" err="1"/>
              <a:t>được</a:t>
            </a:r>
            <a:r>
              <a:rPr lang="en-US" sz="2800" dirty="0"/>
              <a:t> </a:t>
            </a:r>
            <a:r>
              <a:rPr lang="en-US" sz="2800" dirty="0" err="1"/>
              <a:t>biểu</a:t>
            </a:r>
            <a:r>
              <a:rPr lang="en-US" sz="2800" dirty="0"/>
              <a:t> </a:t>
            </a:r>
            <a:r>
              <a:rPr lang="en-US" sz="2800" dirty="0" err="1"/>
              <a:t>diễn</a:t>
            </a:r>
            <a:r>
              <a:rPr lang="en-US" sz="2800" dirty="0"/>
              <a:t> </a:t>
            </a:r>
            <a:r>
              <a:rPr lang="en-US" sz="2800" dirty="0" err="1"/>
              <a:t>bằng</a:t>
            </a:r>
            <a:r>
              <a:rPr lang="en-US" sz="2800" dirty="0"/>
              <a:t> Vector </a:t>
            </a:r>
            <a:r>
              <a:rPr lang="en-US" sz="2800" dirty="0" err="1"/>
              <a:t>trọng</a:t>
            </a:r>
            <a:r>
              <a:rPr lang="en-US" sz="2800" dirty="0"/>
              <a:t> </a:t>
            </a:r>
            <a:r>
              <a:rPr lang="en-US" sz="2800" dirty="0" err="1"/>
              <a:t>số</a:t>
            </a:r>
            <a:r>
              <a:rPr lang="en-US" sz="2800" dirty="0"/>
              <a:t> </a:t>
            </a:r>
            <a:r>
              <a:rPr lang="en-US" sz="2800" dirty="0" err="1"/>
              <a:t>p</a:t>
            </a:r>
            <a:r>
              <a:rPr lang="en-US" sz="2800" baseline="-25000" dirty="0" err="1"/>
              <a:t>u</a:t>
            </a:r>
            <a:r>
              <a:rPr lang="en-US" sz="2800" dirty="0"/>
              <a:t> </a:t>
            </a:r>
            <a:r>
              <a:rPr lang="en-US" sz="2800" dirty="0" err="1"/>
              <a:t>với</a:t>
            </a:r>
            <a:r>
              <a:rPr lang="en-US" sz="2800" dirty="0"/>
              <a:t> </a:t>
            </a:r>
            <a:r>
              <a:rPr lang="en-US" sz="2800" dirty="0" err="1"/>
              <a:t>các</a:t>
            </a:r>
            <a:r>
              <a:rPr lang="en-US" sz="2800" dirty="0"/>
              <a:t> </a:t>
            </a:r>
            <a:r>
              <a:rPr lang="en-US" sz="2800" dirty="0" err="1"/>
              <a:t>w</a:t>
            </a:r>
            <a:r>
              <a:rPr lang="en-US" sz="2800" baseline="-25000" dirty="0" err="1"/>
              <a:t>ti</a:t>
            </a:r>
            <a:r>
              <a:rPr lang="en-US" sz="2800" dirty="0"/>
              <a:t> </a:t>
            </a:r>
            <a:r>
              <a:rPr lang="en-US" sz="2800" dirty="0" err="1"/>
              <a:t>là</a:t>
            </a:r>
            <a:r>
              <a:rPr lang="en-US" sz="2800" dirty="0"/>
              <a:t> </a:t>
            </a:r>
            <a:r>
              <a:rPr lang="en-US" sz="2800" dirty="0" err="1"/>
              <a:t>sự</a:t>
            </a:r>
            <a:r>
              <a:rPr lang="en-US" sz="2800" dirty="0"/>
              <a:t> </a:t>
            </a:r>
            <a:r>
              <a:rPr lang="en-US" sz="2800" dirty="0" err="1"/>
              <a:t>thể</a:t>
            </a:r>
            <a:r>
              <a:rPr lang="en-US" sz="2800" dirty="0"/>
              <a:t> </a:t>
            </a:r>
            <a:r>
              <a:rPr lang="en-US" sz="2800" dirty="0" err="1"/>
              <a:t>hiện</a:t>
            </a:r>
            <a:r>
              <a:rPr lang="en-US" sz="2800" dirty="0"/>
              <a:t> </a:t>
            </a:r>
            <a:r>
              <a:rPr lang="en-US" sz="2800" dirty="0" err="1"/>
              <a:t>cho</a:t>
            </a:r>
            <a:r>
              <a:rPr lang="en-US" sz="2800" dirty="0"/>
              <a:t> </a:t>
            </a:r>
            <a:r>
              <a:rPr lang="en-US" sz="2800" dirty="0" err="1"/>
              <a:t>các</a:t>
            </a:r>
            <a:r>
              <a:rPr lang="en-US" sz="2800" dirty="0"/>
              <a:t> </a:t>
            </a:r>
            <a:r>
              <a:rPr lang="en-US" sz="2800" dirty="0" err="1"/>
              <a:t>mức</a:t>
            </a:r>
            <a:r>
              <a:rPr lang="en-US" sz="2800" dirty="0"/>
              <a:t> </a:t>
            </a:r>
            <a:r>
              <a:rPr lang="en-US" sz="2800" dirty="0" err="1"/>
              <a:t>độ</a:t>
            </a:r>
            <a:r>
              <a:rPr lang="en-US" sz="2800" dirty="0"/>
              <a:t> </a:t>
            </a:r>
            <a:r>
              <a:rPr lang="en-US" sz="2800" dirty="0" err="1"/>
              <a:t>quan</a:t>
            </a:r>
            <a:r>
              <a:rPr lang="en-US" sz="2800" dirty="0"/>
              <a:t> </a:t>
            </a:r>
            <a:r>
              <a:rPr lang="en-US" sz="2800" dirty="0" err="1"/>
              <a:t>trọng</a:t>
            </a:r>
            <a:r>
              <a:rPr lang="en-US" sz="2800" dirty="0"/>
              <a:t> </a:t>
            </a:r>
            <a:r>
              <a:rPr lang="en-US" sz="2800" dirty="0" err="1"/>
              <a:t>của</a:t>
            </a:r>
            <a:r>
              <a:rPr lang="en-US" sz="2800" dirty="0"/>
              <a:t> </a:t>
            </a:r>
            <a:r>
              <a:rPr lang="en-US" sz="2800" dirty="0" err="1"/>
              <a:t>thẻ</a:t>
            </a:r>
            <a:r>
              <a:rPr lang="en-US" sz="2800" dirty="0"/>
              <a:t> </a:t>
            </a:r>
            <a:r>
              <a:rPr lang="en-US" sz="2800" dirty="0" err="1"/>
              <a:t>t</a:t>
            </a:r>
            <a:r>
              <a:rPr lang="en-US" sz="2800" baseline="-25000" dirty="0" err="1"/>
              <a:t>i</a:t>
            </a:r>
            <a:r>
              <a:rPr lang="en-US" sz="2800" dirty="0"/>
              <a:t> </a:t>
            </a:r>
            <a:r>
              <a:rPr lang="en-US" sz="2800" dirty="0" err="1"/>
              <a:t>với</a:t>
            </a:r>
            <a:r>
              <a:rPr lang="en-US" sz="2800" dirty="0"/>
              <a:t> </a:t>
            </a:r>
            <a:r>
              <a:rPr lang="en-US" sz="2800" dirty="0" err="1"/>
              <a:t>người</a:t>
            </a:r>
            <a:r>
              <a:rPr lang="en-US" sz="2800" dirty="0"/>
              <a:t> </a:t>
            </a:r>
            <a:r>
              <a:rPr lang="en-US" sz="2800" dirty="0" err="1"/>
              <a:t>dùng</a:t>
            </a:r>
            <a:r>
              <a:rPr lang="en-US" sz="2800" dirty="0"/>
              <a:t> </a:t>
            </a:r>
            <a:r>
              <a:rPr lang="en-US" sz="2800" dirty="0" err="1"/>
              <a:t>trong</a:t>
            </a:r>
            <a:r>
              <a:rPr lang="en-US" sz="2800" dirty="0"/>
              <a:t> </a:t>
            </a:r>
            <a:r>
              <a:rPr lang="en-US" sz="2800" dirty="0" err="1"/>
              <a:t>một</a:t>
            </a:r>
            <a:r>
              <a:rPr lang="en-US" sz="2800" dirty="0"/>
              <a:t> </a:t>
            </a:r>
            <a:r>
              <a:rPr lang="en-US" sz="2800" dirty="0" err="1"/>
              <a:t>nhóm</a:t>
            </a:r>
            <a:r>
              <a:rPr lang="en-US" sz="2800" dirty="0"/>
              <a:t> </a:t>
            </a:r>
            <a:r>
              <a:rPr lang="en-US" sz="2800" dirty="0" err="1"/>
              <a:t>người</a:t>
            </a:r>
            <a:r>
              <a:rPr lang="en-US" sz="2800" dirty="0"/>
              <a:t> </a:t>
            </a:r>
            <a:r>
              <a:rPr lang="en-US" sz="2800" dirty="0" err="1"/>
              <a:t>dùng</a:t>
            </a:r>
            <a:r>
              <a:rPr lang="en-US" sz="2800" dirty="0"/>
              <a:t>.</a:t>
            </a:r>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20</a:t>
            </a:fld>
            <a:endParaRPr lang="vi-VN" dirty="0"/>
          </a:p>
        </p:txBody>
      </p:sp>
    </p:spTree>
    <p:extLst>
      <p:ext uri="{BB962C8B-B14F-4D97-AF65-F5344CB8AC3E}">
        <p14:creationId xmlns:p14="http://schemas.microsoft.com/office/powerpoint/2010/main" val="2372487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303212" y="1600200"/>
            <a:ext cx="11582400" cy="4038599"/>
          </a:xfrm>
        </p:spPr>
        <p:txBody>
          <a:bodyPr>
            <a:normAutofit/>
          </a:bodyPr>
          <a:lstStyle/>
          <a:p>
            <a:pPr marL="0" indent="0" algn="just">
              <a:buNone/>
            </a:pPr>
            <a:r>
              <a:rPr lang="en-US" dirty="0"/>
              <a:t>	</a:t>
            </a:r>
            <a:r>
              <a:rPr lang="en-US" sz="2800" dirty="0"/>
              <a:t>- “Once these two similarities are computed, a merge operation is necessary to obtain a final ranking value that indicates the similarity of ‘</a:t>
            </a:r>
            <a:r>
              <a:rPr lang="en-US" sz="2800" dirty="0" err="1"/>
              <a:t>t</a:t>
            </a:r>
            <a:r>
              <a:rPr lang="en-US" sz="2800" baseline="-25000" dirty="0" err="1"/>
              <a:t>j</a:t>
            </a:r>
            <a:r>
              <a:rPr lang="en-US" sz="2800" dirty="0"/>
              <a:t>’ with ‘</a:t>
            </a:r>
            <a:r>
              <a:rPr lang="en-US" sz="2800" dirty="0" err="1"/>
              <a:t>t</a:t>
            </a:r>
            <a:r>
              <a:rPr lang="en-US" sz="2800" baseline="-25000" dirty="0" err="1"/>
              <a:t>i</a:t>
            </a:r>
            <a:r>
              <a:rPr lang="en-US" sz="2800" dirty="0"/>
              <a:t>’. For this we use WBF (Weighted </a:t>
            </a:r>
            <a:r>
              <a:rPr lang="en-US" sz="2800" dirty="0" err="1"/>
              <a:t>Borda</a:t>
            </a:r>
            <a:r>
              <a:rPr lang="en-US" sz="2800" dirty="0"/>
              <a:t> Fuse).” (Pic Equation1)</a:t>
            </a:r>
          </a:p>
          <a:p>
            <a:pPr marL="0" indent="0" algn="just">
              <a:buNone/>
            </a:pPr>
            <a:r>
              <a:rPr lang="en-US" sz="2800" dirty="0"/>
              <a:t>	→ </a:t>
            </a:r>
            <a:r>
              <a:rPr lang="en-US" sz="2800" dirty="0" err="1"/>
              <a:t>Kết</a:t>
            </a:r>
            <a:r>
              <a:rPr lang="en-US" sz="2800" dirty="0"/>
              <a:t> </a:t>
            </a:r>
            <a:r>
              <a:rPr lang="en-US" sz="2800" dirty="0" err="1"/>
              <a:t>quả</a:t>
            </a:r>
            <a:r>
              <a:rPr lang="en-US" sz="2800" dirty="0"/>
              <a:t> </a:t>
            </a:r>
            <a:r>
              <a:rPr lang="en-US" sz="2800" dirty="0" err="1"/>
              <a:t>từ</a:t>
            </a:r>
            <a:r>
              <a:rPr lang="en-US" sz="2800" dirty="0"/>
              <a:t> </a:t>
            </a:r>
            <a:r>
              <a:rPr lang="en-US" sz="2800" dirty="0" err="1"/>
              <a:t>i</a:t>
            </a:r>
            <a:r>
              <a:rPr lang="en-US" sz="2800" dirty="0"/>
              <a:t>. </a:t>
            </a:r>
            <a:r>
              <a:rPr lang="en-US" sz="2800" dirty="0" err="1"/>
              <a:t>và</a:t>
            </a:r>
            <a:r>
              <a:rPr lang="en-US" sz="2800" dirty="0"/>
              <a:t> ii. </a:t>
            </a:r>
            <a:r>
              <a:rPr lang="en-US" sz="2800" dirty="0" err="1"/>
              <a:t>sẽ</a:t>
            </a:r>
            <a:r>
              <a:rPr lang="en-US" sz="2800" dirty="0"/>
              <a:t> </a:t>
            </a:r>
            <a:r>
              <a:rPr lang="en-US" sz="2800" dirty="0" err="1"/>
              <a:t>được</a:t>
            </a:r>
            <a:r>
              <a:rPr lang="en-US" sz="2800" dirty="0"/>
              <a:t> </a:t>
            </a:r>
            <a:r>
              <a:rPr lang="en-US" sz="2800" dirty="0" err="1"/>
              <a:t>hợp</a:t>
            </a:r>
            <a:r>
              <a:rPr lang="en-US" sz="2800" dirty="0"/>
              <a:t> </a:t>
            </a:r>
            <a:r>
              <a:rPr lang="en-US" sz="2800" dirty="0" err="1"/>
              <a:t>nhất</a:t>
            </a:r>
            <a:r>
              <a:rPr lang="en-US" sz="2800" dirty="0"/>
              <a:t> </a:t>
            </a:r>
            <a:r>
              <a:rPr lang="en-US" sz="2800" dirty="0" err="1"/>
              <a:t>để</a:t>
            </a:r>
            <a:r>
              <a:rPr lang="en-US" sz="2800" dirty="0"/>
              <a:t> </a:t>
            </a:r>
            <a:r>
              <a:rPr lang="en-US" sz="2800" dirty="0" err="1"/>
              <a:t>được</a:t>
            </a:r>
            <a:r>
              <a:rPr lang="en-US" sz="2800" dirty="0"/>
              <a:t> </a:t>
            </a:r>
            <a:r>
              <a:rPr lang="en-US" sz="2800" dirty="0" err="1"/>
              <a:t>một</a:t>
            </a:r>
            <a:r>
              <a:rPr lang="en-US" sz="2800" dirty="0"/>
              <a:t> </a:t>
            </a:r>
            <a:r>
              <a:rPr lang="en-US" sz="2800" dirty="0" err="1"/>
              <a:t>giá</a:t>
            </a:r>
            <a:r>
              <a:rPr lang="en-US" sz="2800" dirty="0"/>
              <a:t> </a:t>
            </a:r>
            <a:r>
              <a:rPr lang="en-US" sz="2800" dirty="0" err="1"/>
              <a:t>trị</a:t>
            </a:r>
            <a:r>
              <a:rPr lang="en-US" sz="2800" dirty="0"/>
              <a:t> </a:t>
            </a:r>
            <a:r>
              <a:rPr lang="en-US" sz="2800" dirty="0" err="1"/>
              <a:t>cuối</a:t>
            </a:r>
            <a:r>
              <a:rPr lang="en-US" sz="2800" dirty="0"/>
              <a:t> </a:t>
            </a:r>
            <a:r>
              <a:rPr lang="en-US" sz="2800" dirty="0" err="1"/>
              <a:t>cùng</a:t>
            </a:r>
            <a:r>
              <a:rPr lang="en-US" sz="2800" dirty="0"/>
              <a:t> </a:t>
            </a:r>
            <a:r>
              <a:rPr lang="en-US" sz="2800" dirty="0" err="1"/>
              <a:t>bằng</a:t>
            </a:r>
            <a:r>
              <a:rPr lang="en-US" sz="2800" dirty="0"/>
              <a:t> </a:t>
            </a:r>
            <a:r>
              <a:rPr lang="en-US" sz="2800" dirty="0" err="1"/>
              <a:t>việc</a:t>
            </a:r>
            <a:r>
              <a:rPr lang="en-US" sz="2800" dirty="0"/>
              <a:t> </a:t>
            </a:r>
            <a:r>
              <a:rPr lang="en-US" sz="2800" dirty="0" err="1"/>
              <a:t>sử</a:t>
            </a:r>
            <a:r>
              <a:rPr lang="en-US" sz="2800" dirty="0"/>
              <a:t> </a:t>
            </a:r>
            <a:r>
              <a:rPr lang="en-US" sz="2800" dirty="0" err="1"/>
              <a:t>dụng</a:t>
            </a:r>
            <a:r>
              <a:rPr lang="en-US" sz="2800" dirty="0"/>
              <a:t> WBF.</a:t>
            </a:r>
          </a:p>
          <a:p>
            <a:pPr marL="0" indent="0" algn="just">
              <a:buNone/>
            </a:pPr>
            <a:endParaRPr lang="en-US" sz="2800" dirty="0"/>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21</a:t>
            </a:fld>
            <a:endParaRPr lang="vi-VN" dirty="0"/>
          </a:p>
        </p:txBody>
      </p:sp>
    </p:spTree>
    <p:extLst>
      <p:ext uri="{BB962C8B-B14F-4D97-AF65-F5344CB8AC3E}">
        <p14:creationId xmlns:p14="http://schemas.microsoft.com/office/powerpoint/2010/main" val="238453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303212" y="1600200"/>
            <a:ext cx="11582400" cy="4038599"/>
          </a:xfrm>
        </p:spPr>
        <p:txBody>
          <a:bodyPr>
            <a:normAutofit/>
          </a:bodyPr>
          <a:lstStyle/>
          <a:p>
            <a:pPr marL="0" indent="0" algn="just">
              <a:buNone/>
            </a:pPr>
            <a:r>
              <a:rPr lang="en-US" dirty="0"/>
              <a:t>	</a:t>
            </a:r>
            <a:endParaRPr lang="en-US" sz="2800" dirty="0"/>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22</a:t>
            </a:fld>
            <a:endParaRPr lang="vi-VN" dirty="0"/>
          </a:p>
        </p:txBody>
      </p:sp>
      <p:pic>
        <p:nvPicPr>
          <p:cNvPr id="6" name="Picture 5">
            <a:extLst>
              <a:ext uri="{FF2B5EF4-FFF2-40B4-BE49-F238E27FC236}">
                <a16:creationId xmlns:a16="http://schemas.microsoft.com/office/drawing/2014/main" id="{80E010E3-0CF2-4138-8DDA-1288132C6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412" y="914400"/>
            <a:ext cx="7974806" cy="5023716"/>
          </a:xfrm>
          <a:prstGeom prst="rect">
            <a:avLst/>
          </a:prstGeom>
        </p:spPr>
      </p:pic>
    </p:spTree>
    <p:extLst>
      <p:ext uri="{BB962C8B-B14F-4D97-AF65-F5344CB8AC3E}">
        <p14:creationId xmlns:p14="http://schemas.microsoft.com/office/powerpoint/2010/main" val="2043334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303212" y="1600200"/>
            <a:ext cx="11582400" cy="4038599"/>
          </a:xfrm>
        </p:spPr>
        <p:txBody>
          <a:bodyPr>
            <a:normAutofit/>
          </a:bodyPr>
          <a:lstStyle/>
          <a:p>
            <a:pPr marL="0" indent="0" algn="just">
              <a:buNone/>
            </a:pPr>
            <a:r>
              <a:rPr lang="en-US" dirty="0"/>
              <a:t>	</a:t>
            </a:r>
            <a:r>
              <a:rPr lang="en-US" sz="2800" dirty="0"/>
              <a:t>&gt;&gt; Sim(t, </a:t>
            </a:r>
            <a:r>
              <a:rPr lang="en-US" sz="2800" dirty="0" err="1"/>
              <a:t>t</a:t>
            </a:r>
            <a:r>
              <a:rPr lang="en-US" sz="2800" baseline="-25000" dirty="0" err="1"/>
              <a:t>i</a:t>
            </a:r>
            <a:r>
              <a:rPr lang="en-US" sz="2800" dirty="0"/>
              <a:t>) : (</a:t>
            </a:r>
            <a:r>
              <a:rPr lang="en-US" sz="2800" dirty="0" err="1"/>
              <a:t>viết</a:t>
            </a:r>
            <a:r>
              <a:rPr lang="en-US" sz="2800" dirty="0"/>
              <a:t> </a:t>
            </a:r>
            <a:r>
              <a:rPr lang="en-US" sz="2800" dirty="0" err="1"/>
              <a:t>tắt</a:t>
            </a:r>
            <a:r>
              <a:rPr lang="en-US" sz="2800" dirty="0"/>
              <a:t> </a:t>
            </a:r>
            <a:r>
              <a:rPr lang="en-US" sz="2800" dirty="0" err="1"/>
              <a:t>của</a:t>
            </a:r>
            <a:r>
              <a:rPr lang="en-US" sz="2800" dirty="0"/>
              <a:t> similarity) </a:t>
            </a:r>
            <a:r>
              <a:rPr lang="en-US" sz="2800" dirty="0" err="1"/>
              <a:t>là</a:t>
            </a:r>
            <a:r>
              <a:rPr lang="en-US" sz="2800" dirty="0"/>
              <a:t> </a:t>
            </a:r>
            <a:r>
              <a:rPr lang="en-US" sz="2800" dirty="0" err="1"/>
              <a:t>sự</a:t>
            </a:r>
            <a:r>
              <a:rPr lang="en-US" sz="2800" dirty="0"/>
              <a:t> </a:t>
            </a:r>
            <a:r>
              <a:rPr lang="en-US" sz="2800" dirty="0" err="1"/>
              <a:t>tương</a:t>
            </a:r>
            <a:r>
              <a:rPr lang="en-US" sz="2800" dirty="0"/>
              <a:t> </a:t>
            </a:r>
            <a:r>
              <a:rPr lang="en-US" sz="2800" dirty="0" err="1"/>
              <a:t>đồng</a:t>
            </a:r>
            <a:r>
              <a:rPr lang="en-US" sz="2800" dirty="0"/>
              <a:t> </a:t>
            </a:r>
            <a:r>
              <a:rPr lang="en-US" sz="2800" dirty="0" err="1"/>
              <a:t>giữa</a:t>
            </a:r>
            <a:r>
              <a:rPr lang="en-US" sz="2800" dirty="0"/>
              <a:t> tag t </a:t>
            </a:r>
            <a:r>
              <a:rPr lang="en-US" sz="2800" dirty="0" err="1"/>
              <a:t>và</a:t>
            </a:r>
            <a:r>
              <a:rPr lang="en-US" sz="2800" dirty="0"/>
              <a:t> </a:t>
            </a:r>
            <a:r>
              <a:rPr lang="en-US" sz="2800" dirty="0" err="1"/>
              <a:t>t</a:t>
            </a:r>
            <a:r>
              <a:rPr lang="en-US" sz="2800" baseline="-25000" dirty="0" err="1"/>
              <a:t>i</a:t>
            </a:r>
            <a:r>
              <a:rPr lang="en-US" sz="2800" baseline="-25000" dirty="0"/>
              <a:t> .</a:t>
            </a:r>
          </a:p>
          <a:p>
            <a:pPr marL="0" indent="0" algn="just">
              <a:buNone/>
            </a:pPr>
            <a:r>
              <a:rPr lang="en-US" sz="2800" baseline="-25000" dirty="0"/>
              <a:t>	</a:t>
            </a:r>
            <a:r>
              <a:rPr lang="en-US" sz="2800" dirty="0"/>
              <a:t>&gt;&gt; m : </a:t>
            </a:r>
            <a:r>
              <a:rPr lang="en-US" sz="2800" dirty="0" err="1"/>
              <a:t>chiều</a:t>
            </a:r>
            <a:r>
              <a:rPr lang="en-US" sz="2800" dirty="0"/>
              <a:t> </a:t>
            </a:r>
            <a:r>
              <a:rPr lang="en-US" sz="2800" dirty="0" err="1"/>
              <a:t>dài</a:t>
            </a:r>
            <a:r>
              <a:rPr lang="en-US" sz="2800" dirty="0"/>
              <a:t> </a:t>
            </a:r>
            <a:r>
              <a:rPr lang="en-US" sz="2800" dirty="0" err="1"/>
              <a:t>của</a:t>
            </a:r>
            <a:r>
              <a:rPr lang="en-US" sz="2800" dirty="0"/>
              <a:t> </a:t>
            </a:r>
            <a:r>
              <a:rPr lang="en-US" sz="2800" dirty="0" err="1"/>
              <a:t>thông</a:t>
            </a:r>
            <a:r>
              <a:rPr lang="en-US" sz="2800" dirty="0"/>
              <a:t> tin </a:t>
            </a:r>
            <a:r>
              <a:rPr lang="en-US" sz="2800" dirty="0" err="1"/>
              <a:t>người</a:t>
            </a:r>
            <a:r>
              <a:rPr lang="en-US" sz="2800" dirty="0"/>
              <a:t> </a:t>
            </a:r>
            <a:r>
              <a:rPr lang="en-US" sz="2800" dirty="0" err="1"/>
              <a:t>dùng</a:t>
            </a:r>
            <a:r>
              <a:rPr lang="en-US" sz="2800" dirty="0"/>
              <a:t> .</a:t>
            </a:r>
          </a:p>
          <a:p>
            <a:pPr marL="0" indent="0" algn="just">
              <a:buNone/>
            </a:pPr>
            <a:r>
              <a:rPr lang="en-US" sz="2800" dirty="0"/>
              <a:t>	&gt;&gt; </a:t>
            </a:r>
            <a:r>
              <a:rPr lang="en-US" sz="2800" dirty="0" err="1"/>
              <a:t>w</a:t>
            </a:r>
            <a:r>
              <a:rPr lang="en-US" sz="2800" baseline="-25000" dirty="0" err="1"/>
              <a:t>t</a:t>
            </a:r>
            <a:r>
              <a:rPr lang="en-US" sz="2800" b="1" baseline="-25000" dirty="0" err="1"/>
              <a:t>j</a:t>
            </a:r>
            <a:r>
              <a:rPr lang="en-US" sz="2800" b="1" baseline="-25000" dirty="0"/>
              <a:t> </a:t>
            </a:r>
            <a:r>
              <a:rPr lang="en-US" sz="2800" dirty="0"/>
              <a:t>: </a:t>
            </a:r>
            <a:r>
              <a:rPr lang="en-US" sz="2800" dirty="0" err="1"/>
              <a:t>trọng</a:t>
            </a:r>
            <a:r>
              <a:rPr lang="en-US" sz="2800" dirty="0"/>
              <a:t> </a:t>
            </a:r>
            <a:r>
              <a:rPr lang="en-US" sz="2800" dirty="0" err="1"/>
              <a:t>số</a:t>
            </a:r>
            <a:r>
              <a:rPr lang="en-US" sz="2800" dirty="0"/>
              <a:t> </a:t>
            </a:r>
            <a:r>
              <a:rPr lang="en-US" sz="2800" dirty="0" err="1"/>
              <a:t>cuả</a:t>
            </a:r>
            <a:r>
              <a:rPr lang="en-US" sz="2800" dirty="0"/>
              <a:t> </a:t>
            </a:r>
            <a:r>
              <a:rPr lang="en-US" sz="2800" dirty="0" err="1"/>
              <a:t>t</a:t>
            </a:r>
            <a:r>
              <a:rPr lang="en-US" sz="2800" baseline="-25000" dirty="0" err="1"/>
              <a:t>j</a:t>
            </a:r>
            <a:r>
              <a:rPr lang="en-US" sz="2800" dirty="0"/>
              <a:t> </a:t>
            </a:r>
            <a:r>
              <a:rPr lang="en-US" sz="2800" dirty="0" err="1"/>
              <a:t>trong</a:t>
            </a:r>
            <a:r>
              <a:rPr lang="en-US" sz="2800" dirty="0"/>
              <a:t> </a:t>
            </a:r>
            <a:r>
              <a:rPr lang="en-US" sz="2800" dirty="0" err="1"/>
              <a:t>thông</a:t>
            </a:r>
            <a:r>
              <a:rPr lang="en-US" sz="2800" dirty="0"/>
              <a:t> tin </a:t>
            </a:r>
            <a:r>
              <a:rPr lang="en-US" sz="2800" dirty="0" err="1"/>
              <a:t>nguời</a:t>
            </a:r>
            <a:r>
              <a:rPr lang="en-US" sz="2800" dirty="0"/>
              <a:t> </a:t>
            </a:r>
            <a:r>
              <a:rPr lang="en-US" sz="2800" dirty="0" err="1"/>
              <a:t>dùng</a:t>
            </a:r>
            <a:r>
              <a:rPr lang="en-US" sz="2800" dirty="0"/>
              <a:t>.</a:t>
            </a:r>
          </a:p>
          <a:p>
            <a:pPr marL="0" indent="0" algn="just">
              <a:buNone/>
            </a:pPr>
            <a:endParaRPr lang="en-US" sz="2800" dirty="0"/>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23</a:t>
            </a:fld>
            <a:endParaRPr lang="vi-VN" dirty="0"/>
          </a:p>
        </p:txBody>
      </p:sp>
    </p:spTree>
    <p:extLst>
      <p:ext uri="{BB962C8B-B14F-4D97-AF65-F5344CB8AC3E}">
        <p14:creationId xmlns:p14="http://schemas.microsoft.com/office/powerpoint/2010/main" val="387997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303212" y="1600200"/>
            <a:ext cx="11582400" cy="4038599"/>
          </a:xfrm>
        </p:spPr>
        <p:txBody>
          <a:bodyPr>
            <a:normAutofit/>
          </a:bodyPr>
          <a:lstStyle/>
          <a:p>
            <a:pPr marL="0" indent="0">
              <a:buNone/>
            </a:pPr>
            <a:r>
              <a:rPr lang="en-US" dirty="0"/>
              <a:t>	</a:t>
            </a:r>
            <a:r>
              <a:rPr lang="en-US" sz="2800" dirty="0"/>
              <a:t>- “In order to consider specific constraints in our approach, we propose a similarity measure that takes into account the credibility of entities in a folksonomy based on their popularity obtained using SPR.”</a:t>
            </a:r>
          </a:p>
          <a:p>
            <a:pPr marL="0" indent="0">
              <a:buNone/>
            </a:pPr>
            <a:r>
              <a:rPr lang="en-US" sz="2800" dirty="0"/>
              <a:t>	→ </a:t>
            </a:r>
            <a:r>
              <a:rPr lang="en-US" sz="2800" dirty="0" err="1"/>
              <a:t>Xem</a:t>
            </a:r>
            <a:r>
              <a:rPr lang="en-US" sz="2800" dirty="0"/>
              <a:t> </a:t>
            </a:r>
            <a:r>
              <a:rPr lang="en-US" sz="2800" dirty="0" err="1"/>
              <a:t>xét</a:t>
            </a:r>
            <a:r>
              <a:rPr lang="en-US" sz="2800" dirty="0"/>
              <a:t> </a:t>
            </a:r>
            <a:r>
              <a:rPr lang="en-US" sz="2800" dirty="0" err="1"/>
              <a:t>các</a:t>
            </a:r>
            <a:r>
              <a:rPr lang="en-US" sz="2800" dirty="0"/>
              <a:t> </a:t>
            </a:r>
            <a:r>
              <a:rPr lang="en-US" sz="2800" dirty="0" err="1"/>
              <a:t>ràng</a:t>
            </a:r>
            <a:r>
              <a:rPr lang="en-US" sz="2800" dirty="0"/>
              <a:t> </a:t>
            </a:r>
            <a:r>
              <a:rPr lang="en-US" sz="2800" dirty="0" err="1"/>
              <a:t>buộc</a:t>
            </a:r>
            <a:r>
              <a:rPr lang="en-US" sz="2800" dirty="0"/>
              <a:t> </a:t>
            </a:r>
            <a:r>
              <a:rPr lang="en-US" sz="2800" dirty="0" err="1"/>
              <a:t>cụ</a:t>
            </a:r>
            <a:r>
              <a:rPr lang="en-US" sz="2800" dirty="0"/>
              <a:t> </a:t>
            </a:r>
            <a:r>
              <a:rPr lang="en-US" sz="2800" dirty="0" err="1"/>
              <a:t>thể</a:t>
            </a:r>
            <a:r>
              <a:rPr lang="en-US" sz="2800" dirty="0"/>
              <a:t> </a:t>
            </a:r>
            <a:r>
              <a:rPr lang="en-US" sz="2800" dirty="0" err="1"/>
              <a:t>bằng</a:t>
            </a:r>
            <a:r>
              <a:rPr lang="en-US" sz="2800" dirty="0"/>
              <a:t> </a:t>
            </a:r>
            <a:r>
              <a:rPr lang="en-US" sz="2800" dirty="0" err="1"/>
              <a:t>phép</a:t>
            </a:r>
            <a:r>
              <a:rPr lang="en-US" sz="2800" dirty="0"/>
              <a:t> </a:t>
            </a:r>
            <a:r>
              <a:rPr lang="en-US" sz="2800" dirty="0" err="1"/>
              <a:t>đo</a:t>
            </a:r>
            <a:r>
              <a:rPr lang="en-US" sz="2800" dirty="0"/>
              <a:t> SPR (Social Page Rank) (PDF ThamKhaoSPR.pdf).</a:t>
            </a:r>
          </a:p>
          <a:p>
            <a:pPr marL="0" indent="0" algn="just">
              <a:buNone/>
            </a:pPr>
            <a:endParaRPr lang="en-US" sz="2800" dirty="0"/>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24</a:t>
            </a:fld>
            <a:endParaRPr lang="vi-VN" dirty="0"/>
          </a:p>
        </p:txBody>
      </p:sp>
    </p:spTree>
    <p:extLst>
      <p:ext uri="{BB962C8B-B14F-4D97-AF65-F5344CB8AC3E}">
        <p14:creationId xmlns:p14="http://schemas.microsoft.com/office/powerpoint/2010/main" val="3253831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303212" y="1600200"/>
            <a:ext cx="11582400" cy="4038599"/>
          </a:xfrm>
        </p:spPr>
        <p:txBody>
          <a:bodyPr>
            <a:normAutofit/>
          </a:bodyPr>
          <a:lstStyle/>
          <a:p>
            <a:pPr marL="0" indent="0">
              <a:buNone/>
            </a:pPr>
            <a:r>
              <a:rPr lang="en-US" dirty="0"/>
              <a:t>	</a:t>
            </a:r>
            <a:r>
              <a:rPr lang="en-US" sz="2800" dirty="0"/>
              <a:t>- “Use User-Tag graph, to compute the similarity between tags (inspired from </a:t>
            </a:r>
            <a:r>
              <a:rPr lang="en-US" sz="2800" dirty="0" err="1"/>
              <a:t>Jaccard</a:t>
            </a:r>
            <a:r>
              <a:rPr lang="en-US" sz="2800" dirty="0"/>
              <a:t> Similarity) using Formula2 (Pic Formula2)”.</a:t>
            </a:r>
          </a:p>
          <a:p>
            <a:pPr marL="0" indent="0">
              <a:buNone/>
            </a:pPr>
            <a:r>
              <a:rPr lang="en-US" sz="2800" dirty="0"/>
              <a:t>	→ </a:t>
            </a:r>
            <a:r>
              <a:rPr lang="en-US" sz="2800" dirty="0" err="1"/>
              <a:t>Tính</a:t>
            </a:r>
            <a:r>
              <a:rPr lang="en-US" sz="2800" dirty="0"/>
              <a:t> </a:t>
            </a:r>
            <a:r>
              <a:rPr lang="en-US" sz="2800" dirty="0" err="1"/>
              <a:t>toán</a:t>
            </a:r>
            <a:r>
              <a:rPr lang="en-US" sz="2800" dirty="0"/>
              <a:t> </a:t>
            </a:r>
            <a:r>
              <a:rPr lang="en-US" sz="2800" dirty="0" err="1"/>
              <a:t>sự</a:t>
            </a:r>
            <a:r>
              <a:rPr lang="en-US" sz="2800" dirty="0"/>
              <a:t> </a:t>
            </a:r>
            <a:r>
              <a:rPr lang="en-US" sz="2800" dirty="0" err="1"/>
              <a:t>tương</a:t>
            </a:r>
            <a:r>
              <a:rPr lang="en-US" sz="2800" dirty="0"/>
              <a:t> </a:t>
            </a:r>
            <a:r>
              <a:rPr lang="en-US" sz="2800" dirty="0" err="1"/>
              <a:t>đồng</a:t>
            </a:r>
            <a:r>
              <a:rPr lang="en-US" sz="2800" dirty="0"/>
              <a:t> </a:t>
            </a:r>
            <a:r>
              <a:rPr lang="en-US" sz="2800" dirty="0" err="1"/>
              <a:t>giữa</a:t>
            </a:r>
            <a:r>
              <a:rPr lang="en-US" sz="2800" dirty="0"/>
              <a:t> </a:t>
            </a:r>
            <a:r>
              <a:rPr lang="en-US" sz="2800" dirty="0" err="1"/>
              <a:t>các</a:t>
            </a:r>
            <a:r>
              <a:rPr lang="en-US" sz="2800" dirty="0"/>
              <a:t> tags.</a:t>
            </a:r>
          </a:p>
          <a:p>
            <a:pPr marL="0" indent="0" algn="just">
              <a:buNone/>
            </a:pPr>
            <a:endParaRPr lang="en-US" sz="2800" dirty="0"/>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25</a:t>
            </a:fld>
            <a:endParaRPr lang="vi-VN" dirty="0"/>
          </a:p>
        </p:txBody>
      </p:sp>
    </p:spTree>
    <p:extLst>
      <p:ext uri="{BB962C8B-B14F-4D97-AF65-F5344CB8AC3E}">
        <p14:creationId xmlns:p14="http://schemas.microsoft.com/office/powerpoint/2010/main" val="35594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303212" y="1600200"/>
            <a:ext cx="11582400" cy="4038599"/>
          </a:xfrm>
        </p:spPr>
        <p:txBody>
          <a:bodyPr>
            <a:normAutofit/>
          </a:bodyPr>
          <a:lstStyle/>
          <a:p>
            <a:pPr marL="0" indent="0">
              <a:buNone/>
            </a:pPr>
            <a:r>
              <a:rPr lang="en-US" dirty="0"/>
              <a:t>	</a:t>
            </a:r>
            <a:endParaRPr lang="en-US" sz="2800" dirty="0"/>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26</a:t>
            </a:fld>
            <a:endParaRPr lang="vi-VN" dirty="0"/>
          </a:p>
        </p:txBody>
      </p:sp>
      <p:pic>
        <p:nvPicPr>
          <p:cNvPr id="6" name="Picture 5">
            <a:extLst>
              <a:ext uri="{FF2B5EF4-FFF2-40B4-BE49-F238E27FC236}">
                <a16:creationId xmlns:a16="http://schemas.microsoft.com/office/drawing/2014/main" id="{396BC962-97B0-4F1A-9B61-FC1911D6D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527" y="914400"/>
            <a:ext cx="9419772" cy="5029200"/>
          </a:xfrm>
          <a:prstGeom prst="rect">
            <a:avLst/>
          </a:prstGeom>
        </p:spPr>
      </p:pic>
    </p:spTree>
    <p:extLst>
      <p:ext uri="{BB962C8B-B14F-4D97-AF65-F5344CB8AC3E}">
        <p14:creationId xmlns:p14="http://schemas.microsoft.com/office/powerpoint/2010/main" val="1719881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303212" y="1600200"/>
            <a:ext cx="11582400" cy="4038599"/>
          </a:xfrm>
        </p:spPr>
        <p:txBody>
          <a:bodyPr>
            <a:normAutofit/>
          </a:bodyPr>
          <a:lstStyle/>
          <a:p>
            <a:pPr marL="0" indent="0" algn="just">
              <a:buNone/>
            </a:pPr>
            <a:r>
              <a:rPr lang="en-US" dirty="0"/>
              <a:t>	</a:t>
            </a:r>
            <a:r>
              <a:rPr lang="en-US" sz="2800" dirty="0"/>
              <a:t>&gt;&gt; N(</a:t>
            </a:r>
            <a:r>
              <a:rPr lang="en-US" sz="2800" dirty="0" err="1"/>
              <a:t>t</a:t>
            </a:r>
            <a:r>
              <a:rPr lang="en-US" sz="2800" baseline="-25000" dirty="0" err="1"/>
              <a:t>i</a:t>
            </a:r>
            <a:r>
              <a:rPr lang="en-US" sz="2800" dirty="0"/>
              <a:t>) : </a:t>
            </a:r>
            <a:r>
              <a:rPr lang="en-US" sz="2800" dirty="0" err="1"/>
              <a:t>nhóm</a:t>
            </a:r>
            <a:r>
              <a:rPr lang="en-US" sz="2800" dirty="0"/>
              <a:t> </a:t>
            </a:r>
            <a:r>
              <a:rPr lang="en-US" sz="2800" dirty="0" err="1"/>
              <a:t>những</a:t>
            </a:r>
            <a:r>
              <a:rPr lang="en-US" sz="2800" dirty="0"/>
              <a:t> users </a:t>
            </a:r>
            <a:r>
              <a:rPr lang="en-US" sz="2800" dirty="0" err="1"/>
              <a:t>kề</a:t>
            </a:r>
            <a:r>
              <a:rPr lang="en-US" sz="2800" dirty="0"/>
              <a:t> </a:t>
            </a:r>
            <a:r>
              <a:rPr lang="en-US" sz="2800" dirty="0" err="1"/>
              <a:t>với</a:t>
            </a:r>
            <a:r>
              <a:rPr lang="en-US" sz="2800" dirty="0"/>
              <a:t> </a:t>
            </a:r>
            <a:r>
              <a:rPr lang="en-US" sz="2800" dirty="0" err="1"/>
              <a:t>t</a:t>
            </a:r>
            <a:r>
              <a:rPr lang="en-US" sz="2800" baseline="-25000" dirty="0" err="1"/>
              <a:t>i</a:t>
            </a:r>
            <a:r>
              <a:rPr lang="en-US" sz="2800" dirty="0"/>
              <a:t> (</a:t>
            </a:r>
            <a:r>
              <a:rPr lang="en-US" sz="2800" dirty="0" err="1"/>
              <a:t>tương</a:t>
            </a:r>
            <a:r>
              <a:rPr lang="en-US" sz="2800" dirty="0"/>
              <a:t> </a:t>
            </a:r>
            <a:r>
              <a:rPr lang="en-US" sz="2800" dirty="0" err="1"/>
              <a:t>ứng</a:t>
            </a:r>
            <a:r>
              <a:rPr lang="en-US" sz="2800" dirty="0"/>
              <a:t> </a:t>
            </a:r>
            <a:r>
              <a:rPr lang="en-US" sz="2800" dirty="0" err="1"/>
              <a:t>với</a:t>
            </a:r>
            <a:r>
              <a:rPr lang="en-US" sz="2800" dirty="0"/>
              <a:t> </a:t>
            </a:r>
            <a:r>
              <a:rPr lang="en-US" sz="2800" dirty="0" err="1"/>
              <a:t>t</a:t>
            </a:r>
            <a:r>
              <a:rPr lang="en-US" sz="2800" baseline="-25000" dirty="0" err="1"/>
              <a:t>j</a:t>
            </a:r>
            <a:r>
              <a:rPr lang="en-US" sz="2800" dirty="0"/>
              <a:t>) </a:t>
            </a:r>
            <a:r>
              <a:rPr lang="en-US" sz="2800" dirty="0" err="1"/>
              <a:t>trong</a:t>
            </a:r>
            <a:r>
              <a:rPr lang="en-US" sz="2800" dirty="0"/>
              <a:t> </a:t>
            </a:r>
            <a:r>
              <a:rPr lang="en-US" sz="2800" dirty="0" err="1"/>
              <a:t>đồ</a:t>
            </a:r>
            <a:r>
              <a:rPr lang="en-US" sz="2800" dirty="0"/>
              <a:t> </a:t>
            </a:r>
            <a:r>
              <a:rPr lang="en-US" sz="2800" dirty="0" err="1"/>
              <a:t>thị</a:t>
            </a:r>
            <a:r>
              <a:rPr lang="en-US" sz="2800" dirty="0"/>
              <a:t> 2 </a:t>
            </a:r>
            <a:r>
              <a:rPr lang="en-US" sz="2800" dirty="0" err="1"/>
              <a:t>bên</a:t>
            </a:r>
            <a:r>
              <a:rPr lang="en-US" sz="2800" dirty="0"/>
              <a:t> User-Tag.</a:t>
            </a:r>
          </a:p>
          <a:p>
            <a:pPr marL="0" indent="0" algn="just">
              <a:buNone/>
            </a:pPr>
            <a:r>
              <a:rPr lang="en-US" sz="2800" dirty="0"/>
              <a:t>	&gt;&gt; ω(</a:t>
            </a:r>
            <a:r>
              <a:rPr lang="en-US" sz="2800" dirty="0" err="1"/>
              <a:t>t</a:t>
            </a:r>
            <a:r>
              <a:rPr lang="en-US" sz="2800" baseline="-25000" dirty="0" err="1"/>
              <a:t>i</a:t>
            </a:r>
            <a:r>
              <a:rPr lang="en-US" sz="2800" dirty="0"/>
              <a:t>, u) : </a:t>
            </a:r>
            <a:r>
              <a:rPr lang="en-US" sz="2800" dirty="0" err="1"/>
              <a:t>số</a:t>
            </a:r>
            <a:r>
              <a:rPr lang="en-US" sz="2800" dirty="0"/>
              <a:t> </a:t>
            </a:r>
            <a:r>
              <a:rPr lang="en-US" sz="2800" dirty="0" err="1"/>
              <a:t>lần</a:t>
            </a:r>
            <a:r>
              <a:rPr lang="en-US" sz="2800" dirty="0"/>
              <a:t> </a:t>
            </a:r>
            <a:r>
              <a:rPr lang="en-US" sz="2800" dirty="0" err="1"/>
              <a:t>t</a:t>
            </a:r>
            <a:r>
              <a:rPr lang="en-US" sz="2800" baseline="-25000" dirty="0" err="1"/>
              <a:t>i</a:t>
            </a:r>
            <a:r>
              <a:rPr lang="en-US" sz="2800" b="1" baseline="-25000" dirty="0"/>
              <a:t> </a:t>
            </a:r>
            <a:r>
              <a:rPr lang="en-US" sz="2800" dirty="0" err="1"/>
              <a:t>tương</a:t>
            </a:r>
            <a:r>
              <a:rPr lang="en-US" sz="2800" dirty="0"/>
              <a:t> </a:t>
            </a:r>
            <a:r>
              <a:rPr lang="en-US" sz="2800" dirty="0" err="1"/>
              <a:t>tác</a:t>
            </a:r>
            <a:r>
              <a:rPr lang="en-US" sz="2800" dirty="0"/>
              <a:t> </a:t>
            </a:r>
            <a:r>
              <a:rPr lang="en-US" sz="2800" dirty="0" err="1"/>
              <a:t>với</a:t>
            </a:r>
            <a:r>
              <a:rPr lang="en-US" sz="2800" dirty="0"/>
              <a:t> u </a:t>
            </a:r>
            <a:r>
              <a:rPr lang="en-US" sz="2800" dirty="0" err="1"/>
              <a:t>bằng</a:t>
            </a:r>
            <a:r>
              <a:rPr lang="en-US" sz="2800" dirty="0"/>
              <a:t> </a:t>
            </a:r>
            <a:r>
              <a:rPr lang="en-US" sz="2800" dirty="0" err="1"/>
              <a:t>cách</a:t>
            </a:r>
            <a:r>
              <a:rPr lang="en-US" sz="2800" dirty="0"/>
              <a:t> </a:t>
            </a:r>
            <a:r>
              <a:rPr lang="en-US" sz="2800" dirty="0" err="1"/>
              <a:t>tập</a:t>
            </a:r>
            <a:r>
              <a:rPr lang="en-US" sz="2800" dirty="0"/>
              <a:t> </a:t>
            </a:r>
            <a:r>
              <a:rPr lang="en-US" sz="2800" dirty="0" err="1"/>
              <a:t>hợp</a:t>
            </a:r>
            <a:r>
              <a:rPr lang="en-US" sz="2800" dirty="0"/>
              <a:t> </a:t>
            </a:r>
            <a:r>
              <a:rPr lang="en-US" sz="2800" dirty="0" err="1"/>
              <a:t>các</a:t>
            </a:r>
            <a:r>
              <a:rPr lang="en-US" sz="2800" dirty="0"/>
              <a:t> </a:t>
            </a:r>
            <a:r>
              <a:rPr lang="en-US" sz="2800" dirty="0" err="1"/>
              <a:t>tài</a:t>
            </a:r>
            <a:r>
              <a:rPr lang="en-US" sz="2800" dirty="0"/>
              <a:t> </a:t>
            </a:r>
            <a:r>
              <a:rPr lang="en-US" sz="2800" dirty="0" err="1"/>
              <a:t>liệu</a:t>
            </a:r>
            <a:r>
              <a:rPr lang="en-US" sz="2800" dirty="0"/>
              <a:t> </a:t>
            </a:r>
            <a:r>
              <a:rPr lang="en-US" sz="2800" dirty="0" err="1"/>
              <a:t>của</a:t>
            </a:r>
            <a:r>
              <a:rPr lang="en-US" sz="2800" dirty="0"/>
              <a:t> </a:t>
            </a:r>
            <a:r>
              <a:rPr lang="en-US" sz="2800" dirty="0" err="1"/>
              <a:t>chúng</a:t>
            </a:r>
            <a:r>
              <a:rPr lang="en-US" sz="2800" dirty="0"/>
              <a:t>.</a:t>
            </a:r>
          </a:p>
          <a:p>
            <a:pPr marL="0" indent="0" algn="just">
              <a:buNone/>
            </a:pPr>
            <a:endParaRPr lang="en-US" sz="2800" dirty="0"/>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27</a:t>
            </a:fld>
            <a:endParaRPr lang="vi-VN" dirty="0"/>
          </a:p>
        </p:txBody>
      </p:sp>
    </p:spTree>
    <p:extLst>
      <p:ext uri="{BB962C8B-B14F-4D97-AF65-F5344CB8AC3E}">
        <p14:creationId xmlns:p14="http://schemas.microsoft.com/office/powerpoint/2010/main" val="437854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303212" y="1295400"/>
            <a:ext cx="11582400" cy="4343399"/>
          </a:xfrm>
        </p:spPr>
        <p:txBody>
          <a:bodyPr>
            <a:normAutofit/>
          </a:bodyPr>
          <a:lstStyle/>
          <a:p>
            <a:pPr marL="457200" lvl="1" indent="0">
              <a:buNone/>
            </a:pPr>
            <a:r>
              <a:rPr lang="en-US" sz="3600" b="1" dirty="0"/>
              <a:t>c. Algorithms: </a:t>
            </a:r>
            <a:r>
              <a:rPr lang="en-US" dirty="0"/>
              <a:t>Graph G ; u : a user ; Q : a Query</a:t>
            </a:r>
            <a:r>
              <a:rPr lang="en-US" sz="3600" b="1" dirty="0"/>
              <a:t> </a:t>
            </a:r>
          </a:p>
          <a:p>
            <a:pPr marL="0" indent="0">
              <a:buNone/>
            </a:pPr>
            <a:r>
              <a:rPr lang="en-US" dirty="0"/>
              <a:t>	</a:t>
            </a:r>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28</a:t>
            </a:fld>
            <a:endParaRPr lang="vi-VN" dirty="0"/>
          </a:p>
        </p:txBody>
      </p:sp>
      <p:pic>
        <p:nvPicPr>
          <p:cNvPr id="7" name="Picture 6">
            <a:extLst>
              <a:ext uri="{FF2B5EF4-FFF2-40B4-BE49-F238E27FC236}">
                <a16:creationId xmlns:a16="http://schemas.microsoft.com/office/drawing/2014/main" id="{3A3BA57D-899D-4471-BBE0-4EBDE1B93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1899768"/>
            <a:ext cx="8867775" cy="3996208"/>
          </a:xfrm>
          <a:prstGeom prst="rect">
            <a:avLst/>
          </a:prstGeom>
        </p:spPr>
      </p:pic>
    </p:spTree>
    <p:extLst>
      <p:ext uri="{BB962C8B-B14F-4D97-AF65-F5344CB8AC3E}">
        <p14:creationId xmlns:p14="http://schemas.microsoft.com/office/powerpoint/2010/main" val="1778644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303212" y="1600200"/>
            <a:ext cx="11582400" cy="4038599"/>
          </a:xfrm>
        </p:spPr>
        <p:txBody>
          <a:bodyPr>
            <a:normAutofit/>
          </a:bodyPr>
          <a:lstStyle/>
          <a:p>
            <a:pPr marL="0" indent="0" algn="just">
              <a:buNone/>
            </a:pPr>
            <a:r>
              <a:rPr lang="en-US" sz="3000" dirty="0"/>
              <a:t>&gt; Line 1: Getting the user's profile as explained above</a:t>
            </a:r>
          </a:p>
          <a:p>
            <a:pPr marL="0" indent="0" algn="just">
              <a:buNone/>
            </a:pPr>
            <a:r>
              <a:rPr lang="en-US" sz="3000" dirty="0"/>
              <a:t>	-&gt; </a:t>
            </a:r>
            <a:r>
              <a:rPr lang="en-US" sz="3000" dirty="0" err="1"/>
              <a:t>Gán</a:t>
            </a:r>
            <a:r>
              <a:rPr lang="en-US" sz="3000" dirty="0"/>
              <a:t> </a:t>
            </a:r>
            <a:r>
              <a:rPr lang="en-US" sz="3000" dirty="0" err="1"/>
              <a:t>thông</a:t>
            </a:r>
            <a:r>
              <a:rPr lang="en-US" sz="3000" dirty="0"/>
              <a:t> tin </a:t>
            </a:r>
            <a:r>
              <a:rPr lang="en-US" sz="3000" dirty="0" err="1"/>
              <a:t>người</a:t>
            </a:r>
            <a:r>
              <a:rPr lang="en-US" sz="3000" dirty="0"/>
              <a:t> </a:t>
            </a:r>
            <a:r>
              <a:rPr lang="en-US" sz="3000" dirty="0" err="1"/>
              <a:t>dùng</a:t>
            </a:r>
            <a:r>
              <a:rPr lang="en-US" sz="3000" dirty="0"/>
              <a:t> </a:t>
            </a:r>
            <a:r>
              <a:rPr lang="en-US" sz="3000" dirty="0" err="1"/>
              <a:t>cho</a:t>
            </a:r>
            <a:r>
              <a:rPr lang="en-US" sz="3000" dirty="0"/>
              <a:t> P</a:t>
            </a:r>
            <a:r>
              <a:rPr lang="en-US" sz="3000" baseline="-25000" dirty="0"/>
              <a:t>u</a:t>
            </a:r>
            <a:r>
              <a:rPr lang="en-US" sz="3000" dirty="0"/>
              <a:t>[m]</a:t>
            </a:r>
          </a:p>
          <a:p>
            <a:pPr marL="0" indent="0" algn="just">
              <a:buNone/>
            </a:pPr>
            <a:r>
              <a:rPr lang="en-US" sz="3000" dirty="0"/>
              <a:t>&gt; Line 2: The purpose is to enrich each term </a:t>
            </a:r>
            <a:r>
              <a:rPr lang="en-US" sz="3000" dirty="0" err="1"/>
              <a:t>t</a:t>
            </a:r>
            <a:r>
              <a:rPr lang="en-US" sz="3000" baseline="-25000" dirty="0" err="1"/>
              <a:t>i</a:t>
            </a:r>
            <a:r>
              <a:rPr lang="en-US" sz="3000" dirty="0"/>
              <a:t> of Q with related terms</a:t>
            </a:r>
          </a:p>
          <a:p>
            <a:pPr marL="0" indent="0" algn="just">
              <a:buNone/>
            </a:pPr>
            <a:r>
              <a:rPr lang="en-US" sz="3000" dirty="0"/>
              <a:t>	-&gt; </a:t>
            </a:r>
            <a:r>
              <a:rPr lang="en-US" sz="3000" dirty="0" err="1"/>
              <a:t>Khởi</a:t>
            </a:r>
            <a:r>
              <a:rPr lang="en-US" sz="3000" dirty="0"/>
              <a:t> </a:t>
            </a:r>
            <a:r>
              <a:rPr lang="en-US" sz="3000" dirty="0" err="1"/>
              <a:t>tạo</a:t>
            </a:r>
            <a:r>
              <a:rPr lang="en-US" sz="3000" dirty="0"/>
              <a:t> </a:t>
            </a:r>
            <a:r>
              <a:rPr lang="en-US" sz="3000" dirty="0" err="1"/>
              <a:t>vòng</a:t>
            </a:r>
            <a:r>
              <a:rPr lang="en-US" sz="3000" dirty="0"/>
              <a:t> </a:t>
            </a:r>
            <a:r>
              <a:rPr lang="en-US" sz="3000" dirty="0" err="1"/>
              <a:t>lặp</a:t>
            </a:r>
            <a:r>
              <a:rPr lang="en-US" sz="3000" dirty="0"/>
              <a:t> </a:t>
            </a:r>
            <a:r>
              <a:rPr lang="en-US" sz="3000" dirty="0" err="1"/>
              <a:t>với</a:t>
            </a:r>
            <a:r>
              <a:rPr lang="en-US" sz="3000" dirty="0"/>
              <a:t> </a:t>
            </a:r>
            <a:r>
              <a:rPr lang="en-US" sz="3000" dirty="0" err="1"/>
              <a:t>tất</a:t>
            </a:r>
            <a:r>
              <a:rPr lang="en-US" sz="3000" dirty="0"/>
              <a:t> </a:t>
            </a:r>
            <a:r>
              <a:rPr lang="en-US" sz="3000" dirty="0" err="1"/>
              <a:t>cả</a:t>
            </a:r>
            <a:r>
              <a:rPr lang="en-US" sz="3000" dirty="0"/>
              <a:t> tag </a:t>
            </a:r>
            <a:r>
              <a:rPr lang="en-US" sz="3000" dirty="0" err="1"/>
              <a:t>t</a:t>
            </a:r>
            <a:r>
              <a:rPr lang="en-US" sz="3000" baseline="-25000" dirty="0" err="1"/>
              <a:t>i</a:t>
            </a:r>
            <a:r>
              <a:rPr lang="en-US" sz="3000" dirty="0"/>
              <a:t> </a:t>
            </a:r>
            <a:r>
              <a:rPr lang="en-US" sz="3000" dirty="0" err="1"/>
              <a:t>thuộc</a:t>
            </a:r>
            <a:r>
              <a:rPr lang="en-US" sz="3000" dirty="0"/>
              <a:t> Q</a:t>
            </a:r>
          </a:p>
          <a:p>
            <a:pPr marL="0" indent="0" algn="just">
              <a:buNone/>
            </a:pPr>
            <a:r>
              <a:rPr lang="en-US" sz="3000" dirty="0"/>
              <a:t>&gt; line 3: Then, the objective is to get all the neighboring tags </a:t>
            </a:r>
            <a:r>
              <a:rPr lang="en-US" sz="3000" dirty="0" err="1"/>
              <a:t>t</a:t>
            </a:r>
            <a:r>
              <a:rPr lang="en-US" sz="3000" baseline="-25000" dirty="0" err="1"/>
              <a:t>j</a:t>
            </a:r>
            <a:r>
              <a:rPr lang="en-US" sz="3000" dirty="0"/>
              <a:t> of </a:t>
            </a:r>
            <a:r>
              <a:rPr lang="en-US" sz="3000" dirty="0" err="1"/>
              <a:t>t</a:t>
            </a:r>
            <a:r>
              <a:rPr lang="en-US" sz="3000" baseline="-25000" dirty="0" err="1"/>
              <a:t>i</a:t>
            </a:r>
            <a:r>
              <a:rPr lang="en-US" sz="3000" dirty="0"/>
              <a:t> in the tag graph </a:t>
            </a:r>
            <a:r>
              <a:rPr lang="en-US" sz="3000" dirty="0" err="1"/>
              <a:t>G</a:t>
            </a:r>
            <a:r>
              <a:rPr lang="en-US" sz="3000" baseline="-25000" dirty="0" err="1"/>
              <a:t>tag</a:t>
            </a:r>
            <a:endParaRPr lang="en-US" sz="3000" dirty="0"/>
          </a:p>
          <a:p>
            <a:pPr marL="0" indent="0" algn="just">
              <a:buNone/>
            </a:pPr>
            <a:r>
              <a:rPr lang="en-US" sz="3000" dirty="0"/>
              <a:t>	-&gt; </a:t>
            </a:r>
            <a:r>
              <a:rPr lang="en-US" sz="3000" dirty="0" err="1"/>
              <a:t>gán</a:t>
            </a:r>
            <a:r>
              <a:rPr lang="en-US" sz="3000" dirty="0"/>
              <a:t> </a:t>
            </a:r>
            <a:r>
              <a:rPr lang="en-US" sz="3000" dirty="0" err="1"/>
              <a:t>danh</a:t>
            </a:r>
            <a:r>
              <a:rPr lang="en-US" sz="3000" dirty="0"/>
              <a:t> </a:t>
            </a:r>
            <a:r>
              <a:rPr lang="en-US" sz="3000" dirty="0" err="1"/>
              <a:t>sách</a:t>
            </a:r>
            <a:r>
              <a:rPr lang="en-US" sz="3000" dirty="0"/>
              <a:t> </a:t>
            </a:r>
            <a:r>
              <a:rPr lang="en-US" sz="3000" dirty="0" err="1"/>
              <a:t>các</a:t>
            </a:r>
            <a:r>
              <a:rPr lang="en-US" sz="3000" dirty="0"/>
              <a:t> tag </a:t>
            </a:r>
            <a:r>
              <a:rPr lang="en-US" sz="3000" dirty="0" err="1"/>
              <a:t>t</a:t>
            </a:r>
            <a:r>
              <a:rPr lang="en-US" sz="3000" baseline="-25000" dirty="0" err="1"/>
              <a:t>j</a:t>
            </a:r>
            <a:r>
              <a:rPr lang="en-US" sz="3000" dirty="0"/>
              <a:t> </a:t>
            </a:r>
            <a:r>
              <a:rPr lang="en-US" sz="3000" dirty="0" err="1"/>
              <a:t>kề</a:t>
            </a:r>
            <a:r>
              <a:rPr lang="en-US" sz="3000" dirty="0"/>
              <a:t> </a:t>
            </a:r>
            <a:r>
              <a:rPr lang="en-US" sz="3000" dirty="0" err="1"/>
              <a:t>với</a:t>
            </a:r>
            <a:r>
              <a:rPr lang="en-US" sz="3000" dirty="0"/>
              <a:t> tag </a:t>
            </a:r>
            <a:r>
              <a:rPr lang="en-US" sz="3000" dirty="0" err="1"/>
              <a:t>t</a:t>
            </a:r>
            <a:r>
              <a:rPr lang="en-US" sz="3000" baseline="-25000" dirty="0" err="1"/>
              <a:t>i</a:t>
            </a:r>
            <a:r>
              <a:rPr lang="en-US" sz="3000" dirty="0"/>
              <a:t> </a:t>
            </a:r>
            <a:r>
              <a:rPr lang="en-US" sz="3000" dirty="0" err="1"/>
              <a:t>trong</a:t>
            </a:r>
            <a:r>
              <a:rPr lang="en-US" sz="3000" dirty="0"/>
              <a:t> </a:t>
            </a:r>
            <a:r>
              <a:rPr lang="en-US" sz="3000" dirty="0" err="1"/>
              <a:t>G</a:t>
            </a:r>
            <a:r>
              <a:rPr lang="en-US" sz="3000" baseline="-25000" dirty="0" err="1"/>
              <a:t>tag</a:t>
            </a:r>
            <a:r>
              <a:rPr lang="en-US" sz="3000" dirty="0"/>
              <a:t> </a:t>
            </a:r>
            <a:r>
              <a:rPr lang="en-US" sz="3000" dirty="0" err="1"/>
              <a:t>bằng</a:t>
            </a:r>
            <a:r>
              <a:rPr lang="en-US" sz="3000" dirty="0"/>
              <a:t> </a:t>
            </a:r>
            <a:r>
              <a:rPr lang="en-US" sz="3000" dirty="0" err="1"/>
              <a:t>danh</a:t>
            </a:r>
            <a:r>
              <a:rPr lang="en-US" sz="3000" dirty="0"/>
              <a:t> </a:t>
            </a:r>
            <a:r>
              <a:rPr lang="en-US" sz="3000" dirty="0" err="1"/>
              <a:t>sách</a:t>
            </a:r>
            <a:r>
              <a:rPr lang="en-US" sz="3000" dirty="0"/>
              <a:t> l</a:t>
            </a:r>
          </a:p>
          <a:p>
            <a:pPr marL="0" indent="0" algn="just">
              <a:buNone/>
            </a:pPr>
            <a:endParaRPr lang="en-US" sz="2800" dirty="0"/>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29</a:t>
            </a:fld>
            <a:endParaRPr lang="vi-VN" dirty="0"/>
          </a:p>
        </p:txBody>
      </p:sp>
    </p:spTree>
    <p:extLst>
      <p:ext uri="{BB962C8B-B14F-4D97-AF65-F5344CB8AC3E}">
        <p14:creationId xmlns:p14="http://schemas.microsoft.com/office/powerpoint/2010/main" val="41733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4190999" cy="914400"/>
          </a:xfrm>
        </p:spPr>
        <p:txBody>
          <a:bodyPr>
            <a:normAutofit/>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LỜI MỞ ĐẦU</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609441" y="1371601"/>
            <a:ext cx="10742771" cy="4495800"/>
          </a:xfrm>
        </p:spPr>
        <p:txBody>
          <a:bodyPr/>
          <a:lstStyle/>
          <a:p>
            <a:pPr marL="457200" lvl="1" indent="0" algn="just">
              <a:buNone/>
            </a:pPr>
            <a:r>
              <a:rPr lang="en-US" dirty="0"/>
              <a:t>	</a:t>
            </a:r>
            <a:r>
              <a:rPr lang="en-US" sz="3600" dirty="0" err="1"/>
              <a:t>Đồ</a:t>
            </a:r>
            <a:r>
              <a:rPr lang="en-US" sz="3600" dirty="0"/>
              <a:t> </a:t>
            </a:r>
            <a:r>
              <a:rPr lang="en-US" sz="3600" dirty="0" err="1"/>
              <a:t>án</a:t>
            </a:r>
            <a:r>
              <a:rPr lang="en-US" sz="3600" dirty="0"/>
              <a:t> </a:t>
            </a:r>
            <a:r>
              <a:rPr lang="en-US" sz="3600" dirty="0" err="1"/>
              <a:t>môn</a:t>
            </a:r>
            <a:r>
              <a:rPr lang="en-US" sz="3600" dirty="0"/>
              <a:t> </a:t>
            </a:r>
            <a:r>
              <a:rPr lang="en-US" sz="3600" dirty="0" err="1"/>
              <a:t>học</a:t>
            </a:r>
            <a:r>
              <a:rPr lang="en-US" sz="3600" dirty="0"/>
              <a:t> </a:t>
            </a:r>
            <a:r>
              <a:rPr lang="en-US" sz="3600" dirty="0" err="1"/>
              <a:t>dựa</a:t>
            </a:r>
            <a:r>
              <a:rPr lang="en-US" sz="3600" dirty="0"/>
              <a:t> </a:t>
            </a:r>
            <a:r>
              <a:rPr lang="en-US" sz="3600" dirty="0" err="1"/>
              <a:t>trên</a:t>
            </a:r>
            <a:r>
              <a:rPr lang="en-US" sz="3600" dirty="0"/>
              <a:t> </a:t>
            </a:r>
            <a:r>
              <a:rPr lang="en-US" sz="3600" dirty="0" err="1"/>
              <a:t>bài</a:t>
            </a:r>
            <a:r>
              <a:rPr lang="en-US" sz="3600" dirty="0"/>
              <a:t> </a:t>
            </a:r>
            <a:r>
              <a:rPr lang="en-US" sz="3600" dirty="0" err="1"/>
              <a:t>báo</a:t>
            </a:r>
            <a:r>
              <a:rPr lang="en-US" sz="3600" dirty="0"/>
              <a:t> </a:t>
            </a:r>
            <a:r>
              <a:rPr lang="en-US" sz="3600" dirty="0" err="1"/>
              <a:t>nghiên</a:t>
            </a:r>
            <a:r>
              <a:rPr lang="en-US" sz="3600" dirty="0"/>
              <a:t> </a:t>
            </a:r>
            <a:r>
              <a:rPr lang="en-US" sz="3600" dirty="0" err="1"/>
              <a:t>cứu</a:t>
            </a:r>
            <a:r>
              <a:rPr lang="en-US" sz="3600" dirty="0"/>
              <a:t>, </a:t>
            </a:r>
            <a:r>
              <a:rPr lang="en-US" sz="3600" dirty="0" err="1"/>
              <a:t>tạp</a:t>
            </a:r>
            <a:r>
              <a:rPr lang="en-US" sz="3600" dirty="0"/>
              <a:t> </a:t>
            </a:r>
            <a:r>
              <a:rPr lang="en-US" sz="3600" dirty="0" err="1"/>
              <a:t>chí</a:t>
            </a:r>
            <a:r>
              <a:rPr lang="en-US" sz="3600" dirty="0"/>
              <a:t> </a:t>
            </a:r>
            <a:r>
              <a:rPr lang="en-US" sz="3600" dirty="0" err="1"/>
              <a:t>khoa</a:t>
            </a:r>
            <a:r>
              <a:rPr lang="en-US" sz="3600" dirty="0"/>
              <a:t> </a:t>
            </a:r>
            <a:r>
              <a:rPr lang="en-US" sz="3600" dirty="0" err="1"/>
              <a:t>học</a:t>
            </a:r>
            <a:r>
              <a:rPr lang="en-US" sz="3600" dirty="0"/>
              <a:t> </a:t>
            </a:r>
            <a:r>
              <a:rPr lang="en-US" sz="3600" dirty="0" err="1"/>
              <a:t>tên</a:t>
            </a:r>
            <a:r>
              <a:rPr lang="en-US" sz="3600" dirty="0"/>
              <a:t> “</a:t>
            </a:r>
            <a:r>
              <a:rPr lang="en-US" sz="3600" dirty="0" err="1"/>
              <a:t>Tối</a:t>
            </a:r>
            <a:r>
              <a:rPr lang="en-US" sz="3600" dirty="0"/>
              <a:t> </a:t>
            </a:r>
            <a:r>
              <a:rPr lang="en-US" sz="3600" dirty="0" err="1"/>
              <a:t>ưu</a:t>
            </a:r>
            <a:r>
              <a:rPr lang="en-US" sz="3600" dirty="0"/>
              <a:t> </a:t>
            </a:r>
            <a:r>
              <a:rPr lang="en-US" sz="3600" dirty="0" err="1"/>
              <a:t>hệ</a:t>
            </a:r>
            <a:r>
              <a:rPr lang="en-US" sz="3600" dirty="0"/>
              <a:t> </a:t>
            </a:r>
            <a:r>
              <a:rPr lang="en-US" sz="3600" dirty="0" err="1"/>
              <a:t>thống</a:t>
            </a:r>
            <a:r>
              <a:rPr lang="en-US" sz="3600" dirty="0"/>
              <a:t> </a:t>
            </a:r>
            <a:r>
              <a:rPr lang="en-US" sz="3600" dirty="0" err="1"/>
              <a:t>tìm</a:t>
            </a:r>
            <a:r>
              <a:rPr lang="en-US" sz="3600" dirty="0"/>
              <a:t> </a:t>
            </a:r>
            <a:r>
              <a:rPr lang="en-US" sz="3600" dirty="0" err="1"/>
              <a:t>kiếm</a:t>
            </a:r>
            <a:r>
              <a:rPr lang="en-US" sz="3600" dirty="0"/>
              <a:t> web </a:t>
            </a:r>
            <a:r>
              <a:rPr lang="en-US" sz="3600" dirty="0" err="1"/>
              <a:t>bằng</a:t>
            </a:r>
            <a:r>
              <a:rPr lang="en-US" sz="3600" dirty="0"/>
              <a:t> </a:t>
            </a:r>
            <a:r>
              <a:rPr lang="en-US" sz="3600" dirty="0" err="1"/>
              <a:t>việc</a:t>
            </a:r>
            <a:r>
              <a:rPr lang="en-US" sz="3600" dirty="0"/>
              <a:t> </a:t>
            </a:r>
            <a:r>
              <a:rPr lang="en-US" sz="3600" dirty="0" err="1"/>
              <a:t>khai</a:t>
            </a:r>
            <a:r>
              <a:rPr lang="en-US" sz="3600" dirty="0"/>
              <a:t> </a:t>
            </a:r>
            <a:r>
              <a:rPr lang="en-US" sz="3600" dirty="0" err="1"/>
              <a:t>thác</a:t>
            </a:r>
            <a:r>
              <a:rPr lang="en-US" sz="3600" dirty="0"/>
              <a:t> </a:t>
            </a:r>
            <a:r>
              <a:rPr lang="en-US" sz="3600" dirty="0" err="1"/>
              <a:t>mạng</a:t>
            </a:r>
            <a:r>
              <a:rPr lang="en-US" sz="3600" dirty="0"/>
              <a:t> </a:t>
            </a:r>
            <a:r>
              <a:rPr lang="en-US" sz="3600" dirty="0" err="1"/>
              <a:t>xã</a:t>
            </a:r>
            <a:r>
              <a:rPr lang="en-US" sz="3600" dirty="0"/>
              <a:t> </a:t>
            </a:r>
            <a:r>
              <a:rPr lang="en-US" sz="3600" dirty="0" err="1"/>
              <a:t>hội</a:t>
            </a:r>
            <a:r>
              <a:rPr lang="en-US" sz="3600" dirty="0"/>
              <a:t> ” do </a:t>
            </a:r>
            <a:r>
              <a:rPr lang="en-US" sz="3600" dirty="0" err="1"/>
              <a:t>hai</a:t>
            </a:r>
            <a:r>
              <a:rPr lang="en-US" sz="3600" dirty="0"/>
              <a:t> </a:t>
            </a:r>
            <a:r>
              <a:rPr lang="en-US" sz="3600" dirty="0" err="1"/>
              <a:t>tác</a:t>
            </a:r>
            <a:r>
              <a:rPr lang="en-US" sz="3600" dirty="0"/>
              <a:t> </a:t>
            </a:r>
            <a:r>
              <a:rPr lang="en-US" sz="3600" dirty="0" err="1"/>
              <a:t>giả</a:t>
            </a:r>
            <a:r>
              <a:rPr lang="en-US" sz="3600" dirty="0"/>
              <a:t> </a:t>
            </a:r>
            <a:r>
              <a:rPr lang="en-US" sz="3600" dirty="0" err="1"/>
              <a:t>Nguyễn</a:t>
            </a:r>
            <a:r>
              <a:rPr lang="en-US" sz="3600" dirty="0"/>
              <a:t> </a:t>
            </a:r>
            <a:r>
              <a:rPr lang="en-US" sz="3600" dirty="0" err="1"/>
              <a:t>Thành</a:t>
            </a:r>
            <a:r>
              <a:rPr lang="en-US" sz="3600" dirty="0"/>
              <a:t> </a:t>
            </a:r>
            <a:r>
              <a:rPr lang="en-US" sz="3600" dirty="0" err="1"/>
              <a:t>Luân</a:t>
            </a:r>
            <a:r>
              <a:rPr lang="en-US" sz="3600" dirty="0"/>
              <a:t>, </a:t>
            </a:r>
            <a:r>
              <a:rPr lang="en-US" sz="3600" dirty="0" err="1"/>
              <a:t>Vũ</a:t>
            </a:r>
            <a:r>
              <a:rPr lang="en-US" sz="3600" dirty="0"/>
              <a:t> Thanh </a:t>
            </a:r>
            <a:r>
              <a:rPr lang="en-US" sz="3600" dirty="0" err="1"/>
              <a:t>Nguyên</a:t>
            </a:r>
            <a:r>
              <a:rPr lang="en-US" sz="3600" dirty="0"/>
              <a:t> </a:t>
            </a:r>
            <a:r>
              <a:rPr lang="en-US" sz="3600" dirty="0" err="1"/>
              <a:t>đến</a:t>
            </a:r>
            <a:r>
              <a:rPr lang="en-US" sz="3600" dirty="0"/>
              <a:t> </a:t>
            </a:r>
            <a:r>
              <a:rPr lang="en-US" sz="3600" dirty="0" err="1"/>
              <a:t>từ</a:t>
            </a:r>
            <a:r>
              <a:rPr lang="en-US" sz="3600" dirty="0"/>
              <a:t> </a:t>
            </a:r>
            <a:r>
              <a:rPr lang="en-US" sz="3600" dirty="0" err="1"/>
              <a:t>Trường</a:t>
            </a:r>
            <a:r>
              <a:rPr lang="en-US" sz="3600" dirty="0"/>
              <a:t> </a:t>
            </a:r>
            <a:r>
              <a:rPr lang="en-US" sz="3600" dirty="0" err="1"/>
              <a:t>Đại</a:t>
            </a:r>
            <a:r>
              <a:rPr lang="en-US" sz="3600" dirty="0"/>
              <a:t> </a:t>
            </a:r>
            <a:r>
              <a:rPr lang="en-US" sz="3600" dirty="0" err="1"/>
              <a:t>học</a:t>
            </a:r>
            <a:r>
              <a:rPr lang="en-US" sz="3600" dirty="0"/>
              <a:t> </a:t>
            </a:r>
            <a:r>
              <a:rPr lang="en-US" sz="3600" dirty="0" err="1"/>
              <a:t>Công</a:t>
            </a:r>
            <a:r>
              <a:rPr lang="en-US" sz="3600" dirty="0"/>
              <a:t> </a:t>
            </a:r>
            <a:r>
              <a:rPr lang="en-US" sz="3600" dirty="0" err="1"/>
              <a:t>nghệ</a:t>
            </a:r>
            <a:r>
              <a:rPr lang="en-US" sz="3600" dirty="0"/>
              <a:t> </a:t>
            </a:r>
            <a:r>
              <a:rPr lang="en-US" sz="3600" dirty="0" err="1"/>
              <a:t>Thông</a:t>
            </a:r>
            <a:r>
              <a:rPr lang="en-US" sz="3600" dirty="0"/>
              <a:t> tin – ĐHQG TPHCM. </a:t>
            </a:r>
            <a:r>
              <a:rPr lang="en-US" sz="3600" dirty="0" err="1"/>
              <a:t>Bài</a:t>
            </a:r>
            <a:r>
              <a:rPr lang="en-US" sz="3600" dirty="0"/>
              <a:t> </a:t>
            </a:r>
            <a:r>
              <a:rPr lang="en-US" sz="3600" dirty="0" err="1"/>
              <a:t>báo</a:t>
            </a:r>
            <a:r>
              <a:rPr lang="en-US" sz="3600" dirty="0"/>
              <a:t> </a:t>
            </a:r>
            <a:r>
              <a:rPr lang="en-US" sz="3600" dirty="0" err="1"/>
              <a:t>được</a:t>
            </a:r>
            <a:r>
              <a:rPr lang="en-US" sz="3600" dirty="0"/>
              <a:t> </a:t>
            </a:r>
            <a:r>
              <a:rPr lang="en-US" sz="3600" dirty="0" err="1"/>
              <a:t>đăng</a:t>
            </a:r>
            <a:r>
              <a:rPr lang="en-US" sz="3600" dirty="0"/>
              <a:t> </a:t>
            </a:r>
            <a:r>
              <a:rPr lang="en-US" sz="3600" dirty="0" err="1"/>
              <a:t>tải</a:t>
            </a:r>
            <a:r>
              <a:rPr lang="en-US" sz="3600" dirty="0"/>
              <a:t> </a:t>
            </a:r>
            <a:r>
              <a:rPr lang="en-US" sz="3600" dirty="0" err="1"/>
              <a:t>vào</a:t>
            </a:r>
            <a:r>
              <a:rPr lang="en-US" sz="3600" dirty="0"/>
              <a:t> </a:t>
            </a:r>
            <a:r>
              <a:rPr lang="en-US" sz="3600" dirty="0" err="1"/>
              <a:t>ngày</a:t>
            </a:r>
            <a:r>
              <a:rPr lang="en-US" sz="3600" dirty="0"/>
              <a:t> 19-6-2017.</a:t>
            </a:r>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3</a:t>
            </a:fld>
            <a:endParaRPr lang="vi-VN" dirty="0"/>
          </a:p>
        </p:txBody>
      </p:sp>
    </p:spTree>
    <p:extLst>
      <p:ext uri="{BB962C8B-B14F-4D97-AF65-F5344CB8AC3E}">
        <p14:creationId xmlns:p14="http://schemas.microsoft.com/office/powerpoint/2010/main" val="2549151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303212" y="1600200"/>
            <a:ext cx="11582400" cy="4038599"/>
          </a:xfrm>
        </p:spPr>
        <p:txBody>
          <a:bodyPr>
            <a:normAutofit/>
          </a:bodyPr>
          <a:lstStyle/>
          <a:p>
            <a:pPr marL="0" indent="0" algn="just">
              <a:buNone/>
            </a:pPr>
            <a:r>
              <a:rPr lang="en-US" sz="2800" dirty="0"/>
              <a:t>&gt; line 4: Compute for each </a:t>
            </a:r>
            <a:r>
              <a:rPr lang="en-US" sz="2800" dirty="0" err="1"/>
              <a:t>t</a:t>
            </a:r>
            <a:r>
              <a:rPr lang="en-US" sz="2800" baseline="-25000" dirty="0" err="1"/>
              <a:t>j</a:t>
            </a:r>
            <a:r>
              <a:rPr lang="en-US" sz="2800" dirty="0"/>
              <a:t> with loop</a:t>
            </a:r>
          </a:p>
          <a:p>
            <a:pPr marL="0" indent="0" algn="just">
              <a:buNone/>
            </a:pPr>
            <a:r>
              <a:rPr lang="en-US" sz="2800" dirty="0"/>
              <a:t>	-&gt; </a:t>
            </a:r>
            <a:r>
              <a:rPr lang="en-US" sz="2800" dirty="0" err="1"/>
              <a:t>Khởi</a:t>
            </a:r>
            <a:r>
              <a:rPr lang="en-US" sz="2800" dirty="0"/>
              <a:t> </a:t>
            </a:r>
            <a:r>
              <a:rPr lang="en-US" sz="2800" dirty="0" err="1"/>
              <a:t>tạo</a:t>
            </a:r>
            <a:r>
              <a:rPr lang="en-US" sz="2800" dirty="0"/>
              <a:t> </a:t>
            </a:r>
            <a:r>
              <a:rPr lang="en-US" sz="2800" dirty="0" err="1"/>
              <a:t>vòng</a:t>
            </a:r>
            <a:r>
              <a:rPr lang="en-US" sz="2800" dirty="0"/>
              <a:t> </a:t>
            </a:r>
            <a:r>
              <a:rPr lang="en-US" sz="2800" dirty="0" err="1"/>
              <a:t>lặp</a:t>
            </a:r>
            <a:r>
              <a:rPr lang="en-US" sz="2800" dirty="0"/>
              <a:t> </a:t>
            </a:r>
            <a:r>
              <a:rPr lang="en-US" sz="2800" dirty="0" err="1"/>
              <a:t>với</a:t>
            </a:r>
            <a:r>
              <a:rPr lang="en-US" sz="2800" dirty="0"/>
              <a:t> </a:t>
            </a:r>
            <a:r>
              <a:rPr lang="en-US" sz="2800" dirty="0" err="1"/>
              <a:t>từng</a:t>
            </a:r>
            <a:r>
              <a:rPr lang="en-US" sz="2800" dirty="0"/>
              <a:t> </a:t>
            </a:r>
            <a:r>
              <a:rPr lang="en-US" sz="2800" dirty="0" err="1"/>
              <a:t>t</a:t>
            </a:r>
            <a:r>
              <a:rPr lang="en-US" sz="2800" baseline="-25000" dirty="0" err="1"/>
              <a:t>j</a:t>
            </a:r>
            <a:endParaRPr lang="en-US" sz="2800" dirty="0"/>
          </a:p>
          <a:p>
            <a:pPr marL="0" indent="0" algn="just">
              <a:buNone/>
            </a:pPr>
            <a:r>
              <a:rPr lang="en-US" sz="2800" dirty="0"/>
              <a:t>&gt; line 5: the ranking value of </a:t>
            </a:r>
            <a:r>
              <a:rPr lang="en-US" sz="2800" dirty="0" err="1"/>
              <a:t>t</a:t>
            </a:r>
            <a:r>
              <a:rPr lang="en-US" sz="2800" baseline="-25000" dirty="0" err="1"/>
              <a:t>j</a:t>
            </a:r>
            <a:r>
              <a:rPr lang="en-US" sz="2800" dirty="0"/>
              <a:t> that indicates its similarity with </a:t>
            </a:r>
            <a:r>
              <a:rPr lang="en-US" sz="2800" dirty="0" err="1"/>
              <a:t>t</a:t>
            </a:r>
            <a:r>
              <a:rPr lang="en-US" sz="2800" baseline="-25000" dirty="0" err="1"/>
              <a:t>i</a:t>
            </a:r>
            <a:endParaRPr lang="en-US" sz="2800" dirty="0"/>
          </a:p>
          <a:p>
            <a:pPr marL="0" indent="0" algn="just">
              <a:buNone/>
            </a:pPr>
            <a:r>
              <a:rPr lang="en-US" sz="2800" dirty="0"/>
              <a:t>	-&gt; </a:t>
            </a:r>
            <a:r>
              <a:rPr lang="en-US" sz="2800" dirty="0" err="1"/>
              <a:t>Gán</a:t>
            </a:r>
            <a:r>
              <a:rPr lang="en-US" sz="2800" dirty="0"/>
              <a:t> </a:t>
            </a:r>
            <a:r>
              <a:rPr lang="en-US" sz="2800" dirty="0" err="1"/>
              <a:t>giá</a:t>
            </a:r>
            <a:r>
              <a:rPr lang="en-US" sz="2800" dirty="0"/>
              <a:t> </a:t>
            </a:r>
            <a:r>
              <a:rPr lang="en-US" sz="2800" dirty="0" err="1"/>
              <a:t>trị</a:t>
            </a:r>
            <a:r>
              <a:rPr lang="en-US" sz="2800" dirty="0"/>
              <a:t> </a:t>
            </a:r>
            <a:r>
              <a:rPr lang="en-US" sz="2800" dirty="0" err="1"/>
              <a:t>xếp</a:t>
            </a:r>
            <a:r>
              <a:rPr lang="en-US" sz="2800" dirty="0"/>
              <a:t> </a:t>
            </a:r>
            <a:r>
              <a:rPr lang="en-US" sz="2800" dirty="0" err="1"/>
              <a:t>hạng</a:t>
            </a:r>
            <a:r>
              <a:rPr lang="en-US" sz="2800" dirty="0"/>
              <a:t> </a:t>
            </a:r>
            <a:r>
              <a:rPr lang="en-US" sz="2800" dirty="0" err="1"/>
              <a:t>của</a:t>
            </a:r>
            <a:r>
              <a:rPr lang="en-US" sz="2800" dirty="0"/>
              <a:t> </a:t>
            </a:r>
            <a:r>
              <a:rPr lang="en-US" sz="2800" dirty="0" err="1"/>
              <a:t>t</a:t>
            </a:r>
            <a:r>
              <a:rPr lang="en-US" sz="2800" baseline="-25000" dirty="0" err="1"/>
              <a:t>j</a:t>
            </a:r>
            <a:r>
              <a:rPr lang="en-US" sz="2800" dirty="0"/>
              <a:t> </a:t>
            </a:r>
            <a:r>
              <a:rPr lang="en-US" sz="2800" dirty="0" err="1"/>
              <a:t>bằng</a:t>
            </a:r>
            <a:r>
              <a:rPr lang="en-US" sz="2800" dirty="0"/>
              <a:t> </a:t>
            </a:r>
            <a:r>
              <a:rPr lang="en-US" sz="2800" dirty="0" err="1"/>
              <a:t>độ</a:t>
            </a:r>
            <a:r>
              <a:rPr lang="en-US" sz="2800" dirty="0"/>
              <a:t> </a:t>
            </a:r>
            <a:r>
              <a:rPr lang="en-US" sz="2800" dirty="0" err="1"/>
              <a:t>đo</a:t>
            </a:r>
            <a:r>
              <a:rPr lang="en-US" sz="2800" dirty="0"/>
              <a:t> </a:t>
            </a:r>
            <a:r>
              <a:rPr lang="en-US" sz="2800" dirty="0" err="1"/>
              <a:t>sự</a:t>
            </a:r>
            <a:r>
              <a:rPr lang="en-US" sz="2800" dirty="0"/>
              <a:t> </a:t>
            </a:r>
            <a:r>
              <a:rPr lang="en-US" sz="2800" dirty="0" err="1"/>
              <a:t>tương</a:t>
            </a:r>
            <a:r>
              <a:rPr lang="en-US" sz="2800" dirty="0"/>
              <a:t> </a:t>
            </a:r>
            <a:r>
              <a:rPr lang="en-US" sz="2800" dirty="0" err="1"/>
              <a:t>đồng</a:t>
            </a:r>
            <a:r>
              <a:rPr lang="en-US" sz="2800" dirty="0"/>
              <a:t> </a:t>
            </a:r>
            <a:r>
              <a:rPr lang="en-US" sz="2800" dirty="0" err="1"/>
              <a:t>của</a:t>
            </a:r>
            <a:r>
              <a:rPr lang="en-US" sz="2800" dirty="0"/>
              <a:t> </a:t>
            </a:r>
            <a:r>
              <a:rPr lang="en-US" sz="2800" dirty="0" err="1"/>
              <a:t>t</a:t>
            </a:r>
            <a:r>
              <a:rPr lang="en-US" sz="2800" baseline="-25000" dirty="0" err="1"/>
              <a:t>j</a:t>
            </a:r>
            <a:r>
              <a:rPr lang="en-US" sz="2800" dirty="0"/>
              <a:t> </a:t>
            </a:r>
            <a:r>
              <a:rPr lang="en-US" sz="2800" dirty="0" err="1"/>
              <a:t>với</a:t>
            </a:r>
            <a:r>
              <a:rPr lang="en-US" sz="2800" dirty="0"/>
              <a:t> </a:t>
            </a:r>
            <a:r>
              <a:rPr lang="en-US" sz="2800" dirty="0" err="1"/>
              <a:t>t</a:t>
            </a:r>
            <a:r>
              <a:rPr lang="en-US" sz="2800" baseline="-25000" dirty="0" err="1"/>
              <a:t>i</a:t>
            </a:r>
            <a:r>
              <a:rPr lang="en-US" sz="2800" dirty="0"/>
              <a:t> </a:t>
            </a:r>
            <a:r>
              <a:rPr lang="en-US" sz="2800" dirty="0" err="1"/>
              <a:t>của</a:t>
            </a:r>
            <a:r>
              <a:rPr lang="en-US" sz="2800" dirty="0"/>
              <a:t> user u.</a:t>
            </a:r>
          </a:p>
          <a:p>
            <a:pPr marL="0" indent="0" algn="just">
              <a:buNone/>
            </a:pPr>
            <a:r>
              <a:rPr lang="en-US" sz="2800" dirty="0"/>
              <a:t>&gt; line 6: The neighborhood list has to be sorted according to the value of Rank[</a:t>
            </a:r>
            <a:r>
              <a:rPr lang="en-US" sz="2800" dirty="0" err="1"/>
              <a:t>t</a:t>
            </a:r>
            <a:r>
              <a:rPr lang="en-US" sz="2800" baseline="-25000" dirty="0" err="1"/>
              <a:t>j</a:t>
            </a:r>
            <a:r>
              <a:rPr lang="en-US" sz="2800" dirty="0"/>
              <a:t>] and keep only the top tags</a:t>
            </a:r>
          </a:p>
          <a:p>
            <a:pPr marL="0" indent="0" algn="just">
              <a:buNone/>
            </a:pPr>
            <a:r>
              <a:rPr lang="en-US" sz="2800" dirty="0"/>
              <a:t>	-&gt; Sort </a:t>
            </a:r>
            <a:r>
              <a:rPr lang="en-US" sz="2800" dirty="0" err="1"/>
              <a:t>danh</a:t>
            </a:r>
            <a:r>
              <a:rPr lang="en-US" sz="2800" dirty="0"/>
              <a:t> </a:t>
            </a:r>
            <a:r>
              <a:rPr lang="en-US" sz="2800" dirty="0" err="1"/>
              <a:t>sách</a:t>
            </a:r>
            <a:r>
              <a:rPr lang="en-US" sz="2800" dirty="0"/>
              <a:t> l </a:t>
            </a:r>
            <a:r>
              <a:rPr lang="en-US" sz="2800" dirty="0" err="1"/>
              <a:t>sau</a:t>
            </a:r>
            <a:r>
              <a:rPr lang="en-US" sz="2800" dirty="0"/>
              <a:t> </a:t>
            </a:r>
            <a:r>
              <a:rPr lang="en-US" sz="2800" dirty="0" err="1"/>
              <a:t>đó</a:t>
            </a:r>
            <a:r>
              <a:rPr lang="en-US" sz="2800" dirty="0"/>
              <a:t> </a:t>
            </a:r>
            <a:r>
              <a:rPr lang="en-US" sz="2800" dirty="0" err="1"/>
              <a:t>lọc</a:t>
            </a:r>
            <a:r>
              <a:rPr lang="en-US" sz="2800" dirty="0"/>
              <a:t> </a:t>
            </a:r>
            <a:r>
              <a:rPr lang="en-US" sz="2800" dirty="0" err="1"/>
              <a:t>ra</a:t>
            </a:r>
            <a:r>
              <a:rPr lang="en-US" sz="2800" dirty="0"/>
              <a:t> </a:t>
            </a:r>
            <a:r>
              <a:rPr lang="en-US" sz="2800" dirty="0" err="1"/>
              <a:t>giá</a:t>
            </a:r>
            <a:r>
              <a:rPr lang="en-US" sz="2800" dirty="0"/>
              <a:t> </a:t>
            </a:r>
            <a:r>
              <a:rPr lang="en-US" sz="2800" dirty="0" err="1"/>
              <a:t>trị</a:t>
            </a:r>
            <a:r>
              <a:rPr lang="en-US" sz="2800" dirty="0"/>
              <a:t> rank </a:t>
            </a:r>
            <a:r>
              <a:rPr lang="en-US" sz="2800" dirty="0" err="1"/>
              <a:t>t</a:t>
            </a:r>
            <a:r>
              <a:rPr lang="en-US" sz="2800" baseline="-25000" dirty="0" err="1"/>
              <a:t>j</a:t>
            </a:r>
            <a:r>
              <a:rPr lang="en-US" sz="2800" dirty="0"/>
              <a:t> </a:t>
            </a:r>
            <a:r>
              <a:rPr lang="en-US" sz="2800" dirty="0" err="1"/>
              <a:t>lớn</a:t>
            </a:r>
            <a:r>
              <a:rPr lang="en-US" sz="2800" dirty="0"/>
              <a:t> </a:t>
            </a:r>
            <a:r>
              <a:rPr lang="en-US" sz="2800" dirty="0" err="1"/>
              <a:t>nhất</a:t>
            </a:r>
            <a:r>
              <a:rPr lang="en-US" sz="2800" dirty="0"/>
              <a:t> </a:t>
            </a:r>
            <a:r>
              <a:rPr lang="en-US" sz="2800" dirty="0" err="1"/>
              <a:t>và</a:t>
            </a:r>
            <a:r>
              <a:rPr lang="en-US" sz="2800" dirty="0"/>
              <a:t> </a:t>
            </a:r>
            <a:r>
              <a:rPr lang="en-US" sz="2800" dirty="0" err="1"/>
              <a:t>giữ</a:t>
            </a:r>
            <a:r>
              <a:rPr lang="en-US" sz="2800" dirty="0"/>
              <a:t> </a:t>
            </a:r>
            <a:r>
              <a:rPr lang="en-US" sz="2800" dirty="0" err="1"/>
              <a:t>lại</a:t>
            </a:r>
            <a:r>
              <a:rPr lang="en-US" sz="2800" dirty="0"/>
              <a:t>.</a:t>
            </a:r>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30</a:t>
            </a:fld>
            <a:endParaRPr lang="vi-VN" dirty="0"/>
          </a:p>
        </p:txBody>
      </p:sp>
    </p:spTree>
    <p:extLst>
      <p:ext uri="{BB962C8B-B14F-4D97-AF65-F5344CB8AC3E}">
        <p14:creationId xmlns:p14="http://schemas.microsoft.com/office/powerpoint/2010/main" val="3699176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303212" y="1600200"/>
            <a:ext cx="11582400" cy="4038599"/>
          </a:xfrm>
        </p:spPr>
        <p:txBody>
          <a:bodyPr>
            <a:normAutofit/>
          </a:bodyPr>
          <a:lstStyle/>
          <a:p>
            <a:pPr marL="0" indent="0" algn="just">
              <a:buNone/>
            </a:pPr>
            <a:r>
              <a:rPr lang="en-US" sz="2800" dirty="0"/>
              <a:t>&gt; line 7: </a:t>
            </a:r>
            <a:r>
              <a:rPr lang="en-US" sz="2800" dirty="0" err="1"/>
              <a:t>t</a:t>
            </a:r>
            <a:r>
              <a:rPr lang="en-US" sz="2800" baseline="-25000" dirty="0" err="1"/>
              <a:t>i</a:t>
            </a:r>
            <a:r>
              <a:rPr lang="en-US" sz="2800" dirty="0"/>
              <a:t> and its remaining neighbors must be linked with the OR (∨) logical connector</a:t>
            </a:r>
          </a:p>
          <a:p>
            <a:pPr marL="0" indent="0" algn="just">
              <a:buNone/>
            </a:pPr>
            <a:r>
              <a:rPr lang="en-US" sz="2800" dirty="0"/>
              <a:t>	-&gt; </a:t>
            </a:r>
            <a:r>
              <a:rPr lang="en-US" sz="2800" dirty="0" err="1"/>
              <a:t>Sử</a:t>
            </a:r>
            <a:r>
              <a:rPr lang="en-US" sz="2800" dirty="0"/>
              <a:t> </a:t>
            </a:r>
            <a:r>
              <a:rPr lang="en-US" sz="2800" dirty="0" err="1"/>
              <a:t>dụng</a:t>
            </a:r>
            <a:r>
              <a:rPr lang="en-US" sz="2800" dirty="0"/>
              <a:t> </a:t>
            </a:r>
            <a:r>
              <a:rPr lang="en-US" sz="2800" dirty="0" err="1"/>
              <a:t>phép</a:t>
            </a:r>
            <a:r>
              <a:rPr lang="en-US" sz="2800" dirty="0"/>
              <a:t>: "</a:t>
            </a:r>
            <a:r>
              <a:rPr lang="en-US" sz="2800" dirty="0" err="1"/>
              <a:t>t</a:t>
            </a:r>
            <a:r>
              <a:rPr lang="en-US" sz="2800" baseline="-25000" dirty="0" err="1"/>
              <a:t>i</a:t>
            </a:r>
            <a:r>
              <a:rPr lang="en-US" sz="2800" dirty="0"/>
              <a:t>" OR "</a:t>
            </a:r>
            <a:r>
              <a:rPr lang="en-US" sz="2800" dirty="0" err="1"/>
              <a:t>danh</a:t>
            </a:r>
            <a:r>
              <a:rPr lang="en-US" sz="2800" dirty="0"/>
              <a:t> </a:t>
            </a:r>
            <a:r>
              <a:rPr lang="en-US" sz="2800" dirty="0" err="1"/>
              <a:t>sách</a:t>
            </a:r>
            <a:r>
              <a:rPr lang="en-US" sz="2800" dirty="0"/>
              <a:t> l"</a:t>
            </a:r>
          </a:p>
          <a:p>
            <a:pPr marL="0" indent="0" algn="just">
              <a:buNone/>
            </a:pPr>
            <a:r>
              <a:rPr lang="en-US" sz="2800" dirty="0"/>
              <a:t>&gt; line 8: Updates Q’</a:t>
            </a:r>
          </a:p>
          <a:p>
            <a:pPr marL="0" indent="0" algn="just">
              <a:buNone/>
            </a:pPr>
            <a:r>
              <a:rPr lang="en-US" sz="2800" dirty="0"/>
              <a:t>	-&gt; </a:t>
            </a:r>
            <a:r>
              <a:rPr lang="en-US" sz="2800" dirty="0" err="1"/>
              <a:t>Cập</a:t>
            </a:r>
            <a:r>
              <a:rPr lang="en-US" sz="2800" dirty="0"/>
              <a:t> </a:t>
            </a:r>
            <a:r>
              <a:rPr lang="en-US" sz="2800" dirty="0" err="1"/>
              <a:t>nhật</a:t>
            </a:r>
            <a:r>
              <a:rPr lang="en-US" sz="2800" dirty="0"/>
              <a:t> Q’</a:t>
            </a:r>
          </a:p>
          <a:p>
            <a:pPr marL="0" indent="0" algn="just">
              <a:buNone/>
            </a:pPr>
            <a:r>
              <a:rPr lang="en-US" sz="2800" dirty="0"/>
              <a:t>&gt; line 9: Return Q'</a:t>
            </a:r>
          </a:p>
          <a:p>
            <a:pPr marL="0" indent="0" algn="just">
              <a:buNone/>
            </a:pPr>
            <a:r>
              <a:rPr lang="en-US" sz="2800" dirty="0"/>
              <a:t>	-&gt; </a:t>
            </a:r>
            <a:r>
              <a:rPr lang="en-US" sz="2800" dirty="0" err="1"/>
              <a:t>Trả</a:t>
            </a:r>
            <a:r>
              <a:rPr lang="en-US" sz="2800" dirty="0"/>
              <a:t> </a:t>
            </a:r>
            <a:r>
              <a:rPr lang="en-US" sz="2800" dirty="0" err="1"/>
              <a:t>về</a:t>
            </a:r>
            <a:r>
              <a:rPr lang="en-US" sz="2800" dirty="0"/>
              <a:t> </a:t>
            </a:r>
            <a:r>
              <a:rPr lang="en-US" sz="2800" dirty="0" err="1"/>
              <a:t>giá</a:t>
            </a:r>
            <a:r>
              <a:rPr lang="en-US" sz="2800" dirty="0"/>
              <a:t> </a:t>
            </a:r>
            <a:r>
              <a:rPr lang="en-US" sz="2800" dirty="0" err="1"/>
              <a:t>trị</a:t>
            </a:r>
            <a:r>
              <a:rPr lang="en-US" sz="2800" dirty="0"/>
              <a:t> Q'</a:t>
            </a:r>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31</a:t>
            </a:fld>
            <a:endParaRPr lang="vi-VN" dirty="0"/>
          </a:p>
        </p:txBody>
      </p:sp>
    </p:spTree>
    <p:extLst>
      <p:ext uri="{BB962C8B-B14F-4D97-AF65-F5344CB8AC3E}">
        <p14:creationId xmlns:p14="http://schemas.microsoft.com/office/powerpoint/2010/main" val="801578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303212" y="1600200"/>
            <a:ext cx="11582400" cy="4038599"/>
          </a:xfrm>
        </p:spPr>
        <p:txBody>
          <a:bodyPr>
            <a:normAutofit/>
          </a:bodyPr>
          <a:lstStyle/>
          <a:p>
            <a:pPr marL="0" indent="0" algn="just">
              <a:buNone/>
            </a:pPr>
            <a:r>
              <a:rPr lang="en-US" sz="2800" dirty="0"/>
              <a:t>- Example:</a:t>
            </a:r>
          </a:p>
          <a:p>
            <a:pPr marL="0" indent="0" algn="just">
              <a:buNone/>
            </a:pPr>
            <a:r>
              <a:rPr lang="en-US" sz="2800" dirty="0"/>
              <a:t> 	Q = t</a:t>
            </a:r>
            <a:r>
              <a:rPr lang="en-US" sz="2800" baseline="-25000" dirty="0"/>
              <a:t>1</a:t>
            </a:r>
            <a:r>
              <a:rPr lang="en-US" sz="2800" dirty="0"/>
              <a:t> ∧ t</a:t>
            </a:r>
            <a:r>
              <a:rPr lang="en-US" sz="2800" baseline="-25000" dirty="0"/>
              <a:t>2</a:t>
            </a:r>
            <a:r>
              <a:rPr lang="en-US" sz="2800" dirty="0"/>
              <a:t> ∧ ... ∧ tm </a:t>
            </a:r>
            <a:r>
              <a:rPr lang="en-US" sz="2800" dirty="0" err="1"/>
              <a:t>sau</a:t>
            </a:r>
            <a:r>
              <a:rPr lang="en-US" sz="2800" dirty="0"/>
              <a:t> </a:t>
            </a:r>
            <a:r>
              <a:rPr lang="en-US" sz="2800" dirty="0" err="1"/>
              <a:t>khi</a:t>
            </a:r>
            <a:r>
              <a:rPr lang="en-US" sz="2800" dirty="0"/>
              <a:t> </a:t>
            </a:r>
            <a:r>
              <a:rPr lang="en-US" sz="2800" dirty="0" err="1"/>
              <a:t>mở</a:t>
            </a:r>
            <a:r>
              <a:rPr lang="en-US" sz="2800" dirty="0"/>
              <a:t> </a:t>
            </a:r>
            <a:r>
              <a:rPr lang="en-US" sz="2800" dirty="0" err="1"/>
              <a:t>rộng</a:t>
            </a:r>
            <a:r>
              <a:rPr lang="en-US" sz="2800" dirty="0"/>
              <a:t> </a:t>
            </a:r>
            <a:r>
              <a:rPr lang="en-US" sz="2800" dirty="0" err="1"/>
              <a:t>sẽ</a:t>
            </a:r>
            <a:r>
              <a:rPr lang="en-US" sz="2800" dirty="0"/>
              <a:t> </a:t>
            </a:r>
            <a:r>
              <a:rPr lang="en-US" sz="2800" dirty="0" err="1"/>
              <a:t>trở</a:t>
            </a:r>
            <a:r>
              <a:rPr lang="en-US" sz="2800" dirty="0"/>
              <a:t> </a:t>
            </a:r>
            <a:r>
              <a:rPr lang="en-US" sz="2800" dirty="0" err="1"/>
              <a:t>thành</a:t>
            </a:r>
            <a:r>
              <a:rPr lang="en-US" sz="2800" dirty="0"/>
              <a:t>:</a:t>
            </a:r>
          </a:p>
          <a:p>
            <a:pPr marL="0" indent="0" algn="just">
              <a:buNone/>
            </a:pPr>
            <a:r>
              <a:rPr lang="en-US" sz="2800" dirty="0"/>
              <a:t>	-&gt; Q' = (t</a:t>
            </a:r>
            <a:r>
              <a:rPr lang="en-US" sz="2800" baseline="-25000" dirty="0"/>
              <a:t>1</a:t>
            </a:r>
            <a:r>
              <a:rPr lang="en-US" sz="2800" dirty="0"/>
              <a:t> ∨ t</a:t>
            </a:r>
            <a:r>
              <a:rPr lang="en-US" sz="2800" b="1" baseline="-25000" dirty="0"/>
              <a:t>11</a:t>
            </a:r>
            <a:r>
              <a:rPr lang="en-US" sz="2800" dirty="0"/>
              <a:t> ∨ t</a:t>
            </a:r>
            <a:r>
              <a:rPr lang="en-US" sz="2800" baseline="-25000" dirty="0"/>
              <a:t>12</a:t>
            </a:r>
            <a:r>
              <a:rPr lang="en-US" sz="2800" dirty="0"/>
              <a:t> ∨ ... ∨ t</a:t>
            </a:r>
            <a:r>
              <a:rPr lang="en-US" sz="2800" baseline="-25000" dirty="0"/>
              <a:t>1l</a:t>
            </a:r>
            <a:r>
              <a:rPr lang="en-US" sz="2800" dirty="0"/>
              <a:t>) ∧ (t</a:t>
            </a:r>
            <a:r>
              <a:rPr lang="en-US" sz="2800" b="1" baseline="-25000" dirty="0"/>
              <a:t>2</a:t>
            </a:r>
            <a:r>
              <a:rPr lang="en-US" sz="2800" dirty="0"/>
              <a:t> ∨ t</a:t>
            </a:r>
            <a:r>
              <a:rPr lang="en-US" sz="2800" baseline="-25000" dirty="0"/>
              <a:t>21</a:t>
            </a:r>
            <a:r>
              <a:rPr lang="en-US" sz="2800" dirty="0"/>
              <a:t> ∨ t</a:t>
            </a:r>
            <a:r>
              <a:rPr lang="en-US" sz="2800" baseline="-25000" dirty="0"/>
              <a:t>22</a:t>
            </a:r>
            <a:r>
              <a:rPr lang="en-US" sz="2800" dirty="0"/>
              <a:t> ∨ ... ∨ t</a:t>
            </a:r>
            <a:r>
              <a:rPr lang="en-US" sz="2800" baseline="-25000" dirty="0"/>
              <a:t>2k</a:t>
            </a:r>
            <a:r>
              <a:rPr lang="en-US" sz="2800" dirty="0"/>
              <a:t>) ∧ ... ∧ (t</a:t>
            </a:r>
            <a:r>
              <a:rPr lang="en-US" sz="2800" baseline="-25000" dirty="0"/>
              <a:t>m</a:t>
            </a:r>
            <a:r>
              <a:rPr lang="en-US" sz="2800" dirty="0"/>
              <a:t> ∨ t</a:t>
            </a:r>
            <a:r>
              <a:rPr lang="en-US" sz="2800" baseline="-25000" dirty="0"/>
              <a:t>m1</a:t>
            </a:r>
            <a:r>
              <a:rPr lang="en-US" sz="2800" dirty="0"/>
              <a:t> ∨ t</a:t>
            </a:r>
            <a:r>
              <a:rPr lang="en-US" sz="2800" baseline="-25000" dirty="0"/>
              <a:t>m2</a:t>
            </a:r>
            <a:r>
              <a:rPr lang="en-US" sz="2800" dirty="0"/>
              <a:t> ∨ ... ∨ </a:t>
            </a:r>
            <a:r>
              <a:rPr lang="en-US" sz="2800" dirty="0" err="1"/>
              <a:t>t</a:t>
            </a:r>
            <a:r>
              <a:rPr lang="en-US" sz="2800" baseline="-25000" dirty="0" err="1"/>
              <a:t>mr</a:t>
            </a:r>
            <a:r>
              <a:rPr lang="en-US" sz="2800" dirty="0"/>
              <a:t>)</a:t>
            </a:r>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32</a:t>
            </a:fld>
            <a:endParaRPr lang="vi-VN" dirty="0"/>
          </a:p>
        </p:txBody>
      </p:sp>
    </p:spTree>
    <p:extLst>
      <p:ext uri="{BB962C8B-B14F-4D97-AF65-F5344CB8AC3E}">
        <p14:creationId xmlns:p14="http://schemas.microsoft.com/office/powerpoint/2010/main" val="3241902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303212" y="1295400"/>
            <a:ext cx="11582400" cy="4343399"/>
          </a:xfrm>
        </p:spPr>
        <p:txBody>
          <a:bodyPr>
            <a:normAutofit/>
          </a:bodyPr>
          <a:lstStyle/>
          <a:p>
            <a:pPr marL="457200" lvl="1" indent="0">
              <a:buNone/>
            </a:pPr>
            <a:r>
              <a:rPr lang="en-US" sz="3600" b="1" dirty="0"/>
              <a:t>d. </a:t>
            </a:r>
            <a:r>
              <a:rPr lang="en-US" sz="3600" b="1" dirty="0" err="1"/>
              <a:t>Ứng</a:t>
            </a:r>
            <a:r>
              <a:rPr lang="en-US" sz="3600" b="1" dirty="0"/>
              <a:t> </a:t>
            </a:r>
            <a:r>
              <a:rPr lang="en-US" sz="3600" b="1" dirty="0" err="1"/>
              <a:t>dụng</a:t>
            </a:r>
            <a:r>
              <a:rPr lang="en-US" sz="3600" b="1" dirty="0"/>
              <a:t>:</a:t>
            </a:r>
          </a:p>
          <a:p>
            <a:pPr marL="0" indent="0">
              <a:buNone/>
            </a:pPr>
            <a:r>
              <a:rPr lang="en-US" dirty="0"/>
              <a:t>	</a:t>
            </a:r>
            <a:r>
              <a:rPr lang="en-US" sz="2800" dirty="0"/>
              <a:t>- </a:t>
            </a:r>
            <a:r>
              <a:rPr lang="en-US" sz="2800" dirty="0" err="1"/>
              <a:t>Thay</a:t>
            </a:r>
            <a:r>
              <a:rPr lang="en-US" sz="2800" dirty="0"/>
              <a:t> </a:t>
            </a:r>
            <a:r>
              <a:rPr lang="en-US" sz="2800" dirty="0" err="1"/>
              <a:t>vì</a:t>
            </a:r>
            <a:r>
              <a:rPr lang="en-US" sz="2800" dirty="0"/>
              <a:t> </a:t>
            </a:r>
            <a:r>
              <a:rPr lang="en-US" sz="2800" dirty="0" err="1"/>
              <a:t>chỉ</a:t>
            </a:r>
            <a:r>
              <a:rPr lang="en-US" sz="2800" dirty="0"/>
              <a:t> </a:t>
            </a:r>
            <a:r>
              <a:rPr lang="en-US" sz="2800" dirty="0" err="1"/>
              <a:t>hiển</a:t>
            </a:r>
            <a:r>
              <a:rPr lang="en-US" sz="2800" dirty="0"/>
              <a:t> </a:t>
            </a:r>
            <a:r>
              <a:rPr lang="en-US" sz="2800" dirty="0" err="1"/>
              <a:t>thị</a:t>
            </a:r>
            <a:r>
              <a:rPr lang="en-US" sz="2800" dirty="0"/>
              <a:t> </a:t>
            </a:r>
            <a:r>
              <a:rPr lang="en-US" sz="2800" dirty="0" err="1"/>
              <a:t>các</a:t>
            </a:r>
            <a:r>
              <a:rPr lang="en-US" sz="2800" dirty="0"/>
              <a:t> </a:t>
            </a:r>
            <a:r>
              <a:rPr lang="en-US" sz="2800" dirty="0" err="1"/>
              <a:t>kết</a:t>
            </a:r>
            <a:r>
              <a:rPr lang="en-US" sz="2800" dirty="0"/>
              <a:t> </a:t>
            </a:r>
            <a:r>
              <a:rPr lang="en-US" sz="2800" dirty="0" err="1"/>
              <a:t>quả</a:t>
            </a:r>
            <a:r>
              <a:rPr lang="en-US" sz="2800" dirty="0"/>
              <a:t> </a:t>
            </a:r>
            <a:r>
              <a:rPr lang="en-US" sz="2800" dirty="0" err="1"/>
              <a:t>liên</a:t>
            </a:r>
            <a:r>
              <a:rPr lang="en-US" sz="2800" dirty="0"/>
              <a:t> </a:t>
            </a:r>
            <a:r>
              <a:rPr lang="en-US" sz="2800" dirty="0" err="1"/>
              <a:t>quan</a:t>
            </a:r>
            <a:r>
              <a:rPr lang="en-US" sz="2800" dirty="0"/>
              <a:t> </a:t>
            </a:r>
            <a:r>
              <a:rPr lang="en-US" sz="2800" dirty="0" err="1"/>
              <a:t>đến</a:t>
            </a:r>
            <a:r>
              <a:rPr lang="en-US" sz="2800" dirty="0"/>
              <a:t> </a:t>
            </a:r>
            <a:r>
              <a:rPr lang="en-US" sz="2800" dirty="0" err="1"/>
              <a:t>từ</a:t>
            </a:r>
            <a:r>
              <a:rPr lang="en-US" sz="2800" dirty="0"/>
              <a:t> </a:t>
            </a:r>
            <a:r>
              <a:rPr lang="en-US" sz="2800" dirty="0" err="1"/>
              <a:t>khóa</a:t>
            </a:r>
            <a:r>
              <a:rPr lang="en-US" sz="2800" dirty="0"/>
              <a:t> </a:t>
            </a:r>
            <a:r>
              <a:rPr lang="en-US" sz="2800" dirty="0" err="1"/>
              <a:t>từ</a:t>
            </a:r>
            <a:r>
              <a:rPr lang="en-US" sz="2800" dirty="0"/>
              <a:t> ng</a:t>
            </a:r>
            <a:r>
              <a:rPr lang="vi-VN" sz="2800" dirty="0"/>
              <a:t>ư</a:t>
            </a:r>
            <a:r>
              <a:rPr lang="en-US" sz="2800" dirty="0" err="1"/>
              <a:t>ời</a:t>
            </a:r>
            <a:r>
              <a:rPr lang="en-US" sz="2800" dirty="0"/>
              <a:t> </a:t>
            </a:r>
            <a:r>
              <a:rPr lang="en-US" sz="2800" dirty="0" err="1"/>
              <a:t>dùng</a:t>
            </a:r>
            <a:r>
              <a:rPr lang="en-US" sz="2800" dirty="0"/>
              <a:t>, </a:t>
            </a:r>
            <a:r>
              <a:rPr lang="en-US" sz="2800" dirty="0" err="1"/>
              <a:t>hệ</a:t>
            </a:r>
            <a:r>
              <a:rPr lang="en-US" sz="2800" dirty="0"/>
              <a:t> </a:t>
            </a:r>
            <a:r>
              <a:rPr lang="en-US" sz="2800" dirty="0" err="1"/>
              <a:t>thống</a:t>
            </a:r>
            <a:r>
              <a:rPr lang="en-US" sz="2800" dirty="0"/>
              <a:t> </a:t>
            </a:r>
            <a:r>
              <a:rPr lang="en-US" sz="2800" dirty="0" err="1"/>
              <a:t>tìm</a:t>
            </a:r>
            <a:r>
              <a:rPr lang="en-US" sz="2800" dirty="0"/>
              <a:t> </a:t>
            </a:r>
            <a:r>
              <a:rPr lang="en-US" sz="2800" dirty="0" err="1"/>
              <a:t>kiếm</a:t>
            </a:r>
            <a:r>
              <a:rPr lang="en-US" sz="2800" dirty="0"/>
              <a:t> </a:t>
            </a:r>
            <a:r>
              <a:rPr lang="en-US" sz="2800" dirty="0" err="1"/>
              <a:t>sẽ</a:t>
            </a:r>
            <a:r>
              <a:rPr lang="en-US" sz="2800" dirty="0"/>
              <a:t> </a:t>
            </a:r>
            <a:r>
              <a:rPr lang="en-US" sz="2800" dirty="0" err="1"/>
              <a:t>dựa</a:t>
            </a:r>
            <a:r>
              <a:rPr lang="en-US" sz="2800" dirty="0"/>
              <a:t> </a:t>
            </a:r>
            <a:r>
              <a:rPr lang="en-US" sz="2800" dirty="0" err="1"/>
              <a:t>vào</a:t>
            </a:r>
            <a:r>
              <a:rPr lang="en-US" sz="2800" dirty="0"/>
              <a:t> </a:t>
            </a:r>
            <a:r>
              <a:rPr lang="en-US" sz="2800" dirty="0" err="1"/>
              <a:t>thông</a:t>
            </a:r>
            <a:r>
              <a:rPr lang="en-US" sz="2800" dirty="0"/>
              <a:t> tin </a:t>
            </a:r>
            <a:r>
              <a:rPr lang="en-US" sz="2800" dirty="0" err="1"/>
              <a:t>khách</a:t>
            </a:r>
            <a:r>
              <a:rPr lang="en-US" sz="2800" dirty="0"/>
              <a:t> </a:t>
            </a:r>
            <a:r>
              <a:rPr lang="en-US" sz="2800" dirty="0" err="1"/>
              <a:t>hàng</a:t>
            </a:r>
            <a:r>
              <a:rPr lang="en-US" sz="2800" dirty="0"/>
              <a:t> </a:t>
            </a:r>
            <a:r>
              <a:rPr lang="en-US" sz="2800" dirty="0" err="1"/>
              <a:t>và</a:t>
            </a:r>
            <a:r>
              <a:rPr lang="en-US" sz="2800" dirty="0"/>
              <a:t> </a:t>
            </a:r>
            <a:r>
              <a:rPr lang="en-US" sz="2800" dirty="0" err="1"/>
              <a:t>lịch</a:t>
            </a:r>
            <a:r>
              <a:rPr lang="en-US" sz="2800" dirty="0"/>
              <a:t> </a:t>
            </a:r>
            <a:r>
              <a:rPr lang="en-US" sz="2800" dirty="0" err="1"/>
              <a:t>sử</a:t>
            </a:r>
            <a:r>
              <a:rPr lang="en-US" sz="2800" dirty="0"/>
              <a:t> </a:t>
            </a:r>
            <a:r>
              <a:rPr lang="en-US" sz="2800" dirty="0" err="1"/>
              <a:t>tìm</a:t>
            </a:r>
            <a:r>
              <a:rPr lang="en-US" sz="2800" dirty="0"/>
              <a:t> </a:t>
            </a:r>
            <a:r>
              <a:rPr lang="en-US" sz="2800" dirty="0" err="1"/>
              <a:t>kiếm</a:t>
            </a:r>
            <a:r>
              <a:rPr lang="en-US" sz="2800" dirty="0"/>
              <a:t> </a:t>
            </a:r>
            <a:r>
              <a:rPr lang="en-US" sz="2800" dirty="0" err="1"/>
              <a:t>và</a:t>
            </a:r>
            <a:r>
              <a:rPr lang="en-US" sz="2800" dirty="0"/>
              <a:t> </a:t>
            </a:r>
            <a:r>
              <a:rPr lang="en-US" sz="2800" dirty="0" err="1"/>
              <a:t>trả</a:t>
            </a:r>
            <a:r>
              <a:rPr lang="en-US" sz="2800" dirty="0"/>
              <a:t> </a:t>
            </a:r>
            <a:r>
              <a:rPr lang="en-US" sz="2800" dirty="0" err="1"/>
              <a:t>về</a:t>
            </a:r>
            <a:r>
              <a:rPr lang="en-US" sz="2800" dirty="0"/>
              <a:t> </a:t>
            </a:r>
            <a:r>
              <a:rPr lang="en-US" sz="2800" dirty="0" err="1"/>
              <a:t>các</a:t>
            </a:r>
            <a:r>
              <a:rPr lang="en-US" sz="2800" dirty="0"/>
              <a:t> </a:t>
            </a:r>
            <a:r>
              <a:rPr lang="en-US" sz="2800" dirty="0" err="1"/>
              <a:t>kết</a:t>
            </a:r>
            <a:r>
              <a:rPr lang="en-US" sz="2800" dirty="0"/>
              <a:t> </a:t>
            </a:r>
            <a:r>
              <a:rPr lang="en-US" sz="2800" dirty="0" err="1"/>
              <a:t>quả</a:t>
            </a:r>
            <a:r>
              <a:rPr lang="en-US" sz="2800" dirty="0"/>
              <a:t>.</a:t>
            </a:r>
          </a:p>
          <a:p>
            <a:pPr marL="0" indent="0">
              <a:buNone/>
            </a:pPr>
            <a:r>
              <a:rPr lang="en-US" sz="2800" dirty="0"/>
              <a:t>	-&gt; </a:t>
            </a:r>
            <a:r>
              <a:rPr lang="en-US" sz="2800" dirty="0" err="1"/>
              <a:t>Các</a:t>
            </a:r>
            <a:r>
              <a:rPr lang="en-US" sz="2800" dirty="0"/>
              <a:t> </a:t>
            </a:r>
            <a:r>
              <a:rPr lang="en-US" sz="2800" dirty="0" err="1"/>
              <a:t>kết</a:t>
            </a:r>
            <a:r>
              <a:rPr lang="en-US" sz="2800" dirty="0"/>
              <a:t> </a:t>
            </a:r>
            <a:r>
              <a:rPr lang="en-US" sz="2800" dirty="0" err="1"/>
              <a:t>quả</a:t>
            </a:r>
            <a:r>
              <a:rPr lang="en-US" sz="2800" dirty="0"/>
              <a:t> </a:t>
            </a:r>
            <a:r>
              <a:rPr lang="en-US" sz="2800" dirty="0" err="1"/>
              <a:t>có</a:t>
            </a:r>
            <a:r>
              <a:rPr lang="en-US" sz="2800" dirty="0"/>
              <a:t> </a:t>
            </a:r>
            <a:r>
              <a:rPr lang="en-US" sz="2800" dirty="0" err="1"/>
              <a:t>xu</a:t>
            </a:r>
            <a:r>
              <a:rPr lang="en-US" sz="2800" dirty="0"/>
              <a:t> h</a:t>
            </a:r>
            <a:r>
              <a:rPr lang="vi-VN" sz="2800" dirty="0"/>
              <a:t>ư</a:t>
            </a:r>
            <a:r>
              <a:rPr lang="en-US" sz="2800" dirty="0" err="1"/>
              <a:t>ớng</a:t>
            </a:r>
            <a:r>
              <a:rPr lang="en-US" sz="2800" dirty="0"/>
              <a:t> </a:t>
            </a:r>
            <a:r>
              <a:rPr lang="en-US" sz="2800" dirty="0" err="1"/>
              <a:t>dựa</a:t>
            </a:r>
            <a:r>
              <a:rPr lang="en-US" sz="2800" dirty="0"/>
              <a:t> </a:t>
            </a:r>
            <a:r>
              <a:rPr lang="en-US" sz="2800" dirty="0" err="1"/>
              <a:t>trên</a:t>
            </a:r>
            <a:r>
              <a:rPr lang="en-US" sz="2800" dirty="0"/>
              <a:t> </a:t>
            </a:r>
            <a:r>
              <a:rPr lang="en-US" sz="2800" dirty="0" err="1"/>
              <a:t>mỗi</a:t>
            </a:r>
            <a:r>
              <a:rPr lang="en-US" sz="2800" dirty="0"/>
              <a:t> </a:t>
            </a:r>
            <a:r>
              <a:rPr lang="en-US" sz="2800" dirty="0" err="1"/>
              <a:t>quan</a:t>
            </a:r>
            <a:r>
              <a:rPr lang="en-US" sz="2800" dirty="0"/>
              <a:t> </a:t>
            </a:r>
            <a:r>
              <a:rPr lang="en-US" sz="2800" dirty="0" err="1"/>
              <a:t>tâm</a:t>
            </a:r>
            <a:r>
              <a:rPr lang="en-US" sz="2800" dirty="0"/>
              <a:t> </a:t>
            </a:r>
            <a:r>
              <a:rPr lang="en-US" sz="2800" dirty="0" err="1"/>
              <a:t>của</a:t>
            </a:r>
            <a:r>
              <a:rPr lang="en-US" sz="2800" dirty="0"/>
              <a:t> ng</a:t>
            </a:r>
            <a:r>
              <a:rPr lang="vi-VN" sz="2800" dirty="0"/>
              <a:t>ư</a:t>
            </a:r>
            <a:r>
              <a:rPr lang="en-US" sz="2800" dirty="0" err="1"/>
              <a:t>ời</a:t>
            </a:r>
            <a:r>
              <a:rPr lang="en-US" sz="2800" dirty="0"/>
              <a:t> dung</a:t>
            </a:r>
          </a:p>
          <a:p>
            <a:pPr marL="0" indent="0">
              <a:buNone/>
            </a:pPr>
            <a:r>
              <a:rPr lang="en-US" sz="2800" dirty="0"/>
              <a:t>	VD:</a:t>
            </a:r>
          </a:p>
          <a:p>
            <a:pPr marL="0" indent="0">
              <a:buNone/>
            </a:pPr>
            <a:r>
              <a:rPr lang="en-US" sz="2800" dirty="0"/>
              <a:t>	</a:t>
            </a:r>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33</a:t>
            </a:fld>
            <a:endParaRPr lang="vi-VN" dirty="0"/>
          </a:p>
        </p:txBody>
      </p:sp>
    </p:spTree>
    <p:extLst>
      <p:ext uri="{BB962C8B-B14F-4D97-AF65-F5344CB8AC3E}">
        <p14:creationId xmlns:p14="http://schemas.microsoft.com/office/powerpoint/2010/main" val="3697393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303212" y="1600200"/>
            <a:ext cx="11582400" cy="4038599"/>
          </a:xfrm>
        </p:spPr>
        <p:txBody>
          <a:bodyPr>
            <a:normAutofit lnSpcReduction="10000"/>
          </a:bodyPr>
          <a:lstStyle/>
          <a:p>
            <a:pPr marL="0" indent="0" algn="just">
              <a:buNone/>
            </a:pPr>
            <a:r>
              <a:rPr lang="en-US" sz="2800" dirty="0"/>
              <a:t>+ So </a:t>
            </a:r>
            <a:r>
              <a:rPr lang="en-US" sz="2800" dirty="0" err="1"/>
              <a:t>sánh</a:t>
            </a:r>
            <a:r>
              <a:rPr lang="en-US" sz="2800" dirty="0"/>
              <a:t> </a:t>
            </a:r>
            <a:r>
              <a:rPr lang="en-US" sz="2800" dirty="0" err="1"/>
              <a:t>giữa</a:t>
            </a:r>
            <a:r>
              <a:rPr lang="en-US" sz="2800" dirty="0"/>
              <a:t> ng</a:t>
            </a:r>
            <a:r>
              <a:rPr lang="vi-VN" sz="2800" dirty="0"/>
              <a:t>ư</a:t>
            </a:r>
            <a:r>
              <a:rPr lang="en-US" sz="2800" dirty="0" err="1"/>
              <a:t>ời</a:t>
            </a:r>
            <a:r>
              <a:rPr lang="en-US" sz="2800" dirty="0"/>
              <a:t> </a:t>
            </a:r>
            <a:r>
              <a:rPr lang="en-US" sz="2800" dirty="0" err="1"/>
              <a:t>dùng</a:t>
            </a:r>
            <a:r>
              <a:rPr lang="en-US" sz="2800" dirty="0"/>
              <a:t> </a:t>
            </a:r>
            <a:r>
              <a:rPr lang="en-US" sz="2800" dirty="0" err="1"/>
              <a:t>đã</a:t>
            </a:r>
            <a:r>
              <a:rPr lang="en-US" sz="2800" dirty="0"/>
              <a:t> </a:t>
            </a:r>
            <a:r>
              <a:rPr lang="en-US" sz="2800" dirty="0" err="1"/>
              <a:t>đăng</a:t>
            </a:r>
            <a:r>
              <a:rPr lang="en-US" sz="2800" dirty="0"/>
              <a:t> </a:t>
            </a:r>
            <a:r>
              <a:rPr lang="en-US" sz="2800" dirty="0" err="1"/>
              <a:t>ký</a:t>
            </a:r>
            <a:r>
              <a:rPr lang="en-US" sz="2800" dirty="0"/>
              <a:t> </a:t>
            </a:r>
            <a:r>
              <a:rPr lang="en-US" sz="2800" dirty="0" err="1"/>
              <a:t>và</a:t>
            </a:r>
            <a:r>
              <a:rPr lang="en-US" sz="2800" dirty="0"/>
              <a:t> </a:t>
            </a:r>
            <a:r>
              <a:rPr lang="en-US" sz="2800" dirty="0" err="1"/>
              <a:t>ch</a:t>
            </a:r>
            <a:r>
              <a:rPr lang="vi-VN" sz="2800" dirty="0"/>
              <a:t>ư</a:t>
            </a:r>
            <a:r>
              <a:rPr lang="en-US" sz="2800" dirty="0"/>
              <a:t>a </a:t>
            </a:r>
            <a:r>
              <a:rPr lang="en-US" sz="2800" dirty="0" err="1"/>
              <a:t>đăng</a:t>
            </a:r>
            <a:r>
              <a:rPr lang="en-US" sz="2800" dirty="0"/>
              <a:t> </a:t>
            </a:r>
            <a:r>
              <a:rPr lang="en-US" sz="2800" dirty="0" err="1"/>
              <a:t>ký</a:t>
            </a:r>
            <a:r>
              <a:rPr lang="en-US" sz="2800" dirty="0"/>
              <a:t> </a:t>
            </a:r>
          </a:p>
          <a:p>
            <a:pPr marL="0" indent="0" algn="just">
              <a:buNone/>
            </a:pPr>
            <a:r>
              <a:rPr lang="en-US" sz="2800" dirty="0"/>
              <a:t>	&gt; Ng</a:t>
            </a:r>
            <a:r>
              <a:rPr lang="vi-VN" sz="2800" dirty="0"/>
              <a:t>ư</a:t>
            </a:r>
            <a:r>
              <a:rPr lang="en-US" sz="2800" dirty="0" err="1"/>
              <a:t>ời</a:t>
            </a:r>
            <a:r>
              <a:rPr lang="en-US" sz="2800" dirty="0"/>
              <a:t> </a:t>
            </a:r>
            <a:r>
              <a:rPr lang="en-US" sz="2800" dirty="0" err="1"/>
              <a:t>dùng</a:t>
            </a:r>
            <a:r>
              <a:rPr lang="en-US" sz="2800" dirty="0"/>
              <a:t> </a:t>
            </a:r>
            <a:r>
              <a:rPr lang="en-US" sz="2800" dirty="0" err="1"/>
              <a:t>ch</a:t>
            </a:r>
            <a:r>
              <a:rPr lang="vi-VN" sz="2800" dirty="0"/>
              <a:t>ư</a:t>
            </a:r>
            <a:r>
              <a:rPr lang="en-US" sz="2800" dirty="0"/>
              <a:t>a </a:t>
            </a:r>
            <a:r>
              <a:rPr lang="en-US" sz="2800" dirty="0" err="1"/>
              <a:t>đăng</a:t>
            </a:r>
            <a:r>
              <a:rPr lang="en-US" sz="2800" dirty="0"/>
              <a:t> </a:t>
            </a:r>
            <a:r>
              <a:rPr lang="en-US" sz="2800" dirty="0" err="1"/>
              <a:t>ký</a:t>
            </a:r>
            <a:r>
              <a:rPr lang="en-US" sz="2800" dirty="0"/>
              <a:t> </a:t>
            </a:r>
            <a:r>
              <a:rPr lang="en-US" sz="2800" dirty="0" err="1"/>
              <a:t>khi</a:t>
            </a:r>
            <a:r>
              <a:rPr lang="en-US" sz="2800" dirty="0"/>
              <a:t> </a:t>
            </a:r>
            <a:r>
              <a:rPr lang="en-US" sz="2800" dirty="0" err="1"/>
              <a:t>tìm</a:t>
            </a:r>
            <a:r>
              <a:rPr lang="en-US" sz="2800" dirty="0"/>
              <a:t> </a:t>
            </a:r>
            <a:r>
              <a:rPr lang="en-US" sz="2800" dirty="0" err="1"/>
              <a:t>kiếm</a:t>
            </a:r>
            <a:r>
              <a:rPr lang="en-US" sz="2800" dirty="0"/>
              <a:t> </a:t>
            </a:r>
            <a:r>
              <a:rPr lang="en-US" sz="2800" dirty="0" err="1"/>
              <a:t>một</a:t>
            </a:r>
            <a:r>
              <a:rPr lang="en-US" sz="2800" dirty="0"/>
              <a:t> </a:t>
            </a:r>
            <a:r>
              <a:rPr lang="en-US" sz="2800" dirty="0" err="1"/>
              <a:t>từ</a:t>
            </a:r>
            <a:r>
              <a:rPr lang="en-US" sz="2800" dirty="0"/>
              <a:t> </a:t>
            </a:r>
            <a:r>
              <a:rPr lang="en-US" sz="2800" dirty="0" err="1"/>
              <a:t>khóa</a:t>
            </a:r>
            <a:r>
              <a:rPr lang="en-US" sz="2800" dirty="0"/>
              <a:t> </a:t>
            </a:r>
            <a:r>
              <a:rPr lang="en-US" sz="2800" dirty="0" err="1"/>
              <a:t>như</a:t>
            </a:r>
            <a:r>
              <a:rPr lang="en-US" sz="2800" dirty="0"/>
              <a:t> “</a:t>
            </a:r>
            <a:r>
              <a:rPr lang="en-US" sz="2800" dirty="0" err="1"/>
              <a:t>xe</a:t>
            </a:r>
            <a:r>
              <a:rPr lang="en-US" sz="2800" dirty="0"/>
              <a:t> </a:t>
            </a:r>
            <a:r>
              <a:rPr lang="en-US" sz="2800" dirty="0" err="1"/>
              <a:t>máy</a:t>
            </a:r>
            <a:r>
              <a:rPr lang="en-US" sz="2800" dirty="0"/>
              <a:t>”, </a:t>
            </a:r>
            <a:r>
              <a:rPr lang="en-US" sz="2800" dirty="0" err="1"/>
              <a:t>hệ</a:t>
            </a:r>
            <a:r>
              <a:rPr lang="en-US" sz="2800" dirty="0"/>
              <a:t> </a:t>
            </a:r>
            <a:r>
              <a:rPr lang="en-US" sz="2800" dirty="0" err="1"/>
              <a:t>thống</a:t>
            </a:r>
            <a:r>
              <a:rPr lang="en-US" sz="2800" dirty="0"/>
              <a:t> </a:t>
            </a:r>
            <a:r>
              <a:rPr lang="en-US" sz="2800" dirty="0" err="1"/>
              <a:t>tìm</a:t>
            </a:r>
            <a:r>
              <a:rPr lang="en-US" sz="2800" dirty="0"/>
              <a:t> </a:t>
            </a:r>
            <a:r>
              <a:rPr lang="en-US" sz="2800" dirty="0" err="1"/>
              <a:t>kiếm</a:t>
            </a:r>
            <a:r>
              <a:rPr lang="en-US" sz="2800" dirty="0"/>
              <a:t> </a:t>
            </a:r>
            <a:r>
              <a:rPr lang="en-US" sz="2800" dirty="0" err="1"/>
              <a:t>chỉ</a:t>
            </a:r>
            <a:r>
              <a:rPr lang="en-US" sz="2800" dirty="0"/>
              <a:t> </a:t>
            </a:r>
            <a:r>
              <a:rPr lang="en-US" sz="2800" dirty="0" err="1"/>
              <a:t>trả</a:t>
            </a:r>
            <a:r>
              <a:rPr lang="en-US" sz="2800" dirty="0"/>
              <a:t> </a:t>
            </a:r>
            <a:r>
              <a:rPr lang="en-US" sz="2800" dirty="0" err="1"/>
              <a:t>về</a:t>
            </a:r>
            <a:r>
              <a:rPr lang="en-US" sz="2800" dirty="0"/>
              <a:t> </a:t>
            </a:r>
            <a:r>
              <a:rPr lang="en-US" sz="2800" dirty="0" err="1"/>
              <a:t>các</a:t>
            </a:r>
            <a:r>
              <a:rPr lang="en-US" sz="2800" dirty="0"/>
              <a:t> </a:t>
            </a:r>
            <a:r>
              <a:rPr lang="en-US" sz="2800" dirty="0" err="1"/>
              <a:t>giá</a:t>
            </a:r>
            <a:r>
              <a:rPr lang="en-US" sz="2800" dirty="0"/>
              <a:t> </a:t>
            </a:r>
            <a:r>
              <a:rPr lang="en-US" sz="2800" dirty="0" err="1"/>
              <a:t>trị</a:t>
            </a:r>
            <a:r>
              <a:rPr lang="en-US" sz="2800" dirty="0"/>
              <a:t> </a:t>
            </a:r>
            <a:r>
              <a:rPr lang="en-US" sz="2800" dirty="0" err="1"/>
              <a:t>nh</a:t>
            </a:r>
            <a:r>
              <a:rPr lang="vi-VN" sz="2800" dirty="0"/>
              <a:t>ư</a:t>
            </a:r>
            <a:r>
              <a:rPr lang="en-US" sz="2800" dirty="0"/>
              <a:t> “</a:t>
            </a:r>
            <a:r>
              <a:rPr lang="en-US" sz="2800" dirty="0" err="1"/>
              <a:t>định</a:t>
            </a:r>
            <a:r>
              <a:rPr lang="en-US" sz="2800" dirty="0"/>
              <a:t> </a:t>
            </a:r>
            <a:r>
              <a:rPr lang="en-US" sz="2800" dirty="0" err="1"/>
              <a:t>nghĩa</a:t>
            </a:r>
            <a:r>
              <a:rPr lang="en-US" sz="2800" dirty="0"/>
              <a:t>”, “</a:t>
            </a:r>
            <a:r>
              <a:rPr lang="en-US" sz="2800" dirty="0" err="1"/>
              <a:t>các</a:t>
            </a:r>
            <a:r>
              <a:rPr lang="en-US" sz="2800" dirty="0"/>
              <a:t> </a:t>
            </a:r>
            <a:r>
              <a:rPr lang="en-US" sz="2800" dirty="0" err="1"/>
              <a:t>loại</a:t>
            </a:r>
            <a:r>
              <a:rPr lang="en-US" sz="2800" dirty="0"/>
              <a:t> </a:t>
            </a:r>
            <a:r>
              <a:rPr lang="en-US" sz="2800" dirty="0" err="1"/>
              <a:t>xe</a:t>
            </a:r>
            <a:r>
              <a:rPr lang="en-US" sz="2800" dirty="0"/>
              <a:t> </a:t>
            </a:r>
            <a:r>
              <a:rPr lang="en-US" sz="2800" dirty="0" err="1"/>
              <a:t>máy</a:t>
            </a:r>
            <a:r>
              <a:rPr lang="en-US" sz="2800" dirty="0"/>
              <a:t>”, “</a:t>
            </a:r>
            <a:r>
              <a:rPr lang="en-US" sz="2800" dirty="0" err="1"/>
              <a:t>các</a:t>
            </a:r>
            <a:r>
              <a:rPr lang="en-US" sz="2800" dirty="0"/>
              <a:t> </a:t>
            </a:r>
            <a:r>
              <a:rPr lang="en-US" sz="2800" dirty="0" err="1"/>
              <a:t>hãng</a:t>
            </a:r>
            <a:r>
              <a:rPr lang="en-US" sz="2800" dirty="0"/>
              <a:t> </a:t>
            </a:r>
            <a:r>
              <a:rPr lang="en-US" sz="2800" dirty="0" err="1"/>
              <a:t>xe</a:t>
            </a:r>
            <a:r>
              <a:rPr lang="en-US" sz="2800" dirty="0"/>
              <a:t> </a:t>
            </a:r>
            <a:r>
              <a:rPr lang="en-US" sz="2800" dirty="0" err="1"/>
              <a:t>máy</a:t>
            </a:r>
            <a:r>
              <a:rPr lang="en-US" sz="2800" dirty="0"/>
              <a:t>”,… </a:t>
            </a:r>
            <a:r>
              <a:rPr lang="en-US" sz="2800" dirty="0" err="1"/>
              <a:t>nh</a:t>
            </a:r>
            <a:r>
              <a:rPr lang="vi-VN" sz="2800" dirty="0"/>
              <a:t>ư</a:t>
            </a:r>
            <a:r>
              <a:rPr lang="en-US" sz="2800" dirty="0"/>
              <a:t>ng </a:t>
            </a:r>
            <a:r>
              <a:rPr lang="en-US" sz="2800" dirty="0" err="1"/>
              <a:t>thông</a:t>
            </a:r>
            <a:r>
              <a:rPr lang="en-US" sz="2800" dirty="0"/>
              <a:t> tin </a:t>
            </a:r>
            <a:r>
              <a:rPr lang="en-US" sz="2800" dirty="0" err="1"/>
              <a:t>vẫn</a:t>
            </a:r>
            <a:r>
              <a:rPr lang="en-US" sz="2800" dirty="0"/>
              <a:t> </a:t>
            </a:r>
            <a:r>
              <a:rPr lang="en-US" sz="2800" dirty="0" err="1"/>
              <a:t>rời</a:t>
            </a:r>
            <a:r>
              <a:rPr lang="en-US" sz="2800" dirty="0"/>
              <a:t> </a:t>
            </a:r>
            <a:r>
              <a:rPr lang="en-US" sz="2800" dirty="0" err="1"/>
              <a:t>rạc</a:t>
            </a:r>
            <a:r>
              <a:rPr lang="en-US" sz="2800" dirty="0"/>
              <a:t>, </a:t>
            </a:r>
            <a:r>
              <a:rPr lang="en-US" sz="2800" dirty="0" err="1"/>
              <a:t>và</a:t>
            </a:r>
            <a:r>
              <a:rPr lang="en-US" sz="2800" dirty="0"/>
              <a:t> </a:t>
            </a:r>
            <a:r>
              <a:rPr lang="en-US" sz="2800" dirty="0" err="1"/>
              <a:t>không</a:t>
            </a:r>
            <a:r>
              <a:rPr lang="en-US" sz="2800" dirty="0"/>
              <a:t> </a:t>
            </a:r>
            <a:r>
              <a:rPr lang="en-US" sz="2800" dirty="0" err="1"/>
              <a:t>tập</a:t>
            </a:r>
            <a:r>
              <a:rPr lang="en-US" sz="2800" dirty="0"/>
              <a:t> </a:t>
            </a:r>
            <a:r>
              <a:rPr lang="en-US" sz="2800" dirty="0" err="1"/>
              <a:t>trung</a:t>
            </a:r>
            <a:r>
              <a:rPr lang="en-US" sz="2800" dirty="0"/>
              <a:t>.</a:t>
            </a:r>
          </a:p>
          <a:p>
            <a:pPr marL="0" indent="0" algn="just">
              <a:buNone/>
            </a:pPr>
            <a:r>
              <a:rPr lang="en-US" sz="2800" dirty="0"/>
              <a:t>	&gt; Ng</a:t>
            </a:r>
            <a:r>
              <a:rPr lang="vi-VN" sz="2800" dirty="0"/>
              <a:t>ư</a:t>
            </a:r>
            <a:r>
              <a:rPr lang="en-US" sz="2800" dirty="0" err="1"/>
              <a:t>ời</a:t>
            </a:r>
            <a:r>
              <a:rPr lang="en-US" sz="2800" dirty="0"/>
              <a:t> </a:t>
            </a:r>
            <a:r>
              <a:rPr lang="en-US" sz="2800" dirty="0" err="1"/>
              <a:t>dùng</a:t>
            </a:r>
            <a:r>
              <a:rPr lang="en-US" sz="2800" dirty="0"/>
              <a:t> </a:t>
            </a:r>
            <a:r>
              <a:rPr lang="en-US" sz="2800" dirty="0" err="1"/>
              <a:t>đã</a:t>
            </a:r>
            <a:r>
              <a:rPr lang="en-US" sz="2800" dirty="0"/>
              <a:t> </a:t>
            </a:r>
            <a:r>
              <a:rPr lang="en-US" sz="2800" dirty="0" err="1"/>
              <a:t>đăng</a:t>
            </a:r>
            <a:r>
              <a:rPr lang="en-US" sz="2800" dirty="0"/>
              <a:t> </a:t>
            </a:r>
            <a:r>
              <a:rPr lang="en-US" sz="2800" dirty="0" err="1"/>
              <a:t>ký</a:t>
            </a:r>
            <a:r>
              <a:rPr lang="en-US" sz="2800" dirty="0"/>
              <a:t> </a:t>
            </a:r>
            <a:r>
              <a:rPr lang="en-US" sz="2800" dirty="0" err="1"/>
              <a:t>khi</a:t>
            </a:r>
            <a:r>
              <a:rPr lang="en-US" sz="2800" dirty="0"/>
              <a:t> </a:t>
            </a:r>
            <a:r>
              <a:rPr lang="en-US" sz="2800" dirty="0" err="1"/>
              <a:t>tìm</a:t>
            </a:r>
            <a:r>
              <a:rPr lang="en-US" sz="2800" dirty="0"/>
              <a:t> </a:t>
            </a:r>
            <a:r>
              <a:rPr lang="en-US" sz="2800" dirty="0" err="1"/>
              <a:t>kiếm</a:t>
            </a:r>
            <a:r>
              <a:rPr lang="en-US" sz="2800" dirty="0"/>
              <a:t> </a:t>
            </a:r>
            <a:r>
              <a:rPr lang="en-US" sz="2800" dirty="0" err="1"/>
              <a:t>từ</a:t>
            </a:r>
            <a:r>
              <a:rPr lang="en-US" sz="2800" dirty="0"/>
              <a:t> </a:t>
            </a:r>
            <a:r>
              <a:rPr lang="en-US" sz="2800" dirty="0" err="1"/>
              <a:t>khóa</a:t>
            </a:r>
            <a:r>
              <a:rPr lang="en-US" sz="2800" dirty="0"/>
              <a:t> </a:t>
            </a:r>
            <a:r>
              <a:rPr lang="en-US" sz="2800" dirty="0" err="1"/>
              <a:t>nh</a:t>
            </a:r>
            <a:r>
              <a:rPr lang="vi-VN" sz="2800" dirty="0"/>
              <a:t>ư</a:t>
            </a:r>
            <a:r>
              <a:rPr lang="en-US" sz="2800" dirty="0"/>
              <a:t> </a:t>
            </a:r>
            <a:r>
              <a:rPr lang="en-US" sz="2800" dirty="0" err="1"/>
              <a:t>trên</a:t>
            </a:r>
            <a:r>
              <a:rPr lang="en-US" sz="2800" dirty="0"/>
              <a:t>, </a:t>
            </a:r>
            <a:r>
              <a:rPr lang="en-US" sz="2800" dirty="0" err="1"/>
              <a:t>hệ</a:t>
            </a:r>
            <a:r>
              <a:rPr lang="en-US" sz="2800" dirty="0"/>
              <a:t> </a:t>
            </a:r>
            <a:r>
              <a:rPr lang="en-US" sz="2800" dirty="0" err="1"/>
              <a:t>thống</a:t>
            </a:r>
            <a:r>
              <a:rPr lang="en-US" sz="2800" dirty="0"/>
              <a:t> </a:t>
            </a:r>
            <a:r>
              <a:rPr lang="en-US" sz="2800" dirty="0" err="1"/>
              <a:t>sẽ</a:t>
            </a:r>
            <a:r>
              <a:rPr lang="en-US" sz="2800" dirty="0"/>
              <a:t> </a:t>
            </a:r>
            <a:r>
              <a:rPr lang="en-US" sz="2800" dirty="0" err="1"/>
              <a:t>tìm</a:t>
            </a:r>
            <a:r>
              <a:rPr lang="en-US" sz="2800" dirty="0"/>
              <a:t> </a:t>
            </a:r>
            <a:r>
              <a:rPr lang="en-US" sz="2800" dirty="0" err="1"/>
              <a:t>trong</a:t>
            </a:r>
            <a:r>
              <a:rPr lang="en-US" sz="2800" dirty="0"/>
              <a:t> </a:t>
            </a:r>
            <a:r>
              <a:rPr lang="en-US" sz="2800" dirty="0" err="1"/>
              <a:t>lịch</a:t>
            </a:r>
            <a:r>
              <a:rPr lang="en-US" sz="2800" dirty="0"/>
              <a:t> </a:t>
            </a:r>
            <a:r>
              <a:rPr lang="en-US" sz="2800" dirty="0" err="1"/>
              <a:t>sử</a:t>
            </a:r>
            <a:r>
              <a:rPr lang="en-US" sz="2800" dirty="0"/>
              <a:t> </a:t>
            </a:r>
            <a:r>
              <a:rPr lang="en-US" sz="2800" dirty="0" err="1"/>
              <a:t>tìm</a:t>
            </a:r>
            <a:r>
              <a:rPr lang="en-US" sz="2800" dirty="0"/>
              <a:t> </a:t>
            </a:r>
            <a:r>
              <a:rPr lang="en-US" sz="2800" dirty="0" err="1"/>
              <a:t>kiếm</a:t>
            </a:r>
            <a:r>
              <a:rPr lang="en-US" sz="2800" dirty="0"/>
              <a:t>, </a:t>
            </a:r>
            <a:r>
              <a:rPr lang="en-US" sz="2800" dirty="0" err="1"/>
              <a:t>nếu</a:t>
            </a:r>
            <a:r>
              <a:rPr lang="en-US" sz="2800" dirty="0"/>
              <a:t> </a:t>
            </a:r>
            <a:r>
              <a:rPr lang="en-US" sz="2800" dirty="0" err="1"/>
              <a:t>phát</a:t>
            </a:r>
            <a:r>
              <a:rPr lang="en-US" sz="2800" dirty="0"/>
              <a:t> </a:t>
            </a:r>
            <a:r>
              <a:rPr lang="en-US" sz="2800" dirty="0" err="1"/>
              <a:t>hiện</a:t>
            </a:r>
            <a:r>
              <a:rPr lang="en-US" sz="2800" dirty="0"/>
              <a:t> </a:t>
            </a:r>
            <a:r>
              <a:rPr lang="en-US" sz="2800" dirty="0" err="1"/>
              <a:t>rằng</a:t>
            </a:r>
            <a:r>
              <a:rPr lang="en-US" sz="2800" dirty="0"/>
              <a:t> ng</a:t>
            </a:r>
            <a:r>
              <a:rPr lang="vi-VN" sz="2800" dirty="0"/>
              <a:t>ư</a:t>
            </a:r>
            <a:r>
              <a:rPr lang="en-US" sz="2800" dirty="0" err="1"/>
              <a:t>ời</a:t>
            </a:r>
            <a:r>
              <a:rPr lang="en-US" sz="2800" dirty="0"/>
              <a:t> </a:t>
            </a:r>
            <a:r>
              <a:rPr lang="en-US" sz="2800" dirty="0" err="1"/>
              <a:t>dùng</a:t>
            </a:r>
            <a:r>
              <a:rPr lang="en-US" sz="2800" dirty="0"/>
              <a:t> </a:t>
            </a:r>
            <a:r>
              <a:rPr lang="en-US" sz="2800" dirty="0" err="1"/>
              <a:t>có</a:t>
            </a:r>
            <a:r>
              <a:rPr lang="en-US" sz="2800" dirty="0"/>
              <a:t> </a:t>
            </a:r>
            <a:r>
              <a:rPr lang="en-US" sz="2800" dirty="0" err="1"/>
              <a:t>mối</a:t>
            </a:r>
            <a:r>
              <a:rPr lang="en-US" sz="2800" dirty="0"/>
              <a:t> </a:t>
            </a:r>
            <a:r>
              <a:rPr lang="en-US" sz="2800" dirty="0" err="1"/>
              <a:t>quan</a:t>
            </a:r>
            <a:r>
              <a:rPr lang="en-US" sz="2800" dirty="0"/>
              <a:t> </a:t>
            </a:r>
            <a:r>
              <a:rPr lang="en-US" sz="2800" dirty="0" err="1"/>
              <a:t>tâm</a:t>
            </a:r>
            <a:r>
              <a:rPr lang="en-US" sz="2800" dirty="0"/>
              <a:t> </a:t>
            </a:r>
            <a:r>
              <a:rPr lang="en-US" sz="2800" dirty="0" err="1"/>
              <a:t>đối</a:t>
            </a:r>
            <a:r>
              <a:rPr lang="en-US" sz="2800" dirty="0"/>
              <a:t> </a:t>
            </a:r>
            <a:r>
              <a:rPr lang="en-US" sz="2800" dirty="0" err="1"/>
              <a:t>với</a:t>
            </a:r>
            <a:r>
              <a:rPr lang="en-US" sz="2800" dirty="0"/>
              <a:t> </a:t>
            </a:r>
            <a:r>
              <a:rPr lang="en-US" sz="2800" dirty="0" err="1"/>
              <a:t>xe</a:t>
            </a:r>
            <a:r>
              <a:rPr lang="en-US" sz="2800" dirty="0"/>
              <a:t> </a:t>
            </a:r>
            <a:r>
              <a:rPr lang="en-US" sz="2800" dirty="0" err="1"/>
              <a:t>máy</a:t>
            </a:r>
            <a:r>
              <a:rPr lang="en-US" sz="2800" dirty="0"/>
              <a:t>, </a:t>
            </a:r>
            <a:r>
              <a:rPr lang="en-US" sz="2800" dirty="0" err="1"/>
              <a:t>kết</a:t>
            </a:r>
            <a:r>
              <a:rPr lang="en-US" sz="2800" dirty="0"/>
              <a:t> </a:t>
            </a:r>
            <a:r>
              <a:rPr lang="en-US" sz="2800" dirty="0" err="1"/>
              <a:t>quả</a:t>
            </a:r>
            <a:r>
              <a:rPr lang="en-US" sz="2800" dirty="0"/>
              <a:t> </a:t>
            </a:r>
            <a:r>
              <a:rPr lang="en-US" sz="2800" dirty="0" err="1"/>
              <a:t>trả</a:t>
            </a:r>
            <a:r>
              <a:rPr lang="en-US" sz="2800" dirty="0"/>
              <a:t> </a:t>
            </a:r>
            <a:r>
              <a:rPr lang="en-US" sz="2800" dirty="0" err="1"/>
              <a:t>về</a:t>
            </a:r>
            <a:r>
              <a:rPr lang="en-US" sz="2800" dirty="0"/>
              <a:t> </a:t>
            </a:r>
            <a:r>
              <a:rPr lang="en-US" sz="2800" dirty="0" err="1"/>
              <a:t>sẽ</a:t>
            </a:r>
            <a:r>
              <a:rPr lang="en-US" sz="2800" dirty="0"/>
              <a:t> </a:t>
            </a:r>
            <a:r>
              <a:rPr lang="en-US" sz="2800" dirty="0" err="1"/>
              <a:t>liên</a:t>
            </a:r>
            <a:r>
              <a:rPr lang="en-US" sz="2800" dirty="0"/>
              <a:t> </a:t>
            </a:r>
            <a:r>
              <a:rPr lang="en-US" sz="2800" dirty="0" err="1"/>
              <a:t>quan</a:t>
            </a:r>
            <a:r>
              <a:rPr lang="en-US" sz="2800" dirty="0"/>
              <a:t> chi </a:t>
            </a:r>
            <a:r>
              <a:rPr lang="en-US" sz="2800" dirty="0" err="1"/>
              <a:t>tiết</a:t>
            </a:r>
            <a:r>
              <a:rPr lang="en-US" sz="2800" dirty="0"/>
              <a:t> h</a:t>
            </a:r>
            <a:r>
              <a:rPr lang="vi-VN" sz="2800" dirty="0"/>
              <a:t>ơ</a:t>
            </a:r>
            <a:r>
              <a:rPr lang="en-US" sz="2800" dirty="0"/>
              <a:t>n </a:t>
            </a:r>
            <a:r>
              <a:rPr lang="en-US" sz="2800" dirty="0" err="1"/>
              <a:t>về</a:t>
            </a:r>
            <a:r>
              <a:rPr lang="en-US" sz="2800" dirty="0"/>
              <a:t> </a:t>
            </a:r>
            <a:r>
              <a:rPr lang="en-US" sz="2800" dirty="0" err="1"/>
              <a:t>xe</a:t>
            </a:r>
            <a:r>
              <a:rPr lang="en-US" sz="2800" dirty="0"/>
              <a:t> </a:t>
            </a:r>
            <a:r>
              <a:rPr lang="en-US" sz="2800" dirty="0" err="1"/>
              <a:t>máy</a:t>
            </a:r>
            <a:r>
              <a:rPr lang="en-US" sz="2800" dirty="0"/>
              <a:t> </a:t>
            </a:r>
            <a:r>
              <a:rPr lang="en-US" sz="2800" dirty="0" err="1"/>
              <a:t>nh</a:t>
            </a:r>
            <a:r>
              <a:rPr lang="vi-VN" sz="2800" dirty="0"/>
              <a:t>ư</a:t>
            </a:r>
            <a:r>
              <a:rPr lang="en-US" sz="2800" dirty="0"/>
              <a:t>: “</a:t>
            </a:r>
            <a:r>
              <a:rPr lang="en-US" sz="2800" dirty="0" err="1"/>
              <a:t>Các</a:t>
            </a:r>
            <a:r>
              <a:rPr lang="en-US" sz="2800" dirty="0"/>
              <a:t> </a:t>
            </a:r>
            <a:r>
              <a:rPr lang="en-US" sz="2800" dirty="0" err="1"/>
              <a:t>cộng</a:t>
            </a:r>
            <a:r>
              <a:rPr lang="en-US" sz="2800" dirty="0"/>
              <a:t> </a:t>
            </a:r>
            <a:r>
              <a:rPr lang="en-US" sz="2800" dirty="0" err="1"/>
              <a:t>đồng</a:t>
            </a:r>
            <a:r>
              <a:rPr lang="en-US" sz="2800" dirty="0"/>
              <a:t> ng</a:t>
            </a:r>
            <a:r>
              <a:rPr lang="vi-VN" sz="2800" dirty="0"/>
              <a:t>ư</a:t>
            </a:r>
            <a:r>
              <a:rPr lang="en-US" sz="2800" dirty="0" err="1"/>
              <a:t>ời</a:t>
            </a:r>
            <a:r>
              <a:rPr lang="en-US" sz="2800" dirty="0"/>
              <a:t> </a:t>
            </a:r>
            <a:r>
              <a:rPr lang="en-US" sz="2800" dirty="0" err="1"/>
              <a:t>yêu</a:t>
            </a:r>
            <a:r>
              <a:rPr lang="en-US" sz="2800" dirty="0"/>
              <a:t> </a:t>
            </a:r>
            <a:r>
              <a:rPr lang="en-US" sz="2800" dirty="0" err="1"/>
              <a:t>xe</a:t>
            </a:r>
            <a:r>
              <a:rPr lang="en-US" sz="2800" dirty="0"/>
              <a:t> </a:t>
            </a:r>
            <a:r>
              <a:rPr lang="en-US" sz="2800" dirty="0" err="1"/>
              <a:t>máy</a:t>
            </a:r>
            <a:r>
              <a:rPr lang="en-US" sz="2800" dirty="0"/>
              <a:t>”, hay </a:t>
            </a:r>
            <a:r>
              <a:rPr lang="en-US" sz="2800" dirty="0" err="1"/>
              <a:t>đại</a:t>
            </a:r>
            <a:r>
              <a:rPr lang="en-US" sz="2800" dirty="0"/>
              <a:t> </a:t>
            </a:r>
            <a:r>
              <a:rPr lang="en-US" sz="2800" dirty="0" err="1"/>
              <a:t>loại</a:t>
            </a:r>
            <a:r>
              <a:rPr lang="en-US" sz="2800" dirty="0"/>
              <a:t> </a:t>
            </a:r>
            <a:r>
              <a:rPr lang="en-US" sz="2800" dirty="0" err="1"/>
              <a:t>nh</a:t>
            </a:r>
            <a:r>
              <a:rPr lang="vi-VN" sz="2800" dirty="0"/>
              <a:t>ư</a:t>
            </a:r>
            <a:r>
              <a:rPr lang="en-US" sz="2800" dirty="0"/>
              <a:t> </a:t>
            </a:r>
            <a:r>
              <a:rPr lang="en-US" sz="2800" dirty="0" err="1"/>
              <a:t>vậy</a:t>
            </a:r>
            <a:r>
              <a:rPr lang="en-US" sz="2800" dirty="0"/>
              <a:t>. </a:t>
            </a:r>
            <a:r>
              <a:rPr lang="en-US" sz="2800" dirty="0" err="1"/>
              <a:t>Và</a:t>
            </a:r>
            <a:r>
              <a:rPr lang="en-US" sz="2800" dirty="0"/>
              <a:t> </a:t>
            </a:r>
            <a:r>
              <a:rPr lang="en-US" sz="2800" dirty="0" err="1"/>
              <a:t>kéo</a:t>
            </a:r>
            <a:r>
              <a:rPr lang="en-US" sz="2800" dirty="0"/>
              <a:t> </a:t>
            </a:r>
            <a:r>
              <a:rPr lang="en-US" sz="2800" dirty="0" err="1"/>
              <a:t>theo</a:t>
            </a:r>
            <a:r>
              <a:rPr lang="en-US" sz="2800" dirty="0"/>
              <a:t> </a:t>
            </a:r>
            <a:r>
              <a:rPr lang="en-US" sz="2800" dirty="0" err="1"/>
              <a:t>là</a:t>
            </a:r>
            <a:r>
              <a:rPr lang="en-US" sz="2800" dirty="0"/>
              <a:t> </a:t>
            </a:r>
            <a:r>
              <a:rPr lang="en-US" sz="2800" dirty="0" err="1"/>
              <a:t>các</a:t>
            </a:r>
            <a:r>
              <a:rPr lang="en-US" sz="2800" dirty="0"/>
              <a:t> </a:t>
            </a:r>
            <a:r>
              <a:rPr lang="en-US" sz="2800" dirty="0" err="1"/>
              <a:t>quảng</a:t>
            </a:r>
            <a:r>
              <a:rPr lang="en-US" sz="2800" dirty="0"/>
              <a:t> </a:t>
            </a:r>
            <a:r>
              <a:rPr lang="en-US" sz="2800" dirty="0" err="1"/>
              <a:t>cáo</a:t>
            </a:r>
            <a:r>
              <a:rPr lang="en-US" sz="2800" dirty="0"/>
              <a:t>, banner, ads </a:t>
            </a:r>
            <a:r>
              <a:rPr lang="en-US" sz="2800" dirty="0" err="1"/>
              <a:t>về</a:t>
            </a:r>
            <a:r>
              <a:rPr lang="en-US" sz="2800" dirty="0"/>
              <a:t> </a:t>
            </a:r>
            <a:r>
              <a:rPr lang="en-US" sz="2800" dirty="0" err="1"/>
              <a:t>xe</a:t>
            </a:r>
            <a:r>
              <a:rPr lang="en-US" sz="2800" dirty="0"/>
              <a:t> </a:t>
            </a:r>
            <a:r>
              <a:rPr lang="en-US" sz="2800" dirty="0" err="1"/>
              <a:t>máy</a:t>
            </a:r>
            <a:r>
              <a:rPr lang="en-US" sz="2800" dirty="0"/>
              <a:t>, hay </a:t>
            </a:r>
            <a:r>
              <a:rPr lang="en-US" sz="2800" dirty="0" err="1"/>
              <a:t>các</a:t>
            </a:r>
            <a:r>
              <a:rPr lang="en-US" sz="2800" dirty="0"/>
              <a:t> </a:t>
            </a:r>
            <a:r>
              <a:rPr lang="en-US" sz="2800" dirty="0" err="1"/>
              <a:t>dạng</a:t>
            </a:r>
            <a:r>
              <a:rPr lang="en-US" sz="2800" dirty="0"/>
              <a:t> </a:t>
            </a:r>
            <a:r>
              <a:rPr lang="en-US" sz="2800" dirty="0" err="1"/>
              <a:t>thông</a:t>
            </a:r>
            <a:r>
              <a:rPr lang="en-US" sz="2800" dirty="0"/>
              <a:t> tin t</a:t>
            </a:r>
            <a:r>
              <a:rPr lang="vi-VN" sz="2800" dirty="0"/>
              <a:t>ư</a:t>
            </a:r>
            <a:r>
              <a:rPr lang="en-US" sz="2800" dirty="0" err="1"/>
              <a:t>ơng</a:t>
            </a:r>
            <a:r>
              <a:rPr lang="en-US" sz="2800" dirty="0"/>
              <a:t> </a:t>
            </a:r>
            <a:r>
              <a:rPr lang="en-US" sz="2800" dirty="0" err="1"/>
              <a:t>tự</a:t>
            </a:r>
            <a:r>
              <a:rPr lang="en-US" sz="2800" dirty="0"/>
              <a:t>.</a:t>
            </a:r>
          </a:p>
          <a:p>
            <a:pPr marL="0" indent="0" algn="just">
              <a:buNone/>
            </a:pPr>
            <a:endParaRPr lang="en-US" sz="2800" dirty="0"/>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34</a:t>
            </a:fld>
            <a:endParaRPr lang="vi-VN" dirty="0"/>
          </a:p>
        </p:txBody>
      </p:sp>
    </p:spTree>
    <p:extLst>
      <p:ext uri="{BB962C8B-B14F-4D97-AF65-F5344CB8AC3E}">
        <p14:creationId xmlns:p14="http://schemas.microsoft.com/office/powerpoint/2010/main" val="4289781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303212" y="1600200"/>
            <a:ext cx="11582400" cy="4038599"/>
          </a:xfrm>
        </p:spPr>
        <p:txBody>
          <a:bodyPr>
            <a:normAutofit/>
          </a:bodyPr>
          <a:lstStyle/>
          <a:p>
            <a:pPr marL="0" indent="0" algn="just">
              <a:buNone/>
            </a:pPr>
            <a:r>
              <a:rPr lang="en-US" sz="2800" dirty="0"/>
              <a:t>+ </a:t>
            </a:r>
            <a:r>
              <a:rPr lang="en-US" sz="2800" dirty="0" err="1"/>
              <a:t>Chẳng</a:t>
            </a:r>
            <a:r>
              <a:rPr lang="en-US" sz="2800" dirty="0"/>
              <a:t> </a:t>
            </a:r>
            <a:r>
              <a:rPr lang="en-US" sz="2800" dirty="0" err="1"/>
              <a:t>hạn</a:t>
            </a:r>
            <a:r>
              <a:rPr lang="en-US" sz="2800" dirty="0"/>
              <a:t> </a:t>
            </a:r>
            <a:r>
              <a:rPr lang="en-US" sz="2800" dirty="0" err="1"/>
              <a:t>nh</a:t>
            </a:r>
            <a:r>
              <a:rPr lang="vi-VN" sz="2800" dirty="0"/>
              <a:t>ư</a:t>
            </a:r>
            <a:r>
              <a:rPr lang="en-US" sz="2800" dirty="0"/>
              <a:t> </a:t>
            </a:r>
            <a:r>
              <a:rPr lang="en-US" sz="2800" dirty="0" err="1"/>
              <a:t>trên</a:t>
            </a:r>
            <a:r>
              <a:rPr lang="en-US" sz="2800" dirty="0"/>
              <a:t> Facebook, </a:t>
            </a:r>
            <a:r>
              <a:rPr lang="en-US" sz="2800" dirty="0" err="1"/>
              <a:t>giả</a:t>
            </a:r>
            <a:r>
              <a:rPr lang="en-US" sz="2800" dirty="0"/>
              <a:t> </a:t>
            </a:r>
            <a:r>
              <a:rPr lang="en-US" sz="2800" dirty="0" err="1"/>
              <a:t>sử</a:t>
            </a:r>
            <a:r>
              <a:rPr lang="en-US" sz="2800" dirty="0"/>
              <a:t> </a:t>
            </a:r>
            <a:r>
              <a:rPr lang="en-US" sz="2800" dirty="0" err="1"/>
              <a:t>bạn</a:t>
            </a:r>
            <a:r>
              <a:rPr lang="en-US" sz="2800" dirty="0"/>
              <a:t> </a:t>
            </a:r>
            <a:r>
              <a:rPr lang="en-US" sz="2800" dirty="0" err="1"/>
              <a:t>tìm</a:t>
            </a:r>
            <a:r>
              <a:rPr lang="en-US" sz="2800" dirty="0"/>
              <a:t> </a:t>
            </a:r>
            <a:r>
              <a:rPr lang="en-US" sz="2800" dirty="0" err="1"/>
              <a:t>kiếm</a:t>
            </a:r>
            <a:r>
              <a:rPr lang="en-US" sz="2800" dirty="0"/>
              <a:t> </a:t>
            </a:r>
            <a:r>
              <a:rPr lang="en-US" sz="2800" dirty="0" err="1"/>
              <a:t>các</a:t>
            </a:r>
            <a:r>
              <a:rPr lang="en-US" sz="2800" dirty="0"/>
              <a:t> </a:t>
            </a:r>
            <a:r>
              <a:rPr lang="en-US" sz="2800" dirty="0" err="1"/>
              <a:t>từ</a:t>
            </a:r>
            <a:r>
              <a:rPr lang="en-US" sz="2800" dirty="0"/>
              <a:t> </a:t>
            </a:r>
            <a:r>
              <a:rPr lang="en-US" sz="2800" dirty="0" err="1"/>
              <a:t>khóa</a:t>
            </a:r>
            <a:r>
              <a:rPr lang="en-US" sz="2800" dirty="0"/>
              <a:t> </a:t>
            </a:r>
            <a:r>
              <a:rPr lang="en-US" sz="2800" dirty="0" err="1"/>
              <a:t>liên</a:t>
            </a:r>
            <a:r>
              <a:rPr lang="en-US" sz="2800" dirty="0"/>
              <a:t> </a:t>
            </a:r>
            <a:r>
              <a:rPr lang="en-US" sz="2800" dirty="0" err="1"/>
              <a:t>quan</a:t>
            </a:r>
            <a:r>
              <a:rPr lang="en-US" sz="2800" dirty="0"/>
              <a:t> </a:t>
            </a:r>
            <a:r>
              <a:rPr lang="en-US" sz="2800" dirty="0" err="1"/>
              <a:t>đến</a:t>
            </a:r>
            <a:r>
              <a:rPr lang="en-US" sz="2800" dirty="0"/>
              <a:t> “</a:t>
            </a:r>
            <a:r>
              <a:rPr lang="en-US" sz="2800" dirty="0" err="1"/>
              <a:t>xe</a:t>
            </a:r>
            <a:r>
              <a:rPr lang="en-US" sz="2800" dirty="0"/>
              <a:t> </a:t>
            </a:r>
            <a:r>
              <a:rPr lang="en-US" sz="2800" dirty="0" err="1"/>
              <a:t>máy</a:t>
            </a:r>
            <a:r>
              <a:rPr lang="en-US" sz="2800" dirty="0"/>
              <a:t>”. Ban </a:t>
            </a:r>
            <a:r>
              <a:rPr lang="en-US" sz="2800" dirty="0" err="1"/>
              <a:t>đầu</a:t>
            </a:r>
            <a:r>
              <a:rPr lang="en-US" sz="2800" dirty="0"/>
              <a:t> Facebook </a:t>
            </a:r>
            <a:r>
              <a:rPr lang="en-US" sz="2800" dirty="0" err="1"/>
              <a:t>chỉ</a:t>
            </a:r>
            <a:r>
              <a:rPr lang="en-US" sz="2800" dirty="0"/>
              <a:t> </a:t>
            </a:r>
            <a:r>
              <a:rPr lang="en-US" sz="2800" dirty="0" err="1"/>
              <a:t>hiển</a:t>
            </a:r>
            <a:r>
              <a:rPr lang="en-US" sz="2800" dirty="0"/>
              <a:t> </a:t>
            </a:r>
            <a:r>
              <a:rPr lang="en-US" sz="2800" dirty="0" err="1"/>
              <a:t>thị</a:t>
            </a:r>
            <a:r>
              <a:rPr lang="en-US" sz="2800" dirty="0"/>
              <a:t> </a:t>
            </a:r>
            <a:r>
              <a:rPr lang="en-US" sz="2800" dirty="0" err="1"/>
              <a:t>các</a:t>
            </a:r>
            <a:r>
              <a:rPr lang="en-US" sz="2800" dirty="0"/>
              <a:t> </a:t>
            </a:r>
            <a:r>
              <a:rPr lang="en-US" sz="2800" dirty="0" err="1"/>
              <a:t>kết</a:t>
            </a:r>
            <a:r>
              <a:rPr lang="en-US" sz="2800" dirty="0"/>
              <a:t> </a:t>
            </a:r>
            <a:r>
              <a:rPr lang="en-US" sz="2800" dirty="0" err="1"/>
              <a:t>quả</a:t>
            </a:r>
            <a:r>
              <a:rPr lang="en-US" sz="2800" dirty="0"/>
              <a:t> </a:t>
            </a:r>
            <a:r>
              <a:rPr lang="en-US" sz="2800" dirty="0" err="1"/>
              <a:t>chung</a:t>
            </a:r>
            <a:r>
              <a:rPr lang="en-US" sz="2800" dirty="0"/>
              <a:t> </a:t>
            </a:r>
            <a:r>
              <a:rPr lang="en-US" sz="2800" dirty="0" err="1"/>
              <a:t>chung</a:t>
            </a:r>
            <a:r>
              <a:rPr lang="en-US" sz="2800" dirty="0"/>
              <a:t> </a:t>
            </a:r>
            <a:r>
              <a:rPr lang="en-US" sz="2800" dirty="0" err="1"/>
              <a:t>về</a:t>
            </a:r>
            <a:r>
              <a:rPr lang="en-US" sz="2800" dirty="0"/>
              <a:t> </a:t>
            </a:r>
            <a:r>
              <a:rPr lang="en-US" sz="2800" dirty="0" err="1"/>
              <a:t>xe</a:t>
            </a:r>
            <a:r>
              <a:rPr lang="en-US" sz="2800" dirty="0"/>
              <a:t> </a:t>
            </a:r>
            <a:r>
              <a:rPr lang="en-US" sz="2800" dirty="0" err="1"/>
              <a:t>máy</a:t>
            </a:r>
            <a:r>
              <a:rPr lang="en-US" sz="2800" dirty="0"/>
              <a:t>, </a:t>
            </a:r>
            <a:r>
              <a:rPr lang="en-US" sz="2800" dirty="0" err="1"/>
              <a:t>các</a:t>
            </a:r>
            <a:r>
              <a:rPr lang="en-US" sz="2800" dirty="0"/>
              <a:t> hang </a:t>
            </a:r>
            <a:r>
              <a:rPr lang="en-US" sz="2800" dirty="0" err="1"/>
              <a:t>xe</a:t>
            </a:r>
            <a:r>
              <a:rPr lang="en-US" sz="2800" dirty="0"/>
              <a:t> </a:t>
            </a:r>
            <a:r>
              <a:rPr lang="en-US" sz="2800" dirty="0" err="1"/>
              <a:t>nổi</a:t>
            </a:r>
            <a:r>
              <a:rPr lang="en-US" sz="2800" dirty="0"/>
              <a:t> </a:t>
            </a:r>
            <a:r>
              <a:rPr lang="en-US" sz="2800" dirty="0" err="1"/>
              <a:t>tiếng</a:t>
            </a:r>
            <a:r>
              <a:rPr lang="en-US" sz="2800" dirty="0"/>
              <a:t> ,… Sau </a:t>
            </a:r>
            <a:r>
              <a:rPr lang="en-US" sz="2800" dirty="0" err="1"/>
              <a:t>một</a:t>
            </a:r>
            <a:r>
              <a:rPr lang="en-US" sz="2800" dirty="0"/>
              <a:t> </a:t>
            </a:r>
            <a:r>
              <a:rPr lang="en-US" sz="2800" dirty="0" err="1"/>
              <a:t>thời</a:t>
            </a:r>
            <a:r>
              <a:rPr lang="en-US" sz="2800" dirty="0"/>
              <a:t> </a:t>
            </a:r>
            <a:r>
              <a:rPr lang="en-US" sz="2800" dirty="0" err="1"/>
              <a:t>gian</a:t>
            </a:r>
            <a:r>
              <a:rPr lang="en-US" sz="2800" dirty="0"/>
              <a:t>, </a:t>
            </a:r>
            <a:r>
              <a:rPr lang="en-US" sz="2800" dirty="0" err="1"/>
              <a:t>bạn</a:t>
            </a:r>
            <a:r>
              <a:rPr lang="en-US" sz="2800" dirty="0"/>
              <a:t> </a:t>
            </a:r>
            <a:r>
              <a:rPr lang="en-US" sz="2800" dirty="0" err="1"/>
              <a:t>đặc</a:t>
            </a:r>
            <a:r>
              <a:rPr lang="en-US" sz="2800" dirty="0"/>
              <a:t> </a:t>
            </a:r>
            <a:r>
              <a:rPr lang="en-US" sz="2800" dirty="0" err="1"/>
              <a:t>biệt</a:t>
            </a:r>
            <a:r>
              <a:rPr lang="en-US" sz="2800" dirty="0"/>
              <a:t> </a:t>
            </a:r>
            <a:r>
              <a:rPr lang="en-US" sz="2800" dirty="0" err="1"/>
              <a:t>yêu</a:t>
            </a:r>
            <a:r>
              <a:rPr lang="en-US" sz="2800" dirty="0"/>
              <a:t> </a:t>
            </a:r>
            <a:r>
              <a:rPr lang="en-US" sz="2800" dirty="0" err="1"/>
              <a:t>thích</a:t>
            </a:r>
            <a:r>
              <a:rPr lang="en-US" sz="2800" dirty="0"/>
              <a:t> </a:t>
            </a:r>
            <a:r>
              <a:rPr lang="en-US" sz="2800" dirty="0" err="1"/>
              <a:t>một</a:t>
            </a:r>
            <a:r>
              <a:rPr lang="en-US" sz="2800" dirty="0"/>
              <a:t> </a:t>
            </a:r>
            <a:r>
              <a:rPr lang="en-US" sz="2800" dirty="0" err="1"/>
              <a:t>dòng</a:t>
            </a:r>
            <a:r>
              <a:rPr lang="en-US" sz="2800" dirty="0"/>
              <a:t> </a:t>
            </a:r>
            <a:r>
              <a:rPr lang="en-US" sz="2800" dirty="0" err="1"/>
              <a:t>xe</a:t>
            </a:r>
            <a:r>
              <a:rPr lang="en-US" sz="2800" dirty="0"/>
              <a:t> </a:t>
            </a:r>
            <a:r>
              <a:rPr lang="en-US" sz="2800" dirty="0" err="1"/>
              <a:t>nào</a:t>
            </a:r>
            <a:r>
              <a:rPr lang="en-US" sz="2800" dirty="0"/>
              <a:t> </a:t>
            </a:r>
            <a:r>
              <a:rPr lang="en-US" sz="2800" dirty="0" err="1"/>
              <a:t>đó</a:t>
            </a:r>
            <a:r>
              <a:rPr lang="en-US" sz="2800" dirty="0"/>
              <a:t>, </a:t>
            </a:r>
            <a:r>
              <a:rPr lang="en-US" sz="2800" dirty="0" err="1"/>
              <a:t>bạn</a:t>
            </a:r>
            <a:r>
              <a:rPr lang="en-US" sz="2800" dirty="0"/>
              <a:t> hay “like”, “comment” </a:t>
            </a:r>
            <a:r>
              <a:rPr lang="en-US" sz="2800" dirty="0" err="1"/>
              <a:t>vào</a:t>
            </a:r>
            <a:r>
              <a:rPr lang="en-US" sz="2800" dirty="0"/>
              <a:t> </a:t>
            </a:r>
            <a:r>
              <a:rPr lang="en-US" sz="2800" dirty="0" err="1"/>
              <a:t>các</a:t>
            </a:r>
            <a:r>
              <a:rPr lang="en-US" sz="2800" dirty="0"/>
              <a:t> topic </a:t>
            </a:r>
            <a:r>
              <a:rPr lang="en-US" sz="2800" dirty="0" err="1"/>
              <a:t>liên</a:t>
            </a:r>
            <a:r>
              <a:rPr lang="en-US" sz="2800" dirty="0"/>
              <a:t> </a:t>
            </a:r>
            <a:r>
              <a:rPr lang="en-US" sz="2800" dirty="0" err="1"/>
              <a:t>quan</a:t>
            </a:r>
            <a:r>
              <a:rPr lang="en-US" sz="2800" dirty="0"/>
              <a:t>. Facebook </a:t>
            </a:r>
            <a:r>
              <a:rPr lang="en-US" sz="2800" dirty="0" err="1"/>
              <a:t>sẽ</a:t>
            </a:r>
            <a:r>
              <a:rPr lang="en-US" sz="2800" dirty="0"/>
              <a:t> </a:t>
            </a:r>
            <a:r>
              <a:rPr lang="en-US" sz="2800" dirty="0" err="1"/>
              <a:t>giới</a:t>
            </a:r>
            <a:r>
              <a:rPr lang="en-US" sz="2800" dirty="0"/>
              <a:t> </a:t>
            </a:r>
            <a:r>
              <a:rPr lang="en-US" sz="2800" dirty="0" err="1"/>
              <a:t>thiệu</a:t>
            </a:r>
            <a:r>
              <a:rPr lang="en-US" sz="2800" dirty="0"/>
              <a:t> </a:t>
            </a:r>
            <a:r>
              <a:rPr lang="en-US" sz="2800" dirty="0" err="1"/>
              <a:t>bạn</a:t>
            </a:r>
            <a:r>
              <a:rPr lang="en-US" sz="2800" dirty="0"/>
              <a:t> </a:t>
            </a:r>
            <a:r>
              <a:rPr lang="en-US" sz="2800" dirty="0" err="1"/>
              <a:t>các</a:t>
            </a:r>
            <a:r>
              <a:rPr lang="en-US" sz="2800" dirty="0"/>
              <a:t> </a:t>
            </a:r>
            <a:r>
              <a:rPr lang="en-US" sz="2800" dirty="0" err="1"/>
              <a:t>trang</a:t>
            </a:r>
            <a:r>
              <a:rPr lang="en-US" sz="2800" dirty="0"/>
              <a:t>, group </a:t>
            </a:r>
            <a:r>
              <a:rPr lang="en-US" sz="2800" dirty="0" err="1"/>
              <a:t>liên</a:t>
            </a:r>
            <a:r>
              <a:rPr lang="en-US" sz="2800" dirty="0"/>
              <a:t> </a:t>
            </a:r>
            <a:r>
              <a:rPr lang="en-US" sz="2800" dirty="0" err="1"/>
              <a:t>quan</a:t>
            </a:r>
            <a:r>
              <a:rPr lang="en-US" sz="2800" dirty="0"/>
              <a:t> </a:t>
            </a:r>
            <a:r>
              <a:rPr lang="en-US" sz="2800" dirty="0" err="1"/>
              <a:t>đến</a:t>
            </a:r>
            <a:r>
              <a:rPr lang="en-US" sz="2800" dirty="0"/>
              <a:t> </a:t>
            </a:r>
            <a:r>
              <a:rPr lang="en-US" sz="2800" dirty="0" err="1"/>
              <a:t>mối</a:t>
            </a:r>
            <a:r>
              <a:rPr lang="en-US" sz="2800" dirty="0"/>
              <a:t> </a:t>
            </a:r>
            <a:r>
              <a:rPr lang="en-US" sz="2800" dirty="0" err="1"/>
              <a:t>quan</a:t>
            </a:r>
            <a:r>
              <a:rPr lang="en-US" sz="2800" dirty="0"/>
              <a:t> </a:t>
            </a:r>
            <a:r>
              <a:rPr lang="en-US" sz="2800" dirty="0" err="1"/>
              <a:t>tâm</a:t>
            </a:r>
            <a:r>
              <a:rPr lang="en-US" sz="2800" dirty="0"/>
              <a:t> </a:t>
            </a:r>
            <a:r>
              <a:rPr lang="en-US" sz="2800" dirty="0" err="1"/>
              <a:t>của</a:t>
            </a:r>
            <a:r>
              <a:rPr lang="en-US" sz="2800" dirty="0"/>
              <a:t> </a:t>
            </a:r>
            <a:r>
              <a:rPr lang="en-US" sz="2800" dirty="0" err="1"/>
              <a:t>bạn</a:t>
            </a:r>
            <a:r>
              <a:rPr lang="en-US" sz="2800" dirty="0"/>
              <a:t>. </a:t>
            </a:r>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35</a:t>
            </a:fld>
            <a:endParaRPr lang="vi-VN" dirty="0"/>
          </a:p>
        </p:txBody>
      </p:sp>
    </p:spTree>
    <p:extLst>
      <p:ext uri="{BB962C8B-B14F-4D97-AF65-F5344CB8AC3E}">
        <p14:creationId xmlns:p14="http://schemas.microsoft.com/office/powerpoint/2010/main" val="2135951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303212" y="1295400"/>
            <a:ext cx="11582400" cy="4343399"/>
          </a:xfrm>
        </p:spPr>
        <p:txBody>
          <a:bodyPr>
            <a:normAutofit/>
          </a:bodyPr>
          <a:lstStyle/>
          <a:p>
            <a:pPr marL="457200" lvl="1" indent="0">
              <a:buNone/>
            </a:pPr>
            <a:r>
              <a:rPr lang="en-US" sz="3600" b="1" dirty="0" err="1"/>
              <a:t>Ngoài</a:t>
            </a:r>
            <a:r>
              <a:rPr lang="en-US" sz="3600" b="1" dirty="0"/>
              <a:t> </a:t>
            </a:r>
            <a:r>
              <a:rPr lang="en-US" sz="3600" b="1" dirty="0" err="1"/>
              <a:t>lề</a:t>
            </a:r>
            <a:r>
              <a:rPr lang="en-US" sz="3600" b="1" dirty="0"/>
              <a:t>:</a:t>
            </a:r>
          </a:p>
          <a:p>
            <a:pPr marL="0" indent="0">
              <a:buNone/>
            </a:pPr>
            <a:r>
              <a:rPr lang="en-US" dirty="0"/>
              <a:t>	</a:t>
            </a:r>
            <a:r>
              <a:rPr lang="en-US" sz="2800" dirty="0" err="1"/>
              <a:t>Nhìn</a:t>
            </a:r>
            <a:r>
              <a:rPr lang="en-US" sz="2800" dirty="0"/>
              <a:t> </a:t>
            </a:r>
            <a:r>
              <a:rPr lang="en-US" sz="2800" dirty="0" err="1"/>
              <a:t>chung</a:t>
            </a:r>
            <a:r>
              <a:rPr lang="en-US" sz="2800" dirty="0"/>
              <a:t>, </a:t>
            </a:r>
            <a:r>
              <a:rPr lang="en-US" sz="2800" dirty="0" err="1"/>
              <a:t>việc</a:t>
            </a:r>
            <a:r>
              <a:rPr lang="en-US" sz="2800" dirty="0"/>
              <a:t> </a:t>
            </a:r>
            <a:r>
              <a:rPr lang="en-US" sz="2800" dirty="0" err="1"/>
              <a:t>sử</a:t>
            </a:r>
            <a:r>
              <a:rPr lang="en-US" sz="2800" dirty="0"/>
              <a:t> </a:t>
            </a:r>
            <a:r>
              <a:rPr lang="en-US" sz="2800" dirty="0" err="1"/>
              <a:t>dụng</a:t>
            </a:r>
            <a:r>
              <a:rPr lang="en-US" sz="2800" dirty="0"/>
              <a:t> </a:t>
            </a:r>
            <a:r>
              <a:rPr lang="en-US" sz="2800" dirty="0" err="1"/>
              <a:t>thông</a:t>
            </a:r>
            <a:r>
              <a:rPr lang="en-US" sz="2800" dirty="0"/>
              <a:t> tin, </a:t>
            </a:r>
            <a:r>
              <a:rPr lang="en-US" sz="2800" dirty="0" err="1"/>
              <a:t>hồ</a:t>
            </a:r>
            <a:r>
              <a:rPr lang="en-US" sz="2800" dirty="0"/>
              <a:t> </a:t>
            </a:r>
            <a:r>
              <a:rPr lang="en-US" sz="2800" dirty="0" err="1"/>
              <a:t>sơ</a:t>
            </a:r>
            <a:r>
              <a:rPr lang="en-US" sz="2800" dirty="0"/>
              <a:t> </a:t>
            </a:r>
            <a:r>
              <a:rPr lang="en-US" sz="2800" dirty="0" err="1"/>
              <a:t>người</a:t>
            </a:r>
            <a:r>
              <a:rPr lang="en-US" sz="2800" dirty="0"/>
              <a:t> </a:t>
            </a:r>
            <a:r>
              <a:rPr lang="en-US" sz="2800" dirty="0" err="1"/>
              <a:t>dùng</a:t>
            </a:r>
            <a:r>
              <a:rPr lang="en-US" sz="2800" dirty="0"/>
              <a:t> </a:t>
            </a:r>
            <a:r>
              <a:rPr lang="en-US" sz="2800" dirty="0" err="1"/>
              <a:t>gặp</a:t>
            </a:r>
            <a:r>
              <a:rPr lang="en-US" sz="2800" dirty="0"/>
              <a:t> </a:t>
            </a:r>
            <a:r>
              <a:rPr lang="en-US" sz="2800" dirty="0" err="1"/>
              <a:t>khá</a:t>
            </a:r>
            <a:r>
              <a:rPr lang="en-US" sz="2800" dirty="0"/>
              <a:t> </a:t>
            </a:r>
            <a:r>
              <a:rPr lang="en-US" sz="2800" dirty="0" err="1"/>
              <a:t>nhiều</a:t>
            </a:r>
            <a:r>
              <a:rPr lang="en-US" sz="2800" dirty="0"/>
              <a:t> </a:t>
            </a:r>
            <a:r>
              <a:rPr lang="en-US" sz="2800" dirty="0" err="1"/>
              <a:t>tranh</a:t>
            </a:r>
            <a:r>
              <a:rPr lang="en-US" sz="2800" dirty="0"/>
              <a:t> </a:t>
            </a:r>
            <a:r>
              <a:rPr lang="en-US" sz="2800" dirty="0" err="1"/>
              <a:t>cãi</a:t>
            </a:r>
            <a:r>
              <a:rPr lang="en-US" sz="2800" dirty="0"/>
              <a:t>.</a:t>
            </a:r>
          </a:p>
          <a:p>
            <a:pPr marL="0" indent="0">
              <a:buNone/>
            </a:pPr>
            <a:r>
              <a:rPr lang="en-US" sz="2800" dirty="0"/>
              <a:t>	- </a:t>
            </a:r>
            <a:r>
              <a:rPr lang="en-US" sz="2800" dirty="0" err="1"/>
              <a:t>Nhìn</a:t>
            </a:r>
            <a:r>
              <a:rPr lang="en-US" sz="2800" dirty="0"/>
              <a:t> </a:t>
            </a:r>
            <a:r>
              <a:rPr lang="en-US" sz="2800" dirty="0" err="1"/>
              <a:t>về</a:t>
            </a:r>
            <a:r>
              <a:rPr lang="en-US" sz="2800" dirty="0"/>
              <a:t> </a:t>
            </a:r>
            <a:r>
              <a:rPr lang="en-US" sz="2800" dirty="0" err="1"/>
              <a:t>mặt</a:t>
            </a:r>
            <a:r>
              <a:rPr lang="en-US" sz="2800" dirty="0"/>
              <a:t> </a:t>
            </a:r>
            <a:r>
              <a:rPr lang="en-US" sz="2800" dirty="0" err="1"/>
              <a:t>tốt</a:t>
            </a:r>
            <a:r>
              <a:rPr lang="en-US" sz="2800" dirty="0"/>
              <a:t>, </a:t>
            </a:r>
            <a:r>
              <a:rPr lang="en-US" sz="2800" dirty="0" err="1"/>
              <a:t>điều</a:t>
            </a:r>
            <a:r>
              <a:rPr lang="en-US" sz="2800" dirty="0"/>
              <a:t> </a:t>
            </a:r>
            <a:r>
              <a:rPr lang="en-US" sz="2800" dirty="0" err="1"/>
              <a:t>này</a:t>
            </a:r>
            <a:r>
              <a:rPr lang="en-US" sz="2800" dirty="0"/>
              <a:t> </a:t>
            </a:r>
            <a:r>
              <a:rPr lang="en-US" sz="2800" dirty="0" err="1"/>
              <a:t>giúp</a:t>
            </a:r>
            <a:r>
              <a:rPr lang="en-US" sz="2800" dirty="0"/>
              <a:t> </a:t>
            </a:r>
            <a:r>
              <a:rPr lang="en-US" sz="2800" dirty="0" err="1"/>
              <a:t>trải</a:t>
            </a:r>
            <a:r>
              <a:rPr lang="en-US" sz="2800" dirty="0"/>
              <a:t> </a:t>
            </a:r>
            <a:r>
              <a:rPr lang="en-US" sz="2800" dirty="0" err="1"/>
              <a:t>nghiệm</a:t>
            </a:r>
            <a:r>
              <a:rPr lang="en-US" sz="2800" dirty="0"/>
              <a:t> ng</a:t>
            </a:r>
            <a:r>
              <a:rPr lang="vi-VN" sz="2800" dirty="0"/>
              <a:t>ư</a:t>
            </a:r>
            <a:r>
              <a:rPr lang="en-US" sz="2800" dirty="0" err="1"/>
              <a:t>ời</a:t>
            </a:r>
            <a:r>
              <a:rPr lang="en-US" sz="2800" dirty="0"/>
              <a:t> </a:t>
            </a:r>
            <a:r>
              <a:rPr lang="en-US" sz="2800" dirty="0" err="1"/>
              <a:t>dùng</a:t>
            </a:r>
            <a:r>
              <a:rPr lang="en-US" sz="2800" dirty="0"/>
              <a:t> </a:t>
            </a:r>
            <a:r>
              <a:rPr lang="en-US" sz="2800" dirty="0" err="1"/>
              <a:t>cải</a:t>
            </a:r>
            <a:r>
              <a:rPr lang="en-US" sz="2800" dirty="0"/>
              <a:t> </a:t>
            </a:r>
            <a:r>
              <a:rPr lang="en-US" sz="2800" dirty="0" err="1"/>
              <a:t>thiện</a:t>
            </a:r>
            <a:r>
              <a:rPr lang="en-US" sz="2800" dirty="0"/>
              <a:t> h</a:t>
            </a:r>
            <a:r>
              <a:rPr lang="vi-VN" sz="2800" dirty="0"/>
              <a:t>ơ</a:t>
            </a:r>
            <a:r>
              <a:rPr lang="en-US" sz="2800" dirty="0"/>
              <a:t>n </a:t>
            </a:r>
            <a:r>
              <a:rPr lang="en-US" sz="2800" dirty="0" err="1"/>
              <a:t>rất</a:t>
            </a:r>
            <a:r>
              <a:rPr lang="en-US" sz="2800" dirty="0"/>
              <a:t> </a:t>
            </a:r>
            <a:r>
              <a:rPr lang="en-US" sz="2800" dirty="0" err="1"/>
              <a:t>nhiều</a:t>
            </a:r>
            <a:r>
              <a:rPr lang="en-US" sz="2800" dirty="0"/>
              <a:t>. </a:t>
            </a:r>
          </a:p>
          <a:p>
            <a:pPr marL="0" indent="0">
              <a:buNone/>
            </a:pPr>
            <a:r>
              <a:rPr lang="en-US" sz="2800" dirty="0"/>
              <a:t>	- </a:t>
            </a:r>
            <a:r>
              <a:rPr lang="en-US" sz="2800" dirty="0" err="1"/>
              <a:t>Nhưng</a:t>
            </a:r>
            <a:r>
              <a:rPr lang="en-US" sz="2800" dirty="0"/>
              <a:t> </a:t>
            </a:r>
            <a:r>
              <a:rPr lang="en-US" sz="2800" dirty="0" err="1"/>
              <a:t>cũng</a:t>
            </a:r>
            <a:r>
              <a:rPr lang="en-US" sz="2800" dirty="0"/>
              <a:t> </a:t>
            </a:r>
            <a:r>
              <a:rPr lang="en-US" sz="2800" dirty="0" err="1"/>
              <a:t>đồng</a:t>
            </a:r>
            <a:r>
              <a:rPr lang="en-US" sz="2800" dirty="0"/>
              <a:t> </a:t>
            </a:r>
            <a:r>
              <a:rPr lang="en-US" sz="2800" dirty="0" err="1"/>
              <a:t>nghĩa</a:t>
            </a:r>
            <a:r>
              <a:rPr lang="en-US" sz="2800" dirty="0"/>
              <a:t> </a:t>
            </a:r>
            <a:r>
              <a:rPr lang="en-US" sz="2800" dirty="0" err="1"/>
              <a:t>với</a:t>
            </a:r>
            <a:r>
              <a:rPr lang="en-US" sz="2800" dirty="0"/>
              <a:t> </a:t>
            </a:r>
            <a:r>
              <a:rPr lang="en-US" sz="2800" dirty="0" err="1"/>
              <a:t>việc</a:t>
            </a:r>
            <a:r>
              <a:rPr lang="en-US" sz="2800" dirty="0"/>
              <a:t> ng</a:t>
            </a:r>
            <a:r>
              <a:rPr lang="vi-VN" sz="2800" dirty="0"/>
              <a:t>ư</a:t>
            </a:r>
            <a:r>
              <a:rPr lang="en-US" sz="2800" dirty="0" err="1"/>
              <a:t>ời</a:t>
            </a:r>
            <a:r>
              <a:rPr lang="en-US" sz="2800" dirty="0"/>
              <a:t> </a:t>
            </a:r>
            <a:r>
              <a:rPr lang="en-US" sz="2800" dirty="0" err="1"/>
              <a:t>dùng</a:t>
            </a:r>
            <a:r>
              <a:rPr lang="en-US" sz="2800" dirty="0"/>
              <a:t> </a:t>
            </a:r>
            <a:r>
              <a:rPr lang="en-US" sz="2800" dirty="0" err="1"/>
              <a:t>phải</a:t>
            </a:r>
            <a:r>
              <a:rPr lang="en-US" sz="2800" dirty="0"/>
              <a:t> </a:t>
            </a:r>
            <a:r>
              <a:rPr lang="en-US" sz="2800" dirty="0" err="1"/>
              <a:t>chấp</a:t>
            </a:r>
            <a:r>
              <a:rPr lang="en-US" sz="2800" dirty="0"/>
              <a:t> </a:t>
            </a:r>
            <a:r>
              <a:rPr lang="en-US" sz="2800" dirty="0" err="1"/>
              <a:t>nhận</a:t>
            </a:r>
            <a:r>
              <a:rPr lang="en-US" sz="2800" dirty="0"/>
              <a:t> </a:t>
            </a:r>
            <a:r>
              <a:rPr lang="en-US" sz="2800" dirty="0" err="1"/>
              <a:t>bị</a:t>
            </a:r>
            <a:r>
              <a:rPr lang="en-US" sz="2800" dirty="0"/>
              <a:t> </a:t>
            </a:r>
            <a:r>
              <a:rPr lang="en-US" sz="2800" dirty="0" err="1"/>
              <a:t>theo</a:t>
            </a:r>
            <a:r>
              <a:rPr lang="en-US" sz="2800" dirty="0"/>
              <a:t> </a:t>
            </a:r>
            <a:r>
              <a:rPr lang="en-US" sz="2800" dirty="0" err="1"/>
              <a:t>dõi</a:t>
            </a:r>
            <a:r>
              <a:rPr lang="en-US" sz="2800" dirty="0"/>
              <a:t> </a:t>
            </a:r>
            <a:r>
              <a:rPr lang="en-US" sz="2800" dirty="0" err="1"/>
              <a:t>và</a:t>
            </a:r>
            <a:r>
              <a:rPr lang="en-US" sz="2800" dirty="0"/>
              <a:t> </a:t>
            </a:r>
            <a:r>
              <a:rPr lang="en-US" sz="2800" dirty="0" err="1"/>
              <a:t>nguy</a:t>
            </a:r>
            <a:r>
              <a:rPr lang="en-US" sz="2800" dirty="0"/>
              <a:t> c</a:t>
            </a:r>
            <a:r>
              <a:rPr lang="vi-VN" sz="2800" dirty="0"/>
              <a:t>ơ</a:t>
            </a:r>
            <a:r>
              <a:rPr lang="en-US" sz="2800" dirty="0"/>
              <a:t> </a:t>
            </a:r>
            <a:r>
              <a:rPr lang="en-US" sz="2800" dirty="0" err="1"/>
              <a:t>để</a:t>
            </a:r>
            <a:r>
              <a:rPr lang="en-US" sz="2800" dirty="0"/>
              <a:t> </a:t>
            </a:r>
            <a:r>
              <a:rPr lang="en-US" sz="2800" dirty="0" err="1"/>
              <a:t>lộ</a:t>
            </a:r>
            <a:r>
              <a:rPr lang="en-US" sz="2800" dirty="0"/>
              <a:t> </a:t>
            </a:r>
            <a:r>
              <a:rPr lang="en-US" sz="2800" dirty="0" err="1"/>
              <a:t>thông</a:t>
            </a:r>
            <a:r>
              <a:rPr lang="en-US" sz="2800" dirty="0"/>
              <a:t> tin </a:t>
            </a:r>
            <a:r>
              <a:rPr lang="en-US" sz="2800" dirty="0" err="1"/>
              <a:t>cá</a:t>
            </a:r>
            <a:r>
              <a:rPr lang="en-US" sz="2800" dirty="0"/>
              <a:t> </a:t>
            </a:r>
            <a:r>
              <a:rPr lang="en-US" sz="2800" dirty="0" err="1"/>
              <a:t>nhân</a:t>
            </a:r>
            <a:r>
              <a:rPr lang="en-US" sz="2800" dirty="0"/>
              <a:t> </a:t>
            </a:r>
            <a:r>
              <a:rPr lang="en-US" sz="2800" dirty="0" err="1"/>
              <a:t>cao</a:t>
            </a:r>
            <a:r>
              <a:rPr lang="en-US" sz="2800" dirty="0"/>
              <a:t>. </a:t>
            </a:r>
          </a:p>
          <a:p>
            <a:pPr marL="0" indent="0">
              <a:buNone/>
            </a:pPr>
            <a:r>
              <a:rPr lang="en-US" sz="2800" dirty="0"/>
              <a:t>		</a:t>
            </a:r>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36</a:t>
            </a:fld>
            <a:endParaRPr lang="vi-VN" dirty="0"/>
          </a:p>
        </p:txBody>
      </p:sp>
    </p:spTree>
    <p:extLst>
      <p:ext uri="{BB962C8B-B14F-4D97-AF65-F5344CB8AC3E}">
        <p14:creationId xmlns:p14="http://schemas.microsoft.com/office/powerpoint/2010/main" val="3393950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0"/>
            <a:ext cx="10969943" cy="4343400"/>
          </a:xfrm>
        </p:spPr>
        <p:txBody>
          <a:bodyPr>
            <a:noAutofit/>
          </a:bodyPr>
          <a:lstStyle/>
          <a:p>
            <a:pPr algn="l"/>
            <a:r>
              <a:rPr lang="en-US" sz="4000" b="1" dirty="0" err="1">
                <a:latin typeface="Times New Roman" pitchFamily="18" charset="0"/>
                <a:cs typeface="Times New Roman" pitchFamily="18" charset="0"/>
              </a:rPr>
              <a:t>Giới</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thiệu</a:t>
            </a:r>
            <a:br>
              <a:rPr lang="en-US" sz="2000" b="1" dirty="0">
                <a:latin typeface="Times New Roman" pitchFamily="18" charset="0"/>
                <a:cs typeface="Times New Roman" pitchFamily="18" charset="0"/>
              </a:rPr>
            </a:br>
            <a:r>
              <a:rPr lang="en-US" sz="2000" b="1" dirty="0">
                <a:latin typeface="Times New Roman" pitchFamily="18" charset="0"/>
                <a:cs typeface="Times New Roman" pitchFamily="18" charset="0"/>
              </a:rPr>
              <a:t>	</a:t>
            </a:r>
            <a:r>
              <a:rPr lang="en-US" sz="2000" dirty="0" err="1">
                <a:latin typeface="Times New Roman" pitchFamily="18" charset="0"/>
                <a:cs typeface="Times New Roman" pitchFamily="18" charset="0"/>
              </a:rPr>
              <a:t>Nội</a:t>
            </a:r>
            <a:r>
              <a:rPr lang="en-US" sz="2000" dirty="0">
                <a:latin typeface="Times New Roman" pitchFamily="18" charset="0"/>
                <a:cs typeface="Times New Roman" pitchFamily="18" charset="0"/>
              </a:rPr>
              <a:t> dung </a:t>
            </a:r>
            <a:r>
              <a:rPr lang="en-US" sz="2000" dirty="0" err="1">
                <a:latin typeface="Times New Roman" pitchFamily="18" charset="0"/>
                <a:cs typeface="Times New Roman" pitchFamily="18" charset="0"/>
              </a:rPr>
              <a:t>gồm</a:t>
            </a:r>
            <a:r>
              <a:rPr lang="en-US" sz="2000" dirty="0">
                <a:latin typeface="Times New Roman" pitchFamily="18" charset="0"/>
                <a:cs typeface="Times New Roman" pitchFamily="18" charset="0"/>
              </a:rPr>
              <a:t> :</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	2.1 </a:t>
            </a:r>
            <a:r>
              <a:rPr lang="en-US" sz="2000" b="1" dirty="0" err="1">
                <a:latin typeface="Times New Roman" pitchFamily="18" charset="0"/>
                <a:cs typeface="Times New Roman" pitchFamily="18" charset="0"/>
              </a:rPr>
              <a:t>Giới</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thiệu</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về</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khai</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thác</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dữ</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liệu</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mạng</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xã</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hội</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 </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	2.2 </a:t>
            </a:r>
            <a:r>
              <a:rPr lang="en-US" sz="2000" b="1" dirty="0" err="1">
                <a:latin typeface="Times New Roman" pitchFamily="18" charset="0"/>
                <a:cs typeface="Times New Roman" pitchFamily="18" charset="0"/>
              </a:rPr>
              <a:t>Tổng</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quan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về</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khai</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thác</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dữ</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liệu</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mạng</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xã</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hội</a:t>
            </a:r>
            <a:r>
              <a:rPr lang="en-US" sz="2000" b="1" dirty="0">
                <a:latin typeface="Times New Roman" pitchFamily="18" charset="0"/>
                <a:cs typeface="Times New Roman" pitchFamily="18" charset="0"/>
              </a:rPr>
              <a:t> Twitter</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 </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	2.3 </a:t>
            </a:r>
            <a:r>
              <a:rPr lang="en-US" sz="2000" b="1" dirty="0" err="1">
                <a:latin typeface="Times New Roman" pitchFamily="18" charset="0"/>
                <a:cs typeface="Times New Roman" pitchFamily="18" charset="0"/>
              </a:rPr>
              <a:t>Một</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số</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phương</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pháp</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khai</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thác</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dữ</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liệu</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 </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	2.4 </a:t>
            </a:r>
            <a:r>
              <a:rPr lang="en-US" sz="2000" b="1" dirty="0" err="1">
                <a:latin typeface="Times New Roman" pitchFamily="18" charset="0"/>
                <a:cs typeface="Times New Roman" pitchFamily="18" charset="0"/>
              </a:rPr>
              <a:t>Phân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loại</a:t>
            </a:r>
            <a:r>
              <a:rPr lang="en-US" sz="2000" b="1" dirty="0">
                <a:latin typeface="Times New Roman" pitchFamily="18" charset="0"/>
                <a:cs typeface="Times New Roman" pitchFamily="18" charset="0"/>
              </a:rPr>
              <a:t> ý </a:t>
            </a:r>
            <a:r>
              <a:rPr lang="en-US" sz="2000" b="1" dirty="0" err="1">
                <a:latin typeface="Times New Roman" pitchFamily="18" charset="0"/>
                <a:cs typeface="Times New Roman" pitchFamily="18" charset="0"/>
              </a:rPr>
              <a:t>kiến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khi</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khai</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khác</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trên</a:t>
            </a:r>
            <a:r>
              <a:rPr lang="en-US" sz="2000" b="1" dirty="0">
                <a:latin typeface="Times New Roman" pitchFamily="18" charset="0"/>
                <a:cs typeface="Times New Roman" pitchFamily="18" charset="0"/>
              </a:rPr>
              <a:t> Twitter</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 </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	2.5 </a:t>
            </a:r>
            <a:r>
              <a:rPr lang="en-US" sz="2000" b="1" dirty="0" err="1">
                <a:latin typeface="Times New Roman" pitchFamily="18" charset="0"/>
                <a:cs typeface="Times New Roman" pitchFamily="18" charset="0"/>
              </a:rPr>
              <a:t>Kết</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quả</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dữ</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liệu</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thực</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nghiệm</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và</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đánh</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giá</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lgn="r"/>
            <a:fld id="{C014DD1E-5D91-48A3-AD6D-45FBA980D106}" type="slidenum">
              <a:rPr lang="vi-VN" smtClean="0"/>
              <a:pPr algn="r"/>
              <a:t>37</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751962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00"/>
            <a:ext cx="10969943" cy="1219200"/>
          </a:xfrm>
        </p:spPr>
        <p:txBody>
          <a:bodyPr>
            <a:noAutofit/>
          </a:bodyPr>
          <a:lstStyle/>
          <a:p>
            <a:r>
              <a:rPr lang="en-US" sz="4000" b="1" dirty="0">
                <a:latin typeface="Times New Roman" pitchFamily="18" charset="0"/>
                <a:cs typeface="Times New Roman" pitchFamily="18" charset="0"/>
              </a:rPr>
              <a:t>2.1 </a:t>
            </a:r>
            <a:r>
              <a:rPr lang="en-US" sz="4000" b="1" dirty="0" err="1">
                <a:latin typeface="Times New Roman" pitchFamily="18" charset="0"/>
                <a:cs typeface="Times New Roman" pitchFamily="18" charset="0"/>
              </a:rPr>
              <a:t>Giới</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thiệu</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về</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khác</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thác</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dữ</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liệu</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mạng</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xã</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hội</a:t>
            </a:r>
            <a:br>
              <a:rPr lang="en-US" sz="4000" b="1" dirty="0">
                <a:latin typeface="Times New Roman" pitchFamily="18" charset="0"/>
                <a:cs typeface="Times New Roman" pitchFamily="18" charset="0"/>
              </a:rPr>
            </a:br>
            <a:r>
              <a:rPr lang="en-US" sz="4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lgn="r"/>
            <a:fld id="{C014DD1E-5D91-48A3-AD6D-45FBA980D106}" type="slidenum">
              <a:rPr lang="vi-VN" smtClean="0"/>
              <a:pPr algn="r"/>
              <a:t>38</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id="{8627B5DB-02E5-4FC2-A07B-18238E56A0FE}"/>
              </a:ext>
            </a:extLst>
          </p:cNvPr>
          <p:cNvSpPr txBox="1">
            <a:spLocks/>
          </p:cNvSpPr>
          <p:nvPr/>
        </p:nvSpPr>
        <p:spPr>
          <a:xfrm>
            <a:off x="161417" y="2182368"/>
            <a:ext cx="12038012" cy="9144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455612" y="1942606"/>
            <a:ext cx="6092825" cy="2308324"/>
          </a:xfrm>
          <a:prstGeom prst="rect">
            <a:avLst/>
          </a:prstGeom>
        </p:spPr>
        <p:txBody>
          <a:bodyPr>
            <a:spAutoFit/>
          </a:bodyPr>
          <a:lstStyle/>
          <a:p>
            <a:pPr marL="342900" indent="-342900" algn="just">
              <a:buFont typeface="Wingdings" pitchFamily="2" charset="2"/>
              <a:buChar char="Ø"/>
            </a:pPr>
            <a:r>
              <a:rPr lang="vi-VN" dirty="0"/>
              <a:t>Là quá trình tính toán để tìm ra các mẫu trong các bộ dữ liệu lớn liên quan đến các phương pháp tại giao điểm của máy học, thống kê và các hệ thống cơ sở dữ liệu. Đây là một lĩnh vực liên ngành của khoa học máy tính.. </a:t>
            </a:r>
            <a:endParaRPr lang="en-US" dirty="0"/>
          </a:p>
        </p:txBody>
      </p:sp>
      <p:pic>
        <p:nvPicPr>
          <p:cNvPr id="1026" name="Picture 2" descr="Káº¿t quáº£ hÃ¬nh áº£nh cho giá»i thiá»u vá» khai thÃ¡c máº¡ng xÃ£ há»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5011" y="2182368"/>
            <a:ext cx="4552447" cy="3075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036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00"/>
            <a:ext cx="10969943" cy="1219200"/>
          </a:xfrm>
        </p:spPr>
        <p:txBody>
          <a:bodyPr>
            <a:noAutofit/>
          </a:bodyPr>
          <a:lstStyle/>
          <a:p>
            <a:r>
              <a:rPr lang="en-US" sz="4000" b="1" dirty="0">
                <a:latin typeface="Times New Roman" pitchFamily="18" charset="0"/>
                <a:cs typeface="Times New Roman" pitchFamily="18" charset="0"/>
              </a:rPr>
              <a:t>2.1 </a:t>
            </a:r>
            <a:r>
              <a:rPr lang="en-US" sz="4000" b="1" dirty="0" err="1">
                <a:latin typeface="Times New Roman" pitchFamily="18" charset="0"/>
                <a:cs typeface="Times New Roman" pitchFamily="18" charset="0"/>
              </a:rPr>
              <a:t>Giới</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thiệu</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về</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khác</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thác</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dữ</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liệu</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mạng</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xã</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hội</a:t>
            </a:r>
            <a:br>
              <a:rPr lang="en-US" sz="4000" b="1" dirty="0">
                <a:latin typeface="Times New Roman" pitchFamily="18" charset="0"/>
                <a:cs typeface="Times New Roman" pitchFamily="18" charset="0"/>
              </a:rPr>
            </a:br>
            <a:r>
              <a:rPr lang="en-US" sz="4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lgn="r"/>
            <a:fld id="{C014DD1E-5D91-48A3-AD6D-45FBA980D106}" type="slidenum">
              <a:rPr lang="vi-VN" smtClean="0"/>
              <a:pPr algn="r"/>
              <a:t>39</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id="{8627B5DB-02E5-4FC2-A07B-18238E56A0FE}"/>
              </a:ext>
            </a:extLst>
          </p:cNvPr>
          <p:cNvSpPr txBox="1">
            <a:spLocks/>
          </p:cNvSpPr>
          <p:nvPr/>
        </p:nvSpPr>
        <p:spPr>
          <a:xfrm>
            <a:off x="161417" y="2182368"/>
            <a:ext cx="12038012" cy="9144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endParaRPr>
          </a:p>
        </p:txBody>
      </p:sp>
      <p:sp>
        <p:nvSpPr>
          <p:cNvPr id="10" name="Rectangle 9"/>
          <p:cNvSpPr/>
          <p:nvPr/>
        </p:nvSpPr>
        <p:spPr>
          <a:xfrm>
            <a:off x="6180423" y="2201685"/>
            <a:ext cx="5578761" cy="2677656"/>
          </a:xfrm>
          <a:prstGeom prst="rect">
            <a:avLst/>
          </a:prstGeom>
        </p:spPr>
        <p:txBody>
          <a:bodyPr wrap="square">
            <a:spAutoFit/>
          </a:bodyPr>
          <a:lstStyle/>
          <a:p>
            <a:pPr algn="just"/>
            <a:r>
              <a:rPr lang="en-US" b="1" dirty="0"/>
              <a:t>2.1.2 </a:t>
            </a:r>
            <a:r>
              <a:rPr lang="en-US" b="1" dirty="0" err="1"/>
              <a:t>Một</a:t>
            </a:r>
            <a:r>
              <a:rPr lang="en-US" b="1" dirty="0"/>
              <a:t> </a:t>
            </a:r>
            <a:r>
              <a:rPr lang="en-US" b="1" dirty="0" err="1"/>
              <a:t>số</a:t>
            </a:r>
            <a:r>
              <a:rPr lang="en-US" b="1" dirty="0"/>
              <a:t> </a:t>
            </a:r>
            <a:r>
              <a:rPr lang="en-US" b="1" dirty="0" err="1"/>
              <a:t>khó</a:t>
            </a:r>
            <a:r>
              <a:rPr lang="en-US" b="1" dirty="0"/>
              <a:t> </a:t>
            </a:r>
            <a:r>
              <a:rPr lang="en-US" b="1" dirty="0" err="1"/>
              <a:t>khăn</a:t>
            </a:r>
            <a:r>
              <a:rPr lang="en-US" b="1" dirty="0"/>
              <a:t> </a:t>
            </a:r>
            <a:r>
              <a:rPr lang="en-US" b="1" dirty="0" err="1"/>
              <a:t>trong</a:t>
            </a:r>
            <a:r>
              <a:rPr lang="en-US" b="1" dirty="0"/>
              <a:t> </a:t>
            </a:r>
            <a:r>
              <a:rPr lang="en-US" b="1" dirty="0" err="1"/>
              <a:t>quá</a:t>
            </a:r>
            <a:r>
              <a:rPr lang="en-US" b="1" dirty="0"/>
              <a:t> </a:t>
            </a:r>
            <a:r>
              <a:rPr lang="en-US" b="1" dirty="0" err="1"/>
              <a:t>trình</a:t>
            </a:r>
            <a:r>
              <a:rPr lang="en-US" b="1" dirty="0"/>
              <a:t> </a:t>
            </a:r>
            <a:r>
              <a:rPr lang="en-US" b="1" dirty="0" err="1"/>
              <a:t>khai</a:t>
            </a:r>
            <a:r>
              <a:rPr lang="en-US" b="1" dirty="0"/>
              <a:t> </a:t>
            </a:r>
            <a:r>
              <a:rPr lang="en-US" b="1" dirty="0" err="1"/>
              <a:t>thác</a:t>
            </a:r>
            <a:r>
              <a:rPr lang="en-US" b="1" dirty="0"/>
              <a:t> </a:t>
            </a:r>
            <a:r>
              <a:rPr lang="en-US" b="1" dirty="0" err="1"/>
              <a:t>dữ</a:t>
            </a:r>
            <a:r>
              <a:rPr lang="en-US" b="1" dirty="0"/>
              <a:t> </a:t>
            </a:r>
            <a:r>
              <a:rPr lang="en-US" b="1" dirty="0" err="1"/>
              <a:t>liệu</a:t>
            </a:r>
            <a:endParaRPr lang="en-US" dirty="0"/>
          </a:p>
          <a:p>
            <a:pPr marL="342900" indent="-342900" algn="just">
              <a:buFont typeface="Wingdings" pitchFamily="2" charset="2"/>
              <a:buChar char="Ø"/>
            </a:pPr>
            <a:r>
              <a:rPr lang="en-US" dirty="0" err="1"/>
              <a:t>Phong</a:t>
            </a:r>
            <a:r>
              <a:rPr lang="en-US" dirty="0"/>
              <a:t> </a:t>
            </a:r>
            <a:r>
              <a:rPr lang="en-US" dirty="0" err="1"/>
              <a:t>cách</a:t>
            </a:r>
            <a:r>
              <a:rPr lang="en-US" dirty="0"/>
              <a:t> </a:t>
            </a:r>
            <a:r>
              <a:rPr lang="en-US" dirty="0" err="1"/>
              <a:t>viết</a:t>
            </a:r>
            <a:r>
              <a:rPr lang="en-US" dirty="0"/>
              <a:t> </a:t>
            </a:r>
            <a:r>
              <a:rPr lang="en-US" dirty="0" err="1"/>
              <a:t>của</a:t>
            </a:r>
            <a:r>
              <a:rPr lang="en-US" dirty="0"/>
              <a:t> </a:t>
            </a:r>
            <a:r>
              <a:rPr lang="en-US" dirty="0" err="1"/>
              <a:t>mỗi</a:t>
            </a:r>
            <a:r>
              <a:rPr lang="en-US" dirty="0"/>
              <a:t> </a:t>
            </a:r>
            <a:r>
              <a:rPr lang="en-US" dirty="0" err="1"/>
              <a:t>người</a:t>
            </a:r>
            <a:r>
              <a:rPr lang="en-US" dirty="0"/>
              <a:t> </a:t>
            </a:r>
            <a:r>
              <a:rPr lang="en-US" dirty="0" err="1"/>
              <a:t>là</a:t>
            </a:r>
            <a:r>
              <a:rPr lang="en-US" dirty="0"/>
              <a:t> </a:t>
            </a:r>
            <a:r>
              <a:rPr lang="en-US" dirty="0" err="1"/>
              <a:t>khác</a:t>
            </a:r>
            <a:r>
              <a:rPr lang="en-US" dirty="0"/>
              <a:t> </a:t>
            </a:r>
            <a:r>
              <a:rPr lang="en-US" dirty="0" err="1"/>
              <a:t>nhau</a:t>
            </a:r>
            <a:endParaRPr lang="en-US" dirty="0"/>
          </a:p>
          <a:p>
            <a:pPr marL="342900" indent="-342900" algn="just">
              <a:buFont typeface="Wingdings" pitchFamily="2" charset="2"/>
              <a:buChar char="Ø"/>
            </a:pPr>
            <a:r>
              <a:rPr lang="en-US" dirty="0" err="1"/>
              <a:t>Sự</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bối</a:t>
            </a:r>
            <a:r>
              <a:rPr lang="en-US" dirty="0"/>
              <a:t> </a:t>
            </a:r>
            <a:r>
              <a:rPr lang="en-US" dirty="0" err="1"/>
              <a:t>cảnh</a:t>
            </a:r>
            <a:r>
              <a:rPr lang="en-US" dirty="0"/>
              <a:t> </a:t>
            </a:r>
            <a:r>
              <a:rPr lang="en-US" dirty="0" err="1"/>
              <a:t>và</a:t>
            </a:r>
            <a:r>
              <a:rPr lang="en-US" dirty="0"/>
              <a:t> </a:t>
            </a:r>
            <a:r>
              <a:rPr lang="en-US" dirty="0" err="1"/>
              <a:t>thời</a:t>
            </a:r>
            <a:r>
              <a:rPr lang="en-US" dirty="0"/>
              <a:t> </a:t>
            </a:r>
            <a:r>
              <a:rPr lang="en-US" dirty="0" err="1"/>
              <a:t>gian</a:t>
            </a:r>
            <a:endParaRPr lang="en-US" dirty="0"/>
          </a:p>
          <a:p>
            <a:pPr marL="342900" indent="-342900" algn="just">
              <a:buFont typeface="Wingdings" pitchFamily="2" charset="2"/>
              <a:buChar char="Ø"/>
            </a:pPr>
            <a:r>
              <a:rPr lang="en-US" dirty="0" err="1"/>
              <a:t>Tồn</a:t>
            </a:r>
            <a:r>
              <a:rPr lang="en-US" dirty="0"/>
              <a:t> </a:t>
            </a:r>
            <a:r>
              <a:rPr lang="en-US" dirty="0" err="1"/>
              <a:t>tại</a:t>
            </a:r>
            <a:r>
              <a:rPr lang="en-US" dirty="0"/>
              <a:t> </a:t>
            </a:r>
            <a:r>
              <a:rPr lang="en-US" dirty="0" err="1"/>
              <a:t>nhiều</a:t>
            </a:r>
            <a:r>
              <a:rPr lang="en-US" dirty="0"/>
              <a:t> </a:t>
            </a:r>
            <a:r>
              <a:rPr lang="en-US" dirty="0" err="1"/>
              <a:t>quan</a:t>
            </a:r>
            <a:r>
              <a:rPr lang="en-US" dirty="0"/>
              <a:t> </a:t>
            </a:r>
            <a:r>
              <a:rPr lang="en-US" dirty="0" err="1"/>
              <a:t>điểm</a:t>
            </a:r>
            <a:r>
              <a:rPr lang="en-US" dirty="0"/>
              <a:t> </a:t>
            </a:r>
            <a:r>
              <a:rPr lang="en-US" dirty="0" err="1"/>
              <a:t>mâu</a:t>
            </a:r>
            <a:r>
              <a:rPr lang="en-US" dirty="0"/>
              <a:t> </a:t>
            </a:r>
            <a:r>
              <a:rPr lang="en-US" dirty="0" err="1"/>
              <a:t>thuẫn</a:t>
            </a:r>
            <a:r>
              <a:rPr lang="en-US" dirty="0"/>
              <a:t> </a:t>
            </a:r>
            <a:r>
              <a:rPr lang="en-US" dirty="0" err="1"/>
              <a:t>trong</a:t>
            </a:r>
            <a:r>
              <a:rPr lang="en-US" dirty="0"/>
              <a:t> </a:t>
            </a:r>
            <a:r>
              <a:rPr lang="en-US" dirty="0" err="1"/>
              <a:t>cùng</a:t>
            </a:r>
            <a:r>
              <a:rPr lang="en-US" dirty="0"/>
              <a:t> </a:t>
            </a:r>
            <a:r>
              <a:rPr lang="en-US" dirty="0" err="1"/>
              <a:t>một</a:t>
            </a:r>
            <a:r>
              <a:rPr lang="en-US" dirty="0"/>
              <a:t> </a:t>
            </a:r>
            <a:r>
              <a:rPr lang="en-US" dirty="0" err="1"/>
              <a:t>tài</a:t>
            </a:r>
            <a:r>
              <a:rPr lang="en-US" dirty="0"/>
              <a:t> </a:t>
            </a:r>
            <a:r>
              <a:rPr lang="en-US" dirty="0" err="1"/>
              <a:t>liệu</a:t>
            </a:r>
            <a:endParaRPr lang="en-US" dirty="0"/>
          </a:p>
        </p:txBody>
      </p:sp>
      <p:sp>
        <p:nvSpPr>
          <p:cNvPr id="11" name="Rectangle 10"/>
          <p:cNvSpPr/>
          <p:nvPr/>
        </p:nvSpPr>
        <p:spPr>
          <a:xfrm>
            <a:off x="379413" y="2165109"/>
            <a:ext cx="5257799" cy="2677656"/>
          </a:xfrm>
          <a:prstGeom prst="rect">
            <a:avLst/>
          </a:prstGeom>
        </p:spPr>
        <p:txBody>
          <a:bodyPr wrap="square">
            <a:spAutoFit/>
          </a:bodyPr>
          <a:lstStyle/>
          <a:p>
            <a:pPr algn="just"/>
            <a:r>
              <a:rPr lang="en-US" b="1" dirty="0"/>
              <a:t>2.1.1 </a:t>
            </a:r>
            <a:r>
              <a:rPr lang="en-US" b="1" dirty="0" err="1"/>
              <a:t>Một</a:t>
            </a:r>
            <a:r>
              <a:rPr lang="en-US" b="1" dirty="0"/>
              <a:t> </a:t>
            </a:r>
            <a:r>
              <a:rPr lang="en-US" b="1" dirty="0" err="1"/>
              <a:t>vài</a:t>
            </a:r>
            <a:r>
              <a:rPr lang="en-US" b="1" dirty="0"/>
              <a:t> </a:t>
            </a:r>
            <a:r>
              <a:rPr lang="en-US" b="1" dirty="0" err="1"/>
              <a:t>ví</a:t>
            </a:r>
            <a:r>
              <a:rPr lang="en-US" b="1" dirty="0"/>
              <a:t> </a:t>
            </a:r>
            <a:r>
              <a:rPr lang="en-US" b="1" dirty="0" err="1"/>
              <a:t>dụ</a:t>
            </a:r>
            <a:r>
              <a:rPr lang="en-US" b="1" dirty="0"/>
              <a:t> </a:t>
            </a:r>
            <a:r>
              <a:rPr lang="en-US" b="1" dirty="0" err="1"/>
              <a:t>trong</a:t>
            </a:r>
            <a:r>
              <a:rPr lang="en-US" b="1" dirty="0"/>
              <a:t> </a:t>
            </a:r>
            <a:r>
              <a:rPr lang="en-US" b="1" dirty="0" err="1"/>
              <a:t>khai</a:t>
            </a:r>
            <a:r>
              <a:rPr lang="en-US" b="1" dirty="0"/>
              <a:t> </a:t>
            </a:r>
            <a:r>
              <a:rPr lang="en-US" b="1" dirty="0" err="1"/>
              <a:t>thác</a:t>
            </a:r>
            <a:r>
              <a:rPr lang="en-US" b="1" dirty="0"/>
              <a:t> </a:t>
            </a:r>
            <a:r>
              <a:rPr lang="en-US" b="1" dirty="0" err="1"/>
              <a:t>dữ</a:t>
            </a:r>
            <a:r>
              <a:rPr lang="en-US" b="1" dirty="0"/>
              <a:t> </a:t>
            </a:r>
            <a:r>
              <a:rPr lang="en-US" b="1" dirty="0" err="1"/>
              <a:t>liệu</a:t>
            </a:r>
            <a:endParaRPr lang="en-US" dirty="0"/>
          </a:p>
          <a:p>
            <a:pPr marL="342900" indent="-342900" algn="just">
              <a:buFont typeface="Wingdings" pitchFamily="2" charset="2"/>
              <a:buChar char="Ø"/>
            </a:pPr>
            <a:r>
              <a:rPr lang="en-US" dirty="0" err="1"/>
              <a:t>Bài</a:t>
            </a:r>
            <a:r>
              <a:rPr lang="en-US" dirty="0"/>
              <a:t> </a:t>
            </a:r>
            <a:r>
              <a:rPr lang="en-US" dirty="0" err="1"/>
              <a:t>toán</a:t>
            </a:r>
            <a:r>
              <a:rPr lang="en-US" dirty="0"/>
              <a:t> </a:t>
            </a:r>
            <a:r>
              <a:rPr lang="en-US" dirty="0" err="1"/>
              <a:t>xác</a:t>
            </a:r>
            <a:r>
              <a:rPr lang="en-US" dirty="0"/>
              <a:t> </a:t>
            </a:r>
            <a:r>
              <a:rPr lang="en-US" dirty="0" err="1"/>
              <a:t>định</a:t>
            </a:r>
            <a:r>
              <a:rPr lang="en-US" dirty="0"/>
              <a:t> </a:t>
            </a:r>
            <a:r>
              <a:rPr lang="en-US" dirty="0" err="1"/>
              <a:t>quan</a:t>
            </a:r>
            <a:r>
              <a:rPr lang="en-US" dirty="0"/>
              <a:t> </a:t>
            </a:r>
            <a:r>
              <a:rPr lang="en-US" dirty="0" err="1"/>
              <a:t>điểm</a:t>
            </a:r>
            <a:r>
              <a:rPr lang="en-US" dirty="0"/>
              <a:t> </a:t>
            </a:r>
          </a:p>
          <a:p>
            <a:pPr marL="342900" indent="-342900" algn="just">
              <a:buFont typeface="Wingdings" pitchFamily="2" charset="2"/>
              <a:buChar char="Ø"/>
            </a:pPr>
            <a:r>
              <a:rPr lang="en-US" dirty="0" err="1"/>
              <a:t>Bài</a:t>
            </a:r>
            <a:r>
              <a:rPr lang="en-US" dirty="0"/>
              <a:t> </a:t>
            </a:r>
            <a:r>
              <a:rPr lang="en-US" dirty="0" err="1"/>
              <a:t>toán</a:t>
            </a:r>
            <a:r>
              <a:rPr lang="en-US" dirty="0"/>
              <a:t> </a:t>
            </a:r>
            <a:r>
              <a:rPr lang="en-US" dirty="0" err="1"/>
              <a:t>phân</a:t>
            </a:r>
            <a:r>
              <a:rPr lang="en-US" dirty="0"/>
              <a:t> </a:t>
            </a:r>
            <a:r>
              <a:rPr lang="en-US" dirty="0" err="1"/>
              <a:t>loại</a:t>
            </a:r>
            <a:r>
              <a:rPr lang="en-US" dirty="0"/>
              <a:t> </a:t>
            </a:r>
            <a:r>
              <a:rPr lang="en-US" dirty="0" err="1"/>
              <a:t>quan</a:t>
            </a:r>
            <a:r>
              <a:rPr lang="en-US" dirty="0"/>
              <a:t> </a:t>
            </a:r>
            <a:r>
              <a:rPr lang="en-US" dirty="0" err="1"/>
              <a:t>điểm</a:t>
            </a:r>
            <a:r>
              <a:rPr lang="en-US" dirty="0"/>
              <a:t> </a:t>
            </a:r>
          </a:p>
          <a:p>
            <a:pPr marL="342900" indent="-342900" algn="just">
              <a:buFont typeface="Wingdings" pitchFamily="2" charset="2"/>
              <a:buChar char="Ø"/>
            </a:pPr>
            <a:r>
              <a:rPr lang="en-US" dirty="0" err="1"/>
              <a:t>Bài</a:t>
            </a:r>
            <a:r>
              <a:rPr lang="en-US" dirty="0"/>
              <a:t> </a:t>
            </a:r>
            <a:r>
              <a:rPr lang="en-US" dirty="0" err="1"/>
              <a:t>toán</a:t>
            </a:r>
            <a:r>
              <a:rPr lang="en-US" dirty="0"/>
              <a:t> </a:t>
            </a:r>
            <a:r>
              <a:rPr lang="en-US" dirty="0" err="1"/>
              <a:t>khai</a:t>
            </a:r>
            <a:r>
              <a:rPr lang="en-US" dirty="0"/>
              <a:t> </a:t>
            </a:r>
            <a:r>
              <a:rPr lang="en-US" dirty="0" err="1"/>
              <a:t>phá</a:t>
            </a:r>
            <a:r>
              <a:rPr lang="en-US" dirty="0"/>
              <a:t> </a:t>
            </a:r>
            <a:r>
              <a:rPr lang="en-US" dirty="0" err="1"/>
              <a:t>quan</a:t>
            </a:r>
            <a:r>
              <a:rPr lang="en-US" dirty="0"/>
              <a:t> </a:t>
            </a:r>
            <a:r>
              <a:rPr lang="en-US" dirty="0" err="1"/>
              <a:t>điểm</a:t>
            </a:r>
            <a:r>
              <a:rPr lang="en-US" dirty="0"/>
              <a:t> </a:t>
            </a:r>
            <a:r>
              <a:rPr lang="en-US" dirty="0" err="1"/>
              <a:t>theo</a:t>
            </a:r>
            <a:r>
              <a:rPr lang="en-US" dirty="0"/>
              <a:t> </a:t>
            </a:r>
            <a:r>
              <a:rPr lang="en-US" dirty="0" err="1"/>
              <a:t>đặc</a:t>
            </a:r>
            <a:r>
              <a:rPr lang="en-US" dirty="0"/>
              <a:t> </a:t>
            </a:r>
            <a:r>
              <a:rPr lang="en-US" dirty="0" err="1"/>
              <a:t>trưng</a:t>
            </a:r>
            <a:r>
              <a:rPr lang="en-US" dirty="0"/>
              <a:t>, </a:t>
            </a:r>
            <a:r>
              <a:rPr lang="en-US" dirty="0" err="1"/>
              <a:t>khía</a:t>
            </a:r>
            <a:r>
              <a:rPr lang="en-US" dirty="0"/>
              <a:t> </a:t>
            </a:r>
            <a:r>
              <a:rPr lang="en-US" dirty="0" err="1"/>
              <a:t>cạnh</a:t>
            </a:r>
            <a:r>
              <a:rPr lang="en-US" dirty="0"/>
              <a:t> </a:t>
            </a:r>
          </a:p>
          <a:p>
            <a:pPr marL="342900" indent="-342900" algn="just">
              <a:buFont typeface="Wingdings" pitchFamily="2" charset="2"/>
              <a:buChar char="Ø"/>
            </a:pPr>
            <a:r>
              <a:rPr lang="en-US" dirty="0" err="1"/>
              <a:t>Bài</a:t>
            </a:r>
            <a:r>
              <a:rPr lang="en-US" dirty="0"/>
              <a:t> </a:t>
            </a:r>
            <a:r>
              <a:rPr lang="en-US" dirty="0" err="1"/>
              <a:t>toán</a:t>
            </a:r>
            <a:r>
              <a:rPr lang="en-US" dirty="0"/>
              <a:t> </a:t>
            </a:r>
            <a:r>
              <a:rPr lang="en-US" dirty="0" err="1"/>
              <a:t>tóm</a:t>
            </a:r>
            <a:r>
              <a:rPr lang="en-US" dirty="0"/>
              <a:t> </a:t>
            </a:r>
            <a:r>
              <a:rPr lang="en-US" dirty="0" err="1"/>
              <a:t>tắt</a:t>
            </a:r>
            <a:r>
              <a:rPr lang="en-US" dirty="0"/>
              <a:t> </a:t>
            </a:r>
            <a:r>
              <a:rPr lang="en-US" dirty="0" err="1"/>
              <a:t>quan</a:t>
            </a:r>
            <a:r>
              <a:rPr lang="en-US" dirty="0"/>
              <a:t> </a:t>
            </a:r>
            <a:r>
              <a:rPr lang="en-US" dirty="0" err="1"/>
              <a:t>điểm</a:t>
            </a:r>
            <a:endParaRPr lang="en-US" dirty="0"/>
          </a:p>
        </p:txBody>
      </p:sp>
    </p:spTree>
    <p:extLst>
      <p:ext uri="{BB962C8B-B14F-4D97-AF65-F5344CB8AC3E}">
        <p14:creationId xmlns:p14="http://schemas.microsoft.com/office/powerpoint/2010/main" val="54282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74613" y="1600200"/>
            <a:ext cx="12039599" cy="4038599"/>
          </a:xfrm>
        </p:spPr>
        <p:txBody>
          <a:bodyPr/>
          <a:lstStyle/>
          <a:p>
            <a:pPr marL="457200" lvl="1" indent="0">
              <a:buNone/>
            </a:pPr>
            <a:r>
              <a:rPr lang="en-US" sz="3600" b="1" dirty="0"/>
              <a:t>1. </a:t>
            </a:r>
            <a:r>
              <a:rPr lang="en-US" sz="3600" b="1" dirty="0" err="1"/>
              <a:t>Giải</a:t>
            </a:r>
            <a:r>
              <a:rPr lang="en-US" sz="3600" b="1" dirty="0"/>
              <a:t> </a:t>
            </a:r>
            <a:r>
              <a:rPr lang="en-US" sz="3600" b="1" dirty="0" err="1"/>
              <a:t>thuật</a:t>
            </a:r>
            <a:r>
              <a:rPr lang="en-US" sz="3600" b="1" dirty="0"/>
              <a:t> Personalized Social Query Expansion (</a:t>
            </a:r>
            <a:r>
              <a:rPr lang="en-US" sz="3600" b="1" dirty="0" err="1"/>
              <a:t>SoQuES</a:t>
            </a:r>
            <a:r>
              <a:rPr lang="en-US" sz="3600" b="1" dirty="0"/>
              <a:t>)</a:t>
            </a:r>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4</a:t>
            </a:fld>
            <a:endParaRPr lang="vi-VN" dirty="0"/>
          </a:p>
        </p:txBody>
      </p:sp>
    </p:spTree>
    <p:extLst>
      <p:ext uri="{BB962C8B-B14F-4D97-AF65-F5344CB8AC3E}">
        <p14:creationId xmlns:p14="http://schemas.microsoft.com/office/powerpoint/2010/main" val="2824290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00"/>
            <a:ext cx="12114212" cy="1219200"/>
          </a:xfrm>
        </p:spPr>
        <p:txBody>
          <a:bodyPr>
            <a:noAutofit/>
          </a:bodyPr>
          <a:lstStyle/>
          <a:p>
            <a:r>
              <a:rPr lang="en-US" sz="4000" b="1" dirty="0"/>
              <a:t>2.2 </a:t>
            </a:r>
            <a:r>
              <a:rPr lang="en-US" sz="4000" b="1" dirty="0" err="1"/>
              <a:t>Tổng</a:t>
            </a:r>
            <a:r>
              <a:rPr lang="en-US" sz="4000" b="1" dirty="0"/>
              <a:t> </a:t>
            </a:r>
            <a:r>
              <a:rPr lang="en-US" sz="4000" b="1" dirty="0" err="1"/>
              <a:t>quan</a:t>
            </a:r>
            <a:r>
              <a:rPr lang="en-US" sz="4000" b="1" dirty="0"/>
              <a:t> </a:t>
            </a:r>
            <a:r>
              <a:rPr lang="en-US" sz="4000" b="1" dirty="0" err="1"/>
              <a:t>về</a:t>
            </a:r>
            <a:r>
              <a:rPr lang="en-US" sz="4000" b="1" dirty="0"/>
              <a:t> </a:t>
            </a:r>
            <a:r>
              <a:rPr lang="en-US" sz="4000" b="1" dirty="0" err="1"/>
              <a:t>khai</a:t>
            </a:r>
            <a:r>
              <a:rPr lang="en-US" sz="4000" b="1" dirty="0"/>
              <a:t> </a:t>
            </a:r>
            <a:r>
              <a:rPr lang="en-US" sz="4000" b="1" dirty="0" err="1"/>
              <a:t>thác</a:t>
            </a:r>
            <a:r>
              <a:rPr lang="en-US" sz="4000" b="1" dirty="0"/>
              <a:t> </a:t>
            </a:r>
            <a:r>
              <a:rPr lang="en-US" sz="4000" b="1" dirty="0" err="1"/>
              <a:t>dữ</a:t>
            </a:r>
            <a:r>
              <a:rPr lang="en-US" sz="4000" b="1" dirty="0"/>
              <a:t> </a:t>
            </a:r>
            <a:r>
              <a:rPr lang="en-US" sz="4000" b="1" dirty="0" err="1"/>
              <a:t>liệu</a:t>
            </a:r>
            <a:r>
              <a:rPr lang="en-US" sz="4000" b="1" dirty="0"/>
              <a:t> </a:t>
            </a:r>
            <a:r>
              <a:rPr lang="en-US" sz="4000" b="1" dirty="0" err="1"/>
              <a:t>mạng</a:t>
            </a:r>
            <a:r>
              <a:rPr lang="en-US" sz="4000" b="1" dirty="0"/>
              <a:t> </a:t>
            </a:r>
            <a:r>
              <a:rPr lang="en-US" sz="4000" b="1" dirty="0" err="1"/>
              <a:t>xã</a:t>
            </a:r>
            <a:r>
              <a:rPr lang="en-US" sz="4000" b="1" dirty="0"/>
              <a:t> </a:t>
            </a:r>
            <a:r>
              <a:rPr lang="en-US" sz="4000" b="1" dirty="0" err="1"/>
              <a:t>hội</a:t>
            </a:r>
            <a:r>
              <a:rPr lang="en-US" sz="4000" b="1" dirty="0"/>
              <a:t> Twitter</a:t>
            </a:r>
            <a:br>
              <a:rPr lang="en-US" sz="4000" dirty="0"/>
            </a:br>
            <a:r>
              <a:rPr lang="en-US" sz="4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lgn="r"/>
            <a:fld id="{C014DD1E-5D91-48A3-AD6D-45FBA980D106}" type="slidenum">
              <a:rPr lang="vi-VN" smtClean="0"/>
              <a:pPr algn="r"/>
              <a:t>40</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id="{8627B5DB-02E5-4FC2-A07B-18238E56A0FE}"/>
              </a:ext>
            </a:extLst>
          </p:cNvPr>
          <p:cNvSpPr txBox="1">
            <a:spLocks/>
          </p:cNvSpPr>
          <p:nvPr/>
        </p:nvSpPr>
        <p:spPr>
          <a:xfrm>
            <a:off x="161417" y="2182368"/>
            <a:ext cx="12038012" cy="9144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379413" y="2165109"/>
            <a:ext cx="5257799" cy="2308324"/>
          </a:xfrm>
          <a:prstGeom prst="rect">
            <a:avLst/>
          </a:prstGeom>
        </p:spPr>
        <p:txBody>
          <a:bodyPr wrap="square">
            <a:spAutoFit/>
          </a:bodyPr>
          <a:lstStyle/>
          <a:p>
            <a:pPr algn="just"/>
            <a:r>
              <a:rPr lang="en-US" b="1" dirty="0"/>
              <a:t>2.2.1 </a:t>
            </a:r>
            <a:r>
              <a:rPr lang="en-US" b="1" dirty="0" err="1"/>
              <a:t>Mạng</a:t>
            </a:r>
            <a:r>
              <a:rPr lang="en-US" b="1" dirty="0"/>
              <a:t> </a:t>
            </a:r>
            <a:r>
              <a:rPr lang="en-US" b="1" dirty="0" err="1"/>
              <a:t>xã</a:t>
            </a:r>
            <a:r>
              <a:rPr lang="en-US" b="1" dirty="0"/>
              <a:t> </a:t>
            </a:r>
            <a:r>
              <a:rPr lang="en-US" b="1" dirty="0" err="1"/>
              <a:t>hội</a:t>
            </a:r>
            <a:r>
              <a:rPr lang="en-US" b="1" dirty="0"/>
              <a:t> Twitter </a:t>
            </a:r>
            <a:r>
              <a:rPr lang="en-US" b="1" dirty="0" err="1"/>
              <a:t>là</a:t>
            </a:r>
            <a:r>
              <a:rPr lang="en-US" b="1" dirty="0"/>
              <a:t> </a:t>
            </a:r>
            <a:r>
              <a:rPr lang="en-US" b="1" dirty="0" err="1"/>
              <a:t>gì</a:t>
            </a:r>
            <a:r>
              <a:rPr lang="en-US" b="1" dirty="0"/>
              <a:t>?</a:t>
            </a:r>
            <a:endParaRPr lang="en-US" dirty="0"/>
          </a:p>
          <a:p>
            <a:pPr marL="342900" indent="-342900" algn="just">
              <a:buFont typeface="Wingdings" pitchFamily="2" charset="2"/>
              <a:buChar char="Ø"/>
            </a:pPr>
            <a:r>
              <a:rPr lang="en-US" dirty="0"/>
              <a:t>Twitter </a:t>
            </a:r>
            <a:r>
              <a:rPr lang="en-US" dirty="0" err="1"/>
              <a:t>là</a:t>
            </a:r>
            <a:r>
              <a:rPr lang="en-US" dirty="0"/>
              <a:t> </a:t>
            </a:r>
            <a:r>
              <a:rPr lang="en-US" dirty="0" err="1"/>
              <a:t>một</a:t>
            </a:r>
            <a:r>
              <a:rPr lang="en-US" dirty="0"/>
              <a:t> </a:t>
            </a:r>
            <a:r>
              <a:rPr lang="en-US" dirty="0" err="1"/>
              <a:t>dịch</a:t>
            </a:r>
            <a:r>
              <a:rPr lang="en-US" dirty="0"/>
              <a:t> </a:t>
            </a:r>
            <a:r>
              <a:rPr lang="en-US" dirty="0" err="1"/>
              <a:t>vụ</a:t>
            </a:r>
            <a:r>
              <a:rPr lang="en-US" dirty="0"/>
              <a:t> </a:t>
            </a:r>
            <a:r>
              <a:rPr lang="en-US" dirty="0" err="1"/>
              <a:t>mạng</a:t>
            </a:r>
            <a:r>
              <a:rPr lang="en-US" dirty="0"/>
              <a:t> </a:t>
            </a:r>
            <a:r>
              <a:rPr lang="en-US" dirty="0" err="1"/>
              <a:t>xã</a:t>
            </a:r>
            <a:r>
              <a:rPr lang="en-US" dirty="0"/>
              <a:t> </a:t>
            </a:r>
            <a:r>
              <a:rPr lang="en-US" dirty="0" err="1"/>
              <a:t>hội</a:t>
            </a:r>
            <a:r>
              <a:rPr lang="en-US" dirty="0"/>
              <a:t> </a:t>
            </a:r>
            <a:r>
              <a:rPr lang="en-US" dirty="0" err="1"/>
              <a:t>trực</a:t>
            </a:r>
            <a:r>
              <a:rPr lang="en-US" dirty="0"/>
              <a:t> </a:t>
            </a:r>
            <a:r>
              <a:rPr lang="en-US" dirty="0" err="1"/>
              <a:t>tuyến</a:t>
            </a:r>
            <a:r>
              <a:rPr lang="en-US" dirty="0"/>
              <a:t> </a:t>
            </a:r>
            <a:r>
              <a:rPr lang="en-US" dirty="0" err="1"/>
              <a:t>miễn</a:t>
            </a:r>
            <a:r>
              <a:rPr lang="en-US" dirty="0"/>
              <a:t> </a:t>
            </a:r>
            <a:r>
              <a:rPr lang="en-US" dirty="0" err="1"/>
              <a:t>phí</a:t>
            </a:r>
            <a:r>
              <a:rPr lang="en-US" dirty="0"/>
              <a:t> </a:t>
            </a:r>
            <a:r>
              <a:rPr lang="en-US" dirty="0" err="1"/>
              <a:t>cho</a:t>
            </a:r>
            <a:r>
              <a:rPr lang="en-US" dirty="0"/>
              <a:t> </a:t>
            </a:r>
            <a:r>
              <a:rPr lang="en-US" dirty="0" err="1"/>
              <a:t>phép</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đọc</a:t>
            </a:r>
            <a:r>
              <a:rPr lang="en-US" dirty="0"/>
              <a:t>, </a:t>
            </a:r>
            <a:r>
              <a:rPr lang="en-US" dirty="0" err="1"/>
              <a:t>nhắn</a:t>
            </a:r>
            <a:r>
              <a:rPr lang="en-US" dirty="0"/>
              <a:t> </a:t>
            </a:r>
            <a:r>
              <a:rPr lang="en-US" dirty="0" err="1"/>
              <a:t>và</a:t>
            </a:r>
            <a:r>
              <a:rPr lang="en-US" dirty="0"/>
              <a:t> </a:t>
            </a:r>
            <a:r>
              <a:rPr lang="en-US" dirty="0" err="1"/>
              <a:t>cập</a:t>
            </a:r>
            <a:r>
              <a:rPr lang="en-US" dirty="0"/>
              <a:t> </a:t>
            </a:r>
            <a:r>
              <a:rPr lang="en-US" dirty="0" err="1"/>
              <a:t>nhật</a:t>
            </a:r>
            <a:r>
              <a:rPr lang="en-US" dirty="0"/>
              <a:t> </a:t>
            </a:r>
            <a:r>
              <a:rPr lang="en-US" dirty="0" err="1"/>
              <a:t>các</a:t>
            </a:r>
            <a:r>
              <a:rPr lang="en-US" dirty="0"/>
              <a:t> </a:t>
            </a:r>
            <a:r>
              <a:rPr lang="en-US" dirty="0" err="1"/>
              <a:t>mẩu</a:t>
            </a:r>
            <a:r>
              <a:rPr lang="en-US" dirty="0"/>
              <a:t> tin </a:t>
            </a:r>
            <a:r>
              <a:rPr lang="en-US" dirty="0" err="1"/>
              <a:t>nhỏ</a:t>
            </a:r>
            <a:r>
              <a:rPr lang="en-US" dirty="0"/>
              <a:t> </a:t>
            </a:r>
            <a:r>
              <a:rPr lang="en-US" dirty="0" err="1"/>
              <a:t>gọi</a:t>
            </a:r>
            <a:r>
              <a:rPr lang="en-US" dirty="0"/>
              <a:t> </a:t>
            </a:r>
            <a:r>
              <a:rPr lang="en-US" dirty="0" err="1"/>
              <a:t>là</a:t>
            </a:r>
            <a:r>
              <a:rPr lang="en-US" dirty="0"/>
              <a:t> tweets, </a:t>
            </a:r>
            <a:r>
              <a:rPr lang="en-US" dirty="0" err="1"/>
              <a:t>một</a:t>
            </a:r>
            <a:r>
              <a:rPr lang="en-US" dirty="0"/>
              <a:t> </a:t>
            </a:r>
            <a:r>
              <a:rPr lang="en-US" dirty="0" err="1"/>
              <a:t>dạng</a:t>
            </a:r>
            <a:r>
              <a:rPr lang="en-US" dirty="0"/>
              <a:t> </a:t>
            </a:r>
            <a:r>
              <a:rPr lang="en-US" dirty="0" err="1"/>
              <a:t>tiểu</a:t>
            </a:r>
            <a:r>
              <a:rPr lang="en-US" dirty="0"/>
              <a:t> blog</a:t>
            </a:r>
          </a:p>
        </p:txBody>
      </p:sp>
      <p:sp>
        <p:nvSpPr>
          <p:cNvPr id="3" name="AutoShape 2" descr="Káº¿t quáº£ hÃ¬nh áº£nh cho khai thÃ¡c máº¡ng xÃ£ há»i twi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Káº¿t quáº£ hÃ¬nh áº£nh cho khai thÃ¡c máº¡ng xÃ£ há»i twit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Káº¿t quáº£ hÃ¬nh áº£nh cho khai thÃ¡c máº¡ng xÃ£ há»i twit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Ã¬nh áº£nh cÃ³ liÃªn qu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HÃ¬nh áº£nh cÃ³ liÃªn qua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HÃ¬nh áº£nh cÃ³ liÃªn qua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descr="HÃ¬nh áº£nh cÃ³ liÃªn qua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4" name="Picture 16" descr="Äang táº£i twitter-page.jpg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012" y="2182368"/>
            <a:ext cx="4876800" cy="3253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304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00"/>
            <a:ext cx="12114212" cy="1219200"/>
          </a:xfrm>
        </p:spPr>
        <p:txBody>
          <a:bodyPr>
            <a:noAutofit/>
          </a:bodyPr>
          <a:lstStyle/>
          <a:p>
            <a:pPr algn="l"/>
            <a:r>
              <a:rPr lang="en-US" sz="4000" b="1" dirty="0"/>
              <a:t>2.2 </a:t>
            </a:r>
            <a:r>
              <a:rPr lang="en-US" sz="4000" b="1" dirty="0" err="1"/>
              <a:t>Tổng</a:t>
            </a:r>
            <a:r>
              <a:rPr lang="en-US" sz="4000" b="1" dirty="0"/>
              <a:t> </a:t>
            </a:r>
            <a:r>
              <a:rPr lang="en-US" sz="4000" b="1" dirty="0" err="1"/>
              <a:t>quan</a:t>
            </a:r>
            <a:r>
              <a:rPr lang="en-US" sz="4000" b="1" dirty="0"/>
              <a:t> </a:t>
            </a:r>
            <a:r>
              <a:rPr lang="en-US" sz="4000" b="1" dirty="0" err="1"/>
              <a:t>về</a:t>
            </a:r>
            <a:r>
              <a:rPr lang="en-US" sz="4000" b="1" dirty="0"/>
              <a:t> </a:t>
            </a:r>
            <a:r>
              <a:rPr lang="en-US" sz="4000" b="1" dirty="0" err="1"/>
              <a:t>khai</a:t>
            </a:r>
            <a:r>
              <a:rPr lang="en-US" sz="4000" b="1" dirty="0"/>
              <a:t> </a:t>
            </a:r>
            <a:r>
              <a:rPr lang="en-US" sz="4000" b="1" dirty="0" err="1"/>
              <a:t>thác</a:t>
            </a:r>
            <a:r>
              <a:rPr lang="en-US" sz="4000" b="1" dirty="0"/>
              <a:t> </a:t>
            </a:r>
            <a:r>
              <a:rPr lang="en-US" sz="4000" b="1" dirty="0" err="1"/>
              <a:t>dữ</a:t>
            </a:r>
            <a:r>
              <a:rPr lang="en-US" sz="4000" b="1" dirty="0"/>
              <a:t> </a:t>
            </a:r>
            <a:r>
              <a:rPr lang="en-US" sz="4000" b="1" dirty="0" err="1"/>
              <a:t>liệu</a:t>
            </a:r>
            <a:r>
              <a:rPr lang="en-US" sz="4000" b="1" dirty="0"/>
              <a:t> </a:t>
            </a:r>
            <a:r>
              <a:rPr lang="en-US" sz="4000" b="1" dirty="0" err="1"/>
              <a:t>mạng</a:t>
            </a:r>
            <a:r>
              <a:rPr lang="en-US" sz="4000" b="1" dirty="0"/>
              <a:t> </a:t>
            </a:r>
            <a:r>
              <a:rPr lang="en-US" sz="4000" b="1" dirty="0" err="1"/>
              <a:t>xã</a:t>
            </a:r>
            <a:r>
              <a:rPr lang="en-US" sz="4000" b="1" dirty="0"/>
              <a:t> </a:t>
            </a:r>
            <a:r>
              <a:rPr lang="en-US" sz="4000" b="1" dirty="0" err="1"/>
              <a:t>hội</a:t>
            </a:r>
            <a:r>
              <a:rPr lang="en-US" sz="4000" b="1" dirty="0"/>
              <a:t> Twitter</a:t>
            </a:r>
            <a:br>
              <a:rPr lang="en-US" sz="4000" dirty="0"/>
            </a:br>
            <a:r>
              <a:rPr lang="en-US" sz="4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lgn="r"/>
            <a:fld id="{C014DD1E-5D91-48A3-AD6D-45FBA980D106}" type="slidenum">
              <a:rPr lang="vi-VN" smtClean="0"/>
              <a:pPr algn="r"/>
              <a:t>41</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id="{8627B5DB-02E5-4FC2-A07B-18238E56A0FE}"/>
              </a:ext>
            </a:extLst>
          </p:cNvPr>
          <p:cNvSpPr txBox="1">
            <a:spLocks/>
          </p:cNvSpPr>
          <p:nvPr/>
        </p:nvSpPr>
        <p:spPr>
          <a:xfrm>
            <a:off x="161417" y="2182368"/>
            <a:ext cx="12038012" cy="9144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379413" y="2165109"/>
            <a:ext cx="4648199" cy="1938992"/>
          </a:xfrm>
          <a:prstGeom prst="rect">
            <a:avLst/>
          </a:prstGeom>
        </p:spPr>
        <p:txBody>
          <a:bodyPr wrap="square">
            <a:spAutoFit/>
          </a:bodyPr>
          <a:lstStyle/>
          <a:p>
            <a:r>
              <a:rPr lang="en-US" b="1" dirty="0"/>
              <a:t>2.2.2 </a:t>
            </a:r>
            <a:r>
              <a:rPr lang="en-US" b="1" dirty="0" err="1"/>
              <a:t>Tại</a:t>
            </a:r>
            <a:r>
              <a:rPr lang="en-US" b="1" dirty="0"/>
              <a:t> </a:t>
            </a:r>
            <a:r>
              <a:rPr lang="en-US" b="1" dirty="0" err="1"/>
              <a:t>sao</a:t>
            </a:r>
            <a:r>
              <a:rPr lang="en-US" b="1" dirty="0"/>
              <a:t> </a:t>
            </a:r>
            <a:r>
              <a:rPr lang="en-US" b="1" dirty="0" err="1"/>
              <a:t>phải</a:t>
            </a:r>
            <a:r>
              <a:rPr lang="en-US" b="1" dirty="0"/>
              <a:t> </a:t>
            </a:r>
            <a:r>
              <a:rPr lang="en-US" b="1" dirty="0" err="1"/>
              <a:t>chọn</a:t>
            </a:r>
            <a:r>
              <a:rPr lang="en-US" b="1" dirty="0"/>
              <a:t> Twitter?</a:t>
            </a:r>
            <a:endParaRPr lang="en-US" dirty="0"/>
          </a:p>
          <a:p>
            <a:pPr marL="342900" indent="-342900" algn="just">
              <a:buFont typeface="Wingdings" pitchFamily="2" charset="2"/>
              <a:buChar char="Ø"/>
            </a:pPr>
            <a:r>
              <a:rPr lang="en-US" dirty="0" err="1"/>
              <a:t>Mạng</a:t>
            </a:r>
            <a:r>
              <a:rPr lang="en-US" dirty="0"/>
              <a:t> </a:t>
            </a:r>
            <a:r>
              <a:rPr lang="en-US" dirty="0" err="1"/>
              <a:t>xã</a:t>
            </a:r>
            <a:r>
              <a:rPr lang="en-US" dirty="0"/>
              <a:t> </a:t>
            </a:r>
            <a:r>
              <a:rPr lang="en-US" dirty="0" err="1"/>
              <a:t>hội</a:t>
            </a:r>
            <a:r>
              <a:rPr lang="en-US" dirty="0"/>
              <a:t> Twitter </a:t>
            </a:r>
            <a:r>
              <a:rPr lang="en-US" dirty="0" err="1"/>
              <a:t>ngày</a:t>
            </a:r>
            <a:r>
              <a:rPr lang="en-US" dirty="0"/>
              <a:t> </a:t>
            </a:r>
            <a:r>
              <a:rPr lang="en-US" dirty="0" err="1"/>
              <a:t>càng</a:t>
            </a:r>
            <a:r>
              <a:rPr lang="en-US" dirty="0"/>
              <a:t> </a:t>
            </a:r>
            <a:r>
              <a:rPr lang="en-US" dirty="0" err="1"/>
              <a:t>lớn</a:t>
            </a:r>
            <a:r>
              <a:rPr lang="en-US" dirty="0"/>
              <a:t> </a:t>
            </a:r>
            <a:r>
              <a:rPr lang="en-US" dirty="0" err="1"/>
              <a:t>mạnh</a:t>
            </a:r>
            <a:endParaRPr lang="en-US" dirty="0"/>
          </a:p>
          <a:p>
            <a:pPr marL="342900" indent="-342900" algn="just">
              <a:buFont typeface="Wingdings" pitchFamily="2" charset="2"/>
              <a:buChar char="Ø"/>
            </a:pPr>
            <a:r>
              <a:rPr lang="en-US" dirty="0"/>
              <a:t>Twitter </a:t>
            </a:r>
            <a:r>
              <a:rPr lang="en-US" dirty="0" err="1"/>
              <a:t>cũng</a:t>
            </a:r>
            <a:r>
              <a:rPr lang="en-US" dirty="0"/>
              <a:t> </a:t>
            </a:r>
            <a:r>
              <a:rPr lang="en-US" dirty="0" err="1"/>
              <a:t>càng</a:t>
            </a:r>
            <a:r>
              <a:rPr lang="en-US" dirty="0"/>
              <a:t> </a:t>
            </a:r>
            <a:r>
              <a:rPr lang="en-US" dirty="0" err="1"/>
              <a:t>phổ</a:t>
            </a:r>
            <a:r>
              <a:rPr lang="en-US" dirty="0"/>
              <a:t> </a:t>
            </a:r>
            <a:r>
              <a:rPr lang="en-US" dirty="0" err="1"/>
              <a:t>biến</a:t>
            </a:r>
            <a:endParaRPr lang="en-US" dirty="0"/>
          </a:p>
          <a:p>
            <a:pPr marL="342900" indent="-342900" algn="just">
              <a:buFont typeface="Wingdings" pitchFamily="2" charset="2"/>
              <a:buChar char="Ø"/>
            </a:pPr>
            <a:r>
              <a:rPr lang="en-US" dirty="0" err="1"/>
              <a:t>Khai</a:t>
            </a:r>
            <a:r>
              <a:rPr lang="en-US" dirty="0"/>
              <a:t> </a:t>
            </a:r>
            <a:r>
              <a:rPr lang="en-US" dirty="0" err="1"/>
              <a:t>thác</a:t>
            </a:r>
            <a:r>
              <a:rPr lang="en-US" dirty="0"/>
              <a:t> </a:t>
            </a:r>
            <a:r>
              <a:rPr lang="en-US" dirty="0" err="1"/>
              <a:t>dữ</a:t>
            </a:r>
            <a:r>
              <a:rPr lang="en-US" dirty="0"/>
              <a:t> </a:t>
            </a:r>
            <a:r>
              <a:rPr lang="en-US" dirty="0" err="1"/>
              <a:t>liệu</a:t>
            </a:r>
            <a:r>
              <a:rPr lang="en-US" dirty="0"/>
              <a:t> </a:t>
            </a:r>
            <a:r>
              <a:rPr lang="en-US" dirty="0" err="1"/>
              <a:t>dể</a:t>
            </a:r>
            <a:r>
              <a:rPr lang="en-US" dirty="0"/>
              <a:t> </a:t>
            </a:r>
            <a:r>
              <a:rPr lang="en-US" dirty="0" err="1"/>
              <a:t>dàng</a:t>
            </a:r>
            <a:endParaRPr lang="en-US" dirty="0"/>
          </a:p>
        </p:txBody>
      </p:sp>
      <p:sp>
        <p:nvSpPr>
          <p:cNvPr id="3" name="AutoShape 2" descr="Káº¿t quáº£ hÃ¬nh áº£nh cho khai thÃ¡c máº¡ng xÃ£ há»i twi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Káº¿t quáº£ hÃ¬nh áº£nh cho khai thÃ¡c máº¡ng xÃ£ há»i twit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Káº¿t quáº£ hÃ¬nh áº£nh cho khai thÃ¡c máº¡ng xÃ£ há»i twit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Ã¬nh áº£nh cÃ³ liÃªn qu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HÃ¬nh áº£nh cÃ³ liÃªn qua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HÃ¬nh áº£nh cÃ³ liÃªn qua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descr="HÃ¬nh áº£nh cÃ³ liÃªn qua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p:nvPr/>
        </p:nvSpPr>
        <p:spPr>
          <a:xfrm>
            <a:off x="5734620" y="2165109"/>
            <a:ext cx="6092825" cy="3046988"/>
          </a:xfrm>
          <a:prstGeom prst="rect">
            <a:avLst/>
          </a:prstGeom>
        </p:spPr>
        <p:txBody>
          <a:bodyPr>
            <a:spAutoFit/>
          </a:bodyPr>
          <a:lstStyle/>
          <a:p>
            <a:r>
              <a:rPr lang="en-US" b="1" dirty="0"/>
              <a:t>2.2.3 </a:t>
            </a:r>
            <a:r>
              <a:rPr lang="en-US" b="1" dirty="0" err="1"/>
              <a:t>khó</a:t>
            </a:r>
            <a:r>
              <a:rPr lang="en-US" b="1" dirty="0"/>
              <a:t> </a:t>
            </a:r>
            <a:r>
              <a:rPr lang="en-US" b="1" dirty="0" err="1"/>
              <a:t>khăn</a:t>
            </a:r>
            <a:r>
              <a:rPr lang="en-US" b="1" dirty="0"/>
              <a:t> </a:t>
            </a:r>
            <a:r>
              <a:rPr lang="en-US" b="1" dirty="0" err="1"/>
              <a:t>và</a:t>
            </a:r>
            <a:r>
              <a:rPr lang="en-US" b="1" dirty="0"/>
              <a:t> </a:t>
            </a:r>
            <a:r>
              <a:rPr lang="en-US" b="1" dirty="0" err="1"/>
              <a:t>thách</a:t>
            </a:r>
            <a:r>
              <a:rPr lang="en-US" b="1" dirty="0"/>
              <a:t> </a:t>
            </a:r>
            <a:r>
              <a:rPr lang="en-US" b="1" dirty="0" err="1"/>
              <a:t>thức</a:t>
            </a:r>
            <a:r>
              <a:rPr lang="en-US" b="1" dirty="0"/>
              <a:t> </a:t>
            </a:r>
            <a:r>
              <a:rPr lang="en-US" b="1" dirty="0" err="1"/>
              <a:t>khi</a:t>
            </a:r>
            <a:r>
              <a:rPr lang="en-US" b="1" dirty="0"/>
              <a:t> </a:t>
            </a:r>
            <a:r>
              <a:rPr lang="en-US" b="1" dirty="0" err="1"/>
              <a:t>khai</a:t>
            </a:r>
            <a:r>
              <a:rPr lang="en-US" b="1" dirty="0"/>
              <a:t> </a:t>
            </a:r>
            <a:r>
              <a:rPr lang="en-US" b="1" dirty="0" err="1"/>
              <a:t>thác</a:t>
            </a:r>
            <a:r>
              <a:rPr lang="en-US" b="1" dirty="0"/>
              <a:t> </a:t>
            </a:r>
            <a:r>
              <a:rPr lang="en-US" b="1" dirty="0" err="1"/>
              <a:t>dữ</a:t>
            </a:r>
            <a:r>
              <a:rPr lang="en-US" b="1" dirty="0"/>
              <a:t> </a:t>
            </a:r>
            <a:r>
              <a:rPr lang="en-US" b="1" dirty="0" err="1"/>
              <a:t>liệu</a:t>
            </a:r>
            <a:endParaRPr lang="en-US" dirty="0"/>
          </a:p>
          <a:p>
            <a:pPr marL="342900" indent="-342900">
              <a:buFont typeface="Wingdings" pitchFamily="2" charset="2"/>
              <a:buChar char="Ø"/>
            </a:pPr>
            <a:r>
              <a:rPr lang="en-US" dirty="0"/>
              <a:t>Tweet </a:t>
            </a:r>
            <a:r>
              <a:rPr lang="en-US" dirty="0" err="1"/>
              <a:t>có</a:t>
            </a:r>
            <a:r>
              <a:rPr lang="en-US" dirty="0"/>
              <a:t> </a:t>
            </a:r>
            <a:r>
              <a:rPr lang="en-US" dirty="0" err="1"/>
              <a:t>đặc</a:t>
            </a:r>
            <a:r>
              <a:rPr lang="en-US" dirty="0"/>
              <a:t> </a:t>
            </a:r>
            <a:r>
              <a:rPr lang="en-US" dirty="0" err="1"/>
              <a:t>điểm</a:t>
            </a:r>
            <a:r>
              <a:rPr lang="en-US" dirty="0"/>
              <a:t> </a:t>
            </a:r>
            <a:r>
              <a:rPr lang="en-US" dirty="0" err="1"/>
              <a:t>riêng</a:t>
            </a:r>
            <a:r>
              <a:rPr lang="en-US" dirty="0"/>
              <a:t> </a:t>
            </a:r>
            <a:r>
              <a:rPr lang="en-US" dirty="0" err="1"/>
              <a:t>khác</a:t>
            </a:r>
            <a:r>
              <a:rPr lang="en-US" dirty="0"/>
              <a:t> so </a:t>
            </a:r>
            <a:r>
              <a:rPr lang="en-US" dirty="0" err="1"/>
              <a:t>mạng</a:t>
            </a:r>
            <a:r>
              <a:rPr lang="en-US" dirty="0"/>
              <a:t> </a:t>
            </a:r>
            <a:r>
              <a:rPr lang="en-US" dirty="0" err="1"/>
              <a:t>xã</a:t>
            </a:r>
            <a:r>
              <a:rPr lang="en-US" dirty="0"/>
              <a:t> </a:t>
            </a:r>
            <a:r>
              <a:rPr lang="en-US" dirty="0" err="1"/>
              <a:t>hội</a:t>
            </a:r>
            <a:r>
              <a:rPr lang="en-US" dirty="0"/>
              <a:t> </a:t>
            </a:r>
            <a:r>
              <a:rPr lang="en-US" dirty="0" err="1"/>
              <a:t>khác</a:t>
            </a:r>
            <a:r>
              <a:rPr lang="en-US" dirty="0"/>
              <a:t> </a:t>
            </a:r>
            <a:r>
              <a:rPr lang="en-US" dirty="0" err="1"/>
              <a:t>như</a:t>
            </a:r>
            <a:r>
              <a:rPr lang="en-US" dirty="0"/>
              <a:t> Facebook…</a:t>
            </a:r>
          </a:p>
          <a:p>
            <a:pPr marL="342900" indent="-342900">
              <a:buFont typeface="Wingdings" pitchFamily="2" charset="2"/>
              <a:buChar char="Ø"/>
            </a:pPr>
            <a:r>
              <a:rPr lang="en-US" dirty="0" err="1"/>
              <a:t>Số</a:t>
            </a:r>
            <a:r>
              <a:rPr lang="en-US" dirty="0"/>
              <a:t> </a:t>
            </a:r>
            <a:r>
              <a:rPr lang="en-US" dirty="0" err="1"/>
              <a:t>ký</a:t>
            </a:r>
            <a:r>
              <a:rPr lang="en-US" dirty="0"/>
              <a:t> </a:t>
            </a:r>
            <a:r>
              <a:rPr lang="en-US" dirty="0" err="1"/>
              <a:t>tự</a:t>
            </a:r>
            <a:r>
              <a:rPr lang="en-US" dirty="0"/>
              <a:t> </a:t>
            </a:r>
            <a:r>
              <a:rPr lang="en-US" dirty="0" err="1"/>
              <a:t>tối</a:t>
            </a:r>
            <a:r>
              <a:rPr lang="en-US" dirty="0"/>
              <a:t> </a:t>
            </a:r>
            <a:r>
              <a:rPr lang="en-US" dirty="0" err="1"/>
              <a:t>đa</a:t>
            </a:r>
            <a:r>
              <a:rPr lang="en-US" dirty="0"/>
              <a:t> </a:t>
            </a:r>
            <a:r>
              <a:rPr lang="en-US" dirty="0" err="1"/>
              <a:t>nhỏ</a:t>
            </a:r>
            <a:r>
              <a:rPr lang="en-US" dirty="0"/>
              <a:t>, </a:t>
            </a:r>
            <a:r>
              <a:rPr lang="en-US" dirty="0" err="1"/>
              <a:t>từ</a:t>
            </a:r>
            <a:r>
              <a:rPr lang="en-US" dirty="0"/>
              <a:t> </a:t>
            </a:r>
            <a:r>
              <a:rPr lang="en-US" dirty="0" err="1"/>
              <a:t>viết</a:t>
            </a:r>
            <a:r>
              <a:rPr lang="en-US" dirty="0"/>
              <a:t> </a:t>
            </a:r>
            <a:r>
              <a:rPr lang="en-US" dirty="0" err="1"/>
              <a:t>tắt</a:t>
            </a:r>
            <a:r>
              <a:rPr lang="en-US" dirty="0"/>
              <a:t>, </a:t>
            </a:r>
            <a:r>
              <a:rPr lang="en-US" dirty="0" err="1"/>
              <a:t>từ</a:t>
            </a:r>
            <a:r>
              <a:rPr lang="en-US" dirty="0"/>
              <a:t> </a:t>
            </a:r>
            <a:r>
              <a:rPr lang="en-US" dirty="0" err="1"/>
              <a:t>lóng</a:t>
            </a:r>
            <a:r>
              <a:rPr lang="en-US" dirty="0"/>
              <a:t>, </a:t>
            </a:r>
            <a:r>
              <a:rPr lang="en-US" dirty="0" err="1"/>
              <a:t>từ</a:t>
            </a:r>
            <a:r>
              <a:rPr lang="en-US" dirty="0"/>
              <a:t> </a:t>
            </a:r>
            <a:r>
              <a:rPr lang="en-US" dirty="0" err="1"/>
              <a:t>sai</a:t>
            </a:r>
            <a:r>
              <a:rPr lang="en-US" dirty="0"/>
              <a:t> </a:t>
            </a:r>
            <a:r>
              <a:rPr lang="en-US" dirty="0" err="1"/>
              <a:t>chính</a:t>
            </a:r>
            <a:r>
              <a:rPr lang="en-US" dirty="0"/>
              <a:t> </a:t>
            </a:r>
            <a:r>
              <a:rPr lang="en-US" dirty="0" err="1"/>
              <a:t>tả</a:t>
            </a:r>
            <a:r>
              <a:rPr lang="en-US" dirty="0"/>
              <a:t>, </a:t>
            </a:r>
            <a:r>
              <a:rPr lang="en-US" dirty="0" err="1"/>
              <a:t>hơn</a:t>
            </a:r>
            <a:r>
              <a:rPr lang="en-US" dirty="0"/>
              <a:t> </a:t>
            </a:r>
            <a:r>
              <a:rPr lang="en-US" dirty="0" err="1"/>
              <a:t>nữa</a:t>
            </a:r>
            <a:r>
              <a:rPr lang="en-US" dirty="0"/>
              <a:t>, </a:t>
            </a:r>
            <a:r>
              <a:rPr lang="en-US" dirty="0" err="1"/>
              <a:t>chất</a:t>
            </a:r>
            <a:r>
              <a:rPr lang="en-US" dirty="0"/>
              <a:t> </a:t>
            </a:r>
            <a:r>
              <a:rPr lang="en-US" dirty="0" err="1"/>
              <a:t>lượng</a:t>
            </a:r>
            <a:r>
              <a:rPr lang="en-US" dirty="0"/>
              <a:t> </a:t>
            </a:r>
            <a:r>
              <a:rPr lang="en-US" dirty="0" err="1"/>
              <a:t>và</a:t>
            </a:r>
            <a:r>
              <a:rPr lang="en-US" dirty="0"/>
              <a:t> </a:t>
            </a:r>
            <a:r>
              <a:rPr lang="en-US" dirty="0" err="1"/>
              <a:t>độ</a:t>
            </a:r>
            <a:r>
              <a:rPr lang="en-US" dirty="0"/>
              <a:t> tin </a:t>
            </a:r>
            <a:r>
              <a:rPr lang="en-US" dirty="0" err="1"/>
              <a:t>cậy</a:t>
            </a:r>
            <a:r>
              <a:rPr lang="en-US" dirty="0"/>
              <a:t> </a:t>
            </a:r>
            <a:r>
              <a:rPr lang="en-US" dirty="0" err="1"/>
              <a:t>thấp</a:t>
            </a:r>
            <a:r>
              <a:rPr lang="en-US" dirty="0"/>
              <a:t>.</a:t>
            </a:r>
          </a:p>
          <a:p>
            <a:pPr marL="342900" indent="-342900">
              <a:buFont typeface="Wingdings" pitchFamily="2" charset="2"/>
              <a:buChar char="Ø"/>
            </a:pPr>
            <a:endParaRPr lang="en-US" dirty="0"/>
          </a:p>
        </p:txBody>
      </p:sp>
    </p:spTree>
    <p:extLst>
      <p:ext uri="{BB962C8B-B14F-4D97-AF65-F5344CB8AC3E}">
        <p14:creationId xmlns:p14="http://schemas.microsoft.com/office/powerpoint/2010/main" val="40442801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33717"/>
            <a:ext cx="12114212" cy="1219200"/>
          </a:xfrm>
        </p:spPr>
        <p:txBody>
          <a:bodyPr>
            <a:noAutofit/>
          </a:bodyPr>
          <a:lstStyle/>
          <a:p>
            <a:pPr algn="l"/>
            <a:r>
              <a:rPr lang="en-US" sz="4000" b="1" dirty="0"/>
              <a:t>2.3 </a:t>
            </a:r>
            <a:r>
              <a:rPr lang="en-US" sz="4000" b="1" dirty="0" err="1"/>
              <a:t>Một</a:t>
            </a:r>
            <a:r>
              <a:rPr lang="en-US" sz="4000" b="1" dirty="0"/>
              <a:t> </a:t>
            </a:r>
            <a:r>
              <a:rPr lang="en-US" sz="4000" b="1" dirty="0" err="1"/>
              <a:t>số</a:t>
            </a:r>
            <a:r>
              <a:rPr lang="en-US" sz="4000" b="1" dirty="0"/>
              <a:t> </a:t>
            </a:r>
            <a:r>
              <a:rPr lang="en-US" sz="4000" b="1" dirty="0" err="1"/>
              <a:t>phương</a:t>
            </a:r>
            <a:r>
              <a:rPr lang="en-US" sz="4000" b="1" dirty="0"/>
              <a:t> </a:t>
            </a:r>
            <a:r>
              <a:rPr lang="en-US" sz="4000" b="1" dirty="0" err="1"/>
              <a:t>pháp</a:t>
            </a:r>
            <a:r>
              <a:rPr lang="en-US" sz="4000" b="1" dirty="0"/>
              <a:t> </a:t>
            </a:r>
            <a:r>
              <a:rPr lang="en-US" sz="4000" b="1" dirty="0" err="1"/>
              <a:t>khai</a:t>
            </a:r>
            <a:r>
              <a:rPr lang="en-US" sz="4000" b="1" dirty="0"/>
              <a:t> </a:t>
            </a:r>
            <a:r>
              <a:rPr lang="en-US" sz="4000" b="1" dirty="0" err="1"/>
              <a:t>thác</a:t>
            </a:r>
            <a:r>
              <a:rPr lang="en-US" sz="4000" b="1" dirty="0"/>
              <a:t> </a:t>
            </a:r>
            <a:r>
              <a:rPr lang="en-US" sz="4000" b="1" dirty="0" err="1"/>
              <a:t>dữ</a:t>
            </a:r>
            <a:r>
              <a:rPr lang="en-US" sz="4000" b="1" dirty="0"/>
              <a:t> </a:t>
            </a:r>
            <a:r>
              <a:rPr lang="en-US" sz="4000" b="1" dirty="0" err="1"/>
              <a:t>liệu</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lgn="r"/>
            <a:fld id="{C014DD1E-5D91-48A3-AD6D-45FBA980D106}" type="slidenum">
              <a:rPr lang="vi-VN" smtClean="0"/>
              <a:pPr algn="r"/>
              <a:t>42</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AutoShape 2" descr="Káº¿t quáº£ hÃ¬nh áº£nh cho khai thÃ¡c máº¡ng xÃ£ há»i twi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Káº¿t quáº£ hÃ¬nh áº£nh cho khai thÃ¡c máº¡ng xÃ£ há»i twit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Káº¿t quáº£ hÃ¬nh áº£nh cho khai thÃ¡c máº¡ng xÃ£ há»i twit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Ã¬nh áº£nh cÃ³ liÃªn qu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HÃ¬nh áº£nh cÃ³ liÃªn qua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HÃ¬nh áº£nh cÃ³ liÃªn qua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descr="HÃ¬nh áº£nh cÃ³ liÃªn qua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917575" y="2362199"/>
            <a:ext cx="4325479" cy="461665"/>
          </a:xfrm>
          <a:prstGeom prst="rect">
            <a:avLst/>
          </a:prstGeom>
        </p:spPr>
        <p:txBody>
          <a:bodyPr wrap="none">
            <a:spAutoFit/>
          </a:bodyPr>
          <a:lstStyle/>
          <a:p>
            <a:r>
              <a:rPr lang="en-US" dirty="0" err="1"/>
              <a:t>Các</a:t>
            </a:r>
            <a:r>
              <a:rPr lang="en-US" dirty="0"/>
              <a:t> </a:t>
            </a:r>
            <a:r>
              <a:rPr lang="en-US" dirty="0" err="1"/>
              <a:t>phương</a:t>
            </a:r>
            <a:r>
              <a:rPr lang="en-US" dirty="0"/>
              <a:t> </a:t>
            </a:r>
            <a:r>
              <a:rPr lang="en-US" dirty="0" err="1"/>
              <a:t>pháp</a:t>
            </a:r>
            <a:r>
              <a:rPr lang="en-US" dirty="0"/>
              <a:t> </a:t>
            </a:r>
            <a:r>
              <a:rPr lang="en-US" b="1" i="1" dirty="0" err="1"/>
              <a:t>cây</a:t>
            </a:r>
            <a:r>
              <a:rPr lang="en-US" b="1" i="1" dirty="0"/>
              <a:t> </a:t>
            </a:r>
            <a:r>
              <a:rPr lang="en-US" b="1" i="1" dirty="0" err="1"/>
              <a:t>quyết</a:t>
            </a:r>
            <a:r>
              <a:rPr lang="en-US" b="1" i="1" dirty="0"/>
              <a:t> </a:t>
            </a:r>
            <a:r>
              <a:rPr lang="en-US" b="1" i="1" dirty="0" err="1"/>
              <a:t>định</a:t>
            </a:r>
            <a:endParaRPr lang="en-US" dirty="0"/>
          </a:p>
        </p:txBody>
      </p:sp>
      <p:sp>
        <p:nvSpPr>
          <p:cNvPr id="16" name="Rectangle 15"/>
          <p:cNvSpPr/>
          <p:nvPr/>
        </p:nvSpPr>
        <p:spPr>
          <a:xfrm>
            <a:off x="1069975" y="3238608"/>
            <a:ext cx="4462697" cy="461665"/>
          </a:xfrm>
          <a:prstGeom prst="rect">
            <a:avLst/>
          </a:prstGeom>
        </p:spPr>
        <p:txBody>
          <a:bodyPr wrap="none">
            <a:spAutoFit/>
          </a:bodyPr>
          <a:lstStyle/>
          <a:p>
            <a:r>
              <a:rPr lang="en-US" dirty="0" err="1"/>
              <a:t>Phương</a:t>
            </a:r>
            <a:r>
              <a:rPr lang="en-US" dirty="0"/>
              <a:t> </a:t>
            </a:r>
            <a:r>
              <a:rPr lang="en-US" dirty="0" err="1"/>
              <a:t>pháp</a:t>
            </a:r>
            <a:r>
              <a:rPr lang="en-US" dirty="0"/>
              <a:t> </a:t>
            </a:r>
            <a:r>
              <a:rPr lang="en-US" b="1" i="1" dirty="0"/>
              <a:t>K-Nearest Neighbor</a:t>
            </a:r>
            <a:endParaRPr lang="en-US" dirty="0"/>
          </a:p>
        </p:txBody>
      </p:sp>
      <p:sp>
        <p:nvSpPr>
          <p:cNvPr id="17" name="Rectangle 16"/>
          <p:cNvSpPr/>
          <p:nvPr/>
        </p:nvSpPr>
        <p:spPr>
          <a:xfrm>
            <a:off x="1069975" y="3960167"/>
            <a:ext cx="5537606" cy="461665"/>
          </a:xfrm>
          <a:prstGeom prst="rect">
            <a:avLst/>
          </a:prstGeom>
        </p:spPr>
        <p:txBody>
          <a:bodyPr wrap="none">
            <a:spAutoFit/>
          </a:bodyPr>
          <a:lstStyle/>
          <a:p>
            <a:r>
              <a:rPr lang="en-US" dirty="0" err="1"/>
              <a:t>Thuật</a:t>
            </a:r>
            <a:r>
              <a:rPr lang="en-US" dirty="0"/>
              <a:t> </a:t>
            </a:r>
            <a:r>
              <a:rPr lang="en-US" dirty="0" err="1"/>
              <a:t>toán</a:t>
            </a:r>
            <a:r>
              <a:rPr lang="en-US" dirty="0"/>
              <a:t> </a:t>
            </a:r>
            <a:r>
              <a:rPr lang="en-US" b="1" i="1" dirty="0"/>
              <a:t>SVM (Support Vector Machine)</a:t>
            </a:r>
            <a:endParaRPr lang="en-US" dirty="0"/>
          </a:p>
        </p:txBody>
      </p:sp>
      <p:sp>
        <p:nvSpPr>
          <p:cNvPr id="18" name="Rectangle 17"/>
          <p:cNvSpPr/>
          <p:nvPr/>
        </p:nvSpPr>
        <p:spPr>
          <a:xfrm>
            <a:off x="1069975" y="4768703"/>
            <a:ext cx="4944239" cy="461665"/>
          </a:xfrm>
          <a:prstGeom prst="rect">
            <a:avLst/>
          </a:prstGeom>
        </p:spPr>
        <p:txBody>
          <a:bodyPr wrap="none">
            <a:spAutoFit/>
          </a:bodyPr>
          <a:lstStyle/>
          <a:p>
            <a:r>
              <a:rPr lang="en-US" dirty="0" err="1"/>
              <a:t>Ngoài</a:t>
            </a:r>
            <a:r>
              <a:rPr lang="en-US" dirty="0"/>
              <a:t> </a:t>
            </a:r>
            <a:r>
              <a:rPr lang="en-US" dirty="0" err="1"/>
              <a:t>ra</a:t>
            </a:r>
            <a:r>
              <a:rPr lang="en-US" dirty="0"/>
              <a:t> </a:t>
            </a:r>
            <a:r>
              <a:rPr lang="en-US" dirty="0" err="1"/>
              <a:t>còn</a:t>
            </a:r>
            <a:r>
              <a:rPr lang="en-US" dirty="0"/>
              <a:t> 1 </a:t>
            </a:r>
            <a:r>
              <a:rPr lang="en-US" dirty="0" err="1"/>
              <a:t>số</a:t>
            </a:r>
            <a:r>
              <a:rPr lang="en-US" dirty="0"/>
              <a:t> </a:t>
            </a:r>
            <a:r>
              <a:rPr lang="en-US" dirty="0" err="1"/>
              <a:t>phương</a:t>
            </a:r>
            <a:r>
              <a:rPr lang="en-US" dirty="0"/>
              <a:t> </a:t>
            </a:r>
            <a:r>
              <a:rPr lang="en-US" dirty="0" err="1"/>
              <a:t>pháp</a:t>
            </a:r>
            <a:r>
              <a:rPr lang="en-US" dirty="0"/>
              <a:t> </a:t>
            </a:r>
            <a:r>
              <a:rPr lang="en-US" dirty="0" err="1"/>
              <a:t>khác</a:t>
            </a:r>
            <a:r>
              <a:rPr lang="en-US" dirty="0"/>
              <a:t>…</a:t>
            </a:r>
          </a:p>
        </p:txBody>
      </p:sp>
    </p:spTree>
    <p:extLst>
      <p:ext uri="{BB962C8B-B14F-4D97-AF65-F5344CB8AC3E}">
        <p14:creationId xmlns:p14="http://schemas.microsoft.com/office/powerpoint/2010/main" val="4156569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33717"/>
            <a:ext cx="12114212" cy="1219200"/>
          </a:xfrm>
        </p:spPr>
        <p:txBody>
          <a:bodyPr>
            <a:noAutofit/>
          </a:bodyPr>
          <a:lstStyle/>
          <a:p>
            <a:pPr algn="l"/>
            <a:r>
              <a:rPr lang="en-US" sz="4000" b="1" dirty="0"/>
              <a:t>2.4 </a:t>
            </a:r>
            <a:r>
              <a:rPr lang="en-US" sz="4000" b="1" dirty="0" err="1"/>
              <a:t>Phân</a:t>
            </a:r>
            <a:r>
              <a:rPr lang="en-US" sz="4000" b="1" dirty="0"/>
              <a:t> </a:t>
            </a:r>
            <a:r>
              <a:rPr lang="en-US" sz="4000" b="1" dirty="0" err="1"/>
              <a:t>loại</a:t>
            </a:r>
            <a:r>
              <a:rPr lang="en-US" sz="4000" b="1" dirty="0"/>
              <a:t> ý </a:t>
            </a:r>
            <a:r>
              <a:rPr lang="en-US" sz="4000" b="1" dirty="0" err="1"/>
              <a:t>kiến</a:t>
            </a:r>
            <a:r>
              <a:rPr lang="en-US" sz="4000" b="1" dirty="0"/>
              <a:t> </a:t>
            </a:r>
            <a:r>
              <a:rPr lang="en-US" sz="4000" b="1" dirty="0" err="1"/>
              <a:t>khi</a:t>
            </a:r>
            <a:r>
              <a:rPr lang="en-US" sz="4000" b="1" dirty="0"/>
              <a:t> </a:t>
            </a:r>
            <a:r>
              <a:rPr lang="en-US" sz="4000" b="1" dirty="0" err="1"/>
              <a:t>khai</a:t>
            </a:r>
            <a:r>
              <a:rPr lang="en-US" sz="4000" b="1" dirty="0"/>
              <a:t> </a:t>
            </a:r>
            <a:r>
              <a:rPr lang="en-US" sz="4000" b="1" dirty="0" err="1"/>
              <a:t>khác</a:t>
            </a:r>
            <a:r>
              <a:rPr lang="en-US" sz="4000" b="1" dirty="0"/>
              <a:t> </a:t>
            </a:r>
            <a:r>
              <a:rPr lang="en-US" sz="4000" b="1" dirty="0" err="1"/>
              <a:t>trên</a:t>
            </a:r>
            <a:r>
              <a:rPr lang="en-US" sz="4000" b="1" dirty="0"/>
              <a:t> Twitter</a:t>
            </a:r>
            <a:endParaRPr lang="en-US" sz="4000" dirty="0"/>
          </a:p>
        </p:txBody>
      </p:sp>
      <p:sp>
        <p:nvSpPr>
          <p:cNvPr id="4" name="Slide Number Placeholder 3"/>
          <p:cNvSpPr>
            <a:spLocks noGrp="1"/>
          </p:cNvSpPr>
          <p:nvPr>
            <p:ph type="sldNum" sz="quarter" idx="12"/>
          </p:nvPr>
        </p:nvSpPr>
        <p:spPr/>
        <p:txBody>
          <a:bodyPr/>
          <a:lstStyle/>
          <a:p>
            <a:pPr algn="r"/>
            <a:fld id="{C014DD1E-5D91-48A3-AD6D-45FBA980D106}" type="slidenum">
              <a:rPr lang="vi-VN" smtClean="0"/>
              <a:pPr algn="r"/>
              <a:t>43</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AutoShape 2" descr="Káº¿t quáº£ hÃ¬nh áº£nh cho khai thÃ¡c máº¡ng xÃ£ há»i twi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Káº¿t quáº£ hÃ¬nh áº£nh cho khai thÃ¡c máº¡ng xÃ£ há»i twit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Káº¿t quáº£ hÃ¬nh áº£nh cho khai thÃ¡c máº¡ng xÃ£ há»i twit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Ã¬nh áº£nh cÃ³ liÃªn qu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HÃ¬nh áº£nh cÃ³ liÃªn qua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HÃ¬nh áº£nh cÃ³ liÃªn qua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descr="HÃ¬nh áº£nh cÃ³ liÃªn qua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906843" y="2281964"/>
            <a:ext cx="6092825" cy="2308324"/>
          </a:xfrm>
          <a:prstGeom prst="rect">
            <a:avLst/>
          </a:prstGeom>
        </p:spPr>
        <p:txBody>
          <a:bodyPr>
            <a:spAutoFit/>
          </a:bodyPr>
          <a:lstStyle/>
          <a:p>
            <a:pPr marL="342900" indent="-342900" algn="just">
              <a:buFont typeface="Wingdings" pitchFamily="2" charset="2"/>
              <a:buChar char="Ø"/>
            </a:pPr>
            <a:r>
              <a:rPr lang="en-US" dirty="0" err="1"/>
              <a:t>Phân</a:t>
            </a:r>
            <a:r>
              <a:rPr lang="en-US" dirty="0"/>
              <a:t> </a:t>
            </a:r>
            <a:r>
              <a:rPr lang="en-US" dirty="0" err="1"/>
              <a:t>loại</a:t>
            </a:r>
            <a:r>
              <a:rPr lang="en-US" dirty="0"/>
              <a:t> ý </a:t>
            </a:r>
            <a:r>
              <a:rPr lang="en-US" dirty="0" err="1"/>
              <a:t>kiến</a:t>
            </a:r>
            <a:r>
              <a:rPr lang="en-US" dirty="0"/>
              <a:t> </a:t>
            </a:r>
            <a:r>
              <a:rPr lang="en-US" dirty="0" err="1"/>
              <a:t>trên</a:t>
            </a:r>
            <a:r>
              <a:rPr lang="en-US" dirty="0"/>
              <a:t> Twitter </a:t>
            </a:r>
            <a:r>
              <a:rPr lang="en-US" dirty="0" err="1"/>
              <a:t>là</a:t>
            </a:r>
            <a:r>
              <a:rPr lang="en-US" dirty="0"/>
              <a:t> </a:t>
            </a:r>
            <a:r>
              <a:rPr lang="en-US" dirty="0" err="1"/>
              <a:t>phân</a:t>
            </a:r>
            <a:r>
              <a:rPr lang="en-US" dirty="0"/>
              <a:t> </a:t>
            </a:r>
            <a:r>
              <a:rPr lang="en-US" dirty="0" err="1"/>
              <a:t>loại</a:t>
            </a:r>
            <a:r>
              <a:rPr lang="en-US" dirty="0"/>
              <a:t> </a:t>
            </a:r>
            <a:r>
              <a:rPr lang="en-US" dirty="0" err="1"/>
              <a:t>cho</a:t>
            </a:r>
            <a:r>
              <a:rPr lang="en-US" dirty="0"/>
              <a:t> </a:t>
            </a:r>
            <a:r>
              <a:rPr lang="en-US" dirty="0" err="1"/>
              <a:t>từng</a:t>
            </a:r>
            <a:r>
              <a:rPr lang="en-US" dirty="0"/>
              <a:t> </a:t>
            </a:r>
            <a:r>
              <a:rPr lang="en-US" dirty="0" err="1"/>
              <a:t>bình</a:t>
            </a:r>
            <a:r>
              <a:rPr lang="en-US" dirty="0"/>
              <a:t> </a:t>
            </a:r>
            <a:r>
              <a:rPr lang="en-US" dirty="0" err="1"/>
              <a:t>luận</a:t>
            </a:r>
            <a:r>
              <a:rPr lang="en-US" dirty="0"/>
              <a:t> </a:t>
            </a:r>
            <a:r>
              <a:rPr lang="en-US" dirty="0" err="1"/>
              <a:t>theo</a:t>
            </a:r>
            <a:r>
              <a:rPr lang="en-US" dirty="0"/>
              <a:t> </a:t>
            </a:r>
            <a:r>
              <a:rPr lang="en-US" dirty="0" err="1"/>
              <a:t>hướng</a:t>
            </a:r>
            <a:r>
              <a:rPr lang="en-US" dirty="0"/>
              <a:t> </a:t>
            </a:r>
            <a:r>
              <a:rPr lang="en-US" dirty="0" err="1"/>
              <a:t>quan</a:t>
            </a:r>
            <a:r>
              <a:rPr lang="en-US" dirty="0"/>
              <a:t> </a:t>
            </a:r>
            <a:r>
              <a:rPr lang="en-US" dirty="0" err="1"/>
              <a:t>điểm</a:t>
            </a:r>
            <a:r>
              <a:rPr lang="en-US" dirty="0"/>
              <a:t> </a:t>
            </a:r>
            <a:r>
              <a:rPr lang="en-US" dirty="0" err="1"/>
              <a:t>tích</a:t>
            </a:r>
            <a:r>
              <a:rPr lang="en-US" dirty="0"/>
              <a:t> </a:t>
            </a:r>
            <a:r>
              <a:rPr lang="en-US" dirty="0" err="1"/>
              <a:t>cực</a:t>
            </a:r>
            <a:r>
              <a:rPr lang="en-US" dirty="0"/>
              <a:t> hay </a:t>
            </a:r>
            <a:r>
              <a:rPr lang="en-US" dirty="0" err="1"/>
              <a:t>tiêu</a:t>
            </a:r>
            <a:r>
              <a:rPr lang="en-US" dirty="0"/>
              <a:t> </a:t>
            </a:r>
            <a:r>
              <a:rPr lang="en-US" dirty="0" err="1"/>
              <a:t>cực</a:t>
            </a:r>
            <a:r>
              <a:rPr lang="en-US" dirty="0"/>
              <a:t> </a:t>
            </a:r>
            <a:r>
              <a:rPr lang="en-US" dirty="0" err="1"/>
              <a:t>dựa</a:t>
            </a:r>
            <a:r>
              <a:rPr lang="en-US" dirty="0"/>
              <a:t> </a:t>
            </a:r>
            <a:r>
              <a:rPr lang="en-US" dirty="0" err="1"/>
              <a:t>trên</a:t>
            </a:r>
            <a:r>
              <a:rPr lang="en-US" dirty="0"/>
              <a:t> </a:t>
            </a:r>
            <a:r>
              <a:rPr lang="en-US" dirty="0" err="1"/>
              <a:t>nội</a:t>
            </a:r>
            <a:r>
              <a:rPr lang="en-US" dirty="0"/>
              <a:t> dung </a:t>
            </a:r>
            <a:r>
              <a:rPr lang="en-US" dirty="0" err="1"/>
              <a:t>bình</a:t>
            </a:r>
            <a:r>
              <a:rPr lang="en-US" dirty="0"/>
              <a:t> </a:t>
            </a:r>
            <a:r>
              <a:rPr lang="en-US" dirty="0" err="1"/>
              <a:t>luận</a:t>
            </a:r>
            <a:r>
              <a:rPr lang="en-US" dirty="0"/>
              <a:t>. </a:t>
            </a:r>
            <a:r>
              <a:rPr lang="en-US" dirty="0" err="1"/>
              <a:t>Trong</a:t>
            </a:r>
            <a:r>
              <a:rPr lang="en-US" dirty="0"/>
              <a:t> </a:t>
            </a:r>
            <a:r>
              <a:rPr lang="en-US" dirty="0" err="1"/>
              <a:t>bài</a:t>
            </a:r>
            <a:r>
              <a:rPr lang="en-US" dirty="0"/>
              <a:t> </a:t>
            </a:r>
            <a:r>
              <a:rPr lang="en-US" dirty="0" err="1"/>
              <a:t>viết</a:t>
            </a:r>
            <a:r>
              <a:rPr lang="en-US" dirty="0"/>
              <a:t> </a:t>
            </a:r>
            <a:r>
              <a:rPr lang="en-US" dirty="0" err="1"/>
              <a:t>này</a:t>
            </a:r>
            <a:r>
              <a:rPr lang="en-US" dirty="0"/>
              <a:t>, </a:t>
            </a:r>
            <a:r>
              <a:rPr lang="en-US" dirty="0" err="1"/>
              <a:t>chúng</a:t>
            </a:r>
            <a:r>
              <a:rPr lang="en-US" dirty="0"/>
              <a:t> </a:t>
            </a:r>
            <a:r>
              <a:rPr lang="en-US" dirty="0" err="1"/>
              <a:t>tôi</a:t>
            </a:r>
            <a:r>
              <a:rPr lang="en-US" dirty="0"/>
              <a:t> </a:t>
            </a:r>
            <a:r>
              <a:rPr lang="en-US" dirty="0" err="1"/>
              <a:t>đề</a:t>
            </a:r>
            <a:r>
              <a:rPr lang="en-US" dirty="0"/>
              <a:t> </a:t>
            </a:r>
            <a:r>
              <a:rPr lang="en-US" dirty="0" err="1"/>
              <a:t>xuất</a:t>
            </a:r>
            <a:r>
              <a:rPr lang="en-US" dirty="0"/>
              <a:t> </a:t>
            </a:r>
            <a:r>
              <a:rPr lang="en-US" dirty="0" err="1"/>
              <a:t>sử</a:t>
            </a:r>
            <a:r>
              <a:rPr lang="en-US" dirty="0"/>
              <a:t> </a:t>
            </a:r>
            <a:r>
              <a:rPr lang="en-US" dirty="0" err="1"/>
              <a:t>dụng</a:t>
            </a:r>
            <a:r>
              <a:rPr lang="en-US" dirty="0"/>
              <a:t> </a:t>
            </a:r>
            <a:r>
              <a:rPr lang="en-US" dirty="0" err="1"/>
              <a:t>mô</a:t>
            </a:r>
            <a:r>
              <a:rPr lang="en-US" dirty="0"/>
              <a:t> </a:t>
            </a:r>
            <a:r>
              <a:rPr lang="en-US" dirty="0" err="1"/>
              <a:t>hình</a:t>
            </a:r>
            <a:r>
              <a:rPr lang="en-US" dirty="0"/>
              <a:t> </a:t>
            </a:r>
            <a:r>
              <a:rPr lang="en-US" dirty="0" err="1"/>
              <a:t>túi</a:t>
            </a:r>
            <a:r>
              <a:rPr lang="en-US" dirty="0"/>
              <a:t> </a:t>
            </a:r>
            <a:r>
              <a:rPr lang="en-US" dirty="0" err="1"/>
              <a:t>từ</a:t>
            </a:r>
            <a:r>
              <a:rPr lang="en-US" dirty="0"/>
              <a:t> </a:t>
            </a:r>
            <a:r>
              <a:rPr lang="en-US" dirty="0" err="1"/>
              <a:t>và</a:t>
            </a:r>
            <a:r>
              <a:rPr lang="en-US" dirty="0"/>
              <a:t> </a:t>
            </a:r>
            <a:r>
              <a:rPr lang="en-US" dirty="0" err="1"/>
              <a:t>giải</a:t>
            </a:r>
            <a:r>
              <a:rPr lang="en-US" dirty="0"/>
              <a:t> </a:t>
            </a:r>
            <a:r>
              <a:rPr lang="en-US" dirty="0" err="1"/>
              <a:t>thuật</a:t>
            </a:r>
            <a:r>
              <a:rPr lang="en-US" dirty="0"/>
              <a:t> </a:t>
            </a:r>
            <a:r>
              <a:rPr lang="en-US" dirty="0" err="1"/>
              <a:t>máy</a:t>
            </a:r>
            <a:r>
              <a:rPr lang="en-US" dirty="0"/>
              <a:t> </a:t>
            </a:r>
            <a:r>
              <a:rPr lang="en-US" dirty="0" err="1"/>
              <a:t>học</a:t>
            </a:r>
            <a:r>
              <a:rPr lang="en-US" dirty="0"/>
              <a:t> Multinomial Naïve Bayes </a:t>
            </a:r>
            <a:r>
              <a:rPr lang="en-US" dirty="0" err="1"/>
              <a:t>để</a:t>
            </a:r>
            <a:r>
              <a:rPr lang="en-US" dirty="0"/>
              <a:t> </a:t>
            </a:r>
            <a:r>
              <a:rPr lang="en-US" dirty="0" err="1"/>
              <a:t>phân</a:t>
            </a:r>
            <a:r>
              <a:rPr lang="en-US" dirty="0"/>
              <a:t> </a:t>
            </a:r>
            <a:r>
              <a:rPr lang="en-US" dirty="0" err="1"/>
              <a:t>loại</a:t>
            </a:r>
            <a:r>
              <a:rPr lang="en-US" dirty="0"/>
              <a:t> ý </a:t>
            </a:r>
            <a:r>
              <a:rPr lang="en-US" dirty="0" err="1"/>
              <a:t>kiến</a:t>
            </a:r>
            <a:r>
              <a:rPr lang="en-US" dirty="0"/>
              <a:t>. </a:t>
            </a:r>
          </a:p>
        </p:txBody>
      </p:sp>
    </p:spTree>
    <p:extLst>
      <p:ext uri="{BB962C8B-B14F-4D97-AF65-F5344CB8AC3E}">
        <p14:creationId xmlns:p14="http://schemas.microsoft.com/office/powerpoint/2010/main" val="3462515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C014DD1E-5D91-48A3-AD6D-45FBA980D106}" type="slidenum">
              <a:rPr lang="vi-VN" smtClean="0"/>
              <a:pPr algn="r"/>
              <a:t>44</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AutoShape 2" descr="Káº¿t quáº£ hÃ¬nh áº£nh cho khai thÃ¡c máº¡ng xÃ£ há»i twi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Káº¿t quáº£ hÃ¬nh áº£nh cho khai thÃ¡c máº¡ng xÃ£ há»i twit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Káº¿t quáº£ hÃ¬nh áº£nh cho khai thÃ¡c máº¡ng xÃ£ há»i twit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Ã¬nh áº£nh cÃ³ liÃªn qu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HÃ¬nh áº£nh cÃ³ liÃªn qua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HÃ¬nh áº£nh cÃ³ liÃªn qua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descr="HÃ¬nh áº£nh cÃ³ liÃªn qua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p:nvPr/>
        </p:nvPicPr>
        <p:blipFill>
          <a:blip r:embed="rId2"/>
          <a:stretch>
            <a:fillRect/>
          </a:stretch>
        </p:blipFill>
        <p:spPr>
          <a:xfrm>
            <a:off x="745299" y="922338"/>
            <a:ext cx="10739437" cy="4564380"/>
          </a:xfrm>
          <a:prstGeom prst="rect">
            <a:avLst/>
          </a:prstGeom>
        </p:spPr>
      </p:pic>
      <p:sp>
        <p:nvSpPr>
          <p:cNvPr id="11" name="Rectangle 10"/>
          <p:cNvSpPr/>
          <p:nvPr/>
        </p:nvSpPr>
        <p:spPr>
          <a:xfrm>
            <a:off x="2970212" y="5486400"/>
            <a:ext cx="6021841" cy="461665"/>
          </a:xfrm>
          <a:prstGeom prst="rect">
            <a:avLst/>
          </a:prstGeom>
        </p:spPr>
        <p:txBody>
          <a:bodyPr wrap="none">
            <a:spAutoFit/>
          </a:bodyPr>
          <a:lstStyle/>
          <a:p>
            <a:r>
              <a:rPr lang="en-US" dirty="0" err="1"/>
              <a:t>Hình</a:t>
            </a:r>
            <a:r>
              <a:rPr lang="en-US" dirty="0"/>
              <a:t>: </a:t>
            </a:r>
            <a:r>
              <a:rPr lang="en-US" dirty="0" err="1"/>
              <a:t>Sơ</a:t>
            </a:r>
            <a:r>
              <a:rPr lang="en-US" dirty="0"/>
              <a:t> </a:t>
            </a:r>
            <a:r>
              <a:rPr lang="en-US" dirty="0" err="1"/>
              <a:t>đồ</a:t>
            </a:r>
            <a:r>
              <a:rPr lang="en-US" dirty="0"/>
              <a:t> </a:t>
            </a:r>
            <a:r>
              <a:rPr lang="en-US" dirty="0" err="1"/>
              <a:t>phân</a:t>
            </a:r>
            <a:r>
              <a:rPr lang="en-US" dirty="0"/>
              <a:t> </a:t>
            </a:r>
            <a:r>
              <a:rPr lang="en-US" dirty="0" err="1"/>
              <a:t>lớp</a:t>
            </a:r>
            <a:r>
              <a:rPr lang="en-US" dirty="0"/>
              <a:t> ý </a:t>
            </a:r>
            <a:r>
              <a:rPr lang="en-US" dirty="0" err="1"/>
              <a:t>kiến</a:t>
            </a:r>
            <a:r>
              <a:rPr lang="en-US" dirty="0"/>
              <a:t> </a:t>
            </a:r>
            <a:r>
              <a:rPr lang="en-US" dirty="0" err="1"/>
              <a:t>với</a:t>
            </a:r>
            <a:r>
              <a:rPr lang="en-US" dirty="0"/>
              <a:t> </a:t>
            </a:r>
            <a:r>
              <a:rPr lang="en-US" dirty="0" err="1"/>
              <a:t>giải</a:t>
            </a:r>
            <a:r>
              <a:rPr lang="en-US" dirty="0"/>
              <a:t> </a:t>
            </a:r>
            <a:r>
              <a:rPr lang="en-US" dirty="0" err="1"/>
              <a:t>thuật</a:t>
            </a:r>
            <a:r>
              <a:rPr lang="en-US" dirty="0"/>
              <a:t> MNB</a:t>
            </a:r>
          </a:p>
        </p:txBody>
      </p:sp>
    </p:spTree>
    <p:extLst>
      <p:ext uri="{BB962C8B-B14F-4D97-AF65-F5344CB8AC3E}">
        <p14:creationId xmlns:p14="http://schemas.microsoft.com/office/powerpoint/2010/main" val="1260036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C014DD1E-5D91-48A3-AD6D-45FBA980D106}" type="slidenum">
              <a:rPr lang="vi-VN" smtClean="0"/>
              <a:pPr algn="r"/>
              <a:t>45</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AutoShape 2" descr="Káº¿t quáº£ hÃ¬nh áº£nh cho khai thÃ¡c máº¡ng xÃ£ há»i twi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Káº¿t quáº£ hÃ¬nh áº£nh cho khai thÃ¡c máº¡ng xÃ£ há»i twit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Káº¿t quáº£ hÃ¬nh áº£nh cho khai thÃ¡c máº¡ng xÃ£ há»i twit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Ã¬nh áº£nh cÃ³ liÃªn qu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HÃ¬nh áº£nh cÃ³ liÃªn qua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HÃ¬nh áº£nh cÃ³ liÃªn qua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descr="HÃ¬nh áº£nh cÃ³ liÃªn qua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itle 1"/>
          <p:cNvSpPr>
            <a:spLocks noGrp="1"/>
          </p:cNvSpPr>
          <p:nvPr>
            <p:ph type="title"/>
          </p:nvPr>
        </p:nvSpPr>
        <p:spPr>
          <a:xfrm>
            <a:off x="0" y="933717"/>
            <a:ext cx="12114212" cy="1219200"/>
          </a:xfrm>
        </p:spPr>
        <p:txBody>
          <a:bodyPr>
            <a:noAutofit/>
          </a:bodyPr>
          <a:lstStyle/>
          <a:p>
            <a:pPr algn="l"/>
            <a:r>
              <a:rPr lang="en-US" sz="4000" b="1" dirty="0"/>
              <a:t>2.4 </a:t>
            </a:r>
            <a:r>
              <a:rPr lang="en-US" sz="4000" b="1" dirty="0" err="1"/>
              <a:t>Phân</a:t>
            </a:r>
            <a:r>
              <a:rPr lang="en-US" sz="4000" b="1" dirty="0"/>
              <a:t> </a:t>
            </a:r>
            <a:r>
              <a:rPr lang="en-US" sz="4000" b="1" dirty="0" err="1"/>
              <a:t>loại</a:t>
            </a:r>
            <a:r>
              <a:rPr lang="en-US" sz="4000" b="1" dirty="0"/>
              <a:t> ý </a:t>
            </a:r>
            <a:r>
              <a:rPr lang="en-US" sz="4000" b="1" dirty="0" err="1"/>
              <a:t>kiến</a:t>
            </a:r>
            <a:r>
              <a:rPr lang="en-US" sz="4000" b="1" dirty="0"/>
              <a:t> </a:t>
            </a:r>
            <a:r>
              <a:rPr lang="en-US" sz="4000" b="1" dirty="0" err="1"/>
              <a:t>khi</a:t>
            </a:r>
            <a:r>
              <a:rPr lang="en-US" sz="4000" b="1" dirty="0"/>
              <a:t> </a:t>
            </a:r>
            <a:r>
              <a:rPr lang="en-US" sz="4000" b="1" dirty="0" err="1"/>
              <a:t>khai</a:t>
            </a:r>
            <a:r>
              <a:rPr lang="en-US" sz="4000" b="1" dirty="0"/>
              <a:t> </a:t>
            </a:r>
            <a:r>
              <a:rPr lang="en-US" sz="4000" b="1" dirty="0" err="1"/>
              <a:t>khác</a:t>
            </a:r>
            <a:r>
              <a:rPr lang="en-US" sz="4000" b="1" dirty="0"/>
              <a:t> </a:t>
            </a:r>
            <a:r>
              <a:rPr lang="en-US" sz="4000" b="1" dirty="0" err="1"/>
              <a:t>trên</a:t>
            </a:r>
            <a:r>
              <a:rPr lang="en-US" sz="4000" b="1" dirty="0"/>
              <a:t> Twitter</a:t>
            </a:r>
            <a:endParaRPr lang="en-US" sz="4000" dirty="0"/>
          </a:p>
        </p:txBody>
      </p:sp>
      <p:sp>
        <p:nvSpPr>
          <p:cNvPr id="10" name="Rectangle 9"/>
          <p:cNvSpPr/>
          <p:nvPr/>
        </p:nvSpPr>
        <p:spPr>
          <a:xfrm>
            <a:off x="917575" y="2209800"/>
            <a:ext cx="9215437" cy="3046988"/>
          </a:xfrm>
          <a:prstGeom prst="rect">
            <a:avLst/>
          </a:prstGeom>
        </p:spPr>
        <p:txBody>
          <a:bodyPr wrap="square">
            <a:spAutoFit/>
          </a:bodyPr>
          <a:lstStyle/>
          <a:p>
            <a:pPr algn="just"/>
            <a:r>
              <a:rPr lang="en-US" b="1" dirty="0"/>
              <a:t>2.4.1 </a:t>
            </a:r>
            <a:r>
              <a:rPr lang="en-US" b="1" dirty="0" err="1"/>
              <a:t>Phương</a:t>
            </a:r>
            <a:r>
              <a:rPr lang="en-US" b="1" dirty="0"/>
              <a:t> </a:t>
            </a:r>
            <a:r>
              <a:rPr lang="en-US" b="1" dirty="0" err="1"/>
              <a:t>pháp</a:t>
            </a:r>
            <a:r>
              <a:rPr lang="en-US" b="1" dirty="0"/>
              <a:t> </a:t>
            </a:r>
            <a:r>
              <a:rPr lang="en-US" b="1" dirty="0" err="1"/>
              <a:t>tiền</a:t>
            </a:r>
            <a:r>
              <a:rPr lang="en-US" b="1" dirty="0"/>
              <a:t> </a:t>
            </a:r>
            <a:r>
              <a:rPr lang="en-US" b="1" dirty="0" err="1"/>
              <a:t>xử</a:t>
            </a:r>
            <a:r>
              <a:rPr lang="en-US" b="1" dirty="0"/>
              <a:t> </a:t>
            </a:r>
            <a:r>
              <a:rPr lang="en-US" b="1" dirty="0" err="1"/>
              <a:t>lý</a:t>
            </a:r>
            <a:r>
              <a:rPr lang="en-US" b="1" dirty="0"/>
              <a:t> </a:t>
            </a:r>
            <a:r>
              <a:rPr lang="en-US" b="1" dirty="0" err="1"/>
              <a:t>dữ</a:t>
            </a:r>
            <a:r>
              <a:rPr lang="en-US" b="1" dirty="0"/>
              <a:t> </a:t>
            </a:r>
            <a:r>
              <a:rPr lang="en-US" b="1" dirty="0" err="1"/>
              <a:t>liệu</a:t>
            </a:r>
            <a:endParaRPr lang="en-US" b="1" dirty="0"/>
          </a:p>
          <a:p>
            <a:pPr marL="342900" indent="-342900" algn="just">
              <a:buFont typeface="Wingdings" pitchFamily="2" charset="2"/>
              <a:buChar char="Ø"/>
            </a:pPr>
            <a:r>
              <a:rPr lang="en-US" dirty="0" err="1"/>
              <a:t>Dữ</a:t>
            </a:r>
            <a:r>
              <a:rPr lang="en-US" dirty="0"/>
              <a:t> </a:t>
            </a:r>
            <a:r>
              <a:rPr lang="en-US" dirty="0" err="1"/>
              <a:t>liệu</a:t>
            </a:r>
            <a:r>
              <a:rPr lang="en-US" dirty="0"/>
              <a:t> </a:t>
            </a:r>
            <a:r>
              <a:rPr lang="en-US" dirty="0" err="1"/>
              <a:t>của</a:t>
            </a:r>
            <a:r>
              <a:rPr lang="en-US" dirty="0"/>
              <a:t> </a:t>
            </a:r>
            <a:r>
              <a:rPr lang="en-US" dirty="0" err="1"/>
              <a:t>mạng</a:t>
            </a:r>
            <a:r>
              <a:rPr lang="en-US" dirty="0"/>
              <a:t> Twitter </a:t>
            </a:r>
            <a:r>
              <a:rPr lang="en-US" dirty="0" err="1"/>
              <a:t>rất</a:t>
            </a:r>
            <a:r>
              <a:rPr lang="en-US" dirty="0"/>
              <a:t> </a:t>
            </a:r>
            <a:r>
              <a:rPr lang="en-US" dirty="0" err="1"/>
              <a:t>phức</a:t>
            </a:r>
            <a:r>
              <a:rPr lang="en-US" dirty="0"/>
              <a:t> </a:t>
            </a:r>
            <a:r>
              <a:rPr lang="en-US" dirty="0" err="1"/>
              <a:t>tạp</a:t>
            </a:r>
            <a:r>
              <a:rPr lang="en-US" dirty="0"/>
              <a:t>, phi </a:t>
            </a:r>
            <a:r>
              <a:rPr lang="en-US" dirty="0" err="1"/>
              <a:t>cấu</a:t>
            </a:r>
            <a:r>
              <a:rPr lang="en-US" dirty="0"/>
              <a:t> </a:t>
            </a:r>
            <a:r>
              <a:rPr lang="en-US" dirty="0" err="1"/>
              <a:t>trúc</a:t>
            </a:r>
            <a:r>
              <a:rPr lang="en-US" dirty="0"/>
              <a:t>, </a:t>
            </a:r>
            <a:r>
              <a:rPr lang="en-US" dirty="0" err="1"/>
              <a:t>nhiễu</a:t>
            </a:r>
            <a:endParaRPr lang="en-US" dirty="0"/>
          </a:p>
          <a:p>
            <a:pPr marL="342900" indent="-342900" algn="just">
              <a:buFont typeface="Wingdings" pitchFamily="2" charset="2"/>
              <a:buChar char="Ø"/>
            </a:pPr>
            <a:r>
              <a:rPr lang="en-US" dirty="0" err="1"/>
              <a:t>Các</a:t>
            </a:r>
            <a:r>
              <a:rPr lang="en-US" dirty="0"/>
              <a:t> </a:t>
            </a:r>
            <a:r>
              <a:rPr lang="en-US" dirty="0" err="1"/>
              <a:t>tên</a:t>
            </a:r>
            <a:r>
              <a:rPr lang="en-US" dirty="0"/>
              <a:t> </a:t>
            </a:r>
            <a:r>
              <a:rPr lang="en-US" dirty="0" err="1"/>
              <a:t>tài</a:t>
            </a:r>
            <a:r>
              <a:rPr lang="en-US" dirty="0"/>
              <a:t> </a:t>
            </a:r>
            <a:r>
              <a:rPr lang="en-US" dirty="0" err="1"/>
              <a:t>khoản</a:t>
            </a:r>
            <a:r>
              <a:rPr lang="en-US" dirty="0"/>
              <a:t> Twitter </a:t>
            </a:r>
            <a:r>
              <a:rPr lang="en-US" dirty="0" err="1"/>
              <a:t>của</a:t>
            </a:r>
            <a:r>
              <a:rPr lang="en-US" dirty="0"/>
              <a:t> </a:t>
            </a:r>
            <a:r>
              <a:rPr lang="en-US" dirty="0" err="1"/>
              <a:t>người</a:t>
            </a:r>
            <a:r>
              <a:rPr lang="en-US" dirty="0"/>
              <a:t> </a:t>
            </a:r>
            <a:r>
              <a:rPr lang="en-US" dirty="0" err="1"/>
              <a:t>dùng</a:t>
            </a:r>
            <a:r>
              <a:rPr lang="en-US" dirty="0"/>
              <a:t> </a:t>
            </a:r>
            <a:r>
              <a:rPr lang="en-US" dirty="0" err="1"/>
              <a:t>được</a:t>
            </a:r>
            <a:r>
              <a:rPr lang="en-US" dirty="0"/>
              <a:t> </a:t>
            </a:r>
            <a:r>
              <a:rPr lang="en-US" dirty="0" err="1"/>
              <a:t>chuyển</a:t>
            </a:r>
            <a:r>
              <a:rPr lang="en-US" dirty="0"/>
              <a:t> </a:t>
            </a:r>
            <a:r>
              <a:rPr lang="en-US" dirty="0" err="1"/>
              <a:t>về</a:t>
            </a:r>
            <a:r>
              <a:rPr lang="en-US" dirty="0"/>
              <a:t> </a:t>
            </a:r>
            <a:r>
              <a:rPr lang="en-US" dirty="0" err="1"/>
              <a:t>dạng</a:t>
            </a:r>
            <a:r>
              <a:rPr lang="en-US" dirty="0"/>
              <a:t> USER_AT.</a:t>
            </a:r>
          </a:p>
          <a:p>
            <a:pPr marL="342900" indent="-342900" algn="just">
              <a:buFont typeface="Wingdings" pitchFamily="2" charset="2"/>
              <a:buChar char="Ø"/>
            </a:pPr>
            <a:r>
              <a:rPr lang="en-US" dirty="0" err="1"/>
              <a:t>Địa</a:t>
            </a:r>
            <a:r>
              <a:rPr lang="en-US" dirty="0"/>
              <a:t> </a:t>
            </a:r>
            <a:r>
              <a:rPr lang="en-US" dirty="0" err="1"/>
              <a:t>chỉ</a:t>
            </a:r>
            <a:r>
              <a:rPr lang="en-US" dirty="0"/>
              <a:t> </a:t>
            </a:r>
            <a:r>
              <a:rPr lang="en-US" dirty="0" err="1"/>
              <a:t>trang</a:t>
            </a:r>
            <a:r>
              <a:rPr lang="en-US" dirty="0"/>
              <a:t> web </a:t>
            </a:r>
            <a:r>
              <a:rPr lang="en-US" dirty="0" err="1"/>
              <a:t>được</a:t>
            </a:r>
            <a:r>
              <a:rPr lang="en-US" dirty="0"/>
              <a:t> </a:t>
            </a:r>
            <a:r>
              <a:rPr lang="en-US" dirty="0" err="1"/>
              <a:t>chuyển</a:t>
            </a:r>
            <a:r>
              <a:rPr lang="en-US" dirty="0"/>
              <a:t> </a:t>
            </a:r>
            <a:r>
              <a:rPr lang="en-US" dirty="0" err="1"/>
              <a:t>về</a:t>
            </a:r>
            <a:r>
              <a:rPr lang="en-US" dirty="0"/>
              <a:t> </a:t>
            </a:r>
            <a:r>
              <a:rPr lang="en-US" dirty="0" err="1"/>
              <a:t>dạng</a:t>
            </a:r>
            <a:r>
              <a:rPr lang="en-US" dirty="0"/>
              <a:t> URL.</a:t>
            </a:r>
          </a:p>
          <a:p>
            <a:pPr marL="342900" indent="-342900" algn="just">
              <a:buFont typeface="Wingdings" pitchFamily="2" charset="2"/>
              <a:buChar char="Ø"/>
            </a:pPr>
            <a:r>
              <a:rPr lang="en-US" dirty="0" err="1"/>
              <a:t>xử</a:t>
            </a:r>
            <a:r>
              <a:rPr lang="en-US" dirty="0"/>
              <a:t> </a:t>
            </a:r>
            <a:r>
              <a:rPr lang="en-US" dirty="0" err="1"/>
              <a:t>lý</a:t>
            </a:r>
            <a:r>
              <a:rPr lang="en-US" dirty="0"/>
              <a:t> </a:t>
            </a:r>
            <a:r>
              <a:rPr lang="en-US" dirty="0" err="1"/>
              <a:t>thêm</a:t>
            </a:r>
            <a:r>
              <a:rPr lang="en-US" dirty="0"/>
              <a:t> </a:t>
            </a:r>
            <a:r>
              <a:rPr lang="en-US" dirty="0" err="1"/>
              <a:t>các</a:t>
            </a:r>
            <a:r>
              <a:rPr lang="en-US" dirty="0"/>
              <a:t> </a:t>
            </a:r>
            <a:r>
              <a:rPr lang="en-US" dirty="0" err="1"/>
              <a:t>ký</a:t>
            </a:r>
            <a:r>
              <a:rPr lang="en-US" dirty="0"/>
              <a:t> </a:t>
            </a:r>
            <a:r>
              <a:rPr lang="en-US" dirty="0" err="1"/>
              <a:t>tự</a:t>
            </a:r>
            <a:r>
              <a:rPr lang="en-US" dirty="0"/>
              <a:t> </a:t>
            </a:r>
            <a:r>
              <a:rPr lang="en-US" dirty="0" err="1"/>
              <a:t>trùng</a:t>
            </a:r>
            <a:r>
              <a:rPr lang="en-US" dirty="0"/>
              <a:t> </a:t>
            </a:r>
            <a:r>
              <a:rPr lang="en-US" dirty="0" err="1"/>
              <a:t>lắp</a:t>
            </a:r>
            <a:r>
              <a:rPr lang="en-US" dirty="0"/>
              <a:t> </a:t>
            </a:r>
            <a:r>
              <a:rPr lang="en-US" dirty="0" err="1"/>
              <a:t>gần</a:t>
            </a:r>
            <a:r>
              <a:rPr lang="en-US" dirty="0"/>
              <a:t> </a:t>
            </a:r>
            <a:r>
              <a:rPr lang="en-US" dirty="0" err="1"/>
              <a:t>nhau</a:t>
            </a:r>
            <a:r>
              <a:rPr lang="en-US" dirty="0"/>
              <a:t>, </a:t>
            </a:r>
            <a:r>
              <a:rPr lang="en-US" dirty="0" err="1"/>
              <a:t>biểu</a:t>
            </a:r>
            <a:r>
              <a:rPr lang="en-US" dirty="0"/>
              <a:t> </a:t>
            </a:r>
            <a:r>
              <a:rPr lang="en-US" dirty="0" err="1"/>
              <a:t>tượng</a:t>
            </a:r>
            <a:r>
              <a:rPr lang="en-US" dirty="0"/>
              <a:t> </a:t>
            </a:r>
            <a:r>
              <a:rPr lang="en-US" dirty="0" err="1"/>
              <a:t>cảm</a:t>
            </a:r>
            <a:r>
              <a:rPr lang="en-US" dirty="0"/>
              <a:t> </a:t>
            </a:r>
            <a:r>
              <a:rPr lang="en-US" dirty="0" err="1"/>
              <a:t>xúc</a:t>
            </a:r>
            <a:r>
              <a:rPr lang="en-US" dirty="0"/>
              <a:t>, </a:t>
            </a:r>
            <a:r>
              <a:rPr lang="en-US" dirty="0" err="1"/>
              <a:t>từ</a:t>
            </a:r>
            <a:r>
              <a:rPr lang="en-US" dirty="0"/>
              <a:t> </a:t>
            </a:r>
            <a:r>
              <a:rPr lang="en-US" dirty="0" err="1"/>
              <a:t>viết</a:t>
            </a:r>
            <a:r>
              <a:rPr lang="en-US" dirty="0"/>
              <a:t> </a:t>
            </a:r>
            <a:r>
              <a:rPr lang="en-US" dirty="0" err="1"/>
              <a:t>tắt</a:t>
            </a:r>
            <a:r>
              <a:rPr lang="en-US" dirty="0"/>
              <a:t>, </a:t>
            </a:r>
            <a:r>
              <a:rPr lang="en-US" dirty="0" err="1"/>
              <a:t>tiếng</a:t>
            </a:r>
            <a:r>
              <a:rPr lang="en-US" dirty="0"/>
              <a:t>  </a:t>
            </a:r>
            <a:r>
              <a:rPr lang="en-US" dirty="0" err="1"/>
              <a:t>lóng</a:t>
            </a:r>
            <a:r>
              <a:rPr lang="en-US" dirty="0"/>
              <a:t>, </a:t>
            </a:r>
            <a:r>
              <a:rPr lang="en-US" dirty="0" err="1"/>
              <a:t>mạng</a:t>
            </a:r>
            <a:r>
              <a:rPr lang="en-US" dirty="0"/>
              <a:t> </a:t>
            </a:r>
            <a:r>
              <a:rPr lang="en-US" dirty="0" err="1"/>
              <a:t>ngữ</a:t>
            </a:r>
            <a:r>
              <a:rPr lang="en-US" dirty="0"/>
              <a:t> </a:t>
            </a:r>
            <a:r>
              <a:rPr lang="en-US" dirty="0" err="1"/>
              <a:t>nghĩa</a:t>
            </a:r>
            <a:r>
              <a:rPr lang="en-US" dirty="0"/>
              <a:t>.</a:t>
            </a:r>
          </a:p>
          <a:p>
            <a:pPr marL="342900" indent="-342900" algn="just">
              <a:buFont typeface="Wingdings" pitchFamily="2" charset="2"/>
              <a:buChar char="Ø"/>
            </a:pPr>
            <a:endParaRPr lang="en-US" dirty="0"/>
          </a:p>
        </p:txBody>
      </p:sp>
    </p:spTree>
    <p:extLst>
      <p:ext uri="{BB962C8B-B14F-4D97-AF65-F5344CB8AC3E}">
        <p14:creationId xmlns:p14="http://schemas.microsoft.com/office/powerpoint/2010/main" val="38772108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C014DD1E-5D91-48A3-AD6D-45FBA980D106}" type="slidenum">
              <a:rPr lang="vi-VN" smtClean="0"/>
              <a:pPr algn="r"/>
              <a:t>46</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AutoShape 2" descr="Káº¿t quáº£ hÃ¬nh áº£nh cho khai thÃ¡c máº¡ng xÃ£ há»i twi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Káº¿t quáº£ hÃ¬nh áº£nh cho khai thÃ¡c máº¡ng xÃ£ há»i twit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Káº¿t quáº£ hÃ¬nh áº£nh cho khai thÃ¡c máº¡ng xÃ£ há»i twit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Ã¬nh áº£nh cÃ³ liÃªn qu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HÃ¬nh áº£nh cÃ³ liÃªn qua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HÃ¬nh áº£nh cÃ³ liÃªn qua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descr="HÃ¬nh áº£nh cÃ³ liÃªn qua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9599613" y="2438400"/>
            <a:ext cx="2057400" cy="1200329"/>
          </a:xfrm>
          <a:prstGeom prst="rect">
            <a:avLst/>
          </a:prstGeom>
        </p:spPr>
        <p:txBody>
          <a:bodyPr wrap="square">
            <a:spAutoFit/>
          </a:bodyPr>
          <a:lstStyle/>
          <a:p>
            <a:r>
              <a:rPr lang="en-US" dirty="0" err="1"/>
              <a:t>Hình</a:t>
            </a:r>
            <a:r>
              <a:rPr lang="en-US" dirty="0"/>
              <a:t>: </a:t>
            </a:r>
            <a:r>
              <a:rPr lang="en-US" dirty="0" err="1"/>
              <a:t>ví</a:t>
            </a:r>
            <a:r>
              <a:rPr lang="en-US" dirty="0"/>
              <a:t> </a:t>
            </a:r>
            <a:r>
              <a:rPr lang="en-US" dirty="0" err="1"/>
              <a:t>dụ</a:t>
            </a:r>
            <a:r>
              <a:rPr lang="en-US" dirty="0"/>
              <a:t> </a:t>
            </a:r>
            <a:r>
              <a:rPr lang="en-US" dirty="0" err="1"/>
              <a:t>về</a:t>
            </a:r>
            <a:r>
              <a:rPr lang="en-US" dirty="0"/>
              <a:t> </a:t>
            </a:r>
            <a:r>
              <a:rPr lang="en-US" dirty="0" err="1"/>
              <a:t>các</a:t>
            </a:r>
            <a:r>
              <a:rPr lang="en-US" dirty="0"/>
              <a:t> </a:t>
            </a:r>
            <a:r>
              <a:rPr lang="en-US" dirty="0" err="1"/>
              <a:t>bước</a:t>
            </a:r>
            <a:r>
              <a:rPr lang="en-US" dirty="0"/>
              <a:t> </a:t>
            </a:r>
            <a:r>
              <a:rPr lang="en-US" dirty="0" err="1"/>
              <a:t>tiền</a:t>
            </a:r>
            <a:r>
              <a:rPr lang="en-US" dirty="0"/>
              <a:t> </a:t>
            </a:r>
            <a:r>
              <a:rPr lang="en-US" dirty="0" err="1"/>
              <a:t>xử</a:t>
            </a:r>
            <a:r>
              <a:rPr lang="en-US" dirty="0"/>
              <a:t> </a:t>
            </a:r>
            <a:r>
              <a:rPr lang="en-US" dirty="0" err="1"/>
              <a:t>lý</a:t>
            </a:r>
            <a:endParaRPr lang="en-US" dirty="0"/>
          </a:p>
        </p:txBody>
      </p:sp>
      <p:pic>
        <p:nvPicPr>
          <p:cNvPr id="16" name="Picture 15"/>
          <p:cNvPicPr/>
          <p:nvPr/>
        </p:nvPicPr>
        <p:blipFill>
          <a:blip r:embed="rId2"/>
          <a:stretch>
            <a:fillRect/>
          </a:stretch>
        </p:blipFill>
        <p:spPr>
          <a:xfrm>
            <a:off x="294195" y="922338"/>
            <a:ext cx="9067800" cy="5097462"/>
          </a:xfrm>
          <a:prstGeom prst="rect">
            <a:avLst/>
          </a:prstGeom>
        </p:spPr>
      </p:pic>
    </p:spTree>
    <p:extLst>
      <p:ext uri="{BB962C8B-B14F-4D97-AF65-F5344CB8AC3E}">
        <p14:creationId xmlns:p14="http://schemas.microsoft.com/office/powerpoint/2010/main" val="30001475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C014DD1E-5D91-48A3-AD6D-45FBA980D106}" type="slidenum">
              <a:rPr lang="vi-VN" smtClean="0"/>
              <a:pPr algn="r"/>
              <a:t>47</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AutoShape 2" descr="Káº¿t quáº£ hÃ¬nh áº£nh cho khai thÃ¡c máº¡ng xÃ£ há»i twi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Káº¿t quáº£ hÃ¬nh áº£nh cho khai thÃ¡c máº¡ng xÃ£ há»i twit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Káº¿t quáº£ hÃ¬nh áº£nh cho khai thÃ¡c máº¡ng xÃ£ há»i twit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Ã¬nh áº£nh cÃ³ liÃªn qu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HÃ¬nh áº£nh cÃ³ liÃªn qua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HÃ¬nh áº£nh cÃ³ liÃªn qua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descr="HÃ¬nh áº£nh cÃ³ liÃªn qua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itle 1"/>
          <p:cNvSpPr>
            <a:spLocks noGrp="1"/>
          </p:cNvSpPr>
          <p:nvPr>
            <p:ph type="title"/>
          </p:nvPr>
        </p:nvSpPr>
        <p:spPr>
          <a:xfrm>
            <a:off x="0" y="933717"/>
            <a:ext cx="12114212" cy="1219200"/>
          </a:xfrm>
        </p:spPr>
        <p:txBody>
          <a:bodyPr>
            <a:noAutofit/>
          </a:bodyPr>
          <a:lstStyle/>
          <a:p>
            <a:pPr algn="l"/>
            <a:r>
              <a:rPr lang="en-US" sz="4000" b="1" dirty="0"/>
              <a:t>2.4 </a:t>
            </a:r>
            <a:r>
              <a:rPr lang="en-US" sz="4000" b="1" dirty="0" err="1"/>
              <a:t>Phân</a:t>
            </a:r>
            <a:r>
              <a:rPr lang="en-US" sz="4000" b="1" dirty="0"/>
              <a:t> </a:t>
            </a:r>
            <a:r>
              <a:rPr lang="en-US" sz="4000" b="1" dirty="0" err="1"/>
              <a:t>loại</a:t>
            </a:r>
            <a:r>
              <a:rPr lang="en-US" sz="4000" b="1" dirty="0"/>
              <a:t> ý </a:t>
            </a:r>
            <a:r>
              <a:rPr lang="en-US" sz="4000" b="1" dirty="0" err="1"/>
              <a:t>kiến</a:t>
            </a:r>
            <a:r>
              <a:rPr lang="en-US" sz="4000" b="1" dirty="0"/>
              <a:t> </a:t>
            </a:r>
            <a:r>
              <a:rPr lang="en-US" sz="4000" b="1" dirty="0" err="1"/>
              <a:t>khi</a:t>
            </a:r>
            <a:r>
              <a:rPr lang="en-US" sz="4000" b="1" dirty="0"/>
              <a:t> </a:t>
            </a:r>
            <a:r>
              <a:rPr lang="en-US" sz="4000" b="1" dirty="0" err="1"/>
              <a:t>khai</a:t>
            </a:r>
            <a:r>
              <a:rPr lang="en-US" sz="4000" b="1" dirty="0"/>
              <a:t> </a:t>
            </a:r>
            <a:r>
              <a:rPr lang="en-US" sz="4000" b="1" dirty="0" err="1"/>
              <a:t>khác</a:t>
            </a:r>
            <a:r>
              <a:rPr lang="en-US" sz="4000" b="1" dirty="0"/>
              <a:t> </a:t>
            </a:r>
            <a:r>
              <a:rPr lang="en-US" sz="4000" b="1" dirty="0" err="1"/>
              <a:t>trên</a:t>
            </a:r>
            <a:r>
              <a:rPr lang="en-US" sz="4000" b="1" dirty="0"/>
              <a:t> Twitter</a:t>
            </a:r>
            <a:endParaRPr lang="en-US" sz="4000" dirty="0"/>
          </a:p>
        </p:txBody>
      </p:sp>
      <p:sp>
        <p:nvSpPr>
          <p:cNvPr id="2" name="Rectangle 1"/>
          <p:cNvSpPr/>
          <p:nvPr/>
        </p:nvSpPr>
        <p:spPr>
          <a:xfrm>
            <a:off x="917575" y="2362200"/>
            <a:ext cx="4643437" cy="2308324"/>
          </a:xfrm>
          <a:prstGeom prst="rect">
            <a:avLst/>
          </a:prstGeom>
        </p:spPr>
        <p:txBody>
          <a:bodyPr wrap="square">
            <a:spAutoFit/>
          </a:bodyPr>
          <a:lstStyle/>
          <a:p>
            <a:r>
              <a:rPr lang="en-US" b="1" dirty="0"/>
              <a:t>2.4.2 </a:t>
            </a:r>
            <a:r>
              <a:rPr lang="en-US" b="1" dirty="0" err="1"/>
              <a:t>Biểu</a:t>
            </a:r>
            <a:r>
              <a:rPr lang="en-US" b="1" dirty="0"/>
              <a:t> </a:t>
            </a:r>
            <a:r>
              <a:rPr lang="en-US" b="1" dirty="0" err="1"/>
              <a:t>diễn</a:t>
            </a:r>
            <a:r>
              <a:rPr lang="en-US" b="1" dirty="0"/>
              <a:t> </a:t>
            </a:r>
            <a:r>
              <a:rPr lang="en-US" b="1" dirty="0" err="1"/>
              <a:t>dữ</a:t>
            </a:r>
            <a:r>
              <a:rPr lang="en-US" b="1" dirty="0"/>
              <a:t> </a:t>
            </a:r>
            <a:r>
              <a:rPr lang="en-US" b="1" dirty="0" err="1"/>
              <a:t>liệu</a:t>
            </a:r>
            <a:endParaRPr lang="en-US" b="1" dirty="0"/>
          </a:p>
          <a:p>
            <a:pPr marL="342900" indent="-342900">
              <a:buFont typeface="Wingdings" pitchFamily="2" charset="2"/>
              <a:buChar char="Ø"/>
            </a:pPr>
            <a:r>
              <a:rPr lang="en-US" dirty="0" err="1"/>
              <a:t>Mô</a:t>
            </a:r>
            <a:r>
              <a:rPr lang="en-US" dirty="0"/>
              <a:t> </a:t>
            </a:r>
            <a:r>
              <a:rPr lang="en-US" dirty="0" err="1"/>
              <a:t>hình</a:t>
            </a:r>
            <a:r>
              <a:rPr lang="en-US" dirty="0"/>
              <a:t> Bag of Words (</a:t>
            </a:r>
            <a:r>
              <a:rPr lang="en-US" dirty="0" err="1"/>
              <a:t>BoW</a:t>
            </a:r>
            <a:r>
              <a:rPr lang="en-US" dirty="0"/>
              <a:t>) </a:t>
            </a:r>
            <a:r>
              <a:rPr lang="en-US" dirty="0" err="1"/>
              <a:t>là</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phổ</a:t>
            </a:r>
            <a:r>
              <a:rPr lang="en-US" dirty="0"/>
              <a:t> </a:t>
            </a:r>
            <a:r>
              <a:rPr lang="en-US" dirty="0" err="1"/>
              <a:t>biến</a:t>
            </a:r>
            <a:r>
              <a:rPr lang="en-US" dirty="0"/>
              <a:t> </a:t>
            </a:r>
            <a:r>
              <a:rPr lang="en-US" dirty="0" err="1"/>
              <a:t>trong</a:t>
            </a:r>
            <a:r>
              <a:rPr lang="en-US" dirty="0"/>
              <a:t> </a:t>
            </a:r>
            <a:r>
              <a:rPr lang="en-US" dirty="0" err="1"/>
              <a:t>lĩnh</a:t>
            </a:r>
            <a:r>
              <a:rPr lang="en-US" dirty="0"/>
              <a:t> </a:t>
            </a:r>
            <a:r>
              <a:rPr lang="en-US" dirty="0" err="1"/>
              <a:t>vực</a:t>
            </a:r>
            <a:r>
              <a:rPr lang="en-US" dirty="0"/>
              <a:t> </a:t>
            </a:r>
            <a:r>
              <a:rPr lang="en-US" dirty="0" err="1"/>
              <a:t>phân</a:t>
            </a:r>
            <a:r>
              <a:rPr lang="en-US" dirty="0"/>
              <a:t> </a:t>
            </a:r>
            <a:r>
              <a:rPr lang="en-US" dirty="0" err="1"/>
              <a:t>loại</a:t>
            </a:r>
            <a:r>
              <a:rPr lang="en-US" dirty="0"/>
              <a:t> </a:t>
            </a:r>
            <a:r>
              <a:rPr lang="en-US" dirty="0" err="1"/>
              <a:t>văn</a:t>
            </a:r>
            <a:r>
              <a:rPr lang="en-US" dirty="0"/>
              <a:t> </a:t>
            </a:r>
            <a:r>
              <a:rPr lang="en-US" dirty="0" err="1"/>
              <a:t>bản</a:t>
            </a:r>
            <a:endParaRPr lang="en-US" dirty="0"/>
          </a:p>
          <a:p>
            <a:endParaRPr lang="en-US" dirty="0"/>
          </a:p>
        </p:txBody>
      </p:sp>
      <p:graphicFrame>
        <p:nvGraphicFramePr>
          <p:cNvPr id="16" name="Table 15"/>
          <p:cNvGraphicFramePr>
            <a:graphicFrameLocks noGrp="1"/>
          </p:cNvGraphicFramePr>
          <p:nvPr>
            <p:extLst/>
          </p:nvPr>
        </p:nvGraphicFramePr>
        <p:xfrm>
          <a:off x="5865812" y="3507310"/>
          <a:ext cx="6080760" cy="1163214"/>
        </p:xfrm>
        <a:graphic>
          <a:graphicData uri="http://schemas.openxmlformats.org/drawingml/2006/table">
            <a:tbl>
              <a:tblPr firstRow="1" firstCol="1" bandRow="1">
                <a:tableStyleId>{5C22544A-7EE6-4342-B048-85BDC9FD1C3A}</a:tableStyleId>
              </a:tblPr>
              <a:tblGrid>
                <a:gridCol w="1013460">
                  <a:extLst>
                    <a:ext uri="{9D8B030D-6E8A-4147-A177-3AD203B41FA5}">
                      <a16:colId xmlns:a16="http://schemas.microsoft.com/office/drawing/2014/main" val="20000"/>
                    </a:ext>
                  </a:extLst>
                </a:gridCol>
                <a:gridCol w="1013460">
                  <a:extLst>
                    <a:ext uri="{9D8B030D-6E8A-4147-A177-3AD203B41FA5}">
                      <a16:colId xmlns:a16="http://schemas.microsoft.com/office/drawing/2014/main" val="20001"/>
                    </a:ext>
                  </a:extLst>
                </a:gridCol>
                <a:gridCol w="1013460">
                  <a:extLst>
                    <a:ext uri="{9D8B030D-6E8A-4147-A177-3AD203B41FA5}">
                      <a16:colId xmlns:a16="http://schemas.microsoft.com/office/drawing/2014/main" val="20002"/>
                    </a:ext>
                  </a:extLst>
                </a:gridCol>
                <a:gridCol w="1013460">
                  <a:extLst>
                    <a:ext uri="{9D8B030D-6E8A-4147-A177-3AD203B41FA5}">
                      <a16:colId xmlns:a16="http://schemas.microsoft.com/office/drawing/2014/main" val="20003"/>
                    </a:ext>
                  </a:extLst>
                </a:gridCol>
                <a:gridCol w="1013460">
                  <a:extLst>
                    <a:ext uri="{9D8B030D-6E8A-4147-A177-3AD203B41FA5}">
                      <a16:colId xmlns:a16="http://schemas.microsoft.com/office/drawing/2014/main" val="20004"/>
                    </a:ext>
                  </a:extLst>
                </a:gridCol>
                <a:gridCol w="1013460">
                  <a:extLst>
                    <a:ext uri="{9D8B030D-6E8A-4147-A177-3AD203B41FA5}">
                      <a16:colId xmlns:a16="http://schemas.microsoft.com/office/drawing/2014/main" val="20005"/>
                    </a:ext>
                  </a:extLst>
                </a:gridCol>
              </a:tblGrid>
              <a:tr h="109167">
                <a:tc>
                  <a:txBody>
                    <a:bodyPr/>
                    <a:lstStyle/>
                    <a:p>
                      <a:pPr marL="0" marR="0" algn="ctr">
                        <a:spcBef>
                          <a:spcPts val="0"/>
                        </a:spcBef>
                        <a:spcAft>
                          <a:spcPts val="0"/>
                        </a:spcAft>
                      </a:pPr>
                      <a:r>
                        <a:rPr lang="en-US" sz="1200" dirty="0" err="1">
                          <a:effectLst/>
                        </a:rPr>
                        <a:t>Chỉ</a:t>
                      </a:r>
                      <a:r>
                        <a:rPr lang="en-US" sz="1200" dirty="0">
                          <a:effectLst/>
                        </a:rPr>
                        <a:t> </a:t>
                      </a:r>
                      <a:r>
                        <a:rPr lang="en-US" sz="1200" dirty="0" err="1">
                          <a:effectLst/>
                        </a:rPr>
                        <a:t>mục</a:t>
                      </a:r>
                      <a:endParaRPr lang="en-US" sz="11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pPr>
                      <a:r>
                        <a:rPr lang="en-US" sz="1200">
                          <a:effectLst/>
                        </a:rPr>
                        <a:t>1</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pPr>
                      <a:r>
                        <a:rPr lang="en-US" sz="1200">
                          <a:effectLst/>
                        </a:rPr>
                        <a:t>2</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pPr>
                      <a:r>
                        <a:rPr lang="en-US" sz="1200">
                          <a:effectLst/>
                        </a:rPr>
                        <a:t>3</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pPr>
                      <a:r>
                        <a:rPr lang="en-US" sz="1200">
                          <a:effectLst/>
                        </a:rPr>
                        <a:t>...</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pPr>
                      <a:r>
                        <a:rPr lang="en-US" sz="1200">
                          <a:effectLst/>
                        </a:rPr>
                        <a:t>20.000</a:t>
                      </a:r>
                      <a:endParaRPr lang="en-US" sz="1100">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980334">
                <a:tc>
                  <a:txBody>
                    <a:bodyPr/>
                    <a:lstStyle/>
                    <a:p>
                      <a:pPr marL="0" marR="0" algn="ctr">
                        <a:spcBef>
                          <a:spcPts val="0"/>
                        </a:spcBef>
                        <a:spcAft>
                          <a:spcPts val="0"/>
                        </a:spcAft>
                      </a:pPr>
                      <a:r>
                        <a:rPr lang="en-US" sz="1200">
                          <a:effectLst/>
                        </a:rPr>
                        <a:t>Tần số</a:t>
                      </a:r>
                      <a:endParaRPr lang="en-US" sz="1100">
                        <a:effectLst/>
                      </a:endParaRPr>
                    </a:p>
                    <a:p>
                      <a:pPr marL="0" marR="0" algn="ctr">
                        <a:spcBef>
                          <a:spcPts val="0"/>
                        </a:spcBef>
                        <a:spcAft>
                          <a:spcPts val="0"/>
                        </a:spcAft>
                      </a:pPr>
                      <a:r>
                        <a:rPr lang="en-US" sz="1200">
                          <a:effectLst/>
                        </a:rPr>
                        <a:t>xuất hiện</a:t>
                      </a:r>
                      <a:endParaRPr lang="en-US" sz="1100">
                        <a:effectLst/>
                        <a:latin typeface="Calibri"/>
                        <a:ea typeface="Calibri"/>
                        <a:cs typeface="Times New Roman"/>
                      </a:endParaRPr>
                    </a:p>
                  </a:txBody>
                  <a:tcPr marL="68580" marR="68580" marT="0" marB="0" anchor="ctr"/>
                </a:tc>
                <a:tc>
                  <a:txBody>
                    <a:bodyPr/>
                    <a:lstStyle/>
                    <a:p>
                      <a:pPr marL="0" marR="0" algn="ctr">
                        <a:spcBef>
                          <a:spcPts val="0"/>
                        </a:spcBef>
                        <a:spcAft>
                          <a:spcPts val="0"/>
                        </a:spcAft>
                      </a:pPr>
                      <a:r>
                        <a:rPr lang="en-US" sz="1200" dirty="0">
                          <a:effectLst/>
                        </a:rPr>
                        <a:t>0</a:t>
                      </a:r>
                      <a:endParaRPr lang="en-US" sz="11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pPr>
                      <a:r>
                        <a:rPr lang="en-US" sz="1200" dirty="0">
                          <a:effectLst/>
                        </a:rPr>
                        <a:t>1</a:t>
                      </a:r>
                      <a:endParaRPr lang="en-US" sz="11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pPr>
                      <a:r>
                        <a:rPr lang="en-US" sz="1200" dirty="0">
                          <a:effectLst/>
                        </a:rPr>
                        <a:t>0</a:t>
                      </a:r>
                      <a:endParaRPr lang="en-US" sz="11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pPr>
                      <a:r>
                        <a:rPr lang="en-US" sz="1200" dirty="0">
                          <a:effectLst/>
                        </a:rPr>
                        <a:t>…</a:t>
                      </a:r>
                      <a:endParaRPr lang="en-US" sz="11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pPr>
                      <a:r>
                        <a:rPr lang="en-US" sz="1200" dirty="0">
                          <a:effectLst/>
                        </a:rPr>
                        <a:t>0</a:t>
                      </a:r>
                      <a:endParaRPr lang="en-US" sz="11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bl>
          </a:graphicData>
        </a:graphic>
      </p:graphicFrame>
      <p:sp>
        <p:nvSpPr>
          <p:cNvPr id="17" name="Rectangle 16"/>
          <p:cNvSpPr/>
          <p:nvPr/>
        </p:nvSpPr>
        <p:spPr>
          <a:xfrm>
            <a:off x="5586856" y="2057400"/>
            <a:ext cx="6092825" cy="1200329"/>
          </a:xfrm>
          <a:prstGeom prst="rect">
            <a:avLst/>
          </a:prstGeom>
        </p:spPr>
        <p:txBody>
          <a:bodyPr>
            <a:spAutoFit/>
          </a:bodyPr>
          <a:lstStyle/>
          <a:p>
            <a:pPr marL="342900" indent="-342900">
              <a:buFont typeface="Wingdings" pitchFamily="2" charset="2"/>
              <a:buChar char="Ø"/>
            </a:pPr>
            <a:r>
              <a:rPr lang="en-US" dirty="0" err="1"/>
              <a:t>Giả</a:t>
            </a:r>
            <a:r>
              <a:rPr lang="en-US" dirty="0"/>
              <a:t> </a:t>
            </a:r>
            <a:r>
              <a:rPr lang="en-US" dirty="0" err="1"/>
              <a:t>sử</a:t>
            </a:r>
            <a:r>
              <a:rPr lang="en-US" dirty="0"/>
              <a:t> </a:t>
            </a:r>
            <a:r>
              <a:rPr lang="en-US" dirty="0" err="1"/>
              <a:t>dữ</a:t>
            </a:r>
            <a:r>
              <a:rPr lang="en-US" dirty="0"/>
              <a:t> </a:t>
            </a:r>
            <a:r>
              <a:rPr lang="en-US" dirty="0" err="1"/>
              <a:t>liệu</a:t>
            </a:r>
            <a:r>
              <a:rPr lang="en-US" dirty="0"/>
              <a:t> </a:t>
            </a:r>
            <a:r>
              <a:rPr lang="en-US" dirty="0" err="1"/>
              <a:t>có</a:t>
            </a:r>
            <a:r>
              <a:rPr lang="en-US" dirty="0"/>
              <a:t> 15.000 tweets </a:t>
            </a:r>
            <a:r>
              <a:rPr lang="en-US" dirty="0" err="1"/>
              <a:t>với</a:t>
            </a:r>
            <a:r>
              <a:rPr lang="en-US" dirty="0"/>
              <a:t> 20.000 </a:t>
            </a:r>
            <a:r>
              <a:rPr lang="en-US" dirty="0" err="1"/>
              <a:t>đặc</a:t>
            </a:r>
            <a:r>
              <a:rPr lang="en-US" dirty="0"/>
              <a:t> </a:t>
            </a:r>
            <a:r>
              <a:rPr lang="en-US" dirty="0" err="1"/>
              <a:t>trưng</a:t>
            </a:r>
            <a:r>
              <a:rPr lang="en-US" dirty="0"/>
              <a:t> (</a:t>
            </a:r>
            <a:r>
              <a:rPr lang="en-US" dirty="0" err="1"/>
              <a:t>từ</a:t>
            </a:r>
            <a:r>
              <a:rPr lang="en-US" dirty="0"/>
              <a:t> </a:t>
            </a:r>
            <a:r>
              <a:rPr lang="en-US" dirty="0" err="1"/>
              <a:t>vựng</a:t>
            </a:r>
            <a:r>
              <a:rPr lang="en-US" dirty="0"/>
              <a:t>), </a:t>
            </a:r>
            <a:r>
              <a:rPr lang="en-US" dirty="0" err="1"/>
              <a:t>thông</a:t>
            </a:r>
            <a:r>
              <a:rPr lang="en-US" dirty="0"/>
              <a:t> </a:t>
            </a:r>
            <a:r>
              <a:rPr lang="en-US" dirty="0" err="1"/>
              <a:t>thường</a:t>
            </a:r>
            <a:r>
              <a:rPr lang="en-US" dirty="0"/>
              <a:t> </a:t>
            </a:r>
            <a:r>
              <a:rPr lang="en-US" dirty="0" err="1"/>
              <a:t>mỗi</a:t>
            </a:r>
            <a:r>
              <a:rPr lang="en-US" dirty="0"/>
              <a:t> tweet </a:t>
            </a:r>
            <a:r>
              <a:rPr lang="en-US" dirty="0" err="1"/>
              <a:t>sẽ</a:t>
            </a:r>
            <a:r>
              <a:rPr lang="en-US" dirty="0"/>
              <a:t> </a:t>
            </a:r>
            <a:r>
              <a:rPr lang="en-US" dirty="0" err="1"/>
              <a:t>được</a:t>
            </a:r>
            <a:r>
              <a:rPr lang="en-US" dirty="0"/>
              <a:t> </a:t>
            </a:r>
            <a:r>
              <a:rPr lang="en-US" dirty="0" err="1"/>
              <a:t>lưu</a:t>
            </a:r>
            <a:r>
              <a:rPr lang="en-US" dirty="0"/>
              <a:t> </a:t>
            </a:r>
            <a:r>
              <a:rPr lang="en-US" dirty="0" err="1"/>
              <a:t>trữ</a:t>
            </a:r>
            <a:r>
              <a:rPr lang="en-US" dirty="0"/>
              <a:t> </a:t>
            </a:r>
            <a:r>
              <a:rPr lang="en-US" dirty="0" err="1"/>
              <a:t>như</a:t>
            </a:r>
            <a:r>
              <a:rPr lang="en-US" dirty="0"/>
              <a:t> </a:t>
            </a:r>
            <a:r>
              <a:rPr lang="en-US" dirty="0" err="1"/>
              <a:t>sau</a:t>
            </a:r>
            <a:r>
              <a:rPr lang="en-US" dirty="0"/>
              <a:t>:</a:t>
            </a:r>
          </a:p>
        </p:txBody>
      </p:sp>
    </p:spTree>
    <p:extLst>
      <p:ext uri="{BB962C8B-B14F-4D97-AF65-F5344CB8AC3E}">
        <p14:creationId xmlns:p14="http://schemas.microsoft.com/office/powerpoint/2010/main" val="2830190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C014DD1E-5D91-48A3-AD6D-45FBA980D106}" type="slidenum">
              <a:rPr lang="vi-VN" smtClean="0"/>
              <a:pPr algn="r"/>
              <a:t>48</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AutoShape 2" descr="Káº¿t quáº£ hÃ¬nh áº£nh cho khai thÃ¡c máº¡ng xÃ£ há»i twi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Káº¿t quáº£ hÃ¬nh áº£nh cho khai thÃ¡c máº¡ng xÃ£ há»i twit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Káº¿t quáº£ hÃ¬nh áº£nh cho khai thÃ¡c máº¡ng xÃ£ há»i twit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Ã¬nh áº£nh cÃ³ liÃªn qu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HÃ¬nh áº£nh cÃ³ liÃªn qua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HÃ¬nh áº£nh cÃ³ liÃªn qua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descr="HÃ¬nh áº£nh cÃ³ liÃªn qua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itle 1"/>
          <p:cNvSpPr>
            <a:spLocks noGrp="1"/>
          </p:cNvSpPr>
          <p:nvPr>
            <p:ph type="title"/>
          </p:nvPr>
        </p:nvSpPr>
        <p:spPr>
          <a:xfrm>
            <a:off x="0" y="933717"/>
            <a:ext cx="12114212" cy="1219200"/>
          </a:xfrm>
        </p:spPr>
        <p:txBody>
          <a:bodyPr>
            <a:noAutofit/>
          </a:bodyPr>
          <a:lstStyle/>
          <a:p>
            <a:pPr algn="l"/>
            <a:r>
              <a:rPr lang="en-US" sz="4000" b="1" dirty="0"/>
              <a:t>2.5 </a:t>
            </a:r>
            <a:r>
              <a:rPr lang="en-US" sz="4000" b="1" dirty="0" err="1"/>
              <a:t>Kết</a:t>
            </a:r>
            <a:r>
              <a:rPr lang="en-US" sz="4000" b="1" dirty="0"/>
              <a:t> </a:t>
            </a:r>
            <a:r>
              <a:rPr lang="en-US" sz="4000" b="1" dirty="0" err="1"/>
              <a:t>quả</a:t>
            </a:r>
            <a:r>
              <a:rPr lang="en-US" sz="4000" b="1" dirty="0"/>
              <a:t> </a:t>
            </a:r>
            <a:r>
              <a:rPr lang="en-US" sz="4000" b="1" dirty="0" err="1"/>
              <a:t>dữ</a:t>
            </a:r>
            <a:r>
              <a:rPr lang="en-US" sz="4000" b="1" dirty="0"/>
              <a:t> </a:t>
            </a:r>
            <a:r>
              <a:rPr lang="en-US" sz="4000" b="1" dirty="0" err="1"/>
              <a:t>liệu</a:t>
            </a:r>
            <a:r>
              <a:rPr lang="en-US" sz="4000" b="1" dirty="0"/>
              <a:t> </a:t>
            </a:r>
            <a:r>
              <a:rPr lang="en-US" sz="4000" b="1" dirty="0" err="1"/>
              <a:t>thực</a:t>
            </a:r>
            <a:r>
              <a:rPr lang="en-US" sz="4000" b="1" dirty="0"/>
              <a:t> </a:t>
            </a:r>
            <a:r>
              <a:rPr lang="en-US" sz="4000" b="1" dirty="0" err="1"/>
              <a:t>nghiệm</a:t>
            </a:r>
            <a:r>
              <a:rPr lang="en-US" sz="4000" b="1" dirty="0"/>
              <a:t> </a:t>
            </a:r>
            <a:r>
              <a:rPr lang="en-US" sz="4000" b="1" dirty="0" err="1"/>
              <a:t>và</a:t>
            </a:r>
            <a:r>
              <a:rPr lang="en-US" sz="4000" b="1" dirty="0"/>
              <a:t> </a:t>
            </a:r>
            <a:r>
              <a:rPr lang="en-US" sz="4000" b="1" dirty="0" err="1"/>
              <a:t>đánh</a:t>
            </a:r>
            <a:r>
              <a:rPr lang="en-US" sz="4000" b="1" dirty="0"/>
              <a:t> </a:t>
            </a:r>
            <a:r>
              <a:rPr lang="en-US" sz="4000" b="1" dirty="0" err="1"/>
              <a:t>giá</a:t>
            </a:r>
            <a:endParaRPr lang="en-US" sz="4000" dirty="0"/>
          </a:p>
        </p:txBody>
      </p:sp>
      <p:sp>
        <p:nvSpPr>
          <p:cNvPr id="2" name="Rectangle 1"/>
          <p:cNvSpPr/>
          <p:nvPr/>
        </p:nvSpPr>
        <p:spPr>
          <a:xfrm>
            <a:off x="917575" y="2362200"/>
            <a:ext cx="4643437" cy="2308324"/>
          </a:xfrm>
          <a:prstGeom prst="rect">
            <a:avLst/>
          </a:prstGeom>
        </p:spPr>
        <p:txBody>
          <a:bodyPr wrap="square">
            <a:spAutoFit/>
          </a:bodyPr>
          <a:lstStyle/>
          <a:p>
            <a:pPr algn="just"/>
            <a:r>
              <a:rPr lang="en-US" b="1" dirty="0"/>
              <a:t>2.5.1 </a:t>
            </a:r>
            <a:r>
              <a:rPr lang="en-US" b="1" dirty="0" err="1"/>
              <a:t>Dữ</a:t>
            </a:r>
            <a:r>
              <a:rPr lang="en-US" b="1" dirty="0"/>
              <a:t> </a:t>
            </a:r>
            <a:r>
              <a:rPr lang="en-US" b="1" dirty="0" err="1"/>
              <a:t>liệu</a:t>
            </a:r>
            <a:endParaRPr lang="en-US" b="1" dirty="0"/>
          </a:p>
          <a:p>
            <a:pPr marL="342900" indent="-342900" algn="just">
              <a:buFont typeface="Wingdings" pitchFamily="2" charset="2"/>
              <a:buChar char="Ø"/>
            </a:pPr>
            <a:r>
              <a:rPr lang="en-US" dirty="0" err="1"/>
              <a:t>Để</a:t>
            </a:r>
            <a:r>
              <a:rPr lang="en-US" dirty="0"/>
              <a:t> </a:t>
            </a:r>
            <a:r>
              <a:rPr lang="en-US" dirty="0" err="1"/>
              <a:t>chuẩn</a:t>
            </a:r>
            <a:r>
              <a:rPr lang="en-US" dirty="0"/>
              <a:t> </a:t>
            </a:r>
            <a:r>
              <a:rPr lang="en-US" dirty="0" err="1"/>
              <a:t>bị</a:t>
            </a:r>
            <a:r>
              <a:rPr lang="en-US" dirty="0"/>
              <a:t> </a:t>
            </a:r>
            <a:r>
              <a:rPr lang="en-US" dirty="0" err="1"/>
              <a:t>dữ</a:t>
            </a:r>
            <a:r>
              <a:rPr lang="en-US" dirty="0"/>
              <a:t> </a:t>
            </a:r>
            <a:r>
              <a:rPr lang="en-US" dirty="0" err="1"/>
              <a:t>liệu</a:t>
            </a:r>
            <a:r>
              <a:rPr lang="en-US" dirty="0"/>
              <a:t> </a:t>
            </a:r>
            <a:r>
              <a:rPr lang="en-US" dirty="0" err="1"/>
              <a:t>cho</a:t>
            </a:r>
            <a:r>
              <a:rPr lang="en-US" dirty="0"/>
              <a:t> </a:t>
            </a:r>
            <a:r>
              <a:rPr lang="en-US" dirty="0" err="1"/>
              <a:t>việc</a:t>
            </a:r>
            <a:r>
              <a:rPr lang="en-US" dirty="0"/>
              <a:t> </a:t>
            </a:r>
            <a:r>
              <a:rPr lang="en-US" dirty="0" err="1"/>
              <a:t>thực</a:t>
            </a:r>
            <a:r>
              <a:rPr lang="en-US" dirty="0"/>
              <a:t> </a:t>
            </a:r>
            <a:r>
              <a:rPr lang="en-US" dirty="0" err="1"/>
              <a:t>nghiệm</a:t>
            </a:r>
            <a:r>
              <a:rPr lang="en-US" dirty="0"/>
              <a:t>, </a:t>
            </a:r>
            <a:r>
              <a:rPr lang="en-US" dirty="0" err="1"/>
              <a:t>chúng</a:t>
            </a:r>
            <a:r>
              <a:rPr lang="en-US" dirty="0"/>
              <a:t> </a:t>
            </a:r>
            <a:r>
              <a:rPr lang="en-US" dirty="0" err="1"/>
              <a:t>tôi</a:t>
            </a:r>
            <a:r>
              <a:rPr lang="en-US" dirty="0"/>
              <a:t> </a:t>
            </a:r>
            <a:r>
              <a:rPr lang="en-US" dirty="0" err="1"/>
              <a:t>xây</a:t>
            </a:r>
            <a:r>
              <a:rPr lang="en-US" dirty="0"/>
              <a:t> </a:t>
            </a:r>
            <a:r>
              <a:rPr lang="en-US" dirty="0" err="1"/>
              <a:t>dựng</a:t>
            </a:r>
            <a:r>
              <a:rPr lang="en-US" dirty="0"/>
              <a:t> </a:t>
            </a:r>
            <a:r>
              <a:rPr lang="en-US" dirty="0" err="1"/>
              <a:t>một</a:t>
            </a:r>
            <a:r>
              <a:rPr lang="en-US" dirty="0"/>
              <a:t> module </a:t>
            </a:r>
            <a:r>
              <a:rPr lang="en-US" dirty="0" err="1"/>
              <a:t>để</a:t>
            </a:r>
            <a:r>
              <a:rPr lang="en-US" dirty="0"/>
              <a:t> </a:t>
            </a:r>
            <a:r>
              <a:rPr lang="en-US" dirty="0" err="1"/>
              <a:t>tiến</a:t>
            </a:r>
            <a:r>
              <a:rPr lang="en-US" dirty="0"/>
              <a:t> </a:t>
            </a:r>
            <a:r>
              <a:rPr lang="en-US" dirty="0" err="1"/>
              <a:t>hành</a:t>
            </a:r>
            <a:r>
              <a:rPr lang="en-US" dirty="0"/>
              <a:t> </a:t>
            </a:r>
            <a:r>
              <a:rPr lang="en-US" dirty="0" err="1"/>
              <a:t>thu</a:t>
            </a:r>
            <a:r>
              <a:rPr lang="en-US" dirty="0"/>
              <a:t> </a:t>
            </a:r>
            <a:r>
              <a:rPr lang="en-US" dirty="0" err="1"/>
              <a:t>thập</a:t>
            </a:r>
            <a:r>
              <a:rPr lang="en-US" dirty="0"/>
              <a:t> </a:t>
            </a:r>
            <a:r>
              <a:rPr lang="en-US" dirty="0" err="1"/>
              <a:t>dữ</a:t>
            </a:r>
            <a:r>
              <a:rPr lang="en-US" dirty="0"/>
              <a:t> </a:t>
            </a:r>
            <a:r>
              <a:rPr lang="en-US" dirty="0" err="1"/>
              <a:t>liệu</a:t>
            </a:r>
            <a:r>
              <a:rPr lang="en-US" dirty="0"/>
              <a:t> </a:t>
            </a:r>
            <a:r>
              <a:rPr lang="en-US" dirty="0" err="1"/>
              <a:t>từ</a:t>
            </a:r>
            <a:r>
              <a:rPr lang="en-US" dirty="0"/>
              <a:t> Twitter </a:t>
            </a:r>
            <a:r>
              <a:rPr lang="en-US" dirty="0" err="1"/>
              <a:t>thông</a:t>
            </a:r>
            <a:r>
              <a:rPr lang="en-US" dirty="0"/>
              <a:t> qua Twitter’s Streaming API.</a:t>
            </a:r>
          </a:p>
        </p:txBody>
      </p:sp>
      <p:pic>
        <p:nvPicPr>
          <p:cNvPr id="19" name="Picture 18" descr="C:\Users\anhhoa\Desktop\tw.PNG"/>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612" y="2057400"/>
            <a:ext cx="3581400" cy="3686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940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C014DD1E-5D91-48A3-AD6D-45FBA980D106}" type="slidenum">
              <a:rPr lang="vi-VN" smtClean="0"/>
              <a:pPr algn="r"/>
              <a:t>49</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AutoShape 2" descr="Káº¿t quáº£ hÃ¬nh áº£nh cho khai thÃ¡c máº¡ng xÃ£ há»i twi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Káº¿t quáº£ hÃ¬nh áº£nh cho khai thÃ¡c máº¡ng xÃ£ há»i twit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Káº¿t quáº£ hÃ¬nh áº£nh cho khai thÃ¡c máº¡ng xÃ£ há»i twit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Ã¬nh áº£nh cÃ³ liÃªn qu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HÃ¬nh áº£nh cÃ³ liÃªn qua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HÃ¬nh áº£nh cÃ³ liÃªn qua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descr="HÃ¬nh áº£nh cÃ³ liÃªn qua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itle 1"/>
          <p:cNvSpPr>
            <a:spLocks noGrp="1"/>
          </p:cNvSpPr>
          <p:nvPr>
            <p:ph type="title"/>
          </p:nvPr>
        </p:nvSpPr>
        <p:spPr>
          <a:xfrm>
            <a:off x="0" y="933717"/>
            <a:ext cx="12114212" cy="1219200"/>
          </a:xfrm>
        </p:spPr>
        <p:txBody>
          <a:bodyPr>
            <a:noAutofit/>
          </a:bodyPr>
          <a:lstStyle/>
          <a:p>
            <a:pPr algn="l"/>
            <a:r>
              <a:rPr lang="en-US" sz="4000" b="1" dirty="0"/>
              <a:t>2.5 </a:t>
            </a:r>
            <a:r>
              <a:rPr lang="en-US" sz="4000" b="1" dirty="0" err="1"/>
              <a:t>Kết</a:t>
            </a:r>
            <a:r>
              <a:rPr lang="en-US" sz="4000" b="1" dirty="0"/>
              <a:t> </a:t>
            </a:r>
            <a:r>
              <a:rPr lang="en-US" sz="4000" b="1" dirty="0" err="1"/>
              <a:t>quả</a:t>
            </a:r>
            <a:r>
              <a:rPr lang="en-US" sz="4000" b="1" dirty="0"/>
              <a:t> </a:t>
            </a:r>
            <a:r>
              <a:rPr lang="en-US" sz="4000" b="1" dirty="0" err="1"/>
              <a:t>dữ</a:t>
            </a:r>
            <a:r>
              <a:rPr lang="en-US" sz="4000" b="1" dirty="0"/>
              <a:t> </a:t>
            </a:r>
            <a:r>
              <a:rPr lang="en-US" sz="4000" b="1" dirty="0" err="1"/>
              <a:t>liệu</a:t>
            </a:r>
            <a:r>
              <a:rPr lang="en-US" sz="4000" b="1" dirty="0"/>
              <a:t> </a:t>
            </a:r>
            <a:r>
              <a:rPr lang="en-US" sz="4000" b="1" dirty="0" err="1"/>
              <a:t>thực</a:t>
            </a:r>
            <a:r>
              <a:rPr lang="en-US" sz="4000" b="1" dirty="0"/>
              <a:t> </a:t>
            </a:r>
            <a:r>
              <a:rPr lang="en-US" sz="4000" b="1" dirty="0" err="1"/>
              <a:t>nghiệm</a:t>
            </a:r>
            <a:r>
              <a:rPr lang="en-US" sz="4000" b="1" dirty="0"/>
              <a:t> </a:t>
            </a:r>
            <a:r>
              <a:rPr lang="en-US" sz="4000" b="1" dirty="0" err="1"/>
              <a:t>và</a:t>
            </a:r>
            <a:r>
              <a:rPr lang="en-US" sz="4000" b="1" dirty="0"/>
              <a:t> </a:t>
            </a:r>
            <a:r>
              <a:rPr lang="en-US" sz="4000" b="1" dirty="0" err="1"/>
              <a:t>đánh</a:t>
            </a:r>
            <a:r>
              <a:rPr lang="en-US" sz="4000" b="1" dirty="0"/>
              <a:t> </a:t>
            </a:r>
            <a:r>
              <a:rPr lang="en-US" sz="4000" b="1" dirty="0" err="1"/>
              <a:t>giá</a:t>
            </a:r>
            <a:endParaRPr lang="en-US" sz="4000" dirty="0"/>
          </a:p>
        </p:txBody>
      </p:sp>
      <p:sp>
        <p:nvSpPr>
          <p:cNvPr id="6" name="Rectangle 5"/>
          <p:cNvSpPr/>
          <p:nvPr/>
        </p:nvSpPr>
        <p:spPr>
          <a:xfrm>
            <a:off x="460375" y="2182505"/>
            <a:ext cx="6092825" cy="1938992"/>
          </a:xfrm>
          <a:prstGeom prst="rect">
            <a:avLst/>
          </a:prstGeom>
        </p:spPr>
        <p:txBody>
          <a:bodyPr>
            <a:spAutoFit/>
          </a:bodyPr>
          <a:lstStyle/>
          <a:p>
            <a:r>
              <a:rPr lang="en-US" b="1" dirty="0"/>
              <a:t>4 </a:t>
            </a:r>
            <a:r>
              <a:rPr lang="en-US" b="1" dirty="0" err="1"/>
              <a:t>thao</a:t>
            </a:r>
            <a:r>
              <a:rPr lang="en-US" b="1" dirty="0"/>
              <a:t> </a:t>
            </a:r>
            <a:r>
              <a:rPr lang="en-US" b="1" dirty="0" err="1"/>
              <a:t>tác</a:t>
            </a:r>
            <a:r>
              <a:rPr lang="en-US" b="1" dirty="0"/>
              <a:t> </a:t>
            </a:r>
            <a:r>
              <a:rPr lang="en-US" b="1" dirty="0" err="1"/>
              <a:t>sau</a:t>
            </a:r>
            <a:r>
              <a:rPr lang="en-US" b="1" dirty="0"/>
              <a:t> </a:t>
            </a:r>
            <a:r>
              <a:rPr lang="en-US" b="1" dirty="0" err="1"/>
              <a:t>trước</a:t>
            </a:r>
            <a:r>
              <a:rPr lang="en-US" b="1" dirty="0"/>
              <a:t> </a:t>
            </a:r>
            <a:r>
              <a:rPr lang="en-US" b="1" dirty="0" err="1"/>
              <a:t>khi</a:t>
            </a:r>
            <a:r>
              <a:rPr lang="en-US" b="1" dirty="0"/>
              <a:t> </a:t>
            </a:r>
            <a:r>
              <a:rPr lang="en-US" b="1" dirty="0" err="1"/>
              <a:t>sử</a:t>
            </a:r>
            <a:r>
              <a:rPr lang="en-US" b="1" dirty="0"/>
              <a:t> </a:t>
            </a:r>
            <a:r>
              <a:rPr lang="en-US" b="1" dirty="0" err="1"/>
              <a:t>dụng</a:t>
            </a:r>
            <a:r>
              <a:rPr lang="en-US" b="1" dirty="0"/>
              <a:t> </a:t>
            </a:r>
            <a:r>
              <a:rPr lang="en-US" b="1" dirty="0" err="1"/>
              <a:t>cho</a:t>
            </a:r>
            <a:r>
              <a:rPr lang="en-US" b="1" dirty="0"/>
              <a:t> </a:t>
            </a:r>
            <a:r>
              <a:rPr lang="en-US" b="1" dirty="0" err="1"/>
              <a:t>thực</a:t>
            </a:r>
            <a:r>
              <a:rPr lang="en-US" b="1" dirty="0"/>
              <a:t> </a:t>
            </a:r>
            <a:r>
              <a:rPr lang="en-US" b="1" dirty="0" err="1"/>
              <a:t>nghiệm</a:t>
            </a:r>
            <a:r>
              <a:rPr lang="en-US" b="1" dirty="0"/>
              <a:t>:</a:t>
            </a:r>
          </a:p>
          <a:p>
            <a:pPr marL="342900" lvl="0" indent="-342900">
              <a:buFont typeface="Wingdings" pitchFamily="2" charset="2"/>
              <a:buChar char="Ø"/>
            </a:pPr>
            <a:r>
              <a:rPr lang="en-US" dirty="0"/>
              <a:t>(1) </a:t>
            </a:r>
            <a:r>
              <a:rPr lang="en-US" dirty="0" err="1"/>
              <a:t>lọc</a:t>
            </a:r>
            <a:r>
              <a:rPr lang="en-US" dirty="0"/>
              <a:t> </a:t>
            </a:r>
            <a:r>
              <a:rPr lang="en-US" dirty="0" err="1"/>
              <a:t>bỏ</a:t>
            </a:r>
            <a:r>
              <a:rPr lang="en-US" dirty="0"/>
              <a:t> </a:t>
            </a:r>
            <a:r>
              <a:rPr lang="en-US" dirty="0" err="1"/>
              <a:t>những</a:t>
            </a:r>
            <a:r>
              <a:rPr lang="en-US" dirty="0"/>
              <a:t> tweets </a:t>
            </a:r>
            <a:r>
              <a:rPr lang="en-US" dirty="0" err="1"/>
              <a:t>mà</a:t>
            </a:r>
            <a:r>
              <a:rPr lang="en-US" dirty="0"/>
              <a:t> </a:t>
            </a:r>
            <a:r>
              <a:rPr lang="en-US" dirty="0" err="1"/>
              <a:t>không</a:t>
            </a:r>
            <a:r>
              <a:rPr lang="en-US" dirty="0"/>
              <a:t> </a:t>
            </a:r>
            <a:r>
              <a:rPr lang="en-US" dirty="0" err="1"/>
              <a:t>thuộc</a:t>
            </a:r>
            <a:r>
              <a:rPr lang="en-US" dirty="0"/>
              <a:t> </a:t>
            </a:r>
            <a:r>
              <a:rPr lang="en-US" dirty="0" err="1"/>
              <a:t>ngôn</a:t>
            </a:r>
            <a:r>
              <a:rPr lang="en-US" dirty="0"/>
              <a:t> </a:t>
            </a:r>
            <a:r>
              <a:rPr lang="en-US" dirty="0" err="1"/>
              <a:t>ngữ</a:t>
            </a:r>
            <a:r>
              <a:rPr lang="en-US" dirty="0"/>
              <a:t> </a:t>
            </a:r>
            <a:r>
              <a:rPr lang="en-US" dirty="0" err="1"/>
              <a:t>tiếng</a:t>
            </a:r>
            <a:r>
              <a:rPr lang="en-US" dirty="0"/>
              <a:t> </a:t>
            </a:r>
            <a:r>
              <a:rPr lang="en-US" dirty="0" err="1"/>
              <a:t>Anh</a:t>
            </a:r>
            <a:r>
              <a:rPr lang="en-US" dirty="0"/>
              <a:t> </a:t>
            </a:r>
            <a:r>
              <a:rPr lang="en-US" dirty="0" err="1"/>
              <a:t>và</a:t>
            </a:r>
            <a:r>
              <a:rPr lang="en-US" dirty="0"/>
              <a:t> </a:t>
            </a:r>
            <a:r>
              <a:rPr lang="en-US" dirty="0" err="1"/>
              <a:t>không</a:t>
            </a:r>
            <a:r>
              <a:rPr lang="en-US" dirty="0"/>
              <a:t> </a:t>
            </a:r>
            <a:r>
              <a:rPr lang="en-US" dirty="0" err="1"/>
              <a:t>có</a:t>
            </a:r>
            <a:r>
              <a:rPr lang="en-US" dirty="0"/>
              <a:t> </a:t>
            </a:r>
            <a:r>
              <a:rPr lang="en-US" dirty="0" err="1"/>
              <a:t>chứa</a:t>
            </a:r>
            <a:r>
              <a:rPr lang="en-US" dirty="0"/>
              <a:t> URL</a:t>
            </a:r>
          </a:p>
          <a:p>
            <a:pPr marL="342900" indent="-342900">
              <a:buFont typeface="Wingdings" pitchFamily="2" charset="2"/>
              <a:buChar char="Ø"/>
            </a:pPr>
            <a:endParaRPr lang="en-US" b="1" dirty="0"/>
          </a:p>
        </p:txBody>
      </p:sp>
      <p:pic>
        <p:nvPicPr>
          <p:cNvPr id="16" name="Picture 15" descr="C:\Users\DELL 3450\Desktop\Untitled.png"/>
          <p:cNvPicPr/>
          <p:nvPr/>
        </p:nvPicPr>
        <p:blipFill>
          <a:blip r:embed="rId2">
            <a:extLst>
              <a:ext uri="{28A0092B-C50C-407E-A947-70E740481C1C}">
                <a14:useLocalDpi xmlns:a14="http://schemas.microsoft.com/office/drawing/2010/main" val="0"/>
              </a:ext>
            </a:extLst>
          </a:blip>
          <a:srcRect/>
          <a:stretch>
            <a:fillRect/>
          </a:stretch>
        </p:blipFill>
        <p:spPr bwMode="auto">
          <a:xfrm>
            <a:off x="6399212" y="2034401"/>
            <a:ext cx="5334000" cy="2235200"/>
          </a:xfrm>
          <a:prstGeom prst="rect">
            <a:avLst/>
          </a:prstGeom>
          <a:noFill/>
          <a:ln>
            <a:noFill/>
          </a:ln>
        </p:spPr>
      </p:pic>
    </p:spTree>
    <p:extLst>
      <p:ext uri="{BB962C8B-B14F-4D97-AF65-F5344CB8AC3E}">
        <p14:creationId xmlns:p14="http://schemas.microsoft.com/office/powerpoint/2010/main" val="11441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74613" y="1600200"/>
            <a:ext cx="12039599" cy="4038599"/>
          </a:xfrm>
        </p:spPr>
        <p:txBody>
          <a:bodyPr/>
          <a:lstStyle/>
          <a:p>
            <a:pPr marL="457200" lvl="1" indent="0">
              <a:buNone/>
            </a:pPr>
            <a:r>
              <a:rPr lang="en-US" sz="3600" b="1" dirty="0"/>
              <a:t>1.1 </a:t>
            </a:r>
            <a:r>
              <a:rPr lang="en-US" sz="3600" b="1" dirty="0" err="1"/>
              <a:t>Đặt</a:t>
            </a:r>
            <a:r>
              <a:rPr lang="en-US" sz="3600" b="1" dirty="0"/>
              <a:t> </a:t>
            </a:r>
            <a:r>
              <a:rPr lang="en-US" sz="3600" b="1" dirty="0" err="1"/>
              <a:t>vấn</a:t>
            </a:r>
            <a:r>
              <a:rPr lang="en-US" sz="3600" b="1" dirty="0"/>
              <a:t> </a:t>
            </a:r>
            <a:r>
              <a:rPr lang="en-US" sz="3600" b="1" dirty="0" err="1"/>
              <a:t>đề</a:t>
            </a:r>
            <a:r>
              <a:rPr lang="en-US" sz="3600" b="1" dirty="0"/>
              <a:t>:</a:t>
            </a:r>
          </a:p>
          <a:p>
            <a:pPr marL="457200" lvl="1" indent="0">
              <a:buNone/>
            </a:pPr>
            <a:r>
              <a:rPr lang="en-US" sz="3600" dirty="0"/>
              <a:t>	</a:t>
            </a:r>
            <a:r>
              <a:rPr lang="en-US" dirty="0" err="1"/>
              <a:t>Từ</a:t>
            </a:r>
            <a:r>
              <a:rPr lang="en-US" dirty="0"/>
              <a:t> </a:t>
            </a:r>
            <a:r>
              <a:rPr lang="en-US" dirty="0" err="1"/>
              <a:t>khi</a:t>
            </a:r>
            <a:r>
              <a:rPr lang="en-US" dirty="0"/>
              <a:t>, Web 1.0 </a:t>
            </a:r>
            <a:r>
              <a:rPr lang="en-US" dirty="0" err="1"/>
              <a:t>bị</a:t>
            </a:r>
            <a:r>
              <a:rPr lang="en-US" dirty="0"/>
              <a:t> </a:t>
            </a:r>
            <a:r>
              <a:rPr lang="en-US" dirty="0" err="1"/>
              <a:t>thay</a:t>
            </a:r>
            <a:r>
              <a:rPr lang="en-US" dirty="0"/>
              <a:t> </a:t>
            </a:r>
            <a:r>
              <a:rPr lang="en-US" dirty="0" err="1"/>
              <a:t>thế</a:t>
            </a:r>
            <a:r>
              <a:rPr lang="en-US" dirty="0"/>
              <a:t> </a:t>
            </a:r>
            <a:r>
              <a:rPr lang="en-US" dirty="0" err="1"/>
              <a:t>bởi</a:t>
            </a:r>
            <a:r>
              <a:rPr lang="en-US" dirty="0"/>
              <a:t> Web 2.0:</a:t>
            </a:r>
          </a:p>
          <a:p>
            <a:pPr marL="457200" lvl="1" indent="0">
              <a:buNone/>
            </a:pPr>
            <a:r>
              <a:rPr lang="en-US" sz="3600" dirty="0"/>
              <a:t>	- </a:t>
            </a:r>
            <a:r>
              <a:rPr lang="en-US" dirty="0" err="1"/>
              <a:t>Lượng</a:t>
            </a:r>
            <a:r>
              <a:rPr lang="en-US" dirty="0"/>
              <a:t> </a:t>
            </a:r>
            <a:r>
              <a:rPr lang="en-US" dirty="0" err="1"/>
              <a:t>người</a:t>
            </a:r>
            <a:r>
              <a:rPr lang="en-US" dirty="0"/>
              <a:t> </a:t>
            </a:r>
            <a:r>
              <a:rPr lang="en-US" dirty="0" err="1"/>
              <a:t>dùng</a:t>
            </a:r>
            <a:r>
              <a:rPr lang="en-US" dirty="0"/>
              <a:t> </a:t>
            </a:r>
            <a:r>
              <a:rPr lang="en-US" dirty="0" err="1"/>
              <a:t>trở</a:t>
            </a:r>
            <a:r>
              <a:rPr lang="en-US" dirty="0"/>
              <a:t> </a:t>
            </a:r>
            <a:r>
              <a:rPr lang="en-US" dirty="0" err="1"/>
              <a:t>nên</a:t>
            </a:r>
            <a:r>
              <a:rPr lang="en-US" dirty="0"/>
              <a:t> </a:t>
            </a:r>
            <a:r>
              <a:rPr lang="en-US" dirty="0" err="1"/>
              <a:t>ngày</a:t>
            </a:r>
            <a:r>
              <a:rPr lang="en-US" dirty="0"/>
              <a:t> </a:t>
            </a:r>
            <a:r>
              <a:rPr lang="en-US" dirty="0" err="1"/>
              <a:t>một</a:t>
            </a:r>
            <a:r>
              <a:rPr lang="en-US" dirty="0"/>
              <a:t> </a:t>
            </a:r>
            <a:r>
              <a:rPr lang="en-US" dirty="0" err="1"/>
              <a:t>nhiều</a:t>
            </a:r>
            <a:r>
              <a:rPr lang="en-US" dirty="0"/>
              <a:t> </a:t>
            </a:r>
            <a:r>
              <a:rPr lang="en-US" dirty="0" err="1"/>
              <a:t>hơn</a:t>
            </a:r>
            <a:r>
              <a:rPr lang="en-US" dirty="0"/>
              <a:t>.</a:t>
            </a:r>
          </a:p>
          <a:p>
            <a:pPr marL="457200" lvl="1" indent="0">
              <a:buNone/>
            </a:pPr>
            <a:r>
              <a:rPr lang="en-US" sz="3600" dirty="0"/>
              <a:t>	- </a:t>
            </a:r>
            <a:r>
              <a:rPr lang="en-US" dirty="0" err="1"/>
              <a:t>Lượng</a:t>
            </a:r>
            <a:r>
              <a:rPr lang="en-US" dirty="0"/>
              <a:t> </a:t>
            </a:r>
            <a:r>
              <a:rPr lang="en-US" dirty="0" err="1"/>
              <a:t>dữ</a:t>
            </a:r>
            <a:r>
              <a:rPr lang="en-US" dirty="0"/>
              <a:t> </a:t>
            </a:r>
            <a:r>
              <a:rPr lang="en-US" dirty="0" err="1"/>
              <a:t>liệu</a:t>
            </a:r>
            <a:r>
              <a:rPr lang="en-US" dirty="0"/>
              <a:t> </a:t>
            </a:r>
            <a:r>
              <a:rPr lang="en-US" dirty="0" err="1"/>
              <a:t>trở</a:t>
            </a:r>
            <a:r>
              <a:rPr lang="en-US" dirty="0"/>
              <a:t> </a:t>
            </a:r>
            <a:r>
              <a:rPr lang="en-US" dirty="0" err="1"/>
              <a:t>nên</a:t>
            </a:r>
            <a:r>
              <a:rPr lang="en-US" dirty="0"/>
              <a:t> </a:t>
            </a:r>
            <a:r>
              <a:rPr lang="en-US" dirty="0" err="1"/>
              <a:t>khổng</a:t>
            </a:r>
            <a:r>
              <a:rPr lang="en-US" dirty="0"/>
              <a:t> </a:t>
            </a:r>
            <a:r>
              <a:rPr lang="en-US" dirty="0" err="1"/>
              <a:t>lồ</a:t>
            </a:r>
            <a:r>
              <a:rPr lang="en-US" dirty="0"/>
              <a:t>.</a:t>
            </a:r>
          </a:p>
          <a:p>
            <a:pPr marL="457200" lvl="1" indent="0">
              <a:buNone/>
            </a:pPr>
            <a:r>
              <a:rPr lang="en-US" sz="3600" dirty="0"/>
              <a:t>	- </a:t>
            </a:r>
            <a:r>
              <a:rPr lang="en-US" dirty="0" err="1"/>
              <a:t>Nhu</a:t>
            </a:r>
            <a:r>
              <a:rPr lang="en-US" dirty="0"/>
              <a:t> </a:t>
            </a:r>
            <a:r>
              <a:rPr lang="en-US" dirty="0" err="1"/>
              <a:t>cầu</a:t>
            </a:r>
            <a:r>
              <a:rPr lang="en-US" dirty="0"/>
              <a:t> </a:t>
            </a:r>
            <a:r>
              <a:rPr lang="en-US" dirty="0" err="1"/>
              <a:t>tìm</a:t>
            </a:r>
            <a:r>
              <a:rPr lang="en-US" dirty="0"/>
              <a:t> </a:t>
            </a:r>
            <a:r>
              <a:rPr lang="en-US" dirty="0" err="1"/>
              <a:t>kiếm</a:t>
            </a:r>
            <a:r>
              <a:rPr lang="en-US" dirty="0"/>
              <a:t>, </a:t>
            </a:r>
            <a:r>
              <a:rPr lang="en-US" dirty="0" err="1"/>
              <a:t>truy</a:t>
            </a:r>
            <a:r>
              <a:rPr lang="en-US" dirty="0"/>
              <a:t> </a:t>
            </a:r>
            <a:r>
              <a:rPr lang="en-US" dirty="0" err="1"/>
              <a:t>cập</a:t>
            </a:r>
            <a:r>
              <a:rPr lang="en-US" dirty="0"/>
              <a:t> </a:t>
            </a:r>
            <a:r>
              <a:rPr lang="en-US" dirty="0" err="1"/>
              <a:t>ngày</a:t>
            </a:r>
            <a:r>
              <a:rPr lang="en-US" dirty="0"/>
              <a:t> </a:t>
            </a:r>
            <a:r>
              <a:rPr lang="en-US" dirty="0" err="1"/>
              <a:t>càng</a:t>
            </a:r>
            <a:r>
              <a:rPr lang="en-US" dirty="0"/>
              <a:t> </a:t>
            </a:r>
            <a:r>
              <a:rPr lang="en-US" dirty="0" err="1"/>
              <a:t>trở</a:t>
            </a:r>
            <a:r>
              <a:rPr lang="en-US" dirty="0"/>
              <a:t> </a:t>
            </a:r>
            <a:r>
              <a:rPr lang="en-US" dirty="0" err="1"/>
              <a:t>nên</a:t>
            </a:r>
            <a:r>
              <a:rPr lang="en-US" dirty="0"/>
              <a:t> </a:t>
            </a:r>
            <a:r>
              <a:rPr lang="en-US" dirty="0" err="1"/>
              <a:t>cấp</a:t>
            </a:r>
            <a:r>
              <a:rPr lang="en-US" dirty="0"/>
              <a:t> </a:t>
            </a:r>
            <a:r>
              <a:rPr lang="en-US" dirty="0" err="1"/>
              <a:t>thiết</a:t>
            </a:r>
            <a:r>
              <a:rPr lang="en-US" dirty="0"/>
              <a:t> </a:t>
            </a:r>
            <a:r>
              <a:rPr lang="en-US" dirty="0" err="1"/>
              <a:t>hơn</a:t>
            </a:r>
            <a:r>
              <a:rPr lang="en-US" dirty="0"/>
              <a:t> bao </a:t>
            </a:r>
            <a:r>
              <a:rPr lang="en-US" dirty="0" err="1"/>
              <a:t>giờ</a:t>
            </a:r>
            <a:r>
              <a:rPr lang="en-US" dirty="0"/>
              <a:t> </a:t>
            </a:r>
            <a:r>
              <a:rPr lang="en-US" dirty="0" err="1"/>
              <a:t>hết</a:t>
            </a:r>
            <a:r>
              <a:rPr lang="en-US" dirty="0"/>
              <a:t>.	</a:t>
            </a:r>
            <a:endParaRPr lang="en-US" sz="3600" dirty="0"/>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5</a:t>
            </a:fld>
            <a:endParaRPr lang="vi-VN" dirty="0"/>
          </a:p>
        </p:txBody>
      </p:sp>
    </p:spTree>
    <p:extLst>
      <p:ext uri="{BB962C8B-B14F-4D97-AF65-F5344CB8AC3E}">
        <p14:creationId xmlns:p14="http://schemas.microsoft.com/office/powerpoint/2010/main" val="25277024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C014DD1E-5D91-48A3-AD6D-45FBA980D106}" type="slidenum">
              <a:rPr lang="vi-VN" smtClean="0"/>
              <a:pPr algn="r"/>
              <a:t>50</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AutoShape 2" descr="Káº¿t quáº£ hÃ¬nh áº£nh cho khai thÃ¡c máº¡ng xÃ£ há»i twi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Káº¿t quáº£ hÃ¬nh áº£nh cho khai thÃ¡c máº¡ng xÃ£ há»i twit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Káº¿t quáº£ hÃ¬nh áº£nh cho khai thÃ¡c máº¡ng xÃ£ há»i twit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Ã¬nh áº£nh cÃ³ liÃªn qu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HÃ¬nh áº£nh cÃ³ liÃªn qua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HÃ¬nh áº£nh cÃ³ liÃªn qua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descr="HÃ¬nh áº£nh cÃ³ liÃªn qua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itle 1"/>
          <p:cNvSpPr>
            <a:spLocks noGrp="1"/>
          </p:cNvSpPr>
          <p:nvPr>
            <p:ph type="title"/>
          </p:nvPr>
        </p:nvSpPr>
        <p:spPr>
          <a:xfrm>
            <a:off x="0" y="933717"/>
            <a:ext cx="12114212" cy="1219200"/>
          </a:xfrm>
        </p:spPr>
        <p:txBody>
          <a:bodyPr>
            <a:noAutofit/>
          </a:bodyPr>
          <a:lstStyle/>
          <a:p>
            <a:pPr algn="l"/>
            <a:r>
              <a:rPr lang="en-US" sz="4000" b="1" dirty="0"/>
              <a:t>2.5 </a:t>
            </a:r>
            <a:r>
              <a:rPr lang="en-US" sz="4000" b="1" dirty="0" err="1"/>
              <a:t>Kết</a:t>
            </a:r>
            <a:r>
              <a:rPr lang="en-US" sz="4000" b="1" dirty="0"/>
              <a:t> </a:t>
            </a:r>
            <a:r>
              <a:rPr lang="en-US" sz="4000" b="1" dirty="0" err="1"/>
              <a:t>quả</a:t>
            </a:r>
            <a:r>
              <a:rPr lang="en-US" sz="4000" b="1" dirty="0"/>
              <a:t> </a:t>
            </a:r>
            <a:r>
              <a:rPr lang="en-US" sz="4000" b="1" dirty="0" err="1"/>
              <a:t>dữ</a:t>
            </a:r>
            <a:r>
              <a:rPr lang="en-US" sz="4000" b="1" dirty="0"/>
              <a:t> </a:t>
            </a:r>
            <a:r>
              <a:rPr lang="en-US" sz="4000" b="1" dirty="0" err="1"/>
              <a:t>liệu</a:t>
            </a:r>
            <a:r>
              <a:rPr lang="en-US" sz="4000" b="1" dirty="0"/>
              <a:t> </a:t>
            </a:r>
            <a:r>
              <a:rPr lang="en-US" sz="4000" b="1" dirty="0" err="1"/>
              <a:t>thực</a:t>
            </a:r>
            <a:r>
              <a:rPr lang="en-US" sz="4000" b="1" dirty="0"/>
              <a:t> </a:t>
            </a:r>
            <a:r>
              <a:rPr lang="en-US" sz="4000" b="1" dirty="0" err="1"/>
              <a:t>nghiệm</a:t>
            </a:r>
            <a:r>
              <a:rPr lang="en-US" sz="4000" b="1" dirty="0"/>
              <a:t> </a:t>
            </a:r>
            <a:r>
              <a:rPr lang="en-US" sz="4000" b="1" dirty="0" err="1"/>
              <a:t>và</a:t>
            </a:r>
            <a:r>
              <a:rPr lang="en-US" sz="4000" b="1" dirty="0"/>
              <a:t> </a:t>
            </a:r>
            <a:r>
              <a:rPr lang="en-US" sz="4000" b="1" dirty="0" err="1"/>
              <a:t>đánh</a:t>
            </a:r>
            <a:r>
              <a:rPr lang="en-US" sz="4000" b="1" dirty="0"/>
              <a:t> </a:t>
            </a:r>
            <a:r>
              <a:rPr lang="en-US" sz="4000" b="1" dirty="0" err="1"/>
              <a:t>giá</a:t>
            </a:r>
            <a:endParaRPr lang="en-US" sz="4000" dirty="0"/>
          </a:p>
        </p:txBody>
      </p:sp>
      <p:sp>
        <p:nvSpPr>
          <p:cNvPr id="6" name="Rectangle 5"/>
          <p:cNvSpPr/>
          <p:nvPr/>
        </p:nvSpPr>
        <p:spPr>
          <a:xfrm>
            <a:off x="460375" y="2182505"/>
            <a:ext cx="6092825" cy="1938992"/>
          </a:xfrm>
          <a:prstGeom prst="rect">
            <a:avLst/>
          </a:prstGeom>
        </p:spPr>
        <p:txBody>
          <a:bodyPr>
            <a:spAutoFit/>
          </a:bodyPr>
          <a:lstStyle/>
          <a:p>
            <a:r>
              <a:rPr lang="en-US" b="1" dirty="0"/>
              <a:t>4 </a:t>
            </a:r>
            <a:r>
              <a:rPr lang="en-US" b="1" dirty="0" err="1"/>
              <a:t>thao</a:t>
            </a:r>
            <a:r>
              <a:rPr lang="en-US" b="1" dirty="0"/>
              <a:t> </a:t>
            </a:r>
            <a:r>
              <a:rPr lang="en-US" b="1" dirty="0" err="1"/>
              <a:t>tác</a:t>
            </a:r>
            <a:r>
              <a:rPr lang="en-US" b="1" dirty="0"/>
              <a:t> </a:t>
            </a:r>
            <a:r>
              <a:rPr lang="en-US" b="1" dirty="0" err="1"/>
              <a:t>sau</a:t>
            </a:r>
            <a:r>
              <a:rPr lang="en-US" b="1" dirty="0"/>
              <a:t> </a:t>
            </a:r>
            <a:r>
              <a:rPr lang="en-US" b="1" dirty="0" err="1"/>
              <a:t>trước</a:t>
            </a:r>
            <a:r>
              <a:rPr lang="en-US" b="1" dirty="0"/>
              <a:t> </a:t>
            </a:r>
            <a:r>
              <a:rPr lang="en-US" b="1" dirty="0" err="1"/>
              <a:t>khi</a:t>
            </a:r>
            <a:r>
              <a:rPr lang="en-US" b="1" dirty="0"/>
              <a:t> </a:t>
            </a:r>
            <a:r>
              <a:rPr lang="en-US" b="1" dirty="0" err="1"/>
              <a:t>sử</a:t>
            </a:r>
            <a:r>
              <a:rPr lang="en-US" b="1" dirty="0"/>
              <a:t> </a:t>
            </a:r>
            <a:r>
              <a:rPr lang="en-US" b="1" dirty="0" err="1"/>
              <a:t>dụng</a:t>
            </a:r>
            <a:r>
              <a:rPr lang="en-US" b="1" dirty="0"/>
              <a:t> </a:t>
            </a:r>
            <a:r>
              <a:rPr lang="en-US" b="1" dirty="0" err="1"/>
              <a:t>cho</a:t>
            </a:r>
            <a:r>
              <a:rPr lang="en-US" b="1" dirty="0"/>
              <a:t> </a:t>
            </a:r>
            <a:r>
              <a:rPr lang="en-US" b="1" dirty="0" err="1"/>
              <a:t>thực</a:t>
            </a:r>
            <a:r>
              <a:rPr lang="en-US" b="1" dirty="0"/>
              <a:t> </a:t>
            </a:r>
            <a:r>
              <a:rPr lang="en-US" b="1" dirty="0" err="1"/>
              <a:t>nghiệm</a:t>
            </a:r>
            <a:r>
              <a:rPr lang="en-US" b="1" dirty="0"/>
              <a:t>:</a:t>
            </a:r>
          </a:p>
          <a:p>
            <a:pPr marL="342900" lvl="0" indent="-342900" fontAlgn="auto">
              <a:buFont typeface="Wingdings" pitchFamily="2" charset="2"/>
              <a:buChar char="Ø"/>
            </a:pPr>
            <a:r>
              <a:rPr lang="en-US" dirty="0"/>
              <a:t>(2)</a:t>
            </a:r>
            <a:r>
              <a:rPr lang="en-US" dirty="0" err="1"/>
              <a:t>trích</a:t>
            </a:r>
            <a:r>
              <a:rPr lang="en-US" dirty="0"/>
              <a:t> </a:t>
            </a:r>
            <a:r>
              <a:rPr lang="en-US" dirty="0" err="1"/>
              <a:t>xuất</a:t>
            </a:r>
            <a:r>
              <a:rPr lang="en-US" dirty="0"/>
              <a:t> </a:t>
            </a:r>
            <a:r>
              <a:rPr lang="en-US" dirty="0" err="1"/>
              <a:t>những</a:t>
            </a:r>
            <a:r>
              <a:rPr lang="en-US" dirty="0"/>
              <a:t> </a:t>
            </a:r>
            <a:r>
              <a:rPr lang="en-US" dirty="0" err="1"/>
              <a:t>chú</a:t>
            </a:r>
            <a:r>
              <a:rPr lang="en-US" dirty="0"/>
              <a:t> </a:t>
            </a:r>
            <a:r>
              <a:rPr lang="en-US" dirty="0" err="1"/>
              <a:t>thích</a:t>
            </a:r>
            <a:r>
              <a:rPr lang="en-US" dirty="0"/>
              <a:t> (</a:t>
            </a:r>
            <a:r>
              <a:rPr lang="en-US" dirty="0" err="1"/>
              <a:t>hashtag</a:t>
            </a:r>
            <a:r>
              <a:rPr lang="en-US" dirty="0"/>
              <a:t>) </a:t>
            </a:r>
            <a:r>
              <a:rPr lang="en-US" dirty="0" err="1"/>
              <a:t>và</a:t>
            </a:r>
            <a:r>
              <a:rPr lang="en-US" dirty="0"/>
              <a:t> </a:t>
            </a:r>
            <a:r>
              <a:rPr lang="en-US" dirty="0" err="1"/>
              <a:t>địa</a:t>
            </a:r>
            <a:r>
              <a:rPr lang="en-US" dirty="0"/>
              <a:t> </a:t>
            </a:r>
            <a:r>
              <a:rPr lang="en-US" dirty="0" err="1"/>
              <a:t>chỉ</a:t>
            </a:r>
            <a:r>
              <a:rPr lang="en-US" dirty="0"/>
              <a:t> web (URL) </a:t>
            </a:r>
            <a:r>
              <a:rPr lang="en-US" dirty="0" err="1"/>
              <a:t>từ</a:t>
            </a:r>
            <a:r>
              <a:rPr lang="en-US" dirty="0"/>
              <a:t> tweets</a:t>
            </a:r>
          </a:p>
          <a:p>
            <a:pPr marL="342900" indent="-342900">
              <a:buFont typeface="Wingdings" pitchFamily="2" charset="2"/>
              <a:buChar char="Ø"/>
            </a:pPr>
            <a:endParaRPr lang="en-US" b="1" dirty="0"/>
          </a:p>
        </p:txBody>
      </p:sp>
      <p:pic>
        <p:nvPicPr>
          <p:cNvPr id="17" name="Picture 16" descr="C:\Users\DELL 3450\Desktop\Untitled2.png"/>
          <p:cNvPicPr/>
          <p:nvPr/>
        </p:nvPicPr>
        <p:blipFill>
          <a:blip r:embed="rId2">
            <a:extLst>
              <a:ext uri="{28A0092B-C50C-407E-A947-70E740481C1C}">
                <a14:useLocalDpi xmlns:a14="http://schemas.microsoft.com/office/drawing/2010/main" val="0"/>
              </a:ext>
            </a:extLst>
          </a:blip>
          <a:srcRect/>
          <a:stretch>
            <a:fillRect/>
          </a:stretch>
        </p:blipFill>
        <p:spPr bwMode="auto">
          <a:xfrm>
            <a:off x="6246685" y="2034401"/>
            <a:ext cx="5943600" cy="2235200"/>
          </a:xfrm>
          <a:prstGeom prst="rect">
            <a:avLst/>
          </a:prstGeom>
          <a:noFill/>
          <a:ln>
            <a:noFill/>
          </a:ln>
        </p:spPr>
      </p:pic>
    </p:spTree>
    <p:extLst>
      <p:ext uri="{BB962C8B-B14F-4D97-AF65-F5344CB8AC3E}">
        <p14:creationId xmlns:p14="http://schemas.microsoft.com/office/powerpoint/2010/main" val="27443039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C014DD1E-5D91-48A3-AD6D-45FBA980D106}" type="slidenum">
              <a:rPr lang="vi-VN" smtClean="0"/>
              <a:pPr algn="r"/>
              <a:t>51</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AutoShape 2" descr="Káº¿t quáº£ hÃ¬nh áº£nh cho khai thÃ¡c máº¡ng xÃ£ há»i twi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Káº¿t quáº£ hÃ¬nh áº£nh cho khai thÃ¡c máº¡ng xÃ£ há»i twit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Káº¿t quáº£ hÃ¬nh áº£nh cho khai thÃ¡c máº¡ng xÃ£ há»i twit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Ã¬nh áº£nh cÃ³ liÃªn qu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HÃ¬nh áº£nh cÃ³ liÃªn qua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HÃ¬nh áº£nh cÃ³ liÃªn qua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descr="HÃ¬nh áº£nh cÃ³ liÃªn qua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itle 1"/>
          <p:cNvSpPr>
            <a:spLocks noGrp="1"/>
          </p:cNvSpPr>
          <p:nvPr>
            <p:ph type="title"/>
          </p:nvPr>
        </p:nvSpPr>
        <p:spPr>
          <a:xfrm>
            <a:off x="0" y="933717"/>
            <a:ext cx="12114212" cy="1219200"/>
          </a:xfrm>
        </p:spPr>
        <p:txBody>
          <a:bodyPr>
            <a:noAutofit/>
          </a:bodyPr>
          <a:lstStyle/>
          <a:p>
            <a:pPr algn="l"/>
            <a:r>
              <a:rPr lang="en-US" sz="4000" b="1" dirty="0"/>
              <a:t>2.5 </a:t>
            </a:r>
            <a:r>
              <a:rPr lang="en-US" sz="4000" b="1" dirty="0" err="1"/>
              <a:t>Kết</a:t>
            </a:r>
            <a:r>
              <a:rPr lang="en-US" sz="4000" b="1" dirty="0"/>
              <a:t> </a:t>
            </a:r>
            <a:r>
              <a:rPr lang="en-US" sz="4000" b="1" dirty="0" err="1"/>
              <a:t>quả</a:t>
            </a:r>
            <a:r>
              <a:rPr lang="en-US" sz="4000" b="1" dirty="0"/>
              <a:t> </a:t>
            </a:r>
            <a:r>
              <a:rPr lang="en-US" sz="4000" b="1" dirty="0" err="1"/>
              <a:t>dữ</a:t>
            </a:r>
            <a:r>
              <a:rPr lang="en-US" sz="4000" b="1" dirty="0"/>
              <a:t> </a:t>
            </a:r>
            <a:r>
              <a:rPr lang="en-US" sz="4000" b="1" dirty="0" err="1"/>
              <a:t>liệu</a:t>
            </a:r>
            <a:r>
              <a:rPr lang="en-US" sz="4000" b="1" dirty="0"/>
              <a:t> </a:t>
            </a:r>
            <a:r>
              <a:rPr lang="en-US" sz="4000" b="1" dirty="0" err="1"/>
              <a:t>thực</a:t>
            </a:r>
            <a:r>
              <a:rPr lang="en-US" sz="4000" b="1" dirty="0"/>
              <a:t> </a:t>
            </a:r>
            <a:r>
              <a:rPr lang="en-US" sz="4000" b="1" dirty="0" err="1"/>
              <a:t>nghiệm</a:t>
            </a:r>
            <a:r>
              <a:rPr lang="en-US" sz="4000" b="1" dirty="0"/>
              <a:t> </a:t>
            </a:r>
            <a:r>
              <a:rPr lang="en-US" sz="4000" b="1" dirty="0" err="1"/>
              <a:t>và</a:t>
            </a:r>
            <a:r>
              <a:rPr lang="en-US" sz="4000" b="1" dirty="0"/>
              <a:t> </a:t>
            </a:r>
            <a:r>
              <a:rPr lang="en-US" sz="4000" b="1" dirty="0" err="1"/>
              <a:t>đánh</a:t>
            </a:r>
            <a:r>
              <a:rPr lang="en-US" sz="4000" b="1" dirty="0"/>
              <a:t> </a:t>
            </a:r>
            <a:r>
              <a:rPr lang="en-US" sz="4000" b="1" dirty="0" err="1"/>
              <a:t>giá</a:t>
            </a:r>
            <a:endParaRPr lang="en-US" sz="4000" dirty="0"/>
          </a:p>
        </p:txBody>
      </p:sp>
      <p:sp>
        <p:nvSpPr>
          <p:cNvPr id="6" name="Rectangle 5"/>
          <p:cNvSpPr/>
          <p:nvPr/>
        </p:nvSpPr>
        <p:spPr>
          <a:xfrm>
            <a:off x="460375" y="2182505"/>
            <a:ext cx="6092825" cy="2308324"/>
          </a:xfrm>
          <a:prstGeom prst="rect">
            <a:avLst/>
          </a:prstGeom>
        </p:spPr>
        <p:txBody>
          <a:bodyPr>
            <a:spAutoFit/>
          </a:bodyPr>
          <a:lstStyle/>
          <a:p>
            <a:r>
              <a:rPr lang="en-US" b="1" dirty="0"/>
              <a:t>4 </a:t>
            </a:r>
            <a:r>
              <a:rPr lang="en-US" b="1" dirty="0" err="1"/>
              <a:t>thao</a:t>
            </a:r>
            <a:r>
              <a:rPr lang="en-US" b="1" dirty="0"/>
              <a:t> </a:t>
            </a:r>
            <a:r>
              <a:rPr lang="en-US" b="1" dirty="0" err="1"/>
              <a:t>tác</a:t>
            </a:r>
            <a:r>
              <a:rPr lang="en-US" b="1" dirty="0"/>
              <a:t> </a:t>
            </a:r>
            <a:r>
              <a:rPr lang="en-US" b="1" dirty="0" err="1"/>
              <a:t>sau</a:t>
            </a:r>
            <a:r>
              <a:rPr lang="en-US" b="1" dirty="0"/>
              <a:t> </a:t>
            </a:r>
            <a:r>
              <a:rPr lang="en-US" b="1" dirty="0" err="1"/>
              <a:t>trước</a:t>
            </a:r>
            <a:r>
              <a:rPr lang="en-US" b="1" dirty="0"/>
              <a:t> </a:t>
            </a:r>
            <a:r>
              <a:rPr lang="en-US" b="1" dirty="0" err="1"/>
              <a:t>khi</a:t>
            </a:r>
            <a:r>
              <a:rPr lang="en-US" b="1" dirty="0"/>
              <a:t> </a:t>
            </a:r>
            <a:r>
              <a:rPr lang="en-US" b="1" dirty="0" err="1"/>
              <a:t>sử</a:t>
            </a:r>
            <a:r>
              <a:rPr lang="en-US" b="1" dirty="0"/>
              <a:t> </a:t>
            </a:r>
            <a:r>
              <a:rPr lang="en-US" b="1" dirty="0" err="1"/>
              <a:t>dụng</a:t>
            </a:r>
            <a:r>
              <a:rPr lang="en-US" b="1" dirty="0"/>
              <a:t> </a:t>
            </a:r>
            <a:r>
              <a:rPr lang="en-US" b="1" dirty="0" err="1"/>
              <a:t>cho</a:t>
            </a:r>
            <a:r>
              <a:rPr lang="en-US" b="1" dirty="0"/>
              <a:t> </a:t>
            </a:r>
            <a:r>
              <a:rPr lang="en-US" b="1" dirty="0" err="1"/>
              <a:t>thực</a:t>
            </a:r>
            <a:r>
              <a:rPr lang="en-US" b="1" dirty="0"/>
              <a:t> </a:t>
            </a:r>
            <a:r>
              <a:rPr lang="en-US" b="1" dirty="0" err="1"/>
              <a:t>nghiệm</a:t>
            </a:r>
            <a:r>
              <a:rPr lang="en-US" b="1" dirty="0"/>
              <a:t>:</a:t>
            </a:r>
          </a:p>
          <a:p>
            <a:pPr marL="342900" lvl="0" indent="-342900" fontAlgn="auto">
              <a:buFont typeface="Wingdings" pitchFamily="2" charset="2"/>
              <a:buChar char="Ø"/>
            </a:pPr>
            <a:r>
              <a:rPr lang="en-US" dirty="0"/>
              <a:t>(3)</a:t>
            </a:r>
            <a:r>
              <a:rPr lang="en-US" dirty="0" err="1"/>
              <a:t>loại</a:t>
            </a:r>
            <a:r>
              <a:rPr lang="en-US" dirty="0"/>
              <a:t> </a:t>
            </a:r>
            <a:r>
              <a:rPr lang="en-US" dirty="0" err="1"/>
              <a:t>bỏ</a:t>
            </a:r>
            <a:r>
              <a:rPr lang="en-US" dirty="0"/>
              <a:t> </a:t>
            </a:r>
            <a:r>
              <a:rPr lang="en-US" dirty="0" err="1"/>
              <a:t>những</a:t>
            </a:r>
            <a:r>
              <a:rPr lang="en-US" dirty="0"/>
              <a:t> </a:t>
            </a:r>
            <a:r>
              <a:rPr lang="en-US" dirty="0" err="1"/>
              <a:t>chú</a:t>
            </a:r>
            <a:r>
              <a:rPr lang="en-US" dirty="0"/>
              <a:t> </a:t>
            </a:r>
            <a:r>
              <a:rPr lang="en-US" dirty="0" err="1"/>
              <a:t>thích</a:t>
            </a:r>
            <a:r>
              <a:rPr lang="en-US" dirty="0"/>
              <a:t> </a:t>
            </a:r>
            <a:r>
              <a:rPr lang="en-US" dirty="0" err="1"/>
              <a:t>vô</a:t>
            </a:r>
            <a:r>
              <a:rPr lang="en-US" dirty="0"/>
              <a:t> </a:t>
            </a:r>
            <a:r>
              <a:rPr lang="en-US" dirty="0" err="1"/>
              <a:t>nghĩa</a:t>
            </a:r>
            <a:r>
              <a:rPr lang="en-US" dirty="0"/>
              <a:t> </a:t>
            </a:r>
            <a:r>
              <a:rPr lang="en-US" dirty="0" err="1"/>
              <a:t>như</a:t>
            </a:r>
            <a:r>
              <a:rPr lang="en-US" dirty="0"/>
              <a:t> “!</a:t>
            </a:r>
            <a:r>
              <a:rPr lang="en-US" dirty="0" err="1"/>
              <a:t>picspam</a:t>
            </a:r>
            <a:r>
              <a:rPr lang="en-US" dirty="0"/>
              <a:t>”, “</a:t>
            </a:r>
            <a:r>
              <a:rPr lang="en-US" dirty="0" err="1"/>
              <a:t>atthissummer</a:t>
            </a:r>
            <a:r>
              <a:rPr lang="en-US" dirty="0"/>
              <a:t>” </a:t>
            </a:r>
            <a:r>
              <a:rPr lang="en-US" dirty="0" err="1"/>
              <a:t>dựa</a:t>
            </a:r>
            <a:r>
              <a:rPr lang="en-US" dirty="0"/>
              <a:t> </a:t>
            </a:r>
            <a:r>
              <a:rPr lang="en-US" dirty="0" err="1"/>
              <a:t>trên</a:t>
            </a:r>
            <a:r>
              <a:rPr lang="en-US" dirty="0"/>
              <a:t> </a:t>
            </a:r>
            <a:r>
              <a:rPr lang="en-US" dirty="0" err="1"/>
              <a:t>từ</a:t>
            </a:r>
            <a:r>
              <a:rPr lang="en-US" dirty="0"/>
              <a:t> </a:t>
            </a:r>
            <a:r>
              <a:rPr lang="en-US" dirty="0" err="1"/>
              <a:t>điển</a:t>
            </a:r>
            <a:r>
              <a:rPr lang="en-US" dirty="0"/>
              <a:t> </a:t>
            </a:r>
            <a:r>
              <a:rPr lang="en-US" dirty="0" err="1"/>
              <a:t>WordNet</a:t>
            </a:r>
            <a:endParaRPr lang="en-US" dirty="0"/>
          </a:p>
          <a:p>
            <a:pPr marL="342900" indent="-342900">
              <a:buFont typeface="Wingdings" pitchFamily="2" charset="2"/>
              <a:buChar char="Ø"/>
            </a:pPr>
            <a:endParaRPr lang="en-US" b="1" dirty="0"/>
          </a:p>
        </p:txBody>
      </p:sp>
      <p:pic>
        <p:nvPicPr>
          <p:cNvPr id="17" name="Picture 16" descr="C:\Users\DELL 3450\Desktop\Untitled3.png"/>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268144"/>
            <a:ext cx="5943600" cy="2237105"/>
          </a:xfrm>
          <a:prstGeom prst="rect">
            <a:avLst/>
          </a:prstGeom>
          <a:noFill/>
          <a:ln>
            <a:noFill/>
          </a:ln>
        </p:spPr>
      </p:pic>
    </p:spTree>
    <p:extLst>
      <p:ext uri="{BB962C8B-B14F-4D97-AF65-F5344CB8AC3E}">
        <p14:creationId xmlns:p14="http://schemas.microsoft.com/office/powerpoint/2010/main" val="38233555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C014DD1E-5D91-48A3-AD6D-45FBA980D106}" type="slidenum">
              <a:rPr lang="vi-VN" smtClean="0"/>
              <a:pPr algn="r"/>
              <a:t>52</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AutoShape 2" descr="Káº¿t quáº£ hÃ¬nh áº£nh cho khai thÃ¡c máº¡ng xÃ£ há»i twi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Káº¿t quáº£ hÃ¬nh áº£nh cho khai thÃ¡c máº¡ng xÃ£ há»i twit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Káº¿t quáº£ hÃ¬nh áº£nh cho khai thÃ¡c máº¡ng xÃ£ há»i twit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Ã¬nh áº£nh cÃ³ liÃªn qu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HÃ¬nh áº£nh cÃ³ liÃªn qua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HÃ¬nh áº£nh cÃ³ liÃªn qua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descr="HÃ¬nh áº£nh cÃ³ liÃªn qua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itle 1"/>
          <p:cNvSpPr>
            <a:spLocks noGrp="1"/>
          </p:cNvSpPr>
          <p:nvPr>
            <p:ph type="title"/>
          </p:nvPr>
        </p:nvSpPr>
        <p:spPr>
          <a:xfrm>
            <a:off x="0" y="933717"/>
            <a:ext cx="12114212" cy="1219200"/>
          </a:xfrm>
        </p:spPr>
        <p:txBody>
          <a:bodyPr>
            <a:noAutofit/>
          </a:bodyPr>
          <a:lstStyle/>
          <a:p>
            <a:pPr algn="l"/>
            <a:r>
              <a:rPr lang="en-US" sz="4000" b="1" dirty="0"/>
              <a:t>2.5 </a:t>
            </a:r>
            <a:r>
              <a:rPr lang="en-US" sz="4000" b="1" dirty="0" err="1"/>
              <a:t>Kết</a:t>
            </a:r>
            <a:r>
              <a:rPr lang="en-US" sz="4000" b="1" dirty="0"/>
              <a:t> </a:t>
            </a:r>
            <a:r>
              <a:rPr lang="en-US" sz="4000" b="1" dirty="0" err="1"/>
              <a:t>quả</a:t>
            </a:r>
            <a:r>
              <a:rPr lang="en-US" sz="4000" b="1" dirty="0"/>
              <a:t> </a:t>
            </a:r>
            <a:r>
              <a:rPr lang="en-US" sz="4000" b="1" dirty="0" err="1"/>
              <a:t>dữ</a:t>
            </a:r>
            <a:r>
              <a:rPr lang="en-US" sz="4000" b="1" dirty="0"/>
              <a:t> </a:t>
            </a:r>
            <a:r>
              <a:rPr lang="en-US" sz="4000" b="1" dirty="0" err="1"/>
              <a:t>liệu</a:t>
            </a:r>
            <a:r>
              <a:rPr lang="en-US" sz="4000" b="1" dirty="0"/>
              <a:t> </a:t>
            </a:r>
            <a:r>
              <a:rPr lang="en-US" sz="4000" b="1" dirty="0" err="1"/>
              <a:t>thực</a:t>
            </a:r>
            <a:r>
              <a:rPr lang="en-US" sz="4000" b="1" dirty="0"/>
              <a:t> </a:t>
            </a:r>
            <a:r>
              <a:rPr lang="en-US" sz="4000" b="1" dirty="0" err="1"/>
              <a:t>nghiệm</a:t>
            </a:r>
            <a:r>
              <a:rPr lang="en-US" sz="4000" b="1" dirty="0"/>
              <a:t> </a:t>
            </a:r>
            <a:r>
              <a:rPr lang="en-US" sz="4000" b="1" dirty="0" err="1"/>
              <a:t>và</a:t>
            </a:r>
            <a:r>
              <a:rPr lang="en-US" sz="4000" b="1" dirty="0"/>
              <a:t> </a:t>
            </a:r>
            <a:r>
              <a:rPr lang="en-US" sz="4000" b="1" dirty="0" err="1"/>
              <a:t>đánh</a:t>
            </a:r>
            <a:r>
              <a:rPr lang="en-US" sz="4000" b="1" dirty="0"/>
              <a:t> </a:t>
            </a:r>
            <a:r>
              <a:rPr lang="en-US" sz="4000" b="1" dirty="0" err="1"/>
              <a:t>giá</a:t>
            </a:r>
            <a:endParaRPr lang="en-US" sz="4000" dirty="0"/>
          </a:p>
        </p:txBody>
      </p:sp>
      <p:sp>
        <p:nvSpPr>
          <p:cNvPr id="6" name="Rectangle 5"/>
          <p:cNvSpPr/>
          <p:nvPr/>
        </p:nvSpPr>
        <p:spPr>
          <a:xfrm>
            <a:off x="460375" y="2182505"/>
            <a:ext cx="6092825" cy="2308324"/>
          </a:xfrm>
          <a:prstGeom prst="rect">
            <a:avLst/>
          </a:prstGeom>
        </p:spPr>
        <p:txBody>
          <a:bodyPr>
            <a:spAutoFit/>
          </a:bodyPr>
          <a:lstStyle/>
          <a:p>
            <a:r>
              <a:rPr lang="en-US" b="1" dirty="0"/>
              <a:t>4 </a:t>
            </a:r>
            <a:r>
              <a:rPr lang="en-US" b="1" dirty="0" err="1"/>
              <a:t>thao</a:t>
            </a:r>
            <a:r>
              <a:rPr lang="en-US" b="1" dirty="0"/>
              <a:t> </a:t>
            </a:r>
            <a:r>
              <a:rPr lang="en-US" b="1" dirty="0" err="1"/>
              <a:t>tác</a:t>
            </a:r>
            <a:r>
              <a:rPr lang="en-US" b="1" dirty="0"/>
              <a:t> </a:t>
            </a:r>
            <a:r>
              <a:rPr lang="en-US" b="1" dirty="0" err="1"/>
              <a:t>sau</a:t>
            </a:r>
            <a:r>
              <a:rPr lang="en-US" b="1" dirty="0"/>
              <a:t> </a:t>
            </a:r>
            <a:r>
              <a:rPr lang="en-US" b="1" dirty="0" err="1"/>
              <a:t>trước</a:t>
            </a:r>
            <a:r>
              <a:rPr lang="en-US" b="1" dirty="0"/>
              <a:t> </a:t>
            </a:r>
            <a:r>
              <a:rPr lang="en-US" b="1" dirty="0" err="1"/>
              <a:t>khi</a:t>
            </a:r>
            <a:r>
              <a:rPr lang="en-US" b="1" dirty="0"/>
              <a:t> </a:t>
            </a:r>
            <a:r>
              <a:rPr lang="en-US" b="1" dirty="0" err="1"/>
              <a:t>sử</a:t>
            </a:r>
            <a:r>
              <a:rPr lang="en-US" b="1" dirty="0"/>
              <a:t> </a:t>
            </a:r>
            <a:r>
              <a:rPr lang="en-US" b="1" dirty="0" err="1"/>
              <a:t>dụng</a:t>
            </a:r>
            <a:r>
              <a:rPr lang="en-US" b="1" dirty="0"/>
              <a:t> </a:t>
            </a:r>
            <a:r>
              <a:rPr lang="en-US" b="1" dirty="0" err="1"/>
              <a:t>cho</a:t>
            </a:r>
            <a:r>
              <a:rPr lang="en-US" b="1" dirty="0"/>
              <a:t> </a:t>
            </a:r>
            <a:r>
              <a:rPr lang="en-US" b="1" dirty="0" err="1"/>
              <a:t>thực</a:t>
            </a:r>
            <a:r>
              <a:rPr lang="en-US" b="1" dirty="0"/>
              <a:t> </a:t>
            </a:r>
            <a:r>
              <a:rPr lang="en-US" b="1" dirty="0" err="1"/>
              <a:t>nghiệm</a:t>
            </a:r>
            <a:r>
              <a:rPr lang="en-US" b="1" dirty="0"/>
              <a:t>:</a:t>
            </a:r>
          </a:p>
          <a:p>
            <a:pPr marL="342900" lvl="0" indent="-342900" fontAlgn="auto">
              <a:buFont typeface="Wingdings" pitchFamily="2" charset="2"/>
              <a:buChar char="Ø"/>
            </a:pPr>
            <a:r>
              <a:rPr lang="en-US" dirty="0"/>
              <a:t>(4)</a:t>
            </a:r>
            <a:r>
              <a:rPr lang="en-US" dirty="0" err="1"/>
              <a:t>loại</a:t>
            </a:r>
            <a:r>
              <a:rPr lang="en-US" dirty="0"/>
              <a:t> </a:t>
            </a:r>
            <a:r>
              <a:rPr lang="en-US" dirty="0" err="1"/>
              <a:t>bỏ</a:t>
            </a:r>
            <a:r>
              <a:rPr lang="en-US" dirty="0"/>
              <a:t> </a:t>
            </a:r>
            <a:r>
              <a:rPr lang="en-US" dirty="0" err="1"/>
              <a:t>những</a:t>
            </a:r>
            <a:r>
              <a:rPr lang="en-US" dirty="0"/>
              <a:t> </a:t>
            </a:r>
            <a:r>
              <a:rPr lang="en-US" dirty="0" err="1"/>
              <a:t>địa</a:t>
            </a:r>
            <a:r>
              <a:rPr lang="en-US" dirty="0"/>
              <a:t> </a:t>
            </a:r>
            <a:r>
              <a:rPr lang="en-US" dirty="0" err="1"/>
              <a:t>chỉ</a:t>
            </a:r>
            <a:r>
              <a:rPr lang="en-US" dirty="0"/>
              <a:t> </a:t>
            </a:r>
            <a:r>
              <a:rPr lang="en-US" dirty="0" err="1"/>
              <a:t>trang</a:t>
            </a:r>
            <a:r>
              <a:rPr lang="en-US" dirty="0"/>
              <a:t> web </a:t>
            </a:r>
            <a:r>
              <a:rPr lang="en-US" dirty="0" err="1"/>
              <a:t>mà</a:t>
            </a:r>
            <a:r>
              <a:rPr lang="en-US" dirty="0"/>
              <a:t> </a:t>
            </a:r>
            <a:r>
              <a:rPr lang="en-US" dirty="0" err="1"/>
              <a:t>không</a:t>
            </a:r>
            <a:r>
              <a:rPr lang="en-US" dirty="0"/>
              <a:t> </a:t>
            </a:r>
            <a:r>
              <a:rPr lang="en-US" dirty="0" err="1"/>
              <a:t>thuộc</a:t>
            </a:r>
            <a:r>
              <a:rPr lang="en-US" dirty="0"/>
              <a:t> </a:t>
            </a:r>
            <a:r>
              <a:rPr lang="en-US" dirty="0" err="1"/>
              <a:t>ngôn</a:t>
            </a:r>
            <a:r>
              <a:rPr lang="en-US" dirty="0"/>
              <a:t> </a:t>
            </a:r>
            <a:r>
              <a:rPr lang="en-US" dirty="0" err="1"/>
              <a:t>ngữ</a:t>
            </a:r>
            <a:r>
              <a:rPr lang="en-US" dirty="0"/>
              <a:t> </a:t>
            </a:r>
            <a:r>
              <a:rPr lang="en-US" dirty="0" err="1"/>
              <a:t>tiếng</a:t>
            </a:r>
            <a:r>
              <a:rPr lang="en-US" dirty="0"/>
              <a:t> </a:t>
            </a:r>
            <a:r>
              <a:rPr lang="en-US" dirty="0" err="1"/>
              <a:t>Anh</a:t>
            </a:r>
            <a:r>
              <a:rPr lang="en-US" dirty="0"/>
              <a:t> </a:t>
            </a:r>
            <a:r>
              <a:rPr lang="en-US" dirty="0" err="1"/>
              <a:t>thông</a:t>
            </a:r>
            <a:r>
              <a:rPr lang="en-US" dirty="0"/>
              <a:t> qua Apache </a:t>
            </a:r>
            <a:r>
              <a:rPr lang="en-US" dirty="0" err="1"/>
              <a:t>Tika</a:t>
            </a:r>
            <a:r>
              <a:rPr lang="en-US" dirty="0"/>
              <a:t> toolkit.</a:t>
            </a:r>
          </a:p>
          <a:p>
            <a:pPr marL="342900" indent="-342900">
              <a:buFont typeface="Wingdings" pitchFamily="2" charset="2"/>
              <a:buChar char="Ø"/>
            </a:pPr>
            <a:endParaRPr lang="en-US" b="1" dirty="0"/>
          </a:p>
        </p:txBody>
      </p:sp>
    </p:spTree>
    <p:extLst>
      <p:ext uri="{BB962C8B-B14F-4D97-AF65-F5344CB8AC3E}">
        <p14:creationId xmlns:p14="http://schemas.microsoft.com/office/powerpoint/2010/main" val="3995667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C014DD1E-5D91-48A3-AD6D-45FBA980D106}" type="slidenum">
              <a:rPr lang="vi-VN" smtClean="0"/>
              <a:pPr algn="r"/>
              <a:t>53</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AutoShape 2" descr="Káº¿t quáº£ hÃ¬nh áº£nh cho khai thÃ¡c máº¡ng xÃ£ há»i twi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Káº¿t quáº£ hÃ¬nh áº£nh cho khai thÃ¡c máº¡ng xÃ£ há»i twit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Káº¿t quáº£ hÃ¬nh áº£nh cho khai thÃ¡c máº¡ng xÃ£ há»i twit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Ã¬nh áº£nh cÃ³ liÃªn qu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HÃ¬nh áº£nh cÃ³ liÃªn qua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HÃ¬nh áº£nh cÃ³ liÃªn qua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descr="HÃ¬nh áº£nh cÃ³ liÃªn qua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0" name="Table 9"/>
          <p:cNvGraphicFramePr>
            <a:graphicFrameLocks noGrp="1"/>
          </p:cNvGraphicFramePr>
          <p:nvPr>
            <p:extLst/>
          </p:nvPr>
        </p:nvGraphicFramePr>
        <p:xfrm>
          <a:off x="765175" y="922338"/>
          <a:ext cx="10510837" cy="5047978"/>
        </p:xfrm>
        <a:graphic>
          <a:graphicData uri="http://schemas.openxmlformats.org/drawingml/2006/table">
            <a:tbl>
              <a:tblPr firstRow="1" firstCol="1" bandRow="1">
                <a:tableStyleId>{5C22544A-7EE6-4342-B048-85BDC9FD1C3A}</a:tableStyleId>
              </a:tblPr>
              <a:tblGrid>
                <a:gridCol w="2537099">
                  <a:extLst>
                    <a:ext uri="{9D8B030D-6E8A-4147-A177-3AD203B41FA5}">
                      <a16:colId xmlns:a16="http://schemas.microsoft.com/office/drawing/2014/main" val="20000"/>
                    </a:ext>
                  </a:extLst>
                </a:gridCol>
                <a:gridCol w="7973738">
                  <a:extLst>
                    <a:ext uri="{9D8B030D-6E8A-4147-A177-3AD203B41FA5}">
                      <a16:colId xmlns:a16="http://schemas.microsoft.com/office/drawing/2014/main" val="20001"/>
                    </a:ext>
                  </a:extLst>
                </a:gridCol>
              </a:tblGrid>
              <a:tr h="354284">
                <a:tc>
                  <a:txBody>
                    <a:bodyPr/>
                    <a:lstStyle/>
                    <a:p>
                      <a:pPr marL="0" marR="0" algn="ctr">
                        <a:spcBef>
                          <a:spcPts val="1125"/>
                        </a:spcBef>
                        <a:spcAft>
                          <a:spcPts val="1125"/>
                        </a:spcAft>
                      </a:pPr>
                      <a:r>
                        <a:rPr lang="en-US" sz="2000" dirty="0" err="1">
                          <a:effectLst/>
                        </a:rPr>
                        <a:t>Công</a:t>
                      </a:r>
                      <a:r>
                        <a:rPr lang="en-US" sz="2000" dirty="0">
                          <a:effectLst/>
                        </a:rPr>
                        <a:t> </a:t>
                      </a:r>
                      <a:r>
                        <a:rPr lang="en-US" sz="2000" dirty="0" err="1">
                          <a:effectLst/>
                        </a:rPr>
                        <a:t>cụ</a:t>
                      </a:r>
                      <a:r>
                        <a:rPr lang="en-US" sz="2000" dirty="0">
                          <a:effectLst/>
                        </a:rPr>
                        <a:t> </a:t>
                      </a:r>
                      <a:r>
                        <a:rPr lang="en-US" sz="2000" dirty="0" err="1">
                          <a:effectLst/>
                        </a:rPr>
                        <a:t>sửa</a:t>
                      </a:r>
                      <a:r>
                        <a:rPr lang="en-US" sz="2000" dirty="0">
                          <a:effectLst/>
                        </a:rPr>
                        <a:t> </a:t>
                      </a:r>
                      <a:r>
                        <a:rPr lang="en-US" sz="2000" dirty="0" err="1">
                          <a:effectLst/>
                        </a:rPr>
                        <a:t>đổi</a:t>
                      </a:r>
                      <a:r>
                        <a:rPr lang="en-US" sz="2000" dirty="0">
                          <a:effectLst/>
                        </a:rPr>
                        <a:t> </a:t>
                      </a:r>
                      <a:r>
                        <a:rPr lang="en-US" sz="2000" dirty="0" err="1">
                          <a:effectLst/>
                        </a:rPr>
                        <a:t>và</a:t>
                      </a:r>
                      <a:r>
                        <a:rPr lang="en-US" sz="2000" dirty="0">
                          <a:effectLst/>
                        </a:rPr>
                        <a:t> </a:t>
                      </a:r>
                      <a:r>
                        <a:rPr lang="en-US" sz="2000" dirty="0" err="1">
                          <a:effectLst/>
                        </a:rPr>
                        <a:t>loại</a:t>
                      </a:r>
                      <a:endParaRPr lang="en-US" sz="2000" dirty="0">
                        <a:effectLst/>
                        <a:latin typeface="Calibri"/>
                        <a:ea typeface="Calibri"/>
                        <a:cs typeface="Times New Roman"/>
                      </a:endParaRPr>
                    </a:p>
                  </a:txBody>
                  <a:tcPr marL="68580" marR="68580" marT="0" marB="0" anchor="ctr"/>
                </a:tc>
                <a:tc>
                  <a:txBody>
                    <a:bodyPr/>
                    <a:lstStyle/>
                    <a:p>
                      <a:pPr marL="0" marR="0" algn="ctr">
                        <a:spcBef>
                          <a:spcPts val="1125"/>
                        </a:spcBef>
                        <a:spcAft>
                          <a:spcPts val="1125"/>
                        </a:spcAft>
                      </a:pPr>
                      <a:r>
                        <a:rPr lang="en-US" sz="2000">
                          <a:effectLst/>
                        </a:rPr>
                        <a:t>Phương thức và mô tả</a:t>
                      </a:r>
                      <a:endParaRPr lang="en-US" sz="2000">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249831">
                <a:tc>
                  <a:txBody>
                    <a:bodyPr/>
                    <a:lstStyle/>
                    <a:p>
                      <a:pPr marL="0" marR="0" algn="ctr">
                        <a:spcBef>
                          <a:spcPts val="1125"/>
                        </a:spcBef>
                        <a:spcAft>
                          <a:spcPts val="1125"/>
                        </a:spcAft>
                      </a:pPr>
                      <a:r>
                        <a:rPr lang="en-US" sz="2000" dirty="0">
                          <a:effectLst/>
                        </a:rPr>
                        <a:t>static void</a:t>
                      </a:r>
                      <a:endParaRPr lang="en-US" sz="2000" dirty="0">
                        <a:effectLst/>
                        <a:latin typeface="Calibri"/>
                        <a:ea typeface="Calibri"/>
                        <a:cs typeface="Times New Roman"/>
                      </a:endParaRPr>
                    </a:p>
                  </a:txBody>
                  <a:tcPr marL="68580" marR="68580" marT="0" marB="0" anchor="ctr"/>
                </a:tc>
                <a:tc>
                  <a:txBody>
                    <a:bodyPr/>
                    <a:lstStyle/>
                    <a:p>
                      <a:pPr marL="0" marR="0" algn="ctr">
                        <a:spcBef>
                          <a:spcPts val="1125"/>
                        </a:spcBef>
                        <a:spcAft>
                          <a:spcPts val="1125"/>
                        </a:spcAft>
                      </a:pPr>
                      <a:r>
                        <a:rPr lang="en-US" sz="2000" u="sng" dirty="0" err="1">
                          <a:effectLst/>
                          <a:hlinkClick r:id="rId2"/>
                        </a:rPr>
                        <a:t>addProfile</a:t>
                      </a:r>
                      <a:r>
                        <a:rPr lang="en-US" sz="2000" dirty="0">
                          <a:effectLst/>
                        </a:rPr>
                        <a:t>(</a:t>
                      </a:r>
                      <a:r>
                        <a:rPr lang="en-US" sz="2000" u="sng" dirty="0">
                          <a:effectLst/>
                          <a:hlinkClick r:id="rId3" tooltip="class or interface in java.lang"/>
                        </a:rPr>
                        <a:t>String</a:t>
                      </a:r>
                      <a:r>
                        <a:rPr lang="en-US" sz="2000" dirty="0">
                          <a:effectLst/>
                        </a:rPr>
                        <a:t> language, </a:t>
                      </a:r>
                      <a:r>
                        <a:rPr lang="en-US" sz="2000" u="sng" dirty="0" err="1">
                          <a:effectLst/>
                          <a:hlinkClick r:id="rId4" tooltip="class in org.apache.tika.language"/>
                        </a:rPr>
                        <a:t>LanguageProfile</a:t>
                      </a:r>
                      <a:r>
                        <a:rPr lang="en-US" sz="2000" dirty="0">
                          <a:effectLst/>
                        </a:rPr>
                        <a:t> profile)</a:t>
                      </a:r>
                    </a:p>
                    <a:p>
                      <a:pPr marL="0" marR="0" algn="ctr">
                        <a:spcBef>
                          <a:spcPts val="1125"/>
                        </a:spcBef>
                        <a:spcAft>
                          <a:spcPts val="1125"/>
                        </a:spcAft>
                      </a:pPr>
                      <a:r>
                        <a:rPr lang="en-US" sz="2000" dirty="0" err="1">
                          <a:effectLst/>
                        </a:rPr>
                        <a:t>Thêm</a:t>
                      </a:r>
                      <a:r>
                        <a:rPr lang="en-US" sz="2000" dirty="0">
                          <a:effectLst/>
                        </a:rPr>
                        <a:t> 1 </a:t>
                      </a:r>
                      <a:r>
                        <a:rPr lang="en-US" sz="2000" dirty="0" err="1">
                          <a:effectLst/>
                        </a:rPr>
                        <a:t>hồ</a:t>
                      </a:r>
                      <a:r>
                        <a:rPr lang="en-US" sz="2000" dirty="0">
                          <a:effectLst/>
                        </a:rPr>
                        <a:t> </a:t>
                      </a:r>
                      <a:r>
                        <a:rPr lang="en-US" sz="2000" dirty="0" err="1">
                          <a:effectLst/>
                        </a:rPr>
                        <a:t>sơ</a:t>
                      </a:r>
                      <a:r>
                        <a:rPr lang="en-US" sz="2000" dirty="0">
                          <a:effectLst/>
                        </a:rPr>
                        <a:t> </a:t>
                      </a:r>
                      <a:r>
                        <a:rPr lang="en-US" sz="2000" dirty="0" err="1">
                          <a:effectLst/>
                        </a:rPr>
                        <a:t>ngôn</a:t>
                      </a:r>
                      <a:r>
                        <a:rPr lang="en-US" sz="2000" dirty="0">
                          <a:effectLst/>
                        </a:rPr>
                        <a:t> </a:t>
                      </a:r>
                      <a:r>
                        <a:rPr lang="en-US" sz="2000" dirty="0" err="1">
                          <a:effectLst/>
                        </a:rPr>
                        <a:t>ngữ</a:t>
                      </a:r>
                      <a:r>
                        <a:rPr lang="en-US" sz="2000" dirty="0">
                          <a:effectLst/>
                        </a:rPr>
                        <a:t> </a:t>
                      </a:r>
                      <a:r>
                        <a:rPr lang="en-US" sz="2000" dirty="0" err="1">
                          <a:effectLst/>
                        </a:rPr>
                        <a:t>duy</a:t>
                      </a:r>
                      <a:r>
                        <a:rPr lang="en-US" sz="2000" dirty="0">
                          <a:effectLst/>
                        </a:rPr>
                        <a:t> </a:t>
                      </a:r>
                      <a:r>
                        <a:rPr lang="en-US" sz="2000" dirty="0" err="1">
                          <a:effectLst/>
                        </a:rPr>
                        <a:t>nhất</a:t>
                      </a:r>
                      <a:endParaRPr lang="en-US" sz="20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708566">
                <a:tc>
                  <a:txBody>
                    <a:bodyPr/>
                    <a:lstStyle/>
                    <a:p>
                      <a:pPr marL="0" marR="0" algn="ctr">
                        <a:spcBef>
                          <a:spcPts val="1125"/>
                        </a:spcBef>
                        <a:spcAft>
                          <a:spcPts val="1125"/>
                        </a:spcAft>
                      </a:pPr>
                      <a:r>
                        <a:rPr lang="en-US" sz="2000">
                          <a:effectLst/>
                        </a:rPr>
                        <a:t>static void</a:t>
                      </a:r>
                      <a:endParaRPr lang="en-US" sz="2000">
                        <a:effectLst/>
                        <a:latin typeface="Calibri"/>
                        <a:ea typeface="Calibri"/>
                        <a:cs typeface="Times New Roman"/>
                      </a:endParaRPr>
                    </a:p>
                  </a:txBody>
                  <a:tcPr marL="68580" marR="68580" marT="0" marB="0" anchor="ctr"/>
                </a:tc>
                <a:tc>
                  <a:txBody>
                    <a:bodyPr/>
                    <a:lstStyle/>
                    <a:p>
                      <a:pPr marL="0" marR="0" algn="ctr">
                        <a:spcBef>
                          <a:spcPts val="0"/>
                        </a:spcBef>
                        <a:spcAft>
                          <a:spcPts val="0"/>
                        </a:spcAft>
                      </a:pPr>
                      <a:r>
                        <a:rPr lang="en-US" sz="2000" u="sng">
                          <a:effectLst/>
                          <a:hlinkClick r:id="rId5"/>
                        </a:rPr>
                        <a:t>clearProfiles</a:t>
                      </a:r>
                      <a:r>
                        <a:rPr lang="en-US" sz="2000">
                          <a:effectLst/>
                        </a:rPr>
                        <a:t>()</a:t>
                      </a:r>
                    </a:p>
                    <a:p>
                      <a:pPr marL="0" marR="0" algn="ctr">
                        <a:spcBef>
                          <a:spcPts val="0"/>
                        </a:spcBef>
                        <a:spcAft>
                          <a:spcPts val="0"/>
                        </a:spcAft>
                      </a:pPr>
                      <a:r>
                        <a:rPr lang="en-US" sz="2000">
                          <a:effectLst/>
                        </a:rPr>
                        <a:t>Xóa hồ sơ của ngôn ngữ hiện tại</a:t>
                      </a:r>
                      <a:endParaRPr lang="en-US" sz="2000">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708566">
                <a:tc>
                  <a:txBody>
                    <a:bodyPr/>
                    <a:lstStyle/>
                    <a:p>
                      <a:pPr marL="0" marR="0" algn="ctr">
                        <a:spcBef>
                          <a:spcPts val="1125"/>
                        </a:spcBef>
                        <a:spcAft>
                          <a:spcPts val="1125"/>
                        </a:spcAft>
                      </a:pPr>
                      <a:r>
                        <a:rPr lang="en-US" sz="2000" dirty="0">
                          <a:effectLst/>
                        </a:rPr>
                        <a:t>static </a:t>
                      </a:r>
                      <a:r>
                        <a:rPr lang="en-US" sz="2000" u="sng" dirty="0">
                          <a:effectLst/>
                          <a:hlinkClick r:id="rId3" tooltip="class or interface in java.lang"/>
                        </a:rPr>
                        <a:t>String</a:t>
                      </a:r>
                      <a:endParaRPr lang="en-US" sz="20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pPr>
                      <a:r>
                        <a:rPr lang="en-US" sz="2000" u="sng" dirty="0" err="1">
                          <a:effectLst/>
                          <a:hlinkClick r:id="rId6"/>
                        </a:rPr>
                        <a:t>getErrors</a:t>
                      </a:r>
                      <a:r>
                        <a:rPr lang="en-US" sz="2000" dirty="0">
                          <a:effectLst/>
                        </a:rPr>
                        <a:t>()</a:t>
                      </a:r>
                    </a:p>
                    <a:p>
                      <a:pPr marL="0" marR="0" algn="ctr">
                        <a:spcBef>
                          <a:spcPts val="0"/>
                        </a:spcBef>
                        <a:spcAft>
                          <a:spcPts val="0"/>
                        </a:spcAft>
                      </a:pPr>
                      <a:r>
                        <a:rPr lang="en-US" sz="2000" dirty="0" err="1">
                          <a:effectLst/>
                        </a:rPr>
                        <a:t>Trả</a:t>
                      </a:r>
                      <a:r>
                        <a:rPr lang="en-US" sz="2000" dirty="0">
                          <a:effectLst/>
                        </a:rPr>
                        <a:t> </a:t>
                      </a:r>
                      <a:r>
                        <a:rPr lang="en-US" sz="2000" dirty="0" err="1">
                          <a:effectLst/>
                        </a:rPr>
                        <a:t>về</a:t>
                      </a:r>
                      <a:r>
                        <a:rPr lang="en-US" sz="2000" dirty="0">
                          <a:effectLst/>
                        </a:rPr>
                        <a:t> </a:t>
                      </a:r>
                      <a:r>
                        <a:rPr lang="en-US" sz="2000" dirty="0" err="1">
                          <a:effectLst/>
                        </a:rPr>
                        <a:t>chuổi</a:t>
                      </a:r>
                      <a:r>
                        <a:rPr lang="en-US" sz="2000" dirty="0">
                          <a:effectLst/>
                        </a:rPr>
                        <a:t> </a:t>
                      </a:r>
                      <a:r>
                        <a:rPr lang="en-US" sz="2000" dirty="0" err="1">
                          <a:effectLst/>
                        </a:rPr>
                        <a:t>thông</a:t>
                      </a:r>
                      <a:r>
                        <a:rPr lang="en-US" sz="2000" dirty="0">
                          <a:effectLst/>
                        </a:rPr>
                        <a:t> </a:t>
                      </a:r>
                      <a:r>
                        <a:rPr lang="en-US" sz="2000" dirty="0" err="1">
                          <a:effectLst/>
                        </a:rPr>
                        <a:t>báo</a:t>
                      </a:r>
                      <a:r>
                        <a:rPr lang="en-US" sz="2000" dirty="0">
                          <a:effectLst/>
                        </a:rPr>
                        <a:t> </a:t>
                      </a:r>
                      <a:r>
                        <a:rPr lang="en-US" sz="2000" dirty="0" err="1">
                          <a:effectLst/>
                        </a:rPr>
                        <a:t>liên</a:t>
                      </a:r>
                      <a:r>
                        <a:rPr lang="en-US" sz="2000" dirty="0">
                          <a:effectLst/>
                        </a:rPr>
                        <a:t> </a:t>
                      </a:r>
                      <a:r>
                        <a:rPr lang="en-US" sz="2000" dirty="0" err="1">
                          <a:effectLst/>
                        </a:rPr>
                        <a:t>quan</a:t>
                      </a:r>
                      <a:r>
                        <a:rPr lang="en-US" sz="2000" dirty="0">
                          <a:effectLst/>
                        </a:rPr>
                        <a:t> </a:t>
                      </a:r>
                      <a:r>
                        <a:rPr lang="en-US" sz="2000" dirty="0" err="1">
                          <a:effectLst/>
                        </a:rPr>
                        <a:t>đến</a:t>
                      </a:r>
                      <a:r>
                        <a:rPr lang="en-US" sz="2000" dirty="0">
                          <a:effectLst/>
                        </a:rPr>
                        <a:t> </a:t>
                      </a:r>
                      <a:r>
                        <a:rPr lang="en-US" sz="2000" dirty="0" err="1">
                          <a:effectLst/>
                        </a:rPr>
                        <a:t>khởi</a:t>
                      </a:r>
                      <a:r>
                        <a:rPr lang="en-US" sz="2000" dirty="0">
                          <a:effectLst/>
                        </a:rPr>
                        <a:t> </a:t>
                      </a:r>
                      <a:r>
                        <a:rPr lang="en-US" sz="2000" dirty="0" err="1">
                          <a:effectLst/>
                        </a:rPr>
                        <a:t>tạo</a:t>
                      </a:r>
                      <a:r>
                        <a:rPr lang="en-US" sz="2000" dirty="0">
                          <a:effectLst/>
                        </a:rPr>
                        <a:t> </a:t>
                      </a:r>
                      <a:r>
                        <a:rPr lang="en-US" sz="2000" dirty="0" err="1">
                          <a:effectLst/>
                        </a:rPr>
                        <a:t>ngôn</a:t>
                      </a:r>
                      <a:r>
                        <a:rPr lang="en-US" sz="2000" dirty="0">
                          <a:effectLst/>
                        </a:rPr>
                        <a:t> </a:t>
                      </a:r>
                      <a:r>
                        <a:rPr lang="en-US" sz="2000" dirty="0" err="1">
                          <a:effectLst/>
                        </a:rPr>
                        <a:t>ngữ</a:t>
                      </a:r>
                      <a:endParaRPr lang="en-US" sz="20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708566">
                <a:tc>
                  <a:txBody>
                    <a:bodyPr/>
                    <a:lstStyle/>
                    <a:p>
                      <a:pPr marL="0" marR="0" algn="ctr">
                        <a:spcBef>
                          <a:spcPts val="1125"/>
                        </a:spcBef>
                        <a:spcAft>
                          <a:spcPts val="1125"/>
                        </a:spcAft>
                      </a:pPr>
                      <a:r>
                        <a:rPr lang="en-US" sz="2000" u="sng">
                          <a:effectLst/>
                          <a:hlinkClick r:id="rId3" tooltip="class or interface in java.lang"/>
                        </a:rPr>
                        <a:t>String</a:t>
                      </a:r>
                      <a:endParaRPr lang="en-US" sz="2000">
                        <a:effectLst/>
                        <a:latin typeface="Calibri"/>
                        <a:ea typeface="Calibri"/>
                        <a:cs typeface="Times New Roman"/>
                      </a:endParaRPr>
                    </a:p>
                  </a:txBody>
                  <a:tcPr marL="68580" marR="68580" marT="0" marB="0" anchor="ctr"/>
                </a:tc>
                <a:tc>
                  <a:txBody>
                    <a:bodyPr/>
                    <a:lstStyle/>
                    <a:p>
                      <a:pPr marL="0" marR="0" algn="ctr">
                        <a:spcBef>
                          <a:spcPts val="0"/>
                        </a:spcBef>
                        <a:spcAft>
                          <a:spcPts val="0"/>
                        </a:spcAft>
                      </a:pPr>
                      <a:r>
                        <a:rPr lang="en-US" sz="2000" u="sng">
                          <a:effectLst/>
                          <a:hlinkClick r:id="rId7"/>
                        </a:rPr>
                        <a:t>getLanguage</a:t>
                      </a:r>
                      <a:r>
                        <a:rPr lang="en-US" sz="2000">
                          <a:effectLst/>
                        </a:rPr>
                        <a:t>()</a:t>
                      </a:r>
                    </a:p>
                    <a:p>
                      <a:pPr marL="0" marR="0" algn="ctr">
                        <a:spcBef>
                          <a:spcPts val="0"/>
                        </a:spcBef>
                        <a:spcAft>
                          <a:spcPts val="0"/>
                        </a:spcAft>
                      </a:pPr>
                      <a:r>
                        <a:rPr lang="en-US" sz="2000">
                          <a:effectLst/>
                        </a:rPr>
                        <a:t>Nhận ngôn ngữ được xác định</a:t>
                      </a:r>
                      <a:endParaRPr lang="en-US" sz="2000">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r h="1062849">
                <a:tc>
                  <a:txBody>
                    <a:bodyPr/>
                    <a:lstStyle/>
                    <a:p>
                      <a:pPr marL="0" marR="0" algn="ctr">
                        <a:spcBef>
                          <a:spcPts val="1125"/>
                        </a:spcBef>
                        <a:spcAft>
                          <a:spcPts val="1125"/>
                        </a:spcAft>
                      </a:pPr>
                      <a:r>
                        <a:rPr lang="en-US" sz="2000">
                          <a:effectLst/>
                        </a:rPr>
                        <a:t>…</a:t>
                      </a:r>
                      <a:endParaRPr lang="en-US" sz="2000">
                        <a:effectLst/>
                        <a:latin typeface="Calibri"/>
                        <a:ea typeface="Calibri"/>
                        <a:cs typeface="Times New Roman"/>
                      </a:endParaRPr>
                    </a:p>
                  </a:txBody>
                  <a:tcPr marL="68580" marR="68580" marT="0" marB="0" anchor="ctr"/>
                </a:tc>
                <a:tc>
                  <a:txBody>
                    <a:bodyPr/>
                    <a:lstStyle/>
                    <a:p>
                      <a:pPr marL="0" marR="0" algn="ctr">
                        <a:spcBef>
                          <a:spcPts val="1125"/>
                        </a:spcBef>
                        <a:spcAft>
                          <a:spcPts val="1125"/>
                        </a:spcAft>
                      </a:pPr>
                      <a:r>
                        <a:rPr lang="en-US" sz="2000" dirty="0">
                          <a:effectLst/>
                        </a:rPr>
                        <a:t>Chi </a:t>
                      </a:r>
                      <a:r>
                        <a:rPr lang="en-US" sz="2000" dirty="0" err="1">
                          <a:effectLst/>
                        </a:rPr>
                        <a:t>tiết</a:t>
                      </a:r>
                      <a:r>
                        <a:rPr lang="en-US" sz="2000" dirty="0">
                          <a:effectLst/>
                        </a:rPr>
                        <a:t> </a:t>
                      </a:r>
                      <a:r>
                        <a:rPr lang="en-US" sz="2000" dirty="0" err="1">
                          <a:effectLst/>
                        </a:rPr>
                        <a:t>thao</a:t>
                      </a:r>
                      <a:r>
                        <a:rPr lang="en-US" sz="2000" dirty="0">
                          <a:effectLst/>
                        </a:rPr>
                        <a:t> </a:t>
                      </a:r>
                      <a:r>
                        <a:rPr lang="en-US" sz="2000" dirty="0" err="1">
                          <a:effectLst/>
                        </a:rPr>
                        <a:t>khảo</a:t>
                      </a:r>
                      <a:r>
                        <a:rPr lang="en-US" sz="2000" dirty="0">
                          <a:effectLst/>
                        </a:rPr>
                        <a:t> </a:t>
                      </a:r>
                      <a:r>
                        <a:rPr lang="en-US" sz="2000" dirty="0" err="1">
                          <a:effectLst/>
                        </a:rPr>
                        <a:t>thêm</a:t>
                      </a:r>
                      <a:r>
                        <a:rPr lang="en-US" sz="2000" dirty="0">
                          <a:effectLst/>
                        </a:rPr>
                        <a:t> ở Link </a:t>
                      </a:r>
                      <a:r>
                        <a:rPr lang="en-US" sz="2000" dirty="0" err="1">
                          <a:effectLst/>
                        </a:rPr>
                        <a:t>sau</a:t>
                      </a:r>
                      <a:r>
                        <a:rPr lang="en-US" sz="2000" dirty="0">
                          <a:effectLst/>
                        </a:rPr>
                        <a:t>: </a:t>
                      </a:r>
                      <a:r>
                        <a:rPr lang="en-US" sz="2000" u="sng" dirty="0">
                          <a:effectLst/>
                          <a:hlinkClick r:id="rId8"/>
                        </a:rPr>
                        <a:t>https://tika.apache.org/1.18/api/org/apache/tika/language/LanguageIdentifier.html</a:t>
                      </a:r>
                      <a:endParaRPr lang="en-US" sz="20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351430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C014DD1E-5D91-48A3-AD6D-45FBA980D106}" type="slidenum">
              <a:rPr lang="vi-VN" smtClean="0"/>
              <a:pPr algn="r"/>
              <a:t>54</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AutoShape 2" descr="Káº¿t quáº£ hÃ¬nh áº£nh cho khai thÃ¡c máº¡ng xÃ£ há»i twi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Káº¿t quáº£ hÃ¬nh áº£nh cho khai thÃ¡c máº¡ng xÃ£ há»i twit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Káº¿t quáº£ hÃ¬nh áº£nh cho khai thÃ¡c máº¡ng xÃ£ há»i twit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Ã¬nh áº£nh cÃ³ liÃªn qu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HÃ¬nh áº£nh cÃ³ liÃªn qua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HÃ¬nh áº£nh cÃ³ liÃªn qua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descr="HÃ¬nh áº£nh cÃ³ liÃªn qua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itle 1"/>
          <p:cNvSpPr>
            <a:spLocks noGrp="1"/>
          </p:cNvSpPr>
          <p:nvPr>
            <p:ph type="title"/>
          </p:nvPr>
        </p:nvSpPr>
        <p:spPr>
          <a:xfrm>
            <a:off x="0" y="933717"/>
            <a:ext cx="12114212" cy="1219200"/>
          </a:xfrm>
        </p:spPr>
        <p:txBody>
          <a:bodyPr>
            <a:noAutofit/>
          </a:bodyPr>
          <a:lstStyle/>
          <a:p>
            <a:pPr algn="l"/>
            <a:r>
              <a:rPr lang="en-US" sz="4000" b="1" dirty="0"/>
              <a:t>2.5 </a:t>
            </a:r>
            <a:r>
              <a:rPr lang="en-US" sz="4000" b="1" dirty="0" err="1"/>
              <a:t>Kết</a:t>
            </a:r>
            <a:r>
              <a:rPr lang="en-US" sz="4000" b="1" dirty="0"/>
              <a:t> </a:t>
            </a:r>
            <a:r>
              <a:rPr lang="en-US" sz="4000" b="1" dirty="0" err="1"/>
              <a:t>quả</a:t>
            </a:r>
            <a:r>
              <a:rPr lang="en-US" sz="4000" b="1" dirty="0"/>
              <a:t> </a:t>
            </a:r>
            <a:r>
              <a:rPr lang="en-US" sz="4000" b="1" dirty="0" err="1"/>
              <a:t>dữ</a:t>
            </a:r>
            <a:r>
              <a:rPr lang="en-US" sz="4000" b="1" dirty="0"/>
              <a:t> </a:t>
            </a:r>
            <a:r>
              <a:rPr lang="en-US" sz="4000" b="1" dirty="0" err="1"/>
              <a:t>liệu</a:t>
            </a:r>
            <a:r>
              <a:rPr lang="en-US" sz="4000" b="1" dirty="0"/>
              <a:t> </a:t>
            </a:r>
            <a:r>
              <a:rPr lang="en-US" sz="4000" b="1" dirty="0" err="1"/>
              <a:t>thực</a:t>
            </a:r>
            <a:r>
              <a:rPr lang="en-US" sz="4000" b="1" dirty="0"/>
              <a:t> </a:t>
            </a:r>
            <a:r>
              <a:rPr lang="en-US" sz="4000" b="1" dirty="0" err="1"/>
              <a:t>nghiệm</a:t>
            </a:r>
            <a:r>
              <a:rPr lang="en-US" sz="4000" b="1" dirty="0"/>
              <a:t> </a:t>
            </a:r>
            <a:r>
              <a:rPr lang="en-US" sz="4000" b="1" dirty="0" err="1"/>
              <a:t>và</a:t>
            </a:r>
            <a:r>
              <a:rPr lang="en-US" sz="4000" b="1" dirty="0"/>
              <a:t> </a:t>
            </a:r>
            <a:r>
              <a:rPr lang="en-US" sz="4000" b="1" dirty="0" err="1"/>
              <a:t>đánh</a:t>
            </a:r>
            <a:r>
              <a:rPr lang="en-US" sz="4000" b="1" dirty="0"/>
              <a:t> </a:t>
            </a:r>
            <a:r>
              <a:rPr lang="en-US" sz="4000" b="1" dirty="0" err="1"/>
              <a:t>giá</a:t>
            </a:r>
            <a:endParaRPr lang="en-US" sz="4000" dirty="0"/>
          </a:p>
        </p:txBody>
      </p:sp>
      <p:sp>
        <p:nvSpPr>
          <p:cNvPr id="6" name="Rectangle 5"/>
          <p:cNvSpPr/>
          <p:nvPr/>
        </p:nvSpPr>
        <p:spPr>
          <a:xfrm>
            <a:off x="460375" y="2182505"/>
            <a:ext cx="6092825" cy="830997"/>
          </a:xfrm>
          <a:prstGeom prst="rect">
            <a:avLst/>
          </a:prstGeom>
        </p:spPr>
        <p:txBody>
          <a:bodyPr>
            <a:spAutoFit/>
          </a:bodyPr>
          <a:lstStyle/>
          <a:p>
            <a:r>
              <a:rPr lang="en-US" b="1" dirty="0"/>
              <a:t>2.5.2 </a:t>
            </a:r>
            <a:r>
              <a:rPr lang="en-US" b="1" dirty="0" err="1"/>
              <a:t>Phương</a:t>
            </a:r>
            <a:r>
              <a:rPr lang="en-US" b="1" dirty="0"/>
              <a:t> </a:t>
            </a:r>
            <a:r>
              <a:rPr lang="en-US" b="1" dirty="0" err="1"/>
              <a:t>pháp</a:t>
            </a:r>
            <a:r>
              <a:rPr lang="en-US" b="1" dirty="0"/>
              <a:t> </a:t>
            </a:r>
            <a:r>
              <a:rPr lang="en-US" b="1" dirty="0" err="1"/>
              <a:t>đánh</a:t>
            </a:r>
            <a:r>
              <a:rPr lang="en-US" b="1" dirty="0"/>
              <a:t> </a:t>
            </a:r>
            <a:r>
              <a:rPr lang="en-US" b="1" dirty="0" err="1"/>
              <a:t>giá</a:t>
            </a:r>
            <a:endParaRPr lang="en-US" b="1" dirty="0"/>
          </a:p>
          <a:p>
            <a:endParaRPr lang="en-US" dirty="0"/>
          </a:p>
        </p:txBody>
      </p:sp>
      <p:graphicFrame>
        <p:nvGraphicFramePr>
          <p:cNvPr id="2" name="Table 1"/>
          <p:cNvGraphicFramePr>
            <a:graphicFrameLocks noGrp="1"/>
          </p:cNvGraphicFramePr>
          <p:nvPr>
            <p:extLst/>
          </p:nvPr>
        </p:nvGraphicFramePr>
        <p:xfrm>
          <a:off x="1069975" y="2743200"/>
          <a:ext cx="8153400" cy="2743200"/>
        </p:xfrm>
        <a:graphic>
          <a:graphicData uri="http://schemas.openxmlformats.org/drawingml/2006/table">
            <a:tbl>
              <a:tblPr firstRow="1" firstCol="1" bandRow="1">
                <a:tableStyleId>{5C22544A-7EE6-4342-B048-85BDC9FD1C3A}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816539">
                <a:tc>
                  <a:txBody>
                    <a:bodyPr/>
                    <a:lstStyle/>
                    <a:p>
                      <a:pPr marL="0" marR="0" algn="ctr">
                        <a:spcBef>
                          <a:spcPts val="0"/>
                        </a:spcBef>
                        <a:spcAft>
                          <a:spcPts val="0"/>
                        </a:spcAft>
                      </a:pPr>
                      <a:r>
                        <a:rPr lang="en-US" sz="2000" dirty="0">
                          <a:effectLst/>
                        </a:rPr>
                        <a:t>MAP </a:t>
                      </a:r>
                      <a:r>
                        <a:rPr lang="en-US" sz="2000" dirty="0" err="1">
                          <a:effectLst/>
                        </a:rPr>
                        <a:t>là</a:t>
                      </a:r>
                      <a:r>
                        <a:rPr lang="en-US" sz="2000" dirty="0">
                          <a:effectLst/>
                        </a:rPr>
                        <a:t> </a:t>
                      </a:r>
                      <a:r>
                        <a:rPr lang="en-US" sz="2000" dirty="0" err="1">
                          <a:effectLst/>
                        </a:rPr>
                        <a:t>gì</a:t>
                      </a:r>
                      <a:r>
                        <a:rPr lang="en-US" sz="2000" dirty="0">
                          <a:effectLst/>
                        </a:rPr>
                        <a:t>?</a:t>
                      </a:r>
                      <a:endParaRPr lang="en-US" sz="20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pPr>
                      <a:r>
                        <a:rPr lang="en-US" sz="2000" dirty="0">
                          <a:effectLst/>
                        </a:rPr>
                        <a:t>MAP </a:t>
                      </a:r>
                      <a:r>
                        <a:rPr lang="en-US" sz="2000" dirty="0" err="1">
                          <a:effectLst/>
                        </a:rPr>
                        <a:t>chỉ</a:t>
                      </a:r>
                      <a:r>
                        <a:rPr lang="en-US" sz="2000" dirty="0">
                          <a:effectLst/>
                        </a:rPr>
                        <a:t> </a:t>
                      </a:r>
                      <a:r>
                        <a:rPr lang="en-US" sz="2000" dirty="0" err="1">
                          <a:effectLst/>
                        </a:rPr>
                        <a:t>là</a:t>
                      </a:r>
                      <a:r>
                        <a:rPr lang="en-US" sz="2000" dirty="0">
                          <a:effectLst/>
                        </a:rPr>
                        <a:t> </a:t>
                      </a:r>
                      <a:r>
                        <a:rPr lang="en-US" sz="2000" dirty="0" err="1">
                          <a:effectLst/>
                        </a:rPr>
                        <a:t>mức</a:t>
                      </a:r>
                      <a:r>
                        <a:rPr lang="en-US" sz="2000" dirty="0">
                          <a:effectLst/>
                        </a:rPr>
                        <a:t> </a:t>
                      </a:r>
                      <a:r>
                        <a:rPr lang="en-US" sz="2000" dirty="0" err="1">
                          <a:effectLst/>
                        </a:rPr>
                        <a:t>trung</a:t>
                      </a:r>
                      <a:r>
                        <a:rPr lang="en-US" sz="2000" dirty="0">
                          <a:effectLst/>
                        </a:rPr>
                        <a:t> </a:t>
                      </a:r>
                      <a:r>
                        <a:rPr lang="en-US" sz="2000" dirty="0" err="1">
                          <a:effectLst/>
                        </a:rPr>
                        <a:t>bình</a:t>
                      </a:r>
                      <a:r>
                        <a:rPr lang="en-US" sz="2000" dirty="0">
                          <a:effectLst/>
                        </a:rPr>
                        <a:t> </a:t>
                      </a:r>
                      <a:r>
                        <a:rPr lang="en-US" sz="2000" dirty="0" err="1">
                          <a:effectLst/>
                        </a:rPr>
                        <a:t>của</a:t>
                      </a:r>
                      <a:r>
                        <a:rPr lang="en-US" sz="2000" dirty="0">
                          <a:effectLst/>
                        </a:rPr>
                        <a:t> AP, </a:t>
                      </a:r>
                      <a:r>
                        <a:rPr lang="en-US" sz="2000" dirty="0" err="1">
                          <a:effectLst/>
                        </a:rPr>
                        <a:t>hoặc</a:t>
                      </a:r>
                      <a:r>
                        <a:rPr lang="en-US" sz="2000" dirty="0">
                          <a:effectLst/>
                        </a:rPr>
                        <a:t> </a:t>
                      </a:r>
                      <a:r>
                        <a:rPr lang="en-US" sz="2000" dirty="0" err="1">
                          <a:effectLst/>
                        </a:rPr>
                        <a:t>độ</a:t>
                      </a:r>
                      <a:r>
                        <a:rPr lang="en-US" sz="2000" dirty="0">
                          <a:effectLst/>
                        </a:rPr>
                        <a:t> </a:t>
                      </a:r>
                      <a:r>
                        <a:rPr lang="en-US" sz="2000" dirty="0" err="1">
                          <a:effectLst/>
                        </a:rPr>
                        <a:t>chính</a:t>
                      </a:r>
                      <a:r>
                        <a:rPr lang="en-US" sz="2000" dirty="0">
                          <a:effectLst/>
                        </a:rPr>
                        <a:t> </a:t>
                      </a:r>
                      <a:r>
                        <a:rPr lang="en-US" sz="2000" dirty="0" err="1">
                          <a:effectLst/>
                        </a:rPr>
                        <a:t>xác</a:t>
                      </a:r>
                      <a:r>
                        <a:rPr lang="en-US" sz="2000" dirty="0">
                          <a:effectLst/>
                        </a:rPr>
                        <a:t> </a:t>
                      </a:r>
                      <a:r>
                        <a:rPr lang="en-US" sz="2000" dirty="0" err="1">
                          <a:effectLst/>
                        </a:rPr>
                        <a:t>trung</a:t>
                      </a:r>
                      <a:r>
                        <a:rPr lang="en-US" sz="2000" dirty="0">
                          <a:effectLst/>
                        </a:rPr>
                        <a:t> </a:t>
                      </a:r>
                      <a:r>
                        <a:rPr lang="en-US" sz="2000" dirty="0" err="1">
                          <a:effectLst/>
                        </a:rPr>
                        <a:t>bình</a:t>
                      </a:r>
                      <a:r>
                        <a:rPr lang="en-US" sz="2000" dirty="0">
                          <a:effectLst/>
                        </a:rPr>
                        <a:t>, </a:t>
                      </a:r>
                      <a:r>
                        <a:rPr lang="en-US" sz="2000" dirty="0" err="1">
                          <a:effectLst/>
                        </a:rPr>
                        <a:t>cho</a:t>
                      </a:r>
                      <a:r>
                        <a:rPr lang="en-US" sz="2000" dirty="0">
                          <a:effectLst/>
                        </a:rPr>
                        <a:t> </a:t>
                      </a:r>
                      <a:r>
                        <a:rPr lang="en-US" sz="2000" dirty="0" err="1">
                          <a:effectLst/>
                        </a:rPr>
                        <a:t>tất</a:t>
                      </a:r>
                      <a:r>
                        <a:rPr lang="en-US" sz="2000" dirty="0">
                          <a:effectLst/>
                        </a:rPr>
                        <a:t> </a:t>
                      </a:r>
                      <a:r>
                        <a:rPr lang="en-US" sz="2000" dirty="0" err="1">
                          <a:effectLst/>
                        </a:rPr>
                        <a:t>cả</a:t>
                      </a:r>
                      <a:r>
                        <a:rPr lang="en-US" sz="2000" dirty="0">
                          <a:effectLst/>
                        </a:rPr>
                        <a:t> </a:t>
                      </a:r>
                      <a:r>
                        <a:rPr lang="en-US" sz="2000" dirty="0" err="1">
                          <a:effectLst/>
                        </a:rPr>
                        <a:t>người</a:t>
                      </a:r>
                      <a:r>
                        <a:rPr lang="en-US" sz="2000" dirty="0">
                          <a:effectLst/>
                        </a:rPr>
                        <a:t> </a:t>
                      </a:r>
                      <a:r>
                        <a:rPr lang="en-US" sz="2000" dirty="0" err="1">
                          <a:effectLst/>
                        </a:rPr>
                        <a:t>dùng</a:t>
                      </a:r>
                      <a:r>
                        <a:rPr lang="en-US" sz="2000" dirty="0">
                          <a:effectLst/>
                        </a:rPr>
                        <a:t>.</a:t>
                      </a:r>
                    </a:p>
                    <a:p>
                      <a:pPr marL="0" marR="0" algn="ctr">
                        <a:spcBef>
                          <a:spcPts val="0"/>
                        </a:spcBef>
                        <a:spcAft>
                          <a:spcPts val="0"/>
                        </a:spcAft>
                      </a:pPr>
                      <a:r>
                        <a:rPr lang="en-US" sz="2000" dirty="0">
                          <a:effectLst/>
                        </a:rPr>
                        <a:t> </a:t>
                      </a:r>
                      <a:endParaRPr lang="en-US" sz="20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088719">
                <a:tc>
                  <a:txBody>
                    <a:bodyPr/>
                    <a:lstStyle/>
                    <a:p>
                      <a:pPr marL="0" marR="0" algn="ctr">
                        <a:spcBef>
                          <a:spcPts val="0"/>
                        </a:spcBef>
                        <a:spcAft>
                          <a:spcPts val="0"/>
                        </a:spcAft>
                      </a:pPr>
                      <a:r>
                        <a:rPr lang="en-US" sz="2000" dirty="0" err="1">
                          <a:effectLst/>
                        </a:rPr>
                        <a:t>Tài</a:t>
                      </a:r>
                      <a:r>
                        <a:rPr lang="en-US" sz="2000" dirty="0">
                          <a:effectLst/>
                        </a:rPr>
                        <a:t> </a:t>
                      </a:r>
                      <a:r>
                        <a:rPr lang="en-US" sz="2000" dirty="0" err="1">
                          <a:effectLst/>
                        </a:rPr>
                        <a:t>liệu</a:t>
                      </a:r>
                      <a:r>
                        <a:rPr lang="en-US" sz="2000" dirty="0">
                          <a:effectLst/>
                        </a:rPr>
                        <a:t> </a:t>
                      </a:r>
                      <a:r>
                        <a:rPr lang="en-US" sz="2000" dirty="0" err="1">
                          <a:effectLst/>
                        </a:rPr>
                        <a:t>tham</a:t>
                      </a:r>
                      <a:r>
                        <a:rPr lang="en-US" sz="2000" dirty="0">
                          <a:effectLst/>
                        </a:rPr>
                        <a:t> </a:t>
                      </a:r>
                      <a:r>
                        <a:rPr lang="en-US" sz="2000" dirty="0" err="1">
                          <a:effectLst/>
                        </a:rPr>
                        <a:t>khảo</a:t>
                      </a:r>
                      <a:r>
                        <a:rPr lang="en-US" sz="2000" dirty="0">
                          <a:effectLst/>
                        </a:rPr>
                        <a:t> </a:t>
                      </a:r>
                      <a:r>
                        <a:rPr lang="en-US" sz="2000" dirty="0" err="1">
                          <a:effectLst/>
                        </a:rPr>
                        <a:t>thêm</a:t>
                      </a:r>
                      <a:endParaRPr lang="en-US" sz="20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pPr>
                      <a:r>
                        <a:rPr lang="en-US" sz="2000" dirty="0" err="1">
                          <a:effectLst/>
                        </a:rPr>
                        <a:t>Nếu</a:t>
                      </a:r>
                      <a:r>
                        <a:rPr lang="en-US" sz="2000" dirty="0">
                          <a:effectLst/>
                        </a:rPr>
                        <a:t> </a:t>
                      </a:r>
                      <a:r>
                        <a:rPr lang="en-US" sz="2000" dirty="0" err="1">
                          <a:effectLst/>
                        </a:rPr>
                        <a:t>bạn</a:t>
                      </a:r>
                      <a:r>
                        <a:rPr lang="en-US" sz="2000" dirty="0">
                          <a:effectLst/>
                        </a:rPr>
                        <a:t> </a:t>
                      </a:r>
                      <a:r>
                        <a:rPr lang="en-US" sz="2000" dirty="0" err="1">
                          <a:effectLst/>
                        </a:rPr>
                        <a:t>cần</a:t>
                      </a:r>
                      <a:r>
                        <a:rPr lang="en-US" sz="2000" dirty="0">
                          <a:effectLst/>
                        </a:rPr>
                        <a:t> </a:t>
                      </a:r>
                      <a:r>
                        <a:rPr lang="en-US" sz="2000" dirty="0" err="1">
                          <a:effectLst/>
                        </a:rPr>
                        <a:t>hiểu</a:t>
                      </a:r>
                      <a:r>
                        <a:rPr lang="en-US" sz="2000" dirty="0">
                          <a:effectLst/>
                        </a:rPr>
                        <a:t> </a:t>
                      </a:r>
                      <a:r>
                        <a:rPr lang="en-US" sz="2000" dirty="0" err="1">
                          <a:effectLst/>
                        </a:rPr>
                        <a:t>thêm</a:t>
                      </a:r>
                      <a:r>
                        <a:rPr lang="en-US" sz="2000" dirty="0">
                          <a:effectLst/>
                        </a:rPr>
                        <a:t> </a:t>
                      </a:r>
                      <a:r>
                        <a:rPr lang="en-US" sz="2000" dirty="0" err="1">
                          <a:effectLst/>
                        </a:rPr>
                        <a:t>về</a:t>
                      </a:r>
                      <a:r>
                        <a:rPr lang="en-US" sz="2000" dirty="0">
                          <a:effectLst/>
                        </a:rPr>
                        <a:t> Map </a:t>
                      </a:r>
                      <a:r>
                        <a:rPr lang="en-US" sz="2000" dirty="0" err="1">
                          <a:effectLst/>
                        </a:rPr>
                        <a:t>có</a:t>
                      </a:r>
                      <a:r>
                        <a:rPr lang="en-US" sz="2000" dirty="0">
                          <a:effectLst/>
                        </a:rPr>
                        <a:t> </a:t>
                      </a:r>
                      <a:r>
                        <a:rPr lang="en-US" sz="2000" dirty="0" err="1">
                          <a:effectLst/>
                        </a:rPr>
                        <a:t>thể</a:t>
                      </a:r>
                      <a:r>
                        <a:rPr lang="en-US" sz="2000" dirty="0">
                          <a:effectLst/>
                        </a:rPr>
                        <a:t> </a:t>
                      </a:r>
                      <a:r>
                        <a:rPr lang="en-US" sz="2000" dirty="0" err="1">
                          <a:effectLst/>
                        </a:rPr>
                        <a:t>truy</a:t>
                      </a:r>
                      <a:r>
                        <a:rPr lang="en-US" sz="2000" dirty="0">
                          <a:effectLst/>
                        </a:rPr>
                        <a:t> </a:t>
                      </a:r>
                      <a:r>
                        <a:rPr lang="en-US" sz="2000" dirty="0" err="1">
                          <a:effectLst/>
                        </a:rPr>
                        <a:t>cấp</a:t>
                      </a:r>
                      <a:r>
                        <a:rPr lang="en-US" sz="2000" dirty="0">
                          <a:effectLst/>
                        </a:rPr>
                        <a:t> </a:t>
                      </a:r>
                      <a:r>
                        <a:rPr lang="en-US" sz="2000" dirty="0" err="1">
                          <a:effectLst/>
                        </a:rPr>
                        <a:t>vào</a:t>
                      </a:r>
                      <a:r>
                        <a:rPr lang="en-US" sz="2000" dirty="0">
                          <a:effectLst/>
                        </a:rPr>
                        <a:t> </a:t>
                      </a:r>
                      <a:r>
                        <a:rPr lang="en-US" sz="2000" dirty="0" err="1">
                          <a:effectLst/>
                        </a:rPr>
                        <a:t>đường</a:t>
                      </a:r>
                      <a:r>
                        <a:rPr lang="en-US" sz="2000" dirty="0">
                          <a:effectLst/>
                        </a:rPr>
                        <a:t> link </a:t>
                      </a:r>
                      <a:r>
                        <a:rPr lang="en-US" sz="2000" dirty="0" err="1">
                          <a:effectLst/>
                        </a:rPr>
                        <a:t>sau</a:t>
                      </a:r>
                      <a:r>
                        <a:rPr lang="en-US" sz="2000" dirty="0">
                          <a:effectLst/>
                        </a:rPr>
                        <a:t>: http://fastml.com/what-you-wanted-to-know-about-mean-average-precision/</a:t>
                      </a:r>
                      <a:endParaRPr lang="en-US" sz="20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660733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C014DD1E-5D91-48A3-AD6D-45FBA980D106}" type="slidenum">
              <a:rPr lang="vi-VN" smtClean="0"/>
              <a:pPr algn="r"/>
              <a:t>55</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AutoShape 2" descr="Káº¿t quáº£ hÃ¬nh áº£nh cho khai thÃ¡c máº¡ng xÃ£ há»i twi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Káº¿t quáº£ hÃ¬nh áº£nh cho khai thÃ¡c máº¡ng xÃ£ há»i twit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Káº¿t quáº£ hÃ¬nh áº£nh cho khai thÃ¡c máº¡ng xÃ£ há»i twit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Ã¬nh áº£nh cÃ³ liÃªn qu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HÃ¬nh áº£nh cÃ³ liÃªn qua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HÃ¬nh áº£nh cÃ³ liÃªn qua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descr="HÃ¬nh áº£nh cÃ³ liÃªn qua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itle 1"/>
          <p:cNvSpPr>
            <a:spLocks noGrp="1"/>
          </p:cNvSpPr>
          <p:nvPr>
            <p:ph type="title"/>
          </p:nvPr>
        </p:nvSpPr>
        <p:spPr>
          <a:xfrm>
            <a:off x="0" y="933717"/>
            <a:ext cx="12114212" cy="1219200"/>
          </a:xfrm>
        </p:spPr>
        <p:txBody>
          <a:bodyPr>
            <a:noAutofit/>
          </a:bodyPr>
          <a:lstStyle/>
          <a:p>
            <a:pPr algn="l"/>
            <a:r>
              <a:rPr lang="en-US" sz="4000" b="1" dirty="0"/>
              <a:t>2.5 </a:t>
            </a:r>
            <a:r>
              <a:rPr lang="en-US" sz="4000" b="1" dirty="0" err="1"/>
              <a:t>Kết</a:t>
            </a:r>
            <a:r>
              <a:rPr lang="en-US" sz="4000" b="1" dirty="0"/>
              <a:t> </a:t>
            </a:r>
            <a:r>
              <a:rPr lang="en-US" sz="4000" b="1" dirty="0" err="1"/>
              <a:t>quả</a:t>
            </a:r>
            <a:r>
              <a:rPr lang="en-US" sz="4000" b="1" dirty="0"/>
              <a:t> </a:t>
            </a:r>
            <a:r>
              <a:rPr lang="en-US" sz="4000" b="1" dirty="0" err="1"/>
              <a:t>dữ</a:t>
            </a:r>
            <a:r>
              <a:rPr lang="en-US" sz="4000" b="1" dirty="0"/>
              <a:t> </a:t>
            </a:r>
            <a:r>
              <a:rPr lang="en-US" sz="4000" b="1" dirty="0" err="1"/>
              <a:t>liệu</a:t>
            </a:r>
            <a:r>
              <a:rPr lang="en-US" sz="4000" b="1" dirty="0"/>
              <a:t> </a:t>
            </a:r>
            <a:r>
              <a:rPr lang="en-US" sz="4000" b="1" dirty="0" err="1"/>
              <a:t>thực</a:t>
            </a:r>
            <a:r>
              <a:rPr lang="en-US" sz="4000" b="1" dirty="0"/>
              <a:t> </a:t>
            </a:r>
            <a:r>
              <a:rPr lang="en-US" sz="4000" b="1" dirty="0" err="1"/>
              <a:t>nghiệm</a:t>
            </a:r>
            <a:r>
              <a:rPr lang="en-US" sz="4000" b="1" dirty="0"/>
              <a:t> </a:t>
            </a:r>
            <a:r>
              <a:rPr lang="en-US" sz="4000" b="1" dirty="0" err="1"/>
              <a:t>và</a:t>
            </a:r>
            <a:r>
              <a:rPr lang="en-US" sz="4000" b="1" dirty="0"/>
              <a:t> </a:t>
            </a:r>
            <a:r>
              <a:rPr lang="en-US" sz="4000" b="1" dirty="0" err="1"/>
              <a:t>đánh</a:t>
            </a:r>
            <a:r>
              <a:rPr lang="en-US" sz="4000" b="1" dirty="0"/>
              <a:t> </a:t>
            </a:r>
            <a:r>
              <a:rPr lang="en-US" sz="4000" b="1" dirty="0" err="1"/>
              <a:t>giá</a:t>
            </a:r>
            <a:endParaRPr lang="en-US" sz="4000" dirty="0"/>
          </a:p>
        </p:txBody>
      </p:sp>
      <p:sp>
        <p:nvSpPr>
          <p:cNvPr id="6" name="Rectangle 5"/>
          <p:cNvSpPr/>
          <p:nvPr/>
        </p:nvSpPr>
        <p:spPr>
          <a:xfrm>
            <a:off x="460375" y="2182505"/>
            <a:ext cx="5634037" cy="4524315"/>
          </a:xfrm>
          <a:prstGeom prst="rect">
            <a:avLst/>
          </a:prstGeom>
        </p:spPr>
        <p:txBody>
          <a:bodyPr wrap="square">
            <a:spAutoFit/>
          </a:bodyPr>
          <a:lstStyle/>
          <a:p>
            <a:pPr algn="just"/>
            <a:r>
              <a:rPr lang="en-US" b="1" dirty="0"/>
              <a:t>2.5.2 </a:t>
            </a:r>
            <a:r>
              <a:rPr lang="en-US" b="1" dirty="0" err="1"/>
              <a:t>Phương</a:t>
            </a:r>
            <a:r>
              <a:rPr lang="en-US" b="1" dirty="0"/>
              <a:t> </a:t>
            </a:r>
            <a:r>
              <a:rPr lang="en-US" b="1" dirty="0" err="1"/>
              <a:t>pháp</a:t>
            </a:r>
            <a:r>
              <a:rPr lang="en-US" b="1" dirty="0"/>
              <a:t> </a:t>
            </a:r>
            <a:r>
              <a:rPr lang="en-US" b="1" dirty="0" err="1"/>
              <a:t>đánh</a:t>
            </a:r>
            <a:r>
              <a:rPr lang="en-US" b="1" dirty="0"/>
              <a:t> </a:t>
            </a:r>
            <a:r>
              <a:rPr lang="en-US" b="1" dirty="0" err="1"/>
              <a:t>giá</a:t>
            </a:r>
            <a:endParaRPr lang="en-US" b="1" dirty="0"/>
          </a:p>
          <a:p>
            <a:pPr algn="just"/>
            <a:r>
              <a:rPr lang="en-US" b="1" dirty="0" err="1"/>
              <a:t>Đánh</a:t>
            </a:r>
            <a:r>
              <a:rPr lang="en-US" b="1" dirty="0"/>
              <a:t> </a:t>
            </a:r>
            <a:r>
              <a:rPr lang="en-US" b="1" dirty="0" err="1"/>
              <a:t>giá</a:t>
            </a:r>
            <a:r>
              <a:rPr lang="en-US" b="1" dirty="0"/>
              <a:t> </a:t>
            </a:r>
            <a:r>
              <a:rPr lang="en-US" b="1" dirty="0" err="1"/>
              <a:t>thực</a:t>
            </a:r>
            <a:r>
              <a:rPr lang="en-US" b="1" dirty="0"/>
              <a:t> </a:t>
            </a:r>
            <a:r>
              <a:rPr lang="en-US" b="1" dirty="0" err="1"/>
              <a:t>nghiệm</a:t>
            </a:r>
            <a:endParaRPr lang="en-US" dirty="0"/>
          </a:p>
          <a:p>
            <a:pPr marL="342900" indent="-342900" algn="just">
              <a:buFont typeface="Wingdings" pitchFamily="2" charset="2"/>
              <a:buChar char="Ø"/>
            </a:pPr>
            <a:r>
              <a:rPr lang="en-US" dirty="0" err="1"/>
              <a:t>Ví</a:t>
            </a:r>
            <a:r>
              <a:rPr lang="en-US" dirty="0"/>
              <a:t> </a:t>
            </a:r>
            <a:r>
              <a:rPr lang="en-US" dirty="0" err="1"/>
              <a:t>dụ</a:t>
            </a:r>
            <a:r>
              <a:rPr lang="en-US" dirty="0"/>
              <a:t>: </a:t>
            </a:r>
            <a:r>
              <a:rPr lang="en-US" dirty="0" err="1"/>
              <a:t>Nếu</a:t>
            </a:r>
            <a:r>
              <a:rPr lang="en-US" dirty="0"/>
              <a:t> </a:t>
            </a:r>
            <a:r>
              <a:rPr lang="en-US" dirty="0" err="1"/>
              <a:t>chúng</a:t>
            </a:r>
            <a:r>
              <a:rPr lang="en-US" dirty="0"/>
              <a:t> ta </a:t>
            </a:r>
            <a:r>
              <a:rPr lang="en-US" dirty="0" err="1"/>
              <a:t>có</a:t>
            </a:r>
            <a:r>
              <a:rPr lang="en-US" dirty="0"/>
              <a:t> 1000 </a:t>
            </a:r>
            <a:r>
              <a:rPr lang="en-US" dirty="0" err="1"/>
              <a:t>người</a:t>
            </a:r>
            <a:r>
              <a:rPr lang="en-US" dirty="0"/>
              <a:t> </a:t>
            </a:r>
            <a:r>
              <a:rPr lang="en-US" dirty="0" err="1"/>
              <a:t>dùng</a:t>
            </a:r>
            <a:r>
              <a:rPr lang="en-US" dirty="0"/>
              <a:t>, </a:t>
            </a:r>
            <a:r>
              <a:rPr lang="en-US" dirty="0" err="1"/>
              <a:t>chúng</a:t>
            </a:r>
            <a:r>
              <a:rPr lang="en-US" dirty="0"/>
              <a:t> </a:t>
            </a:r>
            <a:r>
              <a:rPr lang="en-US" dirty="0" err="1"/>
              <a:t>tôi</a:t>
            </a:r>
            <a:r>
              <a:rPr lang="en-US" dirty="0"/>
              <a:t> </a:t>
            </a:r>
            <a:r>
              <a:rPr lang="en-US" dirty="0" err="1"/>
              <a:t>tính</a:t>
            </a:r>
            <a:r>
              <a:rPr lang="en-US" dirty="0"/>
              <a:t> </a:t>
            </a:r>
            <a:r>
              <a:rPr lang="en-US" dirty="0" err="1"/>
              <a:t>tổng</a:t>
            </a:r>
            <a:r>
              <a:rPr lang="en-US" dirty="0"/>
              <a:t> </a:t>
            </a:r>
            <a:r>
              <a:rPr lang="en-US" dirty="0" err="1"/>
              <a:t>số</a:t>
            </a:r>
            <a:r>
              <a:rPr lang="en-US" dirty="0"/>
              <a:t> AP </a:t>
            </a:r>
            <a:r>
              <a:rPr lang="en-US" dirty="0" err="1"/>
              <a:t>cho</a:t>
            </a:r>
            <a:r>
              <a:rPr lang="en-US" dirty="0"/>
              <a:t> </a:t>
            </a:r>
            <a:r>
              <a:rPr lang="en-US" dirty="0" err="1"/>
              <a:t>mỗi</a:t>
            </a:r>
            <a:r>
              <a:rPr lang="en-US" dirty="0"/>
              <a:t> </a:t>
            </a:r>
            <a:r>
              <a:rPr lang="en-US" dirty="0" err="1"/>
              <a:t>người</a:t>
            </a:r>
            <a:r>
              <a:rPr lang="en-US" dirty="0"/>
              <a:t> </a:t>
            </a:r>
            <a:r>
              <a:rPr lang="en-US" dirty="0" err="1"/>
              <a:t>dùng</a:t>
            </a:r>
            <a:r>
              <a:rPr lang="en-US" dirty="0"/>
              <a:t> </a:t>
            </a:r>
            <a:r>
              <a:rPr lang="en-US" dirty="0" err="1"/>
              <a:t>và</a:t>
            </a:r>
            <a:r>
              <a:rPr lang="en-US" dirty="0"/>
              <a:t> chia </a:t>
            </a:r>
            <a:r>
              <a:rPr lang="en-US" dirty="0" err="1"/>
              <a:t>tổng</a:t>
            </a:r>
            <a:r>
              <a:rPr lang="en-US" dirty="0"/>
              <a:t> </a:t>
            </a:r>
            <a:r>
              <a:rPr lang="en-US" dirty="0" err="1"/>
              <a:t>số</a:t>
            </a:r>
            <a:r>
              <a:rPr lang="en-US" dirty="0"/>
              <a:t> </a:t>
            </a:r>
            <a:r>
              <a:rPr lang="en-US" dirty="0" err="1"/>
              <a:t>cho</a:t>
            </a:r>
            <a:r>
              <a:rPr lang="en-US" dirty="0"/>
              <a:t> 1000. </a:t>
            </a:r>
            <a:r>
              <a:rPr lang="en-US" dirty="0" err="1"/>
              <a:t>Đây</a:t>
            </a:r>
            <a:r>
              <a:rPr lang="en-US" dirty="0"/>
              <a:t> </a:t>
            </a:r>
            <a:r>
              <a:rPr lang="en-US" dirty="0" err="1"/>
              <a:t>là</a:t>
            </a:r>
            <a:r>
              <a:rPr lang="en-US" dirty="0"/>
              <a:t> MAP. </a:t>
            </a:r>
          </a:p>
          <a:p>
            <a:pPr marL="342900" indent="-342900" algn="just">
              <a:buFont typeface="Wingdings" pitchFamily="2" charset="2"/>
              <a:buChar char="Ø"/>
            </a:pPr>
            <a:r>
              <a:rPr lang="en-US" dirty="0"/>
              <a:t>Cho </a:t>
            </a:r>
            <a:r>
              <a:rPr lang="en-US" dirty="0" err="1"/>
              <a:t>câu</a:t>
            </a:r>
            <a:r>
              <a:rPr lang="en-US" dirty="0"/>
              <a:t> </a:t>
            </a:r>
            <a:r>
              <a:rPr lang="en-US" dirty="0" err="1"/>
              <a:t>truy</a:t>
            </a:r>
            <a:r>
              <a:rPr lang="en-US" dirty="0"/>
              <a:t> </a:t>
            </a:r>
            <a:r>
              <a:rPr lang="en-US" dirty="0" err="1"/>
              <a:t>vấn</a:t>
            </a:r>
            <a:r>
              <a:rPr lang="en-US" dirty="0"/>
              <a:t> q = {t} </a:t>
            </a:r>
            <a:r>
              <a:rPr lang="en-US" dirty="0" err="1"/>
              <a:t>được</a:t>
            </a:r>
            <a:r>
              <a:rPr lang="en-US" dirty="0"/>
              <a:t> </a:t>
            </a:r>
            <a:r>
              <a:rPr lang="en-US" dirty="0" err="1"/>
              <a:t>nhập</a:t>
            </a:r>
            <a:r>
              <a:rPr lang="en-US" dirty="0"/>
              <a:t> </a:t>
            </a:r>
            <a:r>
              <a:rPr lang="en-US" dirty="0" err="1"/>
              <a:t>bởi</a:t>
            </a:r>
            <a:r>
              <a:rPr lang="en-US" dirty="0"/>
              <a:t> </a:t>
            </a:r>
            <a:r>
              <a:rPr lang="en-US" dirty="0" err="1"/>
              <a:t>người</a:t>
            </a:r>
            <a:r>
              <a:rPr lang="en-US" dirty="0"/>
              <a:t> </a:t>
            </a:r>
            <a:r>
              <a:rPr lang="en-US" dirty="0" err="1"/>
              <a:t>dùng</a:t>
            </a:r>
            <a:r>
              <a:rPr lang="en-US" dirty="0"/>
              <a:t> u </a:t>
            </a:r>
            <a:r>
              <a:rPr lang="en-US" dirty="0" err="1"/>
              <a:t>với</a:t>
            </a:r>
            <a:r>
              <a:rPr lang="en-US" dirty="0"/>
              <a:t> </a:t>
            </a:r>
            <a:r>
              <a:rPr lang="en-US" dirty="0" err="1"/>
              <a:t>từ</a:t>
            </a:r>
            <a:r>
              <a:rPr lang="en-US" dirty="0"/>
              <a:t> </a:t>
            </a:r>
            <a:r>
              <a:rPr lang="en-US" dirty="0" err="1"/>
              <a:t>khóa</a:t>
            </a:r>
            <a:r>
              <a:rPr lang="en-US" dirty="0"/>
              <a:t> </a:t>
            </a:r>
            <a:r>
              <a:rPr lang="en-US" dirty="0" err="1"/>
              <a:t>truy</a:t>
            </a:r>
            <a:r>
              <a:rPr lang="en-US" dirty="0"/>
              <a:t> </a:t>
            </a:r>
            <a:r>
              <a:rPr lang="en-US" dirty="0" err="1"/>
              <a:t>vấn</a:t>
            </a:r>
            <a:r>
              <a:rPr lang="en-US" dirty="0"/>
              <a:t> t, </a:t>
            </a:r>
            <a:r>
              <a:rPr lang="en-US" dirty="0" err="1"/>
              <a:t>kết</a:t>
            </a:r>
            <a:r>
              <a:rPr lang="en-US" dirty="0"/>
              <a:t> </a:t>
            </a:r>
            <a:r>
              <a:rPr lang="en-US" dirty="0" err="1"/>
              <a:t>quả</a:t>
            </a:r>
            <a:r>
              <a:rPr lang="en-US" dirty="0"/>
              <a:t> </a:t>
            </a:r>
            <a:r>
              <a:rPr lang="en-US" dirty="0" err="1"/>
              <a:t>tìm</a:t>
            </a:r>
            <a:r>
              <a:rPr lang="en-US" dirty="0"/>
              <a:t> </a:t>
            </a:r>
            <a:r>
              <a:rPr lang="en-US" dirty="0" err="1"/>
              <a:t>kiếm</a:t>
            </a:r>
            <a:r>
              <a:rPr lang="en-US" dirty="0"/>
              <a:t> </a:t>
            </a:r>
            <a:r>
              <a:rPr lang="en-US" dirty="0" err="1"/>
              <a:t>liên</a:t>
            </a:r>
            <a:r>
              <a:rPr lang="en-US" dirty="0"/>
              <a:t> </a:t>
            </a:r>
            <a:r>
              <a:rPr lang="en-US" dirty="0" err="1"/>
              <a:t>quan</a:t>
            </a:r>
            <a:r>
              <a:rPr lang="en-US" dirty="0"/>
              <a:t> </a:t>
            </a:r>
            <a:r>
              <a:rPr lang="en-US" dirty="0" err="1"/>
              <a:t>là</a:t>
            </a:r>
            <a:r>
              <a:rPr lang="en-US" dirty="0"/>
              <a:t> </a:t>
            </a:r>
            <a:r>
              <a:rPr lang="en-US" dirty="0" err="1"/>
              <a:t>những</a:t>
            </a:r>
            <a:r>
              <a:rPr lang="en-US" dirty="0"/>
              <a:t> </a:t>
            </a:r>
            <a:r>
              <a:rPr lang="en-US" dirty="0" err="1"/>
              <a:t>trang</a:t>
            </a:r>
            <a:r>
              <a:rPr lang="en-US" dirty="0"/>
              <a:t> web </a:t>
            </a:r>
            <a:r>
              <a:rPr lang="en-US" dirty="0" err="1"/>
              <a:t>được</a:t>
            </a:r>
            <a:r>
              <a:rPr lang="en-US" dirty="0"/>
              <a:t> </a:t>
            </a:r>
            <a:r>
              <a:rPr lang="en-US" dirty="0" err="1"/>
              <a:t>người</a:t>
            </a:r>
            <a:r>
              <a:rPr lang="en-US" dirty="0"/>
              <a:t> </a:t>
            </a:r>
            <a:r>
              <a:rPr lang="en-US" dirty="0" err="1"/>
              <a:t>dùng</a:t>
            </a:r>
            <a:r>
              <a:rPr lang="en-US" dirty="0"/>
              <a:t> u </a:t>
            </a:r>
            <a:r>
              <a:rPr lang="en-US" dirty="0" err="1"/>
              <a:t>với</a:t>
            </a:r>
            <a:r>
              <a:rPr lang="en-US" dirty="0"/>
              <a:t> </a:t>
            </a:r>
            <a:r>
              <a:rPr lang="en-US" dirty="0" err="1"/>
              <a:t>chú</a:t>
            </a:r>
            <a:r>
              <a:rPr lang="en-US" dirty="0"/>
              <a:t> </a:t>
            </a:r>
            <a:r>
              <a:rPr lang="en-US" dirty="0" err="1"/>
              <a:t>thích</a:t>
            </a:r>
            <a:r>
              <a:rPr lang="en-US" dirty="0"/>
              <a:t> </a:t>
            </a:r>
            <a:r>
              <a:rPr lang="en-US" dirty="0" err="1"/>
              <a:t>bằng</a:t>
            </a:r>
            <a:r>
              <a:rPr lang="en-US" dirty="0"/>
              <a:t> </a:t>
            </a:r>
            <a:r>
              <a:rPr lang="en-US" dirty="0" err="1"/>
              <a:t>từ</a:t>
            </a:r>
            <a:r>
              <a:rPr lang="en-US" dirty="0"/>
              <a:t> </a:t>
            </a:r>
            <a:r>
              <a:rPr lang="en-US" dirty="0" err="1"/>
              <a:t>khóa</a:t>
            </a:r>
            <a:r>
              <a:rPr lang="en-US" dirty="0"/>
              <a:t> t.</a:t>
            </a:r>
            <a:endParaRPr lang="en-US" b="1" dirty="0"/>
          </a:p>
          <a:p>
            <a:pPr algn="just"/>
            <a:endParaRPr lang="en-US" dirty="0"/>
          </a:p>
        </p:txBody>
      </p:sp>
      <p:sp>
        <p:nvSpPr>
          <p:cNvPr id="2" name="Rectangle 1"/>
          <p:cNvSpPr/>
          <p:nvPr/>
        </p:nvSpPr>
        <p:spPr>
          <a:xfrm>
            <a:off x="6551612" y="2257580"/>
            <a:ext cx="5559425" cy="2308324"/>
          </a:xfrm>
          <a:prstGeom prst="rect">
            <a:avLst/>
          </a:prstGeom>
        </p:spPr>
        <p:txBody>
          <a:bodyPr wrap="square">
            <a:spAutoFit/>
          </a:bodyPr>
          <a:lstStyle/>
          <a:p>
            <a:pPr algn="just"/>
            <a:r>
              <a:rPr lang="en-US" dirty="0" err="1"/>
              <a:t>Chúng</a:t>
            </a:r>
            <a:r>
              <a:rPr lang="en-US" dirty="0"/>
              <a:t> </a:t>
            </a:r>
            <a:r>
              <a:rPr lang="en-US" dirty="0" err="1"/>
              <a:t>tôi</a:t>
            </a:r>
            <a:r>
              <a:rPr lang="en-US" dirty="0"/>
              <a:t> </a:t>
            </a:r>
            <a:r>
              <a:rPr lang="en-US" dirty="0" err="1"/>
              <a:t>sử</a:t>
            </a:r>
            <a:r>
              <a:rPr lang="en-US" dirty="0"/>
              <a:t> </a:t>
            </a:r>
            <a:r>
              <a:rPr lang="en-US" dirty="0" err="1"/>
              <a:t>dụng</a:t>
            </a:r>
            <a:r>
              <a:rPr lang="en-US" dirty="0"/>
              <a:t> </a:t>
            </a:r>
            <a:r>
              <a:rPr lang="en-US" dirty="0" err="1"/>
              <a:t>độ</a:t>
            </a:r>
            <a:r>
              <a:rPr lang="en-US" dirty="0"/>
              <a:t> </a:t>
            </a:r>
            <a:r>
              <a:rPr lang="en-US" dirty="0" err="1"/>
              <a:t>đo</a:t>
            </a:r>
            <a:r>
              <a:rPr lang="en-US" dirty="0"/>
              <a:t> Mean Average Precision </a:t>
            </a:r>
            <a:r>
              <a:rPr lang="en-US" dirty="0" err="1"/>
              <a:t>để</a:t>
            </a:r>
            <a:r>
              <a:rPr lang="en-US" dirty="0"/>
              <a:t> </a:t>
            </a:r>
            <a:r>
              <a:rPr lang="en-US" dirty="0" err="1"/>
              <a:t>tiến</a:t>
            </a:r>
            <a:r>
              <a:rPr lang="en-US" dirty="0"/>
              <a:t> </a:t>
            </a:r>
            <a:r>
              <a:rPr lang="en-US" dirty="0" err="1"/>
              <a:t>hành</a:t>
            </a:r>
            <a:r>
              <a:rPr lang="en-US" dirty="0"/>
              <a:t> </a:t>
            </a:r>
            <a:r>
              <a:rPr lang="en-US" dirty="0" err="1"/>
              <a:t>thực</a:t>
            </a:r>
            <a:r>
              <a:rPr lang="en-US" dirty="0"/>
              <a:t> </a:t>
            </a:r>
            <a:r>
              <a:rPr lang="en-US" dirty="0" err="1"/>
              <a:t>nghiệm</a:t>
            </a:r>
            <a:r>
              <a:rPr lang="en-US" dirty="0"/>
              <a:t> </a:t>
            </a:r>
            <a:r>
              <a:rPr lang="en-US" dirty="0" err="1"/>
              <a:t>cho</a:t>
            </a:r>
            <a:r>
              <a:rPr lang="en-US" dirty="0"/>
              <a:t> </a:t>
            </a:r>
            <a:r>
              <a:rPr lang="en-US" dirty="0" err="1"/>
              <a:t>công</a:t>
            </a:r>
            <a:r>
              <a:rPr lang="en-US" dirty="0"/>
              <a:t> </a:t>
            </a:r>
            <a:r>
              <a:rPr lang="en-US" dirty="0" err="1"/>
              <a:t>cụ</a:t>
            </a:r>
            <a:r>
              <a:rPr lang="en-US" dirty="0"/>
              <a:t> </a:t>
            </a:r>
            <a:r>
              <a:rPr lang="en-US" dirty="0" err="1"/>
              <a:t>tìm</a:t>
            </a:r>
            <a:r>
              <a:rPr lang="en-US" dirty="0"/>
              <a:t> </a:t>
            </a:r>
            <a:r>
              <a:rPr lang="en-US" dirty="0" err="1"/>
              <a:t>kiếm</a:t>
            </a:r>
            <a:r>
              <a:rPr lang="en-US" dirty="0"/>
              <a:t>. </a:t>
            </a:r>
            <a:r>
              <a:rPr lang="en-US" dirty="0" err="1"/>
              <a:t>Cụ</a:t>
            </a:r>
            <a:r>
              <a:rPr lang="en-US" dirty="0"/>
              <a:t> </a:t>
            </a:r>
            <a:r>
              <a:rPr lang="en-US" dirty="0" err="1"/>
              <a:t>thể</a:t>
            </a:r>
            <a:r>
              <a:rPr lang="en-US" dirty="0"/>
              <a:t> </a:t>
            </a:r>
            <a:r>
              <a:rPr lang="en-US" dirty="0" err="1"/>
              <a:t>hơn</a:t>
            </a:r>
            <a:r>
              <a:rPr lang="en-US" dirty="0"/>
              <a:t>, </a:t>
            </a:r>
            <a:r>
              <a:rPr lang="en-US" dirty="0" err="1"/>
              <a:t>chúng</a:t>
            </a:r>
            <a:r>
              <a:rPr lang="en-US" dirty="0"/>
              <a:t> </a:t>
            </a:r>
            <a:r>
              <a:rPr lang="en-US" dirty="0" err="1"/>
              <a:t>tôi</a:t>
            </a:r>
            <a:r>
              <a:rPr lang="en-US" dirty="0"/>
              <a:t> </a:t>
            </a:r>
            <a:r>
              <a:rPr lang="en-US" dirty="0" err="1"/>
              <a:t>tính</a:t>
            </a:r>
            <a:r>
              <a:rPr lang="en-US" dirty="0"/>
              <a:t> </a:t>
            </a:r>
            <a:r>
              <a:rPr lang="en-US" dirty="0" err="1"/>
              <a:t>toán</a:t>
            </a:r>
            <a:r>
              <a:rPr lang="en-US" dirty="0"/>
              <a:t> MAP </a:t>
            </a:r>
            <a:r>
              <a:rPr lang="en-US" dirty="0" err="1"/>
              <a:t>cho</a:t>
            </a:r>
            <a:r>
              <a:rPr lang="en-US" dirty="0"/>
              <a:t> </a:t>
            </a:r>
            <a:r>
              <a:rPr lang="en-US" dirty="0" err="1"/>
              <a:t>mỗi</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sau</a:t>
            </a:r>
            <a:r>
              <a:rPr lang="en-US" dirty="0"/>
              <a:t> </a:t>
            </a:r>
            <a:r>
              <a:rPr lang="en-US" dirty="0" err="1"/>
              <a:t>đó</a:t>
            </a:r>
            <a:r>
              <a:rPr lang="en-US" dirty="0"/>
              <a:t> </a:t>
            </a:r>
            <a:r>
              <a:rPr lang="en-US" dirty="0" err="1"/>
              <a:t>tính</a:t>
            </a:r>
            <a:r>
              <a:rPr lang="en-US" dirty="0"/>
              <a:t> </a:t>
            </a:r>
            <a:r>
              <a:rPr lang="en-US" dirty="0" err="1"/>
              <a:t>toán</a:t>
            </a:r>
            <a:r>
              <a:rPr lang="en-US" dirty="0"/>
              <a:t> </a:t>
            </a:r>
            <a:r>
              <a:rPr lang="en-US" dirty="0" err="1"/>
              <a:t>giá</a:t>
            </a:r>
            <a:r>
              <a:rPr lang="en-US" dirty="0"/>
              <a:t> </a:t>
            </a:r>
            <a:r>
              <a:rPr lang="en-US" dirty="0" err="1"/>
              <a:t>trị</a:t>
            </a:r>
            <a:r>
              <a:rPr lang="en-US" dirty="0"/>
              <a:t> </a:t>
            </a:r>
            <a:r>
              <a:rPr lang="en-US" dirty="0" err="1"/>
              <a:t>trung</a:t>
            </a:r>
            <a:r>
              <a:rPr lang="en-US" dirty="0"/>
              <a:t> </a:t>
            </a:r>
            <a:r>
              <a:rPr lang="en-US" dirty="0" err="1"/>
              <a:t>bình</a:t>
            </a:r>
            <a:r>
              <a:rPr lang="en-US" dirty="0"/>
              <a:t> </a:t>
            </a:r>
            <a:r>
              <a:rPr lang="en-US" dirty="0" err="1"/>
              <a:t>của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giá</a:t>
            </a:r>
            <a:r>
              <a:rPr lang="en-US" dirty="0"/>
              <a:t> </a:t>
            </a:r>
            <a:r>
              <a:rPr lang="en-US" dirty="0" err="1"/>
              <a:t>trị</a:t>
            </a:r>
            <a:r>
              <a:rPr lang="en-US" dirty="0"/>
              <a:t> MAP (Mean MAP).</a:t>
            </a:r>
          </a:p>
        </p:txBody>
      </p:sp>
    </p:spTree>
    <p:extLst>
      <p:ext uri="{BB962C8B-B14F-4D97-AF65-F5344CB8AC3E}">
        <p14:creationId xmlns:p14="http://schemas.microsoft.com/office/powerpoint/2010/main" val="18747435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C014DD1E-5D91-48A3-AD6D-45FBA980D106}" type="slidenum">
              <a:rPr lang="vi-VN" smtClean="0"/>
              <a:pPr algn="r"/>
              <a:t>56</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AutoShape 2" descr="Káº¿t quáº£ hÃ¬nh áº£nh cho khai thÃ¡c máº¡ng xÃ£ há»i twi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Káº¿t quáº£ hÃ¬nh áº£nh cho khai thÃ¡c máº¡ng xÃ£ há»i twit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Káº¿t quáº£ hÃ¬nh áº£nh cho khai thÃ¡c máº¡ng xÃ£ há»i twit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Ã¬nh áº£nh cÃ³ liÃªn qu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HÃ¬nh áº£nh cÃ³ liÃªn qua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HÃ¬nh áº£nh cÃ³ liÃªn qua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descr="HÃ¬nh áº£nh cÃ³ liÃªn qua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itle 1"/>
          <p:cNvSpPr>
            <a:spLocks noGrp="1"/>
          </p:cNvSpPr>
          <p:nvPr>
            <p:ph type="title"/>
          </p:nvPr>
        </p:nvSpPr>
        <p:spPr>
          <a:xfrm>
            <a:off x="0" y="933717"/>
            <a:ext cx="12114212" cy="1219200"/>
          </a:xfrm>
        </p:spPr>
        <p:txBody>
          <a:bodyPr>
            <a:noAutofit/>
          </a:bodyPr>
          <a:lstStyle/>
          <a:p>
            <a:pPr algn="l"/>
            <a:r>
              <a:rPr lang="en-US" sz="4000" b="1" dirty="0"/>
              <a:t>2.5 </a:t>
            </a:r>
            <a:r>
              <a:rPr lang="en-US" sz="4000" b="1" dirty="0" err="1"/>
              <a:t>Kết</a:t>
            </a:r>
            <a:r>
              <a:rPr lang="en-US" sz="4000" b="1" dirty="0"/>
              <a:t> </a:t>
            </a:r>
            <a:r>
              <a:rPr lang="en-US" sz="4000" b="1" dirty="0" err="1"/>
              <a:t>quả</a:t>
            </a:r>
            <a:r>
              <a:rPr lang="en-US" sz="4000" b="1" dirty="0"/>
              <a:t> </a:t>
            </a:r>
            <a:r>
              <a:rPr lang="en-US" sz="4000" b="1" dirty="0" err="1"/>
              <a:t>dữ</a:t>
            </a:r>
            <a:r>
              <a:rPr lang="en-US" sz="4000" b="1" dirty="0"/>
              <a:t> </a:t>
            </a:r>
            <a:r>
              <a:rPr lang="en-US" sz="4000" b="1" dirty="0" err="1"/>
              <a:t>liệu</a:t>
            </a:r>
            <a:r>
              <a:rPr lang="en-US" sz="4000" b="1" dirty="0"/>
              <a:t> </a:t>
            </a:r>
            <a:r>
              <a:rPr lang="en-US" sz="4000" b="1" dirty="0" err="1"/>
              <a:t>thực</a:t>
            </a:r>
            <a:r>
              <a:rPr lang="en-US" sz="4000" b="1" dirty="0"/>
              <a:t> </a:t>
            </a:r>
            <a:r>
              <a:rPr lang="en-US" sz="4000" b="1" dirty="0" err="1"/>
              <a:t>nghiệm</a:t>
            </a:r>
            <a:r>
              <a:rPr lang="en-US" sz="4000" b="1" dirty="0"/>
              <a:t> </a:t>
            </a:r>
            <a:r>
              <a:rPr lang="en-US" sz="4000" b="1" dirty="0" err="1"/>
              <a:t>và</a:t>
            </a:r>
            <a:r>
              <a:rPr lang="en-US" sz="4000" b="1" dirty="0"/>
              <a:t> </a:t>
            </a:r>
            <a:r>
              <a:rPr lang="en-US" sz="4000" b="1" dirty="0" err="1"/>
              <a:t>đánh</a:t>
            </a:r>
            <a:r>
              <a:rPr lang="en-US" sz="4000" b="1" dirty="0"/>
              <a:t> </a:t>
            </a:r>
            <a:r>
              <a:rPr lang="en-US" sz="4000" b="1" dirty="0" err="1"/>
              <a:t>giá</a:t>
            </a:r>
            <a:endParaRPr lang="en-US" sz="4000" dirty="0"/>
          </a:p>
        </p:txBody>
      </p:sp>
      <p:pic>
        <p:nvPicPr>
          <p:cNvPr id="16" name="Picture 15"/>
          <p:cNvPicPr/>
          <p:nvPr/>
        </p:nvPicPr>
        <p:blipFill>
          <a:blip r:embed="rId2"/>
          <a:stretch>
            <a:fillRect/>
          </a:stretch>
        </p:blipFill>
        <p:spPr>
          <a:xfrm>
            <a:off x="2360612" y="2081784"/>
            <a:ext cx="2228850" cy="976312"/>
          </a:xfrm>
          <a:prstGeom prst="rect">
            <a:avLst/>
          </a:prstGeom>
        </p:spPr>
      </p:pic>
      <p:sp>
        <p:nvSpPr>
          <p:cNvPr id="10" name="Rectangle 9"/>
          <p:cNvSpPr/>
          <p:nvPr/>
        </p:nvSpPr>
        <p:spPr>
          <a:xfrm>
            <a:off x="297243" y="2972812"/>
            <a:ext cx="6092825" cy="3046988"/>
          </a:xfrm>
          <a:prstGeom prst="rect">
            <a:avLst/>
          </a:prstGeom>
        </p:spPr>
        <p:txBody>
          <a:bodyPr>
            <a:spAutoFit/>
          </a:bodyPr>
          <a:lstStyle/>
          <a:p>
            <a:pPr marL="342900" indent="-342900" algn="just">
              <a:buFont typeface="Wingdings" pitchFamily="2" charset="2"/>
              <a:buChar char="Ø"/>
            </a:pPr>
            <a:r>
              <a:rPr lang="en-US" dirty="0" err="1"/>
              <a:t>Trong</a:t>
            </a:r>
            <a:r>
              <a:rPr lang="en-US" dirty="0"/>
              <a:t> </a:t>
            </a:r>
            <a:r>
              <a:rPr lang="en-US" dirty="0" err="1"/>
              <a:t>đó</a:t>
            </a:r>
            <a:r>
              <a:rPr lang="en-US" dirty="0"/>
              <a:t>, </a:t>
            </a:r>
            <a:r>
              <a:rPr lang="en-US" dirty="0" err="1"/>
              <a:t>MAPi</a:t>
            </a:r>
            <a:r>
              <a:rPr lang="en-US" dirty="0"/>
              <a:t> </a:t>
            </a:r>
            <a:r>
              <a:rPr lang="en-US" dirty="0" err="1"/>
              <a:t>là</a:t>
            </a:r>
            <a:r>
              <a:rPr lang="en-US" dirty="0"/>
              <a:t> </a:t>
            </a:r>
            <a:r>
              <a:rPr lang="en-US" dirty="0" err="1"/>
              <a:t>giá</a:t>
            </a:r>
            <a:r>
              <a:rPr lang="en-US" dirty="0"/>
              <a:t> </a:t>
            </a:r>
            <a:r>
              <a:rPr lang="en-US" dirty="0" err="1"/>
              <a:t>trị</a:t>
            </a:r>
            <a:r>
              <a:rPr lang="en-US" dirty="0"/>
              <a:t> </a:t>
            </a:r>
            <a:r>
              <a:rPr lang="en-US" dirty="0" err="1"/>
              <a:t>độ</a:t>
            </a:r>
            <a:r>
              <a:rPr lang="en-US" dirty="0"/>
              <a:t> </a:t>
            </a:r>
            <a:r>
              <a:rPr lang="en-US" dirty="0" err="1"/>
              <a:t>đo</a:t>
            </a:r>
            <a:r>
              <a:rPr lang="en-US" dirty="0"/>
              <a:t> MAP </a:t>
            </a:r>
            <a:r>
              <a:rPr lang="en-US" dirty="0" err="1"/>
              <a:t>của</a:t>
            </a:r>
            <a:r>
              <a:rPr lang="en-US" dirty="0"/>
              <a:t> </a:t>
            </a:r>
            <a:r>
              <a:rPr lang="en-US" dirty="0" err="1"/>
              <a:t>người</a:t>
            </a:r>
            <a:r>
              <a:rPr lang="en-US" dirty="0"/>
              <a:t> dung </a:t>
            </a:r>
            <a:r>
              <a:rPr lang="en-US" dirty="0" err="1"/>
              <a:t>thứ</a:t>
            </a:r>
            <a:r>
              <a:rPr lang="en-US" dirty="0"/>
              <a:t> i, Nu </a:t>
            </a:r>
            <a:r>
              <a:rPr lang="en-US" dirty="0" err="1"/>
              <a:t>số</a:t>
            </a:r>
            <a:r>
              <a:rPr lang="en-US" dirty="0"/>
              <a:t> </a:t>
            </a:r>
            <a:r>
              <a:rPr lang="en-US" dirty="0" err="1"/>
              <a:t>lượng</a:t>
            </a:r>
            <a:r>
              <a:rPr lang="en-US" dirty="0"/>
              <a:t> </a:t>
            </a:r>
            <a:r>
              <a:rPr lang="en-US" dirty="0" err="1"/>
              <a:t>người</a:t>
            </a:r>
            <a:r>
              <a:rPr lang="en-US" dirty="0"/>
              <a:t> </a:t>
            </a:r>
            <a:r>
              <a:rPr lang="en-US" dirty="0" err="1"/>
              <a:t>dùng</a:t>
            </a:r>
            <a:r>
              <a:rPr lang="en-US" dirty="0"/>
              <a:t> </a:t>
            </a:r>
            <a:r>
              <a:rPr lang="en-US" dirty="0" err="1"/>
              <a:t>trong</a:t>
            </a:r>
            <a:r>
              <a:rPr lang="en-US" dirty="0"/>
              <a:t> </a:t>
            </a:r>
            <a:r>
              <a:rPr lang="en-US" dirty="0" err="1"/>
              <a:t>thực</a:t>
            </a:r>
            <a:r>
              <a:rPr lang="en-US" dirty="0"/>
              <a:t> </a:t>
            </a:r>
            <a:r>
              <a:rPr lang="en-US" dirty="0" err="1"/>
              <a:t>nghiệm</a:t>
            </a:r>
            <a:r>
              <a:rPr lang="en-US" dirty="0"/>
              <a:t>.</a:t>
            </a:r>
          </a:p>
          <a:p>
            <a:pPr marL="342900" indent="-342900" algn="just">
              <a:buFont typeface="Wingdings" pitchFamily="2" charset="2"/>
              <a:buChar char="Ø"/>
            </a:pPr>
            <a:r>
              <a:rPr lang="en-US" dirty="0" err="1"/>
              <a:t>Chúng</a:t>
            </a:r>
            <a:r>
              <a:rPr lang="en-US" dirty="0"/>
              <a:t> </a:t>
            </a:r>
            <a:r>
              <a:rPr lang="en-US" dirty="0" err="1"/>
              <a:t>tôi</a:t>
            </a:r>
            <a:r>
              <a:rPr lang="en-US" dirty="0"/>
              <a:t> </a:t>
            </a:r>
            <a:r>
              <a:rPr lang="en-US" dirty="0" err="1"/>
              <a:t>chọn</a:t>
            </a:r>
            <a:r>
              <a:rPr lang="en-US" dirty="0"/>
              <a:t> </a:t>
            </a:r>
            <a:r>
              <a:rPr lang="en-US" dirty="0" err="1"/>
              <a:t>ngẫu</a:t>
            </a:r>
            <a:r>
              <a:rPr lang="en-US" dirty="0"/>
              <a:t> </a:t>
            </a:r>
            <a:r>
              <a:rPr lang="en-US" dirty="0" err="1"/>
              <a:t>nhiên</a:t>
            </a:r>
            <a:r>
              <a:rPr lang="en-US" dirty="0"/>
              <a:t> 1000 </a:t>
            </a:r>
            <a:r>
              <a:rPr lang="en-US" dirty="0" err="1"/>
              <a:t>cặp</a:t>
            </a:r>
            <a:r>
              <a:rPr lang="en-US" dirty="0"/>
              <a:t> (</a:t>
            </a:r>
            <a:r>
              <a:rPr lang="en-US" dirty="0" err="1"/>
              <a:t>u,t</a:t>
            </a:r>
            <a:r>
              <a:rPr lang="en-US" dirty="0"/>
              <a:t>). </a:t>
            </a:r>
            <a:r>
              <a:rPr lang="en-US" dirty="0" err="1"/>
              <a:t>Trong</a:t>
            </a:r>
            <a:r>
              <a:rPr lang="en-US" dirty="0"/>
              <a:t> </a:t>
            </a:r>
            <a:r>
              <a:rPr lang="en-US" dirty="0" err="1"/>
              <a:t>mỗi</a:t>
            </a:r>
            <a:r>
              <a:rPr lang="en-US" dirty="0"/>
              <a:t> </a:t>
            </a:r>
            <a:r>
              <a:rPr lang="en-US" dirty="0" err="1"/>
              <a:t>cặp</a:t>
            </a:r>
            <a:r>
              <a:rPr lang="en-US" dirty="0"/>
              <a:t>, user u </a:t>
            </a:r>
            <a:r>
              <a:rPr lang="en-US" dirty="0" err="1"/>
              <a:t>gửi</a:t>
            </a:r>
            <a:r>
              <a:rPr lang="en-US" dirty="0"/>
              <a:t> </a:t>
            </a:r>
            <a:r>
              <a:rPr lang="en-US" dirty="0" err="1"/>
              <a:t>câu</a:t>
            </a:r>
            <a:r>
              <a:rPr lang="en-US" dirty="0"/>
              <a:t> </a:t>
            </a:r>
            <a:r>
              <a:rPr lang="en-US" dirty="0" err="1"/>
              <a:t>truy</a:t>
            </a:r>
            <a:r>
              <a:rPr lang="en-US" dirty="0"/>
              <a:t> </a:t>
            </a:r>
            <a:r>
              <a:rPr lang="en-US" dirty="0" err="1"/>
              <a:t>vẫn</a:t>
            </a:r>
            <a:r>
              <a:rPr lang="en-US" dirty="0"/>
              <a:t> q = {t} </a:t>
            </a:r>
            <a:r>
              <a:rPr lang="en-US" dirty="0" err="1"/>
              <a:t>đến</a:t>
            </a:r>
            <a:r>
              <a:rPr lang="en-US" dirty="0"/>
              <a:t> </a:t>
            </a:r>
            <a:r>
              <a:rPr lang="en-US" dirty="0" err="1"/>
              <a:t>hệ</a:t>
            </a:r>
            <a:r>
              <a:rPr lang="en-US" dirty="0"/>
              <a:t> </a:t>
            </a:r>
            <a:r>
              <a:rPr lang="en-US" dirty="0" err="1"/>
              <a:t>thống</a:t>
            </a:r>
            <a:r>
              <a:rPr lang="en-US" dirty="0"/>
              <a:t> </a:t>
            </a:r>
            <a:r>
              <a:rPr lang="en-US" dirty="0" err="1"/>
              <a:t>tìm</a:t>
            </a:r>
            <a:r>
              <a:rPr lang="en-US" dirty="0"/>
              <a:t> </a:t>
            </a:r>
            <a:r>
              <a:rPr lang="en-US" dirty="0" err="1"/>
              <a:t>kiếm</a:t>
            </a:r>
            <a:r>
              <a:rPr lang="en-US" dirty="0"/>
              <a:t>. </a:t>
            </a:r>
            <a:r>
              <a:rPr lang="en-US" dirty="0" err="1"/>
              <a:t>Tiếp</a:t>
            </a:r>
            <a:r>
              <a:rPr lang="en-US" dirty="0"/>
              <a:t> </a:t>
            </a:r>
            <a:r>
              <a:rPr lang="en-US" dirty="0" err="1"/>
              <a:t>theo</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tìm</a:t>
            </a:r>
            <a:r>
              <a:rPr lang="en-US" dirty="0"/>
              <a:t> </a:t>
            </a:r>
            <a:r>
              <a:rPr lang="en-US" dirty="0" err="1"/>
              <a:t>kiếm</a:t>
            </a:r>
            <a:r>
              <a:rPr lang="en-US" dirty="0"/>
              <a:t> </a:t>
            </a:r>
            <a:r>
              <a:rPr lang="en-US" dirty="0" err="1"/>
              <a:t>và</a:t>
            </a:r>
            <a:r>
              <a:rPr lang="en-US" dirty="0"/>
              <a:t> </a:t>
            </a:r>
            <a:r>
              <a:rPr lang="en-US" dirty="0" err="1"/>
              <a:t>xếp</a:t>
            </a:r>
            <a:r>
              <a:rPr lang="en-US" dirty="0"/>
              <a:t> </a:t>
            </a:r>
            <a:r>
              <a:rPr lang="en-US" dirty="0" err="1"/>
              <a:t>hạng</a:t>
            </a:r>
            <a:r>
              <a:rPr lang="en-US" dirty="0"/>
              <a:t> </a:t>
            </a:r>
            <a:r>
              <a:rPr lang="en-US" dirty="0" err="1"/>
              <a:t>kết</a:t>
            </a:r>
            <a:r>
              <a:rPr lang="en-US" dirty="0"/>
              <a:t> </a:t>
            </a:r>
            <a:r>
              <a:rPr lang="en-US" dirty="0" err="1"/>
              <a:t>quả</a:t>
            </a:r>
            <a:r>
              <a:rPr lang="en-US" dirty="0"/>
              <a:t> </a:t>
            </a:r>
            <a:r>
              <a:rPr lang="en-US" dirty="0" err="1"/>
              <a:t>tìm</a:t>
            </a:r>
            <a:r>
              <a:rPr lang="en-US" dirty="0"/>
              <a:t> </a:t>
            </a:r>
            <a:r>
              <a:rPr lang="en-US" dirty="0" err="1"/>
              <a:t>kiếm</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câu</a:t>
            </a:r>
            <a:r>
              <a:rPr lang="en-US" dirty="0"/>
              <a:t> </a:t>
            </a:r>
            <a:r>
              <a:rPr lang="en-US" dirty="0" err="1"/>
              <a:t>truy</a:t>
            </a:r>
            <a:r>
              <a:rPr lang="en-US" dirty="0"/>
              <a:t> </a:t>
            </a:r>
            <a:r>
              <a:rPr lang="en-US" dirty="0" err="1"/>
              <a:t>vấn</a:t>
            </a:r>
            <a:r>
              <a:rPr lang="en-US" dirty="0"/>
              <a:t>.</a:t>
            </a:r>
          </a:p>
        </p:txBody>
      </p:sp>
      <p:sp>
        <p:nvSpPr>
          <p:cNvPr id="11" name="Rectangle 10"/>
          <p:cNvSpPr/>
          <p:nvPr/>
        </p:nvSpPr>
        <p:spPr>
          <a:xfrm>
            <a:off x="6856412" y="1879550"/>
            <a:ext cx="5178425" cy="2677656"/>
          </a:xfrm>
          <a:prstGeom prst="rect">
            <a:avLst/>
          </a:prstGeom>
        </p:spPr>
        <p:txBody>
          <a:bodyPr wrap="square">
            <a:spAutoFit/>
          </a:bodyPr>
          <a:lstStyle/>
          <a:p>
            <a:pPr marL="342900" indent="-342900" algn="just">
              <a:buFont typeface="Wingdings" pitchFamily="2" charset="2"/>
              <a:buChar char="Ø"/>
            </a:pPr>
            <a:r>
              <a:rPr lang="en-US" dirty="0" err="1"/>
              <a:t>Cuối</a:t>
            </a:r>
            <a:r>
              <a:rPr lang="en-US" dirty="0"/>
              <a:t> </a:t>
            </a:r>
            <a:r>
              <a:rPr lang="en-US" dirty="0" err="1"/>
              <a:t>cùng</a:t>
            </a:r>
            <a:r>
              <a:rPr lang="en-US" dirty="0"/>
              <a:t>, </a:t>
            </a:r>
            <a:r>
              <a:rPr lang="en-US" dirty="0" err="1"/>
              <a:t>chúng</a:t>
            </a:r>
            <a:r>
              <a:rPr lang="en-US" dirty="0"/>
              <a:t> </a:t>
            </a:r>
            <a:r>
              <a:rPr lang="en-US" dirty="0" err="1"/>
              <a:t>tôi</a:t>
            </a:r>
            <a:r>
              <a:rPr lang="en-US" dirty="0"/>
              <a:t> </a:t>
            </a:r>
            <a:r>
              <a:rPr lang="en-US" dirty="0" err="1"/>
              <a:t>tính</a:t>
            </a:r>
            <a:r>
              <a:rPr lang="en-US" dirty="0"/>
              <a:t> </a:t>
            </a:r>
            <a:r>
              <a:rPr lang="en-US" dirty="0" err="1"/>
              <a:t>độ</a:t>
            </a:r>
            <a:r>
              <a:rPr lang="en-US" dirty="0"/>
              <a:t> </a:t>
            </a:r>
            <a:r>
              <a:rPr lang="en-US" dirty="0" err="1"/>
              <a:t>đo</a:t>
            </a:r>
            <a:r>
              <a:rPr lang="en-US" dirty="0"/>
              <a:t> MAP </a:t>
            </a:r>
            <a:r>
              <a:rPr lang="en-US" dirty="0" err="1"/>
              <a:t>cho</a:t>
            </a:r>
            <a:r>
              <a:rPr lang="en-US" dirty="0"/>
              <a:t> 1000 </a:t>
            </a:r>
            <a:r>
              <a:rPr lang="en-US" dirty="0" err="1"/>
              <a:t>câu</a:t>
            </a:r>
            <a:r>
              <a:rPr lang="en-US" dirty="0"/>
              <a:t> </a:t>
            </a:r>
            <a:r>
              <a:rPr lang="en-US" dirty="0" err="1"/>
              <a:t>truy</a:t>
            </a:r>
            <a:r>
              <a:rPr lang="en-US" dirty="0"/>
              <a:t> </a:t>
            </a:r>
            <a:r>
              <a:rPr lang="en-US" dirty="0" err="1"/>
              <a:t>vấn</a:t>
            </a:r>
            <a:r>
              <a:rPr lang="en-US" dirty="0"/>
              <a:t>. </a:t>
            </a:r>
            <a:r>
              <a:rPr lang="en-US" dirty="0" err="1"/>
              <a:t>Đánh</a:t>
            </a:r>
            <a:r>
              <a:rPr lang="en-US" dirty="0"/>
              <a:t> </a:t>
            </a:r>
            <a:r>
              <a:rPr lang="en-US" dirty="0" err="1"/>
              <a:t>giá</a:t>
            </a:r>
            <a:r>
              <a:rPr lang="en-US" dirty="0"/>
              <a:t> </a:t>
            </a:r>
            <a:r>
              <a:rPr lang="en-US" dirty="0" err="1"/>
              <a:t>một</a:t>
            </a:r>
            <a:r>
              <a:rPr lang="en-US" dirty="0"/>
              <a:t> </a:t>
            </a:r>
            <a:r>
              <a:rPr lang="en-US" dirty="0" err="1"/>
              <a:t>liên</a:t>
            </a:r>
            <a:r>
              <a:rPr lang="en-US" dirty="0"/>
              <a:t> </a:t>
            </a:r>
            <a:r>
              <a:rPr lang="en-US" dirty="0" err="1"/>
              <a:t>kết</a:t>
            </a:r>
            <a:r>
              <a:rPr lang="en-US" dirty="0"/>
              <a:t> </a:t>
            </a:r>
            <a:r>
              <a:rPr lang="en-US" dirty="0" err="1"/>
              <a:t>trả</a:t>
            </a:r>
            <a:r>
              <a:rPr lang="en-US" dirty="0"/>
              <a:t> </a:t>
            </a:r>
            <a:r>
              <a:rPr lang="en-US" dirty="0" err="1"/>
              <a:t>về</a:t>
            </a:r>
            <a:r>
              <a:rPr lang="en-US" dirty="0"/>
              <a:t> </a:t>
            </a:r>
            <a:r>
              <a:rPr lang="en-US" dirty="0" err="1"/>
              <a:t>có</a:t>
            </a:r>
            <a:r>
              <a:rPr lang="en-US" dirty="0"/>
              <a:t> </a:t>
            </a:r>
            <a:r>
              <a:rPr lang="en-US" dirty="0" err="1"/>
              <a:t>tương</a:t>
            </a:r>
            <a:r>
              <a:rPr lang="en-US" dirty="0"/>
              <a:t> </a:t>
            </a:r>
            <a:r>
              <a:rPr lang="en-US" dirty="0" err="1"/>
              <a:t>quan</a:t>
            </a:r>
            <a:r>
              <a:rPr lang="en-US" dirty="0"/>
              <a:t> hay </a:t>
            </a:r>
            <a:r>
              <a:rPr lang="en-US" dirty="0" err="1"/>
              <a:t>không</a:t>
            </a:r>
            <a:r>
              <a:rPr lang="en-US" dirty="0"/>
              <a:t> </a:t>
            </a:r>
            <a:r>
              <a:rPr lang="en-US" dirty="0" err="1"/>
              <a:t>tương</a:t>
            </a:r>
            <a:r>
              <a:rPr lang="en-US" dirty="0"/>
              <a:t> </a:t>
            </a:r>
            <a:r>
              <a:rPr lang="en-US" dirty="0" err="1"/>
              <a:t>quan</a:t>
            </a:r>
            <a:r>
              <a:rPr lang="en-US" dirty="0"/>
              <a:t> </a:t>
            </a:r>
            <a:r>
              <a:rPr lang="en-US" dirty="0" err="1"/>
              <a:t>tùy</a:t>
            </a:r>
            <a:r>
              <a:rPr lang="en-US" dirty="0"/>
              <a:t> </a:t>
            </a:r>
            <a:r>
              <a:rPr lang="en-US" dirty="0" err="1"/>
              <a:t>vào</a:t>
            </a:r>
            <a:r>
              <a:rPr lang="en-US" dirty="0"/>
              <a:t> ý </a:t>
            </a:r>
            <a:r>
              <a:rPr lang="en-US" dirty="0" err="1"/>
              <a:t>kiến</a:t>
            </a:r>
            <a:r>
              <a:rPr lang="en-US" dirty="0"/>
              <a:t> </a:t>
            </a:r>
            <a:r>
              <a:rPr lang="en-US" dirty="0" err="1"/>
              <a:t>chủ</a:t>
            </a:r>
            <a:r>
              <a:rPr lang="en-US" dirty="0"/>
              <a:t> </a:t>
            </a:r>
            <a:r>
              <a:rPr lang="en-US" dirty="0" err="1"/>
              <a:t>quan</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trong</a:t>
            </a:r>
            <a:r>
              <a:rPr lang="en-US" dirty="0"/>
              <a:t> </a:t>
            </a:r>
            <a:r>
              <a:rPr lang="en-US" dirty="0" err="1"/>
              <a:t>thực</a:t>
            </a:r>
            <a:r>
              <a:rPr lang="en-US" dirty="0"/>
              <a:t> </a:t>
            </a:r>
            <a:r>
              <a:rPr lang="en-US" dirty="0" err="1"/>
              <a:t>nghiệm</a:t>
            </a:r>
            <a:r>
              <a:rPr lang="en-US" dirty="0"/>
              <a:t> </a:t>
            </a:r>
            <a:r>
              <a:rPr lang="en-US" dirty="0" err="1"/>
              <a:t>chọn</a:t>
            </a:r>
            <a:r>
              <a:rPr lang="en-US" dirty="0"/>
              <a:t> 10 </a:t>
            </a:r>
            <a:r>
              <a:rPr lang="en-US" dirty="0" err="1"/>
              <a:t>kết</a:t>
            </a:r>
            <a:r>
              <a:rPr lang="en-US" dirty="0"/>
              <a:t> </a:t>
            </a:r>
            <a:r>
              <a:rPr lang="en-US" dirty="0" err="1"/>
              <a:t>quả</a:t>
            </a:r>
            <a:r>
              <a:rPr lang="en-US" dirty="0"/>
              <a:t> </a:t>
            </a:r>
            <a:r>
              <a:rPr lang="en-US" dirty="0" err="1"/>
              <a:t>đầu</a:t>
            </a:r>
            <a:r>
              <a:rPr lang="en-US" dirty="0"/>
              <a:t> </a:t>
            </a:r>
            <a:r>
              <a:rPr lang="en-US" dirty="0" err="1"/>
              <a:t>tiên</a:t>
            </a:r>
            <a:r>
              <a:rPr lang="en-US" dirty="0"/>
              <a:t> </a:t>
            </a:r>
            <a:r>
              <a:rPr lang="en-US" dirty="0" err="1"/>
              <a:t>để</a:t>
            </a:r>
            <a:r>
              <a:rPr lang="en-US" dirty="0"/>
              <a:t> </a:t>
            </a:r>
            <a:r>
              <a:rPr lang="en-US" dirty="0" err="1"/>
              <a:t>đánh</a:t>
            </a:r>
            <a:r>
              <a:rPr lang="en-US" dirty="0"/>
              <a:t> </a:t>
            </a:r>
            <a:r>
              <a:rPr lang="en-US" dirty="0" err="1"/>
              <a:t>giá</a:t>
            </a:r>
            <a:r>
              <a:rPr lang="en-US" dirty="0"/>
              <a:t>.</a:t>
            </a:r>
          </a:p>
        </p:txBody>
      </p:sp>
    </p:spTree>
    <p:extLst>
      <p:ext uri="{BB962C8B-B14F-4D97-AF65-F5344CB8AC3E}">
        <p14:creationId xmlns:p14="http://schemas.microsoft.com/office/powerpoint/2010/main" val="878014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C014DD1E-5D91-48A3-AD6D-45FBA980D106}" type="slidenum">
              <a:rPr lang="vi-VN" smtClean="0"/>
              <a:pPr algn="r"/>
              <a:t>57</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AutoShape 2" descr="Káº¿t quáº£ hÃ¬nh áº£nh cho khai thÃ¡c máº¡ng xÃ£ há»i twi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Káº¿t quáº£ hÃ¬nh áº£nh cho khai thÃ¡c máº¡ng xÃ£ há»i twit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Káº¿t quáº£ hÃ¬nh áº£nh cho khai thÃ¡c máº¡ng xÃ£ há»i twit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Ã¬nh áº£nh cÃ³ liÃªn qu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HÃ¬nh áº£nh cÃ³ liÃªn qua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HÃ¬nh áº£nh cÃ³ liÃªn qua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descr="HÃ¬nh áº£nh cÃ³ liÃªn qua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itle 1"/>
          <p:cNvSpPr>
            <a:spLocks noGrp="1"/>
          </p:cNvSpPr>
          <p:nvPr>
            <p:ph type="title"/>
          </p:nvPr>
        </p:nvSpPr>
        <p:spPr>
          <a:xfrm>
            <a:off x="0" y="933717"/>
            <a:ext cx="12114212" cy="1219200"/>
          </a:xfrm>
        </p:spPr>
        <p:txBody>
          <a:bodyPr>
            <a:noAutofit/>
          </a:bodyPr>
          <a:lstStyle/>
          <a:p>
            <a:pPr algn="l"/>
            <a:r>
              <a:rPr lang="en-US" sz="4000" b="1" dirty="0"/>
              <a:t>2.5 </a:t>
            </a:r>
            <a:r>
              <a:rPr lang="en-US" sz="4000" b="1" dirty="0" err="1"/>
              <a:t>Kết</a:t>
            </a:r>
            <a:r>
              <a:rPr lang="en-US" sz="4000" b="1" dirty="0"/>
              <a:t> </a:t>
            </a:r>
            <a:r>
              <a:rPr lang="en-US" sz="4000" b="1" dirty="0" err="1"/>
              <a:t>quả</a:t>
            </a:r>
            <a:r>
              <a:rPr lang="en-US" sz="4000" b="1" dirty="0"/>
              <a:t> </a:t>
            </a:r>
            <a:r>
              <a:rPr lang="en-US" sz="4000" b="1" dirty="0" err="1"/>
              <a:t>dữ</a:t>
            </a:r>
            <a:r>
              <a:rPr lang="en-US" sz="4000" b="1" dirty="0"/>
              <a:t> </a:t>
            </a:r>
            <a:r>
              <a:rPr lang="en-US" sz="4000" b="1" dirty="0" err="1"/>
              <a:t>liệu</a:t>
            </a:r>
            <a:r>
              <a:rPr lang="en-US" sz="4000" b="1" dirty="0"/>
              <a:t> </a:t>
            </a:r>
            <a:r>
              <a:rPr lang="en-US" sz="4000" b="1" dirty="0" err="1"/>
              <a:t>thực</a:t>
            </a:r>
            <a:r>
              <a:rPr lang="en-US" sz="4000" b="1" dirty="0"/>
              <a:t> </a:t>
            </a:r>
            <a:r>
              <a:rPr lang="en-US" sz="4000" b="1" dirty="0" err="1"/>
              <a:t>nghiệm</a:t>
            </a:r>
            <a:r>
              <a:rPr lang="en-US" sz="4000" b="1" dirty="0"/>
              <a:t> </a:t>
            </a:r>
            <a:r>
              <a:rPr lang="en-US" sz="4000" b="1" dirty="0" err="1"/>
              <a:t>và</a:t>
            </a:r>
            <a:r>
              <a:rPr lang="en-US" sz="4000" b="1" dirty="0"/>
              <a:t> </a:t>
            </a:r>
            <a:r>
              <a:rPr lang="en-US" sz="4000" b="1" dirty="0" err="1"/>
              <a:t>đánh</a:t>
            </a:r>
            <a:r>
              <a:rPr lang="en-US" sz="4000" b="1" dirty="0"/>
              <a:t> </a:t>
            </a:r>
            <a:r>
              <a:rPr lang="en-US" sz="4000" b="1" dirty="0" err="1"/>
              <a:t>giá</a:t>
            </a:r>
            <a:endParaRPr lang="en-US" sz="4000" dirty="0"/>
          </a:p>
        </p:txBody>
      </p:sp>
      <p:sp>
        <p:nvSpPr>
          <p:cNvPr id="10" name="Rectangle 9"/>
          <p:cNvSpPr/>
          <p:nvPr/>
        </p:nvSpPr>
        <p:spPr>
          <a:xfrm>
            <a:off x="917575" y="2362200"/>
            <a:ext cx="7920037" cy="2677656"/>
          </a:xfrm>
          <a:prstGeom prst="rect">
            <a:avLst/>
          </a:prstGeom>
        </p:spPr>
        <p:txBody>
          <a:bodyPr wrap="square">
            <a:spAutoFit/>
          </a:bodyPr>
          <a:lstStyle/>
          <a:p>
            <a:r>
              <a:rPr lang="en-US" b="1" dirty="0"/>
              <a:t>2.5.3 </a:t>
            </a:r>
            <a:r>
              <a:rPr lang="en-US" b="1" dirty="0" err="1"/>
              <a:t>Kết</a:t>
            </a:r>
            <a:r>
              <a:rPr lang="en-US" b="1" dirty="0"/>
              <a:t> </a:t>
            </a:r>
            <a:r>
              <a:rPr lang="en-US" b="1" dirty="0" err="1"/>
              <a:t>quả</a:t>
            </a:r>
            <a:r>
              <a:rPr lang="en-US" b="1" dirty="0"/>
              <a:t> </a:t>
            </a:r>
            <a:r>
              <a:rPr lang="en-US" b="1" dirty="0" err="1"/>
              <a:t>đánh</a:t>
            </a:r>
            <a:r>
              <a:rPr lang="en-US" b="1" dirty="0"/>
              <a:t> </a:t>
            </a:r>
            <a:r>
              <a:rPr lang="en-US" b="1" dirty="0" err="1"/>
              <a:t>giá</a:t>
            </a:r>
            <a:endParaRPr lang="en-US" b="1" dirty="0"/>
          </a:p>
          <a:p>
            <a:pPr marL="342900" indent="-342900">
              <a:buFont typeface="Wingdings" pitchFamily="2" charset="2"/>
              <a:buChar char="Ø"/>
            </a:pPr>
            <a:r>
              <a:rPr lang="en-US" dirty="0" err="1"/>
              <a:t>Trong</a:t>
            </a:r>
            <a:r>
              <a:rPr lang="en-US" dirty="0"/>
              <a:t> </a:t>
            </a:r>
            <a:r>
              <a:rPr lang="en-US" dirty="0" err="1"/>
              <a:t>công</a:t>
            </a:r>
            <a:r>
              <a:rPr lang="en-US" dirty="0"/>
              <a:t> </a:t>
            </a:r>
            <a:r>
              <a:rPr lang="en-US" dirty="0" err="1"/>
              <a:t>thức</a:t>
            </a:r>
            <a:r>
              <a:rPr lang="en-US" dirty="0"/>
              <a:t> </a:t>
            </a:r>
            <a:r>
              <a:rPr lang="en-US" dirty="0" err="1"/>
              <a:t>xếp</a:t>
            </a:r>
            <a:r>
              <a:rPr lang="en-US" dirty="0"/>
              <a:t> </a:t>
            </a:r>
            <a:r>
              <a:rPr lang="en-US" dirty="0" err="1"/>
              <a:t>hạng</a:t>
            </a:r>
            <a:r>
              <a:rPr lang="en-US" dirty="0"/>
              <a:t> </a:t>
            </a:r>
            <a:r>
              <a:rPr lang="en-US" dirty="0" err="1"/>
              <a:t>trang</a:t>
            </a:r>
            <a:r>
              <a:rPr lang="en-US" dirty="0"/>
              <a:t> web (2), </a:t>
            </a:r>
            <a:r>
              <a:rPr lang="en-US" dirty="0" err="1"/>
              <a:t>chúng</a:t>
            </a:r>
            <a:r>
              <a:rPr lang="en-US" dirty="0"/>
              <a:t> </a:t>
            </a:r>
            <a:r>
              <a:rPr lang="en-US" dirty="0" err="1"/>
              <a:t>tôi</a:t>
            </a:r>
            <a:r>
              <a:rPr lang="en-US" dirty="0"/>
              <a:t> </a:t>
            </a:r>
            <a:r>
              <a:rPr lang="en-US" dirty="0" err="1"/>
              <a:t>thực</a:t>
            </a:r>
            <a:r>
              <a:rPr lang="en-US" dirty="0"/>
              <a:t> </a:t>
            </a:r>
            <a:r>
              <a:rPr lang="en-US" dirty="0" err="1"/>
              <a:t>nghiệm</a:t>
            </a:r>
            <a:r>
              <a:rPr lang="en-US" dirty="0"/>
              <a:t> </a:t>
            </a:r>
            <a:r>
              <a:rPr lang="en-US" dirty="0" err="1"/>
              <a:t>với</a:t>
            </a:r>
            <a:r>
              <a:rPr lang="en-US" dirty="0"/>
              <a:t> 0 ≤ α ≤ 1 </a:t>
            </a:r>
            <a:r>
              <a:rPr lang="en-US" dirty="0" err="1"/>
              <a:t>và</a:t>
            </a:r>
            <a:r>
              <a:rPr lang="en-US" dirty="0"/>
              <a:t> β = 0.5.</a:t>
            </a:r>
          </a:p>
          <a:p>
            <a:pPr marL="342900" indent="-342900">
              <a:buFont typeface="Wingdings" pitchFamily="2" charset="2"/>
              <a:buChar char="Ø"/>
            </a:pPr>
            <a:r>
              <a:rPr lang="en-US" dirty="0" err="1"/>
              <a:t>Công</a:t>
            </a:r>
            <a:r>
              <a:rPr lang="en-US" dirty="0"/>
              <a:t> </a:t>
            </a:r>
            <a:r>
              <a:rPr lang="en-US" dirty="0" err="1"/>
              <a:t>thức</a:t>
            </a:r>
            <a:r>
              <a:rPr lang="en-US" dirty="0"/>
              <a:t> (4), </a:t>
            </a:r>
            <a:r>
              <a:rPr lang="en-US" dirty="0" err="1"/>
              <a:t>chúng</a:t>
            </a:r>
            <a:r>
              <a:rPr lang="en-US" dirty="0"/>
              <a:t> </a:t>
            </a:r>
            <a:r>
              <a:rPr lang="en-US" dirty="0" err="1"/>
              <a:t>tôi</a:t>
            </a:r>
            <a:r>
              <a:rPr lang="en-US" dirty="0"/>
              <a:t> </a:t>
            </a:r>
            <a:r>
              <a:rPr lang="en-US" dirty="0" err="1"/>
              <a:t>chọn</a:t>
            </a:r>
            <a:r>
              <a:rPr lang="en-US" dirty="0"/>
              <a:t> γ = 0.5 </a:t>
            </a:r>
            <a:r>
              <a:rPr lang="en-US" dirty="0" err="1"/>
              <a:t>và</a:t>
            </a:r>
            <a:r>
              <a:rPr lang="en-US" dirty="0"/>
              <a:t> </a:t>
            </a:r>
            <a:r>
              <a:rPr lang="en-US" dirty="0" err="1"/>
              <a:t>kích</a:t>
            </a:r>
            <a:r>
              <a:rPr lang="en-US" dirty="0"/>
              <a:t> </a:t>
            </a:r>
            <a:r>
              <a:rPr lang="en-US" dirty="0" err="1"/>
              <a:t>thước</a:t>
            </a:r>
            <a:r>
              <a:rPr lang="en-US" dirty="0"/>
              <a:t> </a:t>
            </a:r>
            <a:r>
              <a:rPr lang="en-US" dirty="0" err="1"/>
              <a:t>câu</a:t>
            </a:r>
            <a:r>
              <a:rPr lang="en-US" dirty="0"/>
              <a:t> </a:t>
            </a:r>
            <a:r>
              <a:rPr lang="en-US" dirty="0" err="1"/>
              <a:t>truy</a:t>
            </a:r>
            <a:r>
              <a:rPr lang="en-US" dirty="0"/>
              <a:t> </a:t>
            </a:r>
            <a:r>
              <a:rPr lang="en-US" dirty="0" err="1"/>
              <a:t>vấn</a:t>
            </a:r>
            <a:r>
              <a:rPr lang="en-US" dirty="0"/>
              <a:t> </a:t>
            </a:r>
            <a:r>
              <a:rPr lang="en-US" dirty="0" err="1"/>
              <a:t>cho</a:t>
            </a:r>
            <a:r>
              <a:rPr lang="en-US" dirty="0"/>
              <a:t> </a:t>
            </a:r>
            <a:r>
              <a:rPr lang="en-US" dirty="0" err="1"/>
              <a:t>mỗi</a:t>
            </a:r>
            <a:r>
              <a:rPr lang="en-US" dirty="0"/>
              <a:t> </a:t>
            </a:r>
            <a:r>
              <a:rPr lang="en-US" dirty="0" err="1"/>
              <a:t>từ</a:t>
            </a:r>
            <a:r>
              <a:rPr lang="en-US" dirty="0"/>
              <a:t> </a:t>
            </a:r>
            <a:r>
              <a:rPr lang="en-US" dirty="0" err="1"/>
              <a:t>khóa</a:t>
            </a:r>
            <a:r>
              <a:rPr lang="en-US" dirty="0"/>
              <a:t> </a:t>
            </a:r>
            <a:r>
              <a:rPr lang="en-US" dirty="0" err="1"/>
              <a:t>là</a:t>
            </a:r>
            <a:r>
              <a:rPr lang="en-US" dirty="0"/>
              <a:t> 5. </a:t>
            </a:r>
            <a:r>
              <a:rPr lang="en-US" dirty="0" err="1"/>
              <a:t>Hình</a:t>
            </a:r>
            <a:r>
              <a:rPr lang="en-US" dirty="0"/>
              <a:t> 1 </a:t>
            </a:r>
            <a:r>
              <a:rPr lang="en-US" dirty="0" err="1"/>
              <a:t>dưới</a:t>
            </a:r>
            <a:r>
              <a:rPr lang="en-US" dirty="0"/>
              <a:t> </a:t>
            </a:r>
            <a:r>
              <a:rPr lang="en-US" dirty="0" err="1"/>
              <a:t>đây</a:t>
            </a:r>
            <a:r>
              <a:rPr lang="en-US" dirty="0"/>
              <a:t> </a:t>
            </a:r>
            <a:r>
              <a:rPr lang="en-US" dirty="0" err="1"/>
              <a:t>mô</a:t>
            </a:r>
            <a:r>
              <a:rPr lang="en-US" dirty="0"/>
              <a:t> </a:t>
            </a:r>
            <a:r>
              <a:rPr lang="en-US" dirty="0" err="1"/>
              <a:t>tả</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nghiệm</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tìm</a:t>
            </a:r>
            <a:r>
              <a:rPr lang="en-US" dirty="0"/>
              <a:t> </a:t>
            </a:r>
            <a:r>
              <a:rPr lang="en-US" dirty="0" err="1"/>
              <a:t>kiếm</a:t>
            </a:r>
            <a:r>
              <a:rPr lang="en-US" dirty="0"/>
              <a:t>.</a:t>
            </a:r>
          </a:p>
          <a:p>
            <a:endParaRPr lang="en-US" dirty="0"/>
          </a:p>
        </p:txBody>
      </p:sp>
    </p:spTree>
    <p:extLst>
      <p:ext uri="{BB962C8B-B14F-4D97-AF65-F5344CB8AC3E}">
        <p14:creationId xmlns:p14="http://schemas.microsoft.com/office/powerpoint/2010/main" val="13482404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r"/>
            <a:fld id="{C014DD1E-5D91-48A3-AD6D-45FBA980D106}" type="slidenum">
              <a:rPr lang="vi-VN" smtClean="0"/>
              <a:pPr algn="r"/>
              <a:t>58</a:t>
            </a:fld>
            <a:endParaRPr lang="vi-VN" dirty="0"/>
          </a:p>
        </p:txBody>
      </p:sp>
      <p:sp>
        <p:nvSpPr>
          <p:cNvPr id="5" name="Rectangle 4"/>
          <p:cNvSpPr/>
          <p:nvPr/>
        </p:nvSpPr>
        <p:spPr>
          <a:xfrm>
            <a:off x="0" y="0"/>
            <a:ext cx="12188825" cy="707886"/>
          </a:xfrm>
          <a:prstGeom prst="rect">
            <a:avLst/>
          </a:prstGeom>
        </p:spPr>
        <p:txBody>
          <a:bodyPr wrap="square">
            <a:spAutoFit/>
          </a:bodyPr>
          <a:lstStyle/>
          <a:p>
            <a:pPr algn="ct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thác</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mạng</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xã</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b="1" dirty="0" err="1">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hội</a:t>
            </a:r>
            <a:r>
              <a:rPr lang="en-US" sz="4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Twitter</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AutoShape 2" descr="Káº¿t quáº£ hÃ¬nh áº£nh cho khai thÃ¡c máº¡ng xÃ£ há»i twi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Káº¿t quáº£ hÃ¬nh áº£nh cho khai thÃ¡c máº¡ng xÃ£ há»i twit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Káº¿t quáº£ hÃ¬nh áº£nh cho khai thÃ¡c máº¡ng xÃ£ há»i twit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HÃ¬nh áº£nh cÃ³ liÃªn qua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HÃ¬nh áº£nh cÃ³ liÃªn qua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2" descr="HÃ¬nh áº£nh cÃ³ liÃªn qua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4" descr="HÃ¬nh áº£nh cÃ³ liÃªn qua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p:nvPr/>
        </p:nvPicPr>
        <p:blipFill>
          <a:blip r:embed="rId2"/>
          <a:stretch>
            <a:fillRect/>
          </a:stretch>
        </p:blipFill>
        <p:spPr>
          <a:xfrm>
            <a:off x="339915" y="1447800"/>
            <a:ext cx="7996237" cy="3749674"/>
          </a:xfrm>
          <a:prstGeom prst="rect">
            <a:avLst/>
          </a:prstGeom>
        </p:spPr>
      </p:pic>
      <p:sp>
        <p:nvSpPr>
          <p:cNvPr id="6" name="Rectangle 5"/>
          <p:cNvSpPr/>
          <p:nvPr/>
        </p:nvSpPr>
        <p:spPr>
          <a:xfrm>
            <a:off x="8685212" y="1752600"/>
            <a:ext cx="3046412" cy="2677656"/>
          </a:xfrm>
          <a:prstGeom prst="rect">
            <a:avLst/>
          </a:prstGeom>
        </p:spPr>
        <p:txBody>
          <a:bodyPr wrap="square">
            <a:spAutoFit/>
          </a:bodyPr>
          <a:lstStyle/>
          <a:p>
            <a:r>
              <a:rPr lang="en-US" b="1" dirty="0" err="1"/>
              <a:t>Hình</a:t>
            </a:r>
            <a:r>
              <a:rPr lang="en-US" b="1" dirty="0"/>
              <a:t> </a:t>
            </a:r>
            <a:r>
              <a:rPr lang="en-US" dirty="0"/>
              <a:t> </a:t>
            </a:r>
            <a:r>
              <a:rPr lang="en-US" dirty="0" err="1"/>
              <a:t>Giá</a:t>
            </a:r>
            <a:r>
              <a:rPr lang="en-US" dirty="0"/>
              <a:t> </a:t>
            </a:r>
            <a:r>
              <a:rPr lang="en-US" dirty="0" err="1"/>
              <a:t>trị</a:t>
            </a:r>
            <a:r>
              <a:rPr lang="en-US" dirty="0"/>
              <a:t> Mean Average Precision </a:t>
            </a:r>
            <a:r>
              <a:rPr lang="en-US" dirty="0" err="1"/>
              <a:t>theo</a:t>
            </a:r>
            <a:r>
              <a:rPr lang="en-US" dirty="0"/>
              <a:t> α</a:t>
            </a:r>
          </a:p>
          <a:p>
            <a:r>
              <a:rPr lang="en-US" dirty="0"/>
              <a:t>Theo </a:t>
            </a:r>
            <a:r>
              <a:rPr lang="en-US" dirty="0" err="1"/>
              <a:t>như</a:t>
            </a:r>
            <a:r>
              <a:rPr lang="en-US" dirty="0"/>
              <a:t> </a:t>
            </a:r>
            <a:r>
              <a:rPr lang="en-US" dirty="0" err="1"/>
              <a:t>hình</a:t>
            </a:r>
            <a:r>
              <a:rPr lang="en-US" dirty="0"/>
              <a:t> </a:t>
            </a:r>
            <a:r>
              <a:rPr lang="en-US" dirty="0" err="1"/>
              <a:t>hiệu</a:t>
            </a:r>
            <a:r>
              <a:rPr lang="en-US" dirty="0"/>
              <a:t> </a:t>
            </a:r>
            <a:r>
              <a:rPr lang="en-US" dirty="0" err="1"/>
              <a:t>quả</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tìm</a:t>
            </a:r>
            <a:r>
              <a:rPr lang="en-US" dirty="0"/>
              <a:t> </a:t>
            </a:r>
            <a:r>
              <a:rPr lang="en-US" dirty="0" err="1"/>
              <a:t>kiếm</a:t>
            </a:r>
            <a:r>
              <a:rPr lang="en-US" dirty="0"/>
              <a:t> </a:t>
            </a:r>
            <a:r>
              <a:rPr lang="en-US" dirty="0" err="1"/>
              <a:t>đạt</a:t>
            </a:r>
            <a:r>
              <a:rPr lang="en-US" dirty="0"/>
              <a:t> </a:t>
            </a:r>
            <a:r>
              <a:rPr lang="en-US" dirty="0" err="1"/>
              <a:t>tốt</a:t>
            </a:r>
            <a:r>
              <a:rPr lang="en-US" dirty="0"/>
              <a:t> </a:t>
            </a:r>
            <a:r>
              <a:rPr lang="en-US" dirty="0" err="1"/>
              <a:t>nhất</a:t>
            </a:r>
            <a:r>
              <a:rPr lang="en-US" dirty="0"/>
              <a:t> </a:t>
            </a:r>
            <a:r>
              <a:rPr lang="en-US" dirty="0" err="1"/>
              <a:t>khi</a:t>
            </a:r>
            <a:r>
              <a:rPr lang="en-US" dirty="0"/>
              <a:t> α ∈ [0.6, 0.8].</a:t>
            </a:r>
          </a:p>
        </p:txBody>
      </p:sp>
    </p:spTree>
    <p:extLst>
      <p:ext uri="{BB962C8B-B14F-4D97-AF65-F5344CB8AC3E}">
        <p14:creationId xmlns:p14="http://schemas.microsoft.com/office/powerpoint/2010/main" val="2521332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74613" y="1600200"/>
            <a:ext cx="11734799" cy="4038599"/>
          </a:xfrm>
        </p:spPr>
        <p:txBody>
          <a:bodyPr/>
          <a:lstStyle/>
          <a:p>
            <a:pPr marL="457200" lvl="1" indent="0" algn="just">
              <a:buNone/>
            </a:pPr>
            <a:r>
              <a:rPr lang="en-US" dirty="0"/>
              <a:t>	</a:t>
            </a:r>
            <a:r>
              <a:rPr lang="en-US" dirty="0" err="1"/>
              <a:t>Mặc</a:t>
            </a:r>
            <a:r>
              <a:rPr lang="en-US" dirty="0"/>
              <a:t> </a:t>
            </a:r>
            <a:r>
              <a:rPr lang="en-US" dirty="0" err="1"/>
              <a:t>dù</a:t>
            </a:r>
            <a:r>
              <a:rPr lang="en-US" dirty="0"/>
              <a:t>, </a:t>
            </a:r>
            <a:r>
              <a:rPr lang="en-US" dirty="0" err="1"/>
              <a:t>công</a:t>
            </a:r>
            <a:r>
              <a:rPr lang="en-US" dirty="0"/>
              <a:t> </a:t>
            </a:r>
            <a:r>
              <a:rPr lang="en-US" dirty="0" err="1"/>
              <a:t>cụ</a:t>
            </a:r>
            <a:r>
              <a:rPr lang="en-US" dirty="0"/>
              <a:t> </a:t>
            </a:r>
            <a:r>
              <a:rPr lang="en-US" dirty="0" err="1"/>
              <a:t>tìm</a:t>
            </a:r>
            <a:r>
              <a:rPr lang="en-US" dirty="0"/>
              <a:t> </a:t>
            </a:r>
            <a:r>
              <a:rPr lang="en-US" dirty="0" err="1"/>
              <a:t>kiếm</a:t>
            </a:r>
            <a:r>
              <a:rPr lang="en-US" dirty="0"/>
              <a:t> </a:t>
            </a:r>
            <a:r>
              <a:rPr lang="en-US" dirty="0" err="1"/>
              <a:t>ra</a:t>
            </a:r>
            <a:r>
              <a:rPr lang="en-US" dirty="0"/>
              <a:t> </a:t>
            </a:r>
            <a:r>
              <a:rPr lang="en-US" dirty="0" err="1"/>
              <a:t>đời</a:t>
            </a:r>
            <a:r>
              <a:rPr lang="en-US" dirty="0"/>
              <a:t> </a:t>
            </a:r>
            <a:r>
              <a:rPr lang="en-US" dirty="0" err="1"/>
              <a:t>để</a:t>
            </a:r>
            <a:r>
              <a:rPr lang="en-US" dirty="0"/>
              <a:t> </a:t>
            </a:r>
            <a:r>
              <a:rPr lang="en-US" dirty="0" err="1"/>
              <a:t>đáp</a:t>
            </a:r>
            <a:r>
              <a:rPr lang="en-US" dirty="0"/>
              <a:t> </a:t>
            </a:r>
            <a:r>
              <a:rPr lang="en-US" dirty="0" err="1"/>
              <a:t>ứng</a:t>
            </a:r>
            <a:r>
              <a:rPr lang="en-US" dirty="0"/>
              <a:t> </a:t>
            </a:r>
            <a:r>
              <a:rPr lang="en-US" dirty="0" err="1"/>
              <a:t>cho</a:t>
            </a:r>
            <a:r>
              <a:rPr lang="en-US" dirty="0"/>
              <a:t> </a:t>
            </a:r>
            <a:r>
              <a:rPr lang="en-US" dirty="0" err="1"/>
              <a:t>người</a:t>
            </a:r>
            <a:r>
              <a:rPr lang="en-US" dirty="0"/>
              <a:t> </a:t>
            </a:r>
            <a:r>
              <a:rPr lang="en-US" dirty="0" err="1"/>
              <a:t>dùng</a:t>
            </a:r>
            <a:r>
              <a:rPr lang="en-US" dirty="0"/>
              <a:t>, </a:t>
            </a:r>
            <a:r>
              <a:rPr lang="en-US" dirty="0" err="1"/>
              <a:t>nhưng</a:t>
            </a:r>
            <a:r>
              <a:rPr lang="en-US" dirty="0"/>
              <a:t> </a:t>
            </a:r>
            <a:r>
              <a:rPr lang="en-US" dirty="0" err="1"/>
              <a:t>với</a:t>
            </a:r>
            <a:r>
              <a:rPr lang="en-US" dirty="0"/>
              <a:t> </a:t>
            </a:r>
            <a:r>
              <a:rPr lang="en-US" dirty="0" err="1"/>
              <a:t>số</a:t>
            </a:r>
            <a:r>
              <a:rPr lang="en-US" dirty="0"/>
              <a:t> </a:t>
            </a:r>
            <a:r>
              <a:rPr lang="en-US" dirty="0" err="1"/>
              <a:t>lượng</a:t>
            </a:r>
            <a:r>
              <a:rPr lang="en-US" dirty="0"/>
              <a:t> </a:t>
            </a:r>
            <a:r>
              <a:rPr lang="en-US" dirty="0" err="1"/>
              <a:t>thông</a:t>
            </a:r>
            <a:r>
              <a:rPr lang="en-US" dirty="0"/>
              <a:t> tin </a:t>
            </a:r>
            <a:r>
              <a:rPr lang="en-US" dirty="0" err="1"/>
              <a:t>khổng</a:t>
            </a:r>
            <a:r>
              <a:rPr lang="en-US" dirty="0"/>
              <a:t> </a:t>
            </a:r>
            <a:r>
              <a:rPr lang="en-US" dirty="0" err="1"/>
              <a:t>lồ</a:t>
            </a:r>
            <a:r>
              <a:rPr lang="en-US" dirty="0"/>
              <a:t> </a:t>
            </a:r>
            <a:r>
              <a:rPr lang="en-US" dirty="0" err="1"/>
              <a:t>hiện</a:t>
            </a:r>
            <a:r>
              <a:rPr lang="en-US" dirty="0"/>
              <a:t> nay </a:t>
            </a:r>
            <a:r>
              <a:rPr lang="en-US" dirty="0" err="1"/>
              <a:t>thì</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a:t>thông</a:t>
            </a:r>
            <a:r>
              <a:rPr lang="en-US" dirty="0"/>
              <a:t> tin </a:t>
            </a:r>
            <a:r>
              <a:rPr lang="en-US" dirty="0" err="1"/>
              <a:t>cũng</a:t>
            </a:r>
            <a:r>
              <a:rPr lang="en-US" dirty="0"/>
              <a:t> </a:t>
            </a:r>
            <a:r>
              <a:rPr lang="en-US" dirty="0" err="1"/>
              <a:t>trở</a:t>
            </a:r>
            <a:r>
              <a:rPr lang="en-US" dirty="0"/>
              <a:t> </a:t>
            </a:r>
            <a:r>
              <a:rPr lang="en-US" dirty="0" err="1"/>
              <a:t>nên</a:t>
            </a:r>
            <a:r>
              <a:rPr lang="en-US" dirty="0"/>
              <a:t> </a:t>
            </a:r>
            <a:r>
              <a:rPr lang="en-US" dirty="0" err="1"/>
              <a:t>khó</a:t>
            </a:r>
            <a:r>
              <a:rPr lang="en-US" dirty="0"/>
              <a:t> </a:t>
            </a:r>
            <a:r>
              <a:rPr lang="en-US" dirty="0" err="1"/>
              <a:t>khăn</a:t>
            </a:r>
            <a:r>
              <a:rPr lang="en-US" dirty="0"/>
              <a:t> </a:t>
            </a:r>
            <a:r>
              <a:rPr lang="en-US" dirty="0" err="1"/>
              <a:t>cho</a:t>
            </a:r>
            <a:r>
              <a:rPr lang="en-US" dirty="0"/>
              <a:t> </a:t>
            </a:r>
            <a:r>
              <a:rPr lang="en-US" dirty="0" err="1"/>
              <a:t>người</a:t>
            </a:r>
            <a:r>
              <a:rPr lang="en-US" dirty="0"/>
              <a:t> </a:t>
            </a:r>
            <a:r>
              <a:rPr lang="en-US" dirty="0" err="1"/>
              <a:t>dùng</a:t>
            </a:r>
            <a:r>
              <a:rPr lang="en-US" dirty="0"/>
              <a:t>:	</a:t>
            </a:r>
          </a:p>
          <a:p>
            <a:pPr marL="457200" lvl="1" indent="0" algn="just">
              <a:buNone/>
            </a:pPr>
            <a:r>
              <a:rPr lang="en-US" sz="3600" dirty="0"/>
              <a:t>	- </a:t>
            </a:r>
            <a:r>
              <a:rPr lang="en-US" dirty="0" err="1"/>
              <a:t>Người</a:t>
            </a:r>
            <a:r>
              <a:rPr lang="en-US" dirty="0"/>
              <a:t> </a:t>
            </a:r>
            <a:r>
              <a:rPr lang="en-US" dirty="0" err="1"/>
              <a:t>dùng</a:t>
            </a:r>
            <a:r>
              <a:rPr lang="en-US" dirty="0"/>
              <a:t> </a:t>
            </a:r>
            <a:r>
              <a:rPr lang="en-US" dirty="0" err="1"/>
              <a:t>không</a:t>
            </a:r>
            <a:r>
              <a:rPr lang="en-US" dirty="0"/>
              <a:t> </a:t>
            </a:r>
            <a:r>
              <a:rPr lang="en-US" dirty="0" err="1"/>
              <a:t>thực</a:t>
            </a:r>
            <a:r>
              <a:rPr lang="en-US" dirty="0"/>
              <a:t> </a:t>
            </a:r>
            <a:r>
              <a:rPr lang="en-US" dirty="0" err="1"/>
              <a:t>sự</a:t>
            </a:r>
            <a:r>
              <a:rPr lang="en-US" dirty="0"/>
              <a:t> </a:t>
            </a:r>
            <a:r>
              <a:rPr lang="en-US" dirty="0" err="1"/>
              <a:t>biết</a:t>
            </a:r>
            <a:r>
              <a:rPr lang="en-US" dirty="0"/>
              <a:t> </a:t>
            </a:r>
            <a:r>
              <a:rPr lang="en-US" dirty="0" err="1"/>
              <a:t>rõ</a:t>
            </a:r>
            <a:r>
              <a:rPr lang="en-US" dirty="0"/>
              <a:t> </a:t>
            </a:r>
            <a:r>
              <a:rPr lang="en-US" dirty="0" err="1"/>
              <a:t>những</a:t>
            </a:r>
            <a:r>
              <a:rPr lang="en-US" dirty="0"/>
              <a:t> </a:t>
            </a:r>
            <a:r>
              <a:rPr lang="en-US" dirty="0" err="1"/>
              <a:t>gì</a:t>
            </a:r>
            <a:r>
              <a:rPr lang="en-US" dirty="0"/>
              <a:t> </a:t>
            </a:r>
            <a:r>
              <a:rPr lang="en-US" dirty="0" err="1"/>
              <a:t>mình</a:t>
            </a:r>
            <a:r>
              <a:rPr lang="en-US" dirty="0"/>
              <a:t> </a:t>
            </a:r>
            <a:r>
              <a:rPr lang="en-US" dirty="0" err="1"/>
              <a:t>đang</a:t>
            </a:r>
            <a:r>
              <a:rPr lang="en-US" dirty="0"/>
              <a:t> </a:t>
            </a:r>
            <a:r>
              <a:rPr lang="en-US" dirty="0" err="1"/>
              <a:t>tìm</a:t>
            </a:r>
            <a:r>
              <a:rPr lang="en-US" dirty="0"/>
              <a:t> </a:t>
            </a:r>
            <a:r>
              <a:rPr lang="en-US" dirty="0" err="1"/>
              <a:t>kiếm</a:t>
            </a:r>
            <a:r>
              <a:rPr lang="en-US" dirty="0"/>
              <a:t> </a:t>
            </a:r>
            <a:r>
              <a:rPr lang="en-US" dirty="0" err="1"/>
              <a:t>cho</a:t>
            </a:r>
            <a:r>
              <a:rPr lang="en-US" dirty="0"/>
              <a:t> </a:t>
            </a:r>
            <a:r>
              <a:rPr lang="en-US" dirty="0" err="1"/>
              <a:t>đến</a:t>
            </a:r>
            <a:r>
              <a:rPr lang="en-US" dirty="0"/>
              <a:t> </a:t>
            </a:r>
            <a:r>
              <a:rPr lang="en-US" dirty="0" err="1"/>
              <a:t>khi</a:t>
            </a:r>
            <a:r>
              <a:rPr lang="en-US" dirty="0"/>
              <a:t> </a:t>
            </a:r>
            <a:r>
              <a:rPr lang="en-US" dirty="0" err="1"/>
              <a:t>tìm</a:t>
            </a:r>
            <a:r>
              <a:rPr lang="en-US" dirty="0"/>
              <a:t> </a:t>
            </a:r>
            <a:r>
              <a:rPr lang="en-US" dirty="0" err="1"/>
              <a:t>thấy</a:t>
            </a:r>
            <a:r>
              <a:rPr lang="en-US" dirty="0"/>
              <a:t> </a:t>
            </a:r>
            <a:r>
              <a:rPr lang="en-US" dirty="0" err="1"/>
              <a:t>nó</a:t>
            </a:r>
            <a:r>
              <a:rPr lang="en-US" dirty="0"/>
              <a:t>.</a:t>
            </a:r>
          </a:p>
          <a:p>
            <a:pPr marL="457200" lvl="1" indent="0" algn="just">
              <a:buNone/>
            </a:pPr>
            <a:r>
              <a:rPr lang="en-US" sz="3600" dirty="0"/>
              <a:t>	- </a:t>
            </a:r>
            <a:r>
              <a:rPr lang="en-US" dirty="0" err="1"/>
              <a:t>Nếu</a:t>
            </a:r>
            <a:r>
              <a:rPr lang="en-US" dirty="0"/>
              <a:t> </a:t>
            </a:r>
            <a:r>
              <a:rPr lang="en-US" dirty="0" err="1"/>
              <a:t>biết</a:t>
            </a:r>
            <a:r>
              <a:rPr lang="en-US" dirty="0"/>
              <a:t> </a:t>
            </a:r>
            <a:r>
              <a:rPr lang="en-US" dirty="0" err="1"/>
              <a:t>thì</a:t>
            </a:r>
            <a:r>
              <a:rPr lang="en-US" dirty="0"/>
              <a:t> </a:t>
            </a:r>
            <a:r>
              <a:rPr lang="en-US" dirty="0" err="1"/>
              <a:t>người</a:t>
            </a:r>
            <a:r>
              <a:rPr lang="en-US" dirty="0"/>
              <a:t> </a:t>
            </a:r>
            <a:r>
              <a:rPr lang="en-US" dirty="0" err="1"/>
              <a:t>dùng</a:t>
            </a:r>
            <a:r>
              <a:rPr lang="en-US" dirty="0"/>
              <a:t> </a:t>
            </a:r>
            <a:r>
              <a:rPr lang="en-US" dirty="0" err="1"/>
              <a:t>cũng</a:t>
            </a:r>
            <a:r>
              <a:rPr lang="en-US" dirty="0"/>
              <a:t> </a:t>
            </a:r>
            <a:r>
              <a:rPr lang="en-US" dirty="0" err="1"/>
              <a:t>không</a:t>
            </a:r>
            <a:r>
              <a:rPr lang="en-US" dirty="0"/>
              <a:t> </a:t>
            </a:r>
            <a:r>
              <a:rPr lang="en-US" dirty="0" err="1"/>
              <a:t>biết</a:t>
            </a:r>
            <a:r>
              <a:rPr lang="en-US" dirty="0"/>
              <a:t> </a:t>
            </a:r>
            <a:r>
              <a:rPr lang="en-US" dirty="0" err="1"/>
              <a:t>dùng</a:t>
            </a:r>
            <a:r>
              <a:rPr lang="en-US" dirty="0"/>
              <a:t> </a:t>
            </a:r>
            <a:r>
              <a:rPr lang="en-US" dirty="0" err="1"/>
              <a:t>câu</a:t>
            </a:r>
            <a:r>
              <a:rPr lang="en-US" dirty="0"/>
              <a:t> </a:t>
            </a:r>
            <a:r>
              <a:rPr lang="en-US" dirty="0" err="1"/>
              <a:t>truy</a:t>
            </a:r>
            <a:r>
              <a:rPr lang="en-US" dirty="0"/>
              <a:t> </a:t>
            </a:r>
            <a:r>
              <a:rPr lang="en-US" dirty="0" err="1"/>
              <a:t>vấn</a:t>
            </a:r>
            <a:r>
              <a:rPr lang="en-US" dirty="0"/>
              <a:t> </a:t>
            </a:r>
            <a:r>
              <a:rPr lang="en-US" dirty="0" err="1"/>
              <a:t>nào</a:t>
            </a:r>
            <a:r>
              <a:rPr lang="en-US" dirty="0"/>
              <a:t> </a:t>
            </a:r>
            <a:r>
              <a:rPr lang="en-US" dirty="0" err="1"/>
              <a:t>cho</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nhu</a:t>
            </a:r>
            <a:r>
              <a:rPr lang="en-US" dirty="0"/>
              <a:t> </a:t>
            </a:r>
            <a:r>
              <a:rPr lang="en-US" dirty="0" err="1"/>
              <a:t>cầu</a:t>
            </a:r>
            <a:r>
              <a:rPr lang="en-US" dirty="0"/>
              <a:t>.</a:t>
            </a:r>
          </a:p>
          <a:p>
            <a:pPr marL="457200" lvl="1" indent="0" algn="just">
              <a:buNone/>
            </a:pPr>
            <a:endParaRPr lang="en-US" sz="3600" dirty="0"/>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6</a:t>
            </a:fld>
            <a:endParaRPr lang="vi-VN" dirty="0"/>
          </a:p>
        </p:txBody>
      </p:sp>
    </p:spTree>
    <p:extLst>
      <p:ext uri="{BB962C8B-B14F-4D97-AF65-F5344CB8AC3E}">
        <p14:creationId xmlns:p14="http://schemas.microsoft.com/office/powerpoint/2010/main" val="234566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74613" y="1600200"/>
            <a:ext cx="11734799" cy="4038599"/>
          </a:xfrm>
        </p:spPr>
        <p:txBody>
          <a:bodyPr/>
          <a:lstStyle/>
          <a:p>
            <a:pPr marL="457200" lvl="1" indent="0" algn="just">
              <a:buNone/>
            </a:pPr>
            <a:r>
              <a:rPr lang="en-US" dirty="0"/>
              <a:t>	Do </a:t>
            </a:r>
            <a:r>
              <a:rPr lang="en-US" dirty="0" err="1"/>
              <a:t>đó</a:t>
            </a:r>
            <a:r>
              <a:rPr lang="en-US" dirty="0"/>
              <a:t>, ta </a:t>
            </a:r>
            <a:r>
              <a:rPr lang="en-US" dirty="0" err="1"/>
              <a:t>cần</a:t>
            </a:r>
            <a:r>
              <a:rPr lang="en-US" dirty="0"/>
              <a:t> </a:t>
            </a:r>
            <a:r>
              <a:rPr lang="en-US" dirty="0" err="1"/>
              <a:t>có</a:t>
            </a:r>
            <a:r>
              <a:rPr lang="en-US" dirty="0"/>
              <a:t> </a:t>
            </a:r>
            <a:r>
              <a:rPr lang="en-US" dirty="0" err="1"/>
              <a:t>giải</a:t>
            </a:r>
            <a:r>
              <a:rPr lang="en-US" dirty="0"/>
              <a:t> </a:t>
            </a:r>
            <a:r>
              <a:rPr lang="en-US" dirty="0" err="1"/>
              <a:t>pháp</a:t>
            </a:r>
            <a:r>
              <a:rPr lang="en-US" dirty="0"/>
              <a:t> </a:t>
            </a:r>
            <a:r>
              <a:rPr lang="en-US" dirty="0" err="1"/>
              <a:t>hỗ</a:t>
            </a:r>
            <a:r>
              <a:rPr lang="en-US" dirty="0"/>
              <a:t> </a:t>
            </a:r>
            <a:r>
              <a:rPr lang="en-US" dirty="0" err="1"/>
              <a:t>trợ</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được</a:t>
            </a:r>
            <a:r>
              <a:rPr lang="en-US" dirty="0"/>
              <a:t> </a:t>
            </a:r>
            <a:r>
              <a:rPr lang="en-US" dirty="0" err="1"/>
              <a:t>trải</a:t>
            </a:r>
            <a:r>
              <a:rPr lang="en-US" dirty="0"/>
              <a:t> </a:t>
            </a:r>
            <a:r>
              <a:rPr lang="en-US" dirty="0" err="1"/>
              <a:t>nghiệm</a:t>
            </a:r>
            <a:r>
              <a:rPr lang="en-US" dirty="0"/>
              <a:t> “</a:t>
            </a:r>
            <a:r>
              <a:rPr lang="en-US" dirty="0" err="1"/>
              <a:t>lướt</a:t>
            </a:r>
            <a:r>
              <a:rPr lang="en-US" dirty="0"/>
              <a:t> web” </a:t>
            </a:r>
            <a:r>
              <a:rPr lang="en-US" dirty="0" err="1"/>
              <a:t>tốt</a:t>
            </a:r>
            <a:r>
              <a:rPr lang="en-US" dirty="0"/>
              <a:t> </a:t>
            </a:r>
            <a:r>
              <a:rPr lang="en-US" dirty="0" err="1"/>
              <a:t>nhất</a:t>
            </a:r>
            <a:r>
              <a:rPr lang="en-US" dirty="0"/>
              <a:t>.	</a:t>
            </a:r>
          </a:p>
          <a:p>
            <a:pPr marL="457200" lvl="1" indent="0" algn="just">
              <a:buNone/>
            </a:pPr>
            <a:endParaRPr lang="en-US" sz="3600" dirty="0"/>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7</a:t>
            </a:fld>
            <a:endParaRPr lang="vi-VN" dirty="0"/>
          </a:p>
        </p:txBody>
      </p:sp>
      <p:pic>
        <p:nvPicPr>
          <p:cNvPr id="6" name="Picture 5">
            <a:extLst>
              <a:ext uri="{FF2B5EF4-FFF2-40B4-BE49-F238E27FC236}">
                <a16:creationId xmlns:a16="http://schemas.microsoft.com/office/drawing/2014/main" id="{8E80AD12-EE0B-4069-9431-409D79323E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1212" y="2667000"/>
            <a:ext cx="4326181" cy="3203312"/>
          </a:xfrm>
          <a:prstGeom prst="rect">
            <a:avLst/>
          </a:prstGeom>
        </p:spPr>
      </p:pic>
    </p:spTree>
    <p:extLst>
      <p:ext uri="{BB962C8B-B14F-4D97-AF65-F5344CB8AC3E}">
        <p14:creationId xmlns:p14="http://schemas.microsoft.com/office/powerpoint/2010/main" val="2558524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sp>
        <p:nvSpPr>
          <p:cNvPr id="3" name="Content Placeholder 2">
            <a:extLst>
              <a:ext uri="{FF2B5EF4-FFF2-40B4-BE49-F238E27FC236}">
                <a16:creationId xmlns:a16="http://schemas.microsoft.com/office/drawing/2014/main" id="{01514ACF-364E-40DC-9462-0419AFEAD7BE}"/>
              </a:ext>
            </a:extLst>
          </p:cNvPr>
          <p:cNvSpPr>
            <a:spLocks noGrp="1"/>
          </p:cNvSpPr>
          <p:nvPr>
            <p:ph idx="1"/>
          </p:nvPr>
        </p:nvSpPr>
        <p:spPr>
          <a:xfrm>
            <a:off x="227012" y="1600200"/>
            <a:ext cx="11658600" cy="4038599"/>
          </a:xfrm>
        </p:spPr>
        <p:txBody>
          <a:bodyPr/>
          <a:lstStyle/>
          <a:p>
            <a:pPr marL="457200" lvl="1" indent="0" algn="just">
              <a:buNone/>
            </a:pPr>
            <a:r>
              <a:rPr lang="en-US" sz="3600" b="1" dirty="0"/>
              <a:t>1.2 </a:t>
            </a:r>
            <a:r>
              <a:rPr lang="en-US" sz="3600" b="1" dirty="0" err="1"/>
              <a:t>Giải</a:t>
            </a:r>
            <a:r>
              <a:rPr lang="en-US" sz="3600" b="1" dirty="0"/>
              <a:t> </a:t>
            </a:r>
            <a:r>
              <a:rPr lang="en-US" sz="3600" b="1" dirty="0" err="1"/>
              <a:t>pháp</a:t>
            </a:r>
            <a:r>
              <a:rPr lang="en-US" sz="3600" b="1" dirty="0"/>
              <a:t>:</a:t>
            </a:r>
          </a:p>
          <a:p>
            <a:pPr marL="457200" lvl="1" indent="0" algn="just">
              <a:buNone/>
            </a:pPr>
            <a:r>
              <a:rPr lang="en-US" sz="3600" dirty="0"/>
              <a:t>	</a:t>
            </a:r>
            <a:r>
              <a:rPr lang="en-US" dirty="0"/>
              <a:t>- </a:t>
            </a:r>
            <a:r>
              <a:rPr lang="en-US" dirty="0" err="1"/>
              <a:t>Có</a:t>
            </a:r>
            <a:r>
              <a:rPr lang="en-US" dirty="0"/>
              <a:t> </a:t>
            </a:r>
            <a:r>
              <a:rPr lang="en-US" dirty="0" err="1"/>
              <a:t>nhiều</a:t>
            </a:r>
            <a:r>
              <a:rPr lang="en-US" dirty="0"/>
              <a:t> </a:t>
            </a:r>
            <a:r>
              <a:rPr lang="en-US" dirty="0" err="1"/>
              <a:t>cách</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trong</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a:t>của</a:t>
            </a:r>
            <a:r>
              <a:rPr lang="en-US" dirty="0"/>
              <a:t> </a:t>
            </a:r>
            <a:r>
              <a:rPr lang="en-US" dirty="0" err="1"/>
              <a:t>người</a:t>
            </a:r>
            <a:r>
              <a:rPr lang="en-US" dirty="0"/>
              <a:t> dung.</a:t>
            </a:r>
          </a:p>
          <a:p>
            <a:pPr marL="457200" lvl="1" indent="0" algn="just">
              <a:buNone/>
            </a:pPr>
            <a:r>
              <a:rPr lang="en-US" dirty="0"/>
              <a:t>	- </a:t>
            </a:r>
            <a:r>
              <a:rPr lang="en-US" dirty="0" err="1"/>
              <a:t>Việc</a:t>
            </a:r>
            <a:r>
              <a:rPr lang="en-US" dirty="0"/>
              <a:t> </a:t>
            </a:r>
            <a:r>
              <a:rPr lang="en-US" dirty="0" err="1"/>
              <a:t>chuẩn</a:t>
            </a:r>
            <a:r>
              <a:rPr lang="en-US" dirty="0"/>
              <a:t> </a:t>
            </a:r>
            <a:r>
              <a:rPr lang="en-US" dirty="0" err="1"/>
              <a:t>hóa</a:t>
            </a:r>
            <a:r>
              <a:rPr lang="en-US" dirty="0"/>
              <a:t> </a:t>
            </a:r>
            <a:r>
              <a:rPr lang="en-US" dirty="0" err="1"/>
              <a:t>câu</a:t>
            </a:r>
            <a:r>
              <a:rPr lang="en-US" dirty="0"/>
              <a:t> </a:t>
            </a:r>
            <a:r>
              <a:rPr lang="en-US" dirty="0" err="1"/>
              <a:t>truy</a:t>
            </a:r>
            <a:r>
              <a:rPr lang="en-US" dirty="0"/>
              <a:t> </a:t>
            </a:r>
            <a:r>
              <a:rPr lang="en-US" dirty="0" err="1"/>
              <a:t>vấn</a:t>
            </a:r>
            <a:r>
              <a:rPr lang="en-US" dirty="0"/>
              <a:t>   </a:t>
            </a:r>
            <a:r>
              <a:rPr lang="en-US" dirty="0" err="1"/>
              <a:t>bằng</a:t>
            </a:r>
            <a:r>
              <a:rPr lang="en-US" dirty="0"/>
              <a:t> </a:t>
            </a:r>
            <a:r>
              <a:rPr lang="en-US" dirty="0" err="1"/>
              <a:t>việc</a:t>
            </a:r>
            <a:r>
              <a:rPr lang="en-US" dirty="0"/>
              <a:t> </a:t>
            </a:r>
            <a:r>
              <a:rPr lang="en-US" dirty="0" err="1"/>
              <a:t>mở</a:t>
            </a:r>
            <a:r>
              <a:rPr lang="en-US" dirty="0"/>
              <a:t> </a:t>
            </a:r>
            <a:r>
              <a:rPr lang="en-US" dirty="0" err="1"/>
              <a:t>rộng</a:t>
            </a:r>
            <a:r>
              <a:rPr lang="en-US" dirty="0"/>
              <a:t> </a:t>
            </a:r>
            <a:r>
              <a:rPr lang="en-US" dirty="0" err="1"/>
              <a:t>nó</a:t>
            </a:r>
            <a:r>
              <a:rPr lang="en-US" dirty="0"/>
              <a:t> (query expansion) </a:t>
            </a:r>
            <a:r>
              <a:rPr lang="en-US" dirty="0" err="1"/>
              <a:t>là</a:t>
            </a:r>
            <a:r>
              <a:rPr lang="en-US" dirty="0"/>
              <a:t> </a:t>
            </a:r>
            <a:r>
              <a:rPr lang="en-US" dirty="0" err="1"/>
              <a:t>một</a:t>
            </a:r>
            <a:r>
              <a:rPr lang="en-US" dirty="0"/>
              <a:t> </a:t>
            </a:r>
            <a:r>
              <a:rPr lang="en-US" dirty="0" err="1"/>
              <a:t>trong</a:t>
            </a:r>
            <a:r>
              <a:rPr lang="en-US" dirty="0"/>
              <a:t> </a:t>
            </a:r>
            <a:r>
              <a:rPr lang="en-US" dirty="0" err="1"/>
              <a:t>những</a:t>
            </a:r>
            <a:r>
              <a:rPr lang="en-US" dirty="0"/>
              <a:t> </a:t>
            </a:r>
            <a:r>
              <a:rPr lang="en-US" dirty="0" err="1"/>
              <a:t>giải</a:t>
            </a:r>
            <a:r>
              <a:rPr lang="en-US" dirty="0"/>
              <a:t> </a:t>
            </a:r>
            <a:r>
              <a:rPr lang="en-US" dirty="0" err="1"/>
              <a:t>pháp</a:t>
            </a:r>
            <a:r>
              <a:rPr lang="en-US" dirty="0"/>
              <a:t> </a:t>
            </a:r>
            <a:r>
              <a:rPr lang="en-US" dirty="0" err="1"/>
              <a:t>cơ</a:t>
            </a:r>
            <a:r>
              <a:rPr lang="en-US" dirty="0"/>
              <a:t> </a:t>
            </a:r>
            <a:r>
              <a:rPr lang="en-US" dirty="0" err="1"/>
              <a:t>bản</a:t>
            </a:r>
            <a:r>
              <a:rPr lang="en-US" dirty="0"/>
              <a:t> </a:t>
            </a:r>
            <a:r>
              <a:rPr lang="en-US" dirty="0" err="1"/>
              <a:t>nhất</a:t>
            </a:r>
            <a:r>
              <a:rPr lang="en-US" dirty="0"/>
              <a:t>.</a:t>
            </a:r>
          </a:p>
          <a:p>
            <a:pPr marL="457200" lvl="1" indent="0" algn="just">
              <a:buNone/>
            </a:pPr>
            <a:r>
              <a:rPr lang="en-US" dirty="0"/>
              <a:t>	-&gt;  </a:t>
            </a:r>
            <a:r>
              <a:rPr lang="en-US" dirty="0" err="1"/>
              <a:t>Phương</a:t>
            </a:r>
            <a:r>
              <a:rPr lang="en-US" dirty="0"/>
              <a:t> </a:t>
            </a:r>
            <a:r>
              <a:rPr lang="en-US" dirty="0" err="1"/>
              <a:t>pháp</a:t>
            </a:r>
            <a:r>
              <a:rPr lang="en-US" dirty="0"/>
              <a:t> </a:t>
            </a:r>
            <a:r>
              <a:rPr lang="en-US" dirty="0" err="1"/>
              <a:t>này</a:t>
            </a:r>
            <a:r>
              <a:rPr lang="en-US" dirty="0"/>
              <a:t> </a:t>
            </a:r>
            <a:r>
              <a:rPr lang="en-US" dirty="0" err="1"/>
              <a:t>làm</a:t>
            </a:r>
            <a:r>
              <a:rPr lang="en-US" dirty="0"/>
              <a:t> </a:t>
            </a:r>
            <a:r>
              <a:rPr lang="en-US" dirty="0" err="1"/>
              <a:t>phong</a:t>
            </a:r>
            <a:r>
              <a:rPr lang="en-US" dirty="0"/>
              <a:t> </a:t>
            </a:r>
            <a:r>
              <a:rPr lang="en-US" dirty="0" err="1"/>
              <a:t>phú</a:t>
            </a:r>
            <a:r>
              <a:rPr lang="en-US" dirty="0"/>
              <a:t> </a:t>
            </a:r>
            <a:r>
              <a:rPr lang="en-US" dirty="0" err="1"/>
              <a:t>thêm</a:t>
            </a:r>
            <a:r>
              <a:rPr lang="en-US" dirty="0"/>
              <a:t> </a:t>
            </a:r>
            <a:r>
              <a:rPr lang="en-US" dirty="0" err="1"/>
              <a:t>cho</a:t>
            </a:r>
            <a:r>
              <a:rPr lang="en-US" dirty="0"/>
              <a:t> </a:t>
            </a:r>
            <a:r>
              <a:rPr lang="en-US" dirty="0" err="1"/>
              <a:t>câu</a:t>
            </a:r>
            <a:r>
              <a:rPr lang="en-US" dirty="0"/>
              <a:t> </a:t>
            </a:r>
            <a:r>
              <a:rPr lang="en-US" dirty="0" err="1"/>
              <a:t>truy</a:t>
            </a:r>
            <a:r>
              <a:rPr lang="en-US" dirty="0"/>
              <a:t> </a:t>
            </a:r>
            <a:r>
              <a:rPr lang="en-US" dirty="0" err="1"/>
              <a:t>vấn</a:t>
            </a:r>
            <a:r>
              <a:rPr lang="en-US" dirty="0"/>
              <a:t> ban </a:t>
            </a:r>
            <a:r>
              <a:rPr lang="en-US" dirty="0" err="1"/>
              <a:t>đầu</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bằng</a:t>
            </a:r>
            <a:r>
              <a:rPr lang="en-US" dirty="0"/>
              <a:t> </a:t>
            </a:r>
            <a:r>
              <a:rPr lang="en-US" dirty="0" err="1"/>
              <a:t>các</a:t>
            </a:r>
            <a:r>
              <a:rPr lang="en-US" dirty="0"/>
              <a:t> </a:t>
            </a:r>
            <a:r>
              <a:rPr lang="en-US" dirty="0" err="1"/>
              <a:t>thông</a:t>
            </a:r>
            <a:r>
              <a:rPr lang="en-US" dirty="0"/>
              <a:t> tin </a:t>
            </a:r>
            <a:r>
              <a:rPr lang="en-US" dirty="0" err="1"/>
              <a:t>bổ</a:t>
            </a:r>
            <a:r>
              <a:rPr lang="en-US" dirty="0"/>
              <a:t> sung </a:t>
            </a:r>
            <a:r>
              <a:rPr lang="en-US" dirty="0" err="1"/>
              <a:t>có</a:t>
            </a:r>
            <a:r>
              <a:rPr lang="en-US" dirty="0"/>
              <a:t> </a:t>
            </a:r>
            <a:r>
              <a:rPr lang="en-US" dirty="0" err="1"/>
              <a:t>thể</a:t>
            </a:r>
            <a:r>
              <a:rPr lang="en-US" dirty="0"/>
              <a:t> </a:t>
            </a:r>
            <a:r>
              <a:rPr lang="en-US" dirty="0" err="1"/>
              <a:t>liên</a:t>
            </a:r>
            <a:r>
              <a:rPr lang="en-US" dirty="0"/>
              <a:t> </a:t>
            </a:r>
            <a:r>
              <a:rPr lang="en-US" dirty="0" err="1"/>
              <a:t>quan</a:t>
            </a:r>
            <a:r>
              <a:rPr lang="en-US" dirty="0"/>
              <a:t> </a:t>
            </a:r>
            <a:r>
              <a:rPr lang="en-US" dirty="0" err="1"/>
              <a:t>tới</a:t>
            </a:r>
            <a:r>
              <a:rPr lang="en-US" dirty="0"/>
              <a:t> </a:t>
            </a:r>
            <a:r>
              <a:rPr lang="en-US" dirty="0" err="1"/>
              <a:t>câu</a:t>
            </a:r>
            <a:r>
              <a:rPr lang="en-US" dirty="0"/>
              <a:t> </a:t>
            </a:r>
            <a:r>
              <a:rPr lang="en-US" dirty="0" err="1"/>
              <a:t>truy</a:t>
            </a:r>
            <a:r>
              <a:rPr lang="en-US" dirty="0"/>
              <a:t> </a:t>
            </a:r>
            <a:r>
              <a:rPr lang="en-US" dirty="0" err="1"/>
              <a:t>vấn</a:t>
            </a:r>
            <a:r>
              <a:rPr lang="en-US" dirty="0"/>
              <a:t> ban </a:t>
            </a:r>
            <a:r>
              <a:rPr lang="en-US" dirty="0" err="1"/>
              <a:t>đầu</a:t>
            </a:r>
            <a:r>
              <a:rPr lang="en-US" dirty="0"/>
              <a:t> </a:t>
            </a:r>
            <a:r>
              <a:rPr lang="en-US" dirty="0" err="1"/>
              <a:t>để</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thể</a:t>
            </a:r>
            <a:r>
              <a:rPr lang="en-US" dirty="0"/>
              <a:t> </a:t>
            </a:r>
            <a:r>
              <a:rPr lang="en-US" dirty="0" err="1"/>
              <a:t>đề</a:t>
            </a:r>
            <a:r>
              <a:rPr lang="en-US" dirty="0"/>
              <a:t> </a:t>
            </a:r>
            <a:r>
              <a:rPr lang="en-US" dirty="0" err="1"/>
              <a:t>xuất</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phù</a:t>
            </a:r>
            <a:r>
              <a:rPr lang="en-US" dirty="0"/>
              <a:t> </a:t>
            </a:r>
            <a:r>
              <a:rPr lang="en-US" dirty="0" err="1"/>
              <a:t>hợp</a:t>
            </a:r>
            <a:r>
              <a:rPr lang="en-US" dirty="0"/>
              <a:t> </a:t>
            </a:r>
            <a:r>
              <a:rPr lang="en-US" dirty="0" err="1"/>
              <a:t>đáp</a:t>
            </a:r>
            <a:r>
              <a:rPr lang="en-US" dirty="0"/>
              <a:t> </a:t>
            </a:r>
            <a:r>
              <a:rPr lang="en-US" dirty="0" err="1"/>
              <a:t>ứng</a:t>
            </a:r>
            <a:r>
              <a:rPr lang="en-US" dirty="0"/>
              <a:t> </a:t>
            </a:r>
            <a:r>
              <a:rPr lang="en-US" dirty="0" err="1"/>
              <a:t>tốt</a:t>
            </a:r>
            <a:r>
              <a:rPr lang="en-US" dirty="0"/>
              <a:t> </a:t>
            </a:r>
            <a:r>
              <a:rPr lang="en-US" dirty="0" err="1"/>
              <a:t>hơn</a:t>
            </a:r>
            <a:r>
              <a:rPr lang="en-US" dirty="0"/>
              <a:t> </a:t>
            </a:r>
            <a:r>
              <a:rPr lang="en-US" dirty="0" err="1"/>
              <a:t>nhu</a:t>
            </a:r>
            <a:r>
              <a:rPr lang="en-US" dirty="0"/>
              <a:t> </a:t>
            </a:r>
            <a:r>
              <a:rPr lang="en-US" dirty="0" err="1"/>
              <a:t>cầu</a:t>
            </a:r>
            <a:r>
              <a:rPr lang="en-US" dirty="0"/>
              <a:t> </a:t>
            </a:r>
            <a:r>
              <a:rPr lang="en-US" dirty="0" err="1"/>
              <a:t>của</a:t>
            </a:r>
            <a:r>
              <a:rPr lang="en-US" dirty="0"/>
              <a:t> </a:t>
            </a:r>
            <a:r>
              <a:rPr lang="en-US" dirty="0" err="1"/>
              <a:t>người</a:t>
            </a:r>
            <a:r>
              <a:rPr lang="en-US" dirty="0"/>
              <a:t> </a:t>
            </a:r>
            <a:r>
              <a:rPr lang="en-US" dirty="0" err="1"/>
              <a:t>sử</a:t>
            </a:r>
            <a:r>
              <a:rPr lang="en-US" dirty="0"/>
              <a:t> </a:t>
            </a:r>
            <a:r>
              <a:rPr lang="en-US" dirty="0" err="1"/>
              <a:t>dụng</a:t>
            </a:r>
            <a:r>
              <a:rPr lang="en-US" dirty="0"/>
              <a:t>.	</a:t>
            </a:r>
          </a:p>
        </p:txBody>
      </p:sp>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8</a:t>
            </a:fld>
            <a:endParaRPr lang="vi-VN" dirty="0"/>
          </a:p>
        </p:txBody>
      </p:sp>
    </p:spTree>
    <p:extLst>
      <p:ext uri="{BB962C8B-B14F-4D97-AF65-F5344CB8AC3E}">
        <p14:creationId xmlns:p14="http://schemas.microsoft.com/office/powerpoint/2010/main" val="1763687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B5DB-02E5-4FC2-A07B-18238E56A0FE}"/>
              </a:ext>
            </a:extLst>
          </p:cNvPr>
          <p:cNvSpPr>
            <a:spLocks noGrp="1"/>
          </p:cNvSpPr>
          <p:nvPr>
            <p:ph type="title"/>
          </p:nvPr>
        </p:nvSpPr>
        <p:spPr>
          <a:xfrm>
            <a:off x="150813" y="0"/>
            <a:ext cx="12038012" cy="914400"/>
          </a:xfrm>
        </p:spPr>
        <p:txBody>
          <a:bodyPr>
            <a:normAutofit fontScale="90000"/>
          </a:bodyPr>
          <a:lstStyle/>
          <a:p>
            <a:r>
              <a:rPr lang="en-US" b="1" spc="50" dirty="0">
                <a:ln w="11430"/>
                <a:solidFill>
                  <a:schemeClr val="bg2"/>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PERSONALIZED SOCIAL QUERY EXPANSION</a:t>
            </a:r>
          </a:p>
        </p:txBody>
      </p:sp>
      <p:pic>
        <p:nvPicPr>
          <p:cNvPr id="6" name="Content Placeholder 5">
            <a:extLst>
              <a:ext uri="{FF2B5EF4-FFF2-40B4-BE49-F238E27FC236}">
                <a16:creationId xmlns:a16="http://schemas.microsoft.com/office/drawing/2014/main" id="{2FF2D7D9-0F42-49DD-ACB8-C280143AF1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4412" y="1219200"/>
            <a:ext cx="6629400" cy="4419600"/>
          </a:xfrm>
        </p:spPr>
      </p:pic>
      <p:sp>
        <p:nvSpPr>
          <p:cNvPr id="4" name="Slide Number Placeholder 3">
            <a:extLst>
              <a:ext uri="{FF2B5EF4-FFF2-40B4-BE49-F238E27FC236}">
                <a16:creationId xmlns:a16="http://schemas.microsoft.com/office/drawing/2014/main" id="{1FE3762E-9133-45A3-A315-E29F83048040}"/>
              </a:ext>
            </a:extLst>
          </p:cNvPr>
          <p:cNvSpPr>
            <a:spLocks noGrp="1"/>
          </p:cNvSpPr>
          <p:nvPr>
            <p:ph type="sldNum" sz="quarter" idx="12"/>
          </p:nvPr>
        </p:nvSpPr>
        <p:spPr/>
        <p:txBody>
          <a:bodyPr/>
          <a:lstStyle/>
          <a:p>
            <a:pPr algn="r"/>
            <a:fld id="{C014DD1E-5D91-48A3-AD6D-45FBA980D106}" type="slidenum">
              <a:rPr lang="vi-VN" smtClean="0"/>
              <a:pPr algn="r"/>
              <a:t>9</a:t>
            </a:fld>
            <a:endParaRPr lang="vi-VN" dirty="0"/>
          </a:p>
        </p:txBody>
      </p:sp>
    </p:spTree>
    <p:extLst>
      <p:ext uri="{BB962C8B-B14F-4D97-AF65-F5344CB8AC3E}">
        <p14:creationId xmlns:p14="http://schemas.microsoft.com/office/powerpoint/2010/main" val="1706889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Chủ đề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1287</TotalTime>
  <Words>2094</Words>
  <Application>Microsoft Office PowerPoint</Application>
  <PresentationFormat>Custom</PresentationFormat>
  <Paragraphs>335</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Tahoma</vt:lpstr>
      <vt:lpstr>Times New Roman</vt:lpstr>
      <vt:lpstr>Wingdings</vt:lpstr>
      <vt:lpstr>Office Theme</vt:lpstr>
      <vt:lpstr>PowerPoint Presentation</vt:lpstr>
      <vt:lpstr>PowerPoint Presentation</vt:lpstr>
      <vt:lpstr>LỜI MỞ ĐẦU</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PERSONALIZED SOCIAL QUERY EXPANSION</vt:lpstr>
      <vt:lpstr>Giới thiệu  Nội dung gồm :  2.1 Giới thiệu về khai thác dữ liệu mạng xã hội    2.2 Tổng quan về khai thác dữ liệu mạng xã hội Twitter    2.3 Một số phương pháp khai thác dữ liệu    2.4 Phân loại ý kiến khi khai khác trên Twitter    2.5 Kết quả dữ liệu thực nghiệm và đánh giá </vt:lpstr>
      <vt:lpstr>2.1 Giới thiệu về khác thác dữ liệu mạng xã hội  </vt:lpstr>
      <vt:lpstr>2.1 Giới thiệu về khác thác dữ liệu mạng xã hội  </vt:lpstr>
      <vt:lpstr>2.2 Tổng quan về khai thác dữ liệu mạng xã hội Twitter  </vt:lpstr>
      <vt:lpstr>2.2 Tổng quan về khai thác dữ liệu mạng xã hội Twitter  </vt:lpstr>
      <vt:lpstr>2.3 Một số phương pháp khai thác dữ liệu</vt:lpstr>
      <vt:lpstr>2.4 Phân loại ý kiến khi khai khác trên Twitter</vt:lpstr>
      <vt:lpstr>PowerPoint Presentation</vt:lpstr>
      <vt:lpstr>2.4 Phân loại ý kiến khi khai khác trên Twitter</vt:lpstr>
      <vt:lpstr>PowerPoint Presentation</vt:lpstr>
      <vt:lpstr>2.4 Phân loại ý kiến khi khai khác trên Twitter</vt:lpstr>
      <vt:lpstr>2.5 Kết quả dữ liệu thực nghiệm và đánh giá</vt:lpstr>
      <vt:lpstr>2.5 Kết quả dữ liệu thực nghiệm và đánh giá</vt:lpstr>
      <vt:lpstr>2.5 Kết quả dữ liệu thực nghiệm và đánh giá</vt:lpstr>
      <vt:lpstr>2.5 Kết quả dữ liệu thực nghiệm và đánh giá</vt:lpstr>
      <vt:lpstr>2.5 Kết quả dữ liệu thực nghiệm và đánh giá</vt:lpstr>
      <vt:lpstr>PowerPoint Presentation</vt:lpstr>
      <vt:lpstr>2.5 Kết quả dữ liệu thực nghiệm và đánh giá</vt:lpstr>
      <vt:lpstr>2.5 Kết quả dữ liệu thực nghiệm và đánh giá</vt:lpstr>
      <vt:lpstr>2.5 Kết quả dữ liệu thực nghiệm và đánh giá</vt:lpstr>
      <vt:lpstr>2.5 Kết quả dữ liệu thực nghiệm và đánh giá</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CƠ SỞ HẠ TẦN CÔNG NGHỆ THÔNG TIN TRONG LĨNH VỰC KẾ TOÁN</dc:title>
  <dc:creator>BackEnd Duy</dc:creator>
  <cp:lastModifiedBy>cyka</cp:lastModifiedBy>
  <cp:revision>182</cp:revision>
  <dcterms:created xsi:type="dcterms:W3CDTF">2017-03-23T06:53:19Z</dcterms:created>
  <dcterms:modified xsi:type="dcterms:W3CDTF">2018-06-04T07:55:58Z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