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68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51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37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63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97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84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32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18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65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87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325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56E5A-B1CC-FC42-83E3-F1DDB0899516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13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56E5A-B1CC-FC42-83E3-F1DDB0899516}" type="datetimeFigureOut">
              <a:rPr kumimoji="1" lang="ja-JP" altLang="en-US" smtClean="0"/>
              <a:t>2020/7/22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307BE-BDFD-9D46-B798-6E446CF8C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46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角丸四角形 132">
            <a:extLst>
              <a:ext uri="{FF2B5EF4-FFF2-40B4-BE49-F238E27FC236}">
                <a16:creationId xmlns:a16="http://schemas.microsoft.com/office/drawing/2014/main" id="{29984FA0-748B-974D-9620-C1F01A2EBD3B}"/>
              </a:ext>
            </a:extLst>
          </p:cNvPr>
          <p:cNvSpPr/>
          <p:nvPr/>
        </p:nvSpPr>
        <p:spPr>
          <a:xfrm>
            <a:off x="1429407" y="3986854"/>
            <a:ext cx="2932386" cy="2319342"/>
          </a:xfrm>
          <a:prstGeom prst="roundRect">
            <a:avLst>
              <a:gd name="adj" fmla="val 85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ACD0BF03-5BB1-494A-A15F-B6BEDC5919AE}"/>
              </a:ext>
            </a:extLst>
          </p:cNvPr>
          <p:cNvSpPr/>
          <p:nvPr/>
        </p:nvSpPr>
        <p:spPr>
          <a:xfrm>
            <a:off x="2614449" y="639157"/>
            <a:ext cx="622739" cy="2286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4A946699-2C45-BF43-90DF-BA51EE189275}"/>
              </a:ext>
            </a:extLst>
          </p:cNvPr>
          <p:cNvSpPr/>
          <p:nvPr/>
        </p:nvSpPr>
        <p:spPr>
          <a:xfrm>
            <a:off x="2604423" y="7091180"/>
            <a:ext cx="622739" cy="2286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7A187B62-DD7B-DB4E-AEE1-3850145980BB}"/>
              </a:ext>
            </a:extLst>
          </p:cNvPr>
          <p:cNvSpPr/>
          <p:nvPr/>
        </p:nvSpPr>
        <p:spPr>
          <a:xfrm>
            <a:off x="1865584" y="4088510"/>
            <a:ext cx="2120465" cy="4650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terminating condition satisfied?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フローチャート: 定義済み処理 6">
            <a:extLst>
              <a:ext uri="{FF2B5EF4-FFF2-40B4-BE49-F238E27FC236}">
                <a16:creationId xmlns:a16="http://schemas.microsoft.com/office/drawing/2014/main" id="{27A372C2-D8B6-9B4C-8B53-551F7ABFCEAA}"/>
              </a:ext>
            </a:extLst>
          </p:cNvPr>
          <p:cNvSpPr/>
          <p:nvPr/>
        </p:nvSpPr>
        <p:spPr>
          <a:xfrm>
            <a:off x="1865585" y="2849606"/>
            <a:ext cx="2120465" cy="5109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 local search 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initial solution.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BB846D78-1CE8-9A43-90AB-6546B12335C0}"/>
              </a:ext>
            </a:extLst>
          </p:cNvPr>
          <p:cNvSpPr/>
          <p:nvPr/>
        </p:nvSpPr>
        <p:spPr>
          <a:xfrm>
            <a:off x="1865585" y="1597523"/>
            <a:ext cx="2120464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penalty coefficients.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3BD3C758-E866-0443-A3BE-BAE7C5CE9DB7}"/>
              </a:ext>
            </a:extLst>
          </p:cNvPr>
          <p:cNvSpPr/>
          <p:nvPr/>
        </p:nvSpPr>
        <p:spPr>
          <a:xfrm>
            <a:off x="1865584" y="1080590"/>
            <a:ext cx="2120464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solution.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94D4D8CD-057C-9946-849B-58A3C123D61F}"/>
              </a:ext>
            </a:extLst>
          </p:cNvPr>
          <p:cNvSpPr/>
          <p:nvPr/>
        </p:nvSpPr>
        <p:spPr>
          <a:xfrm>
            <a:off x="1865584" y="3562005"/>
            <a:ext cx="2120466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incumbent solution.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フローチャート: 定義済み処理 19">
            <a:extLst>
              <a:ext uri="{FF2B5EF4-FFF2-40B4-BE49-F238E27FC236}">
                <a16:creationId xmlns:a16="http://schemas.microsoft.com/office/drawing/2014/main" id="{691C3A16-BA7C-5645-B3C7-021EDDCC47C0}"/>
              </a:ext>
            </a:extLst>
          </p:cNvPr>
          <p:cNvSpPr/>
          <p:nvPr/>
        </p:nvSpPr>
        <p:spPr>
          <a:xfrm>
            <a:off x="1865580" y="4731591"/>
            <a:ext cx="2120466" cy="323194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a </a:t>
            </a:r>
            <a:r>
              <a:rPr lang="en-US" altLang="ja-JP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</a:t>
            </a:r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54CBE1E2-5284-684E-9383-30013E122A1A}"/>
              </a:ext>
            </a:extLst>
          </p:cNvPr>
          <p:cNvSpPr/>
          <p:nvPr/>
        </p:nvSpPr>
        <p:spPr>
          <a:xfrm>
            <a:off x="1865582" y="5876690"/>
            <a:ext cx="2120464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penalty coefficients.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3AB4BD37-CD5F-6A48-9FB1-285468A46C2A}"/>
              </a:ext>
            </a:extLst>
          </p:cNvPr>
          <p:cNvSpPr/>
          <p:nvPr/>
        </p:nvSpPr>
        <p:spPr>
          <a:xfrm>
            <a:off x="1865582" y="5318532"/>
            <a:ext cx="2120464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current and incumbent solution.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E526E6-262F-1B4B-A6BD-6DB689A715D7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2925816" y="867756"/>
            <a:ext cx="3" cy="212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E91EB6D-BB15-A648-9751-7C45DEA2B2E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2925816" y="1403784"/>
            <a:ext cx="2" cy="193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24FEF19-25B8-BE4D-A5F4-F911CBA6D15C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>
            <a:off x="2925812" y="2648126"/>
            <a:ext cx="6" cy="20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E875998-995C-0042-96AC-BA17418FB060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925817" y="3360506"/>
            <a:ext cx="1" cy="201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4530777-482C-DF4F-8AC3-6E91818C0182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2925817" y="3885199"/>
            <a:ext cx="0" cy="203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5832560-92FD-B64E-90B5-AE9DE6713118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2925813" y="4553593"/>
            <a:ext cx="4" cy="177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E273199-B035-454E-8133-A91B7246C00B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2925813" y="5054785"/>
            <a:ext cx="1" cy="263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D89A86B-5A64-EB48-99C4-88D61A0FBC2A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2925814" y="5641726"/>
            <a:ext cx="0" cy="234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5FE51E96-C1B4-7647-913B-478EA539429D}"/>
              </a:ext>
            </a:extLst>
          </p:cNvPr>
          <p:cNvCxnSpPr>
            <a:cxnSpLocks/>
            <a:stCxn id="6" idx="3"/>
            <a:endCxn id="84" idx="0"/>
          </p:cNvCxnSpPr>
          <p:nvPr/>
        </p:nvCxnSpPr>
        <p:spPr>
          <a:xfrm flipH="1">
            <a:off x="2915793" y="4321052"/>
            <a:ext cx="1070256" cy="2228861"/>
          </a:xfrm>
          <a:prstGeom prst="bentConnector4">
            <a:avLst>
              <a:gd name="adj1" fmla="val -21359"/>
              <a:gd name="adj2" fmla="val 924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>
            <a:extLst>
              <a:ext uri="{FF2B5EF4-FFF2-40B4-BE49-F238E27FC236}">
                <a16:creationId xmlns:a16="http://schemas.microsoft.com/office/drawing/2014/main" id="{189C8C29-B8E2-424D-AE93-5AB7A3DD9122}"/>
              </a:ext>
            </a:extLst>
          </p:cNvPr>
          <p:cNvCxnSpPr>
            <a:cxnSpLocks/>
            <a:stCxn id="22" idx="1"/>
            <a:endCxn id="6" idx="1"/>
          </p:cNvCxnSpPr>
          <p:nvPr/>
        </p:nvCxnSpPr>
        <p:spPr>
          <a:xfrm rot="10800000" flipH="1">
            <a:off x="1865582" y="4321053"/>
            <a:ext cx="2" cy="1717235"/>
          </a:xfrm>
          <a:prstGeom prst="bentConnector3">
            <a:avLst>
              <a:gd name="adj1" fmla="val -1143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フローチャート: 処理 83">
            <a:extLst>
              <a:ext uri="{FF2B5EF4-FFF2-40B4-BE49-F238E27FC236}">
                <a16:creationId xmlns:a16="http://schemas.microsoft.com/office/drawing/2014/main" id="{64E34EB9-E285-F746-AA4E-E5AD4959AADA}"/>
              </a:ext>
            </a:extLst>
          </p:cNvPr>
          <p:cNvSpPr/>
          <p:nvPr/>
        </p:nvSpPr>
        <p:spPr>
          <a:xfrm>
            <a:off x="1856043" y="6549913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the incumbent solution.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3AED57E4-4AC7-7640-9EC5-FF5A94D9D877}"/>
              </a:ext>
            </a:extLst>
          </p:cNvPr>
          <p:cNvCxnSpPr>
            <a:cxnSpLocks/>
            <a:stCxn id="84" idx="2"/>
            <a:endCxn id="5" idx="0"/>
          </p:cNvCxnSpPr>
          <p:nvPr/>
        </p:nvCxnSpPr>
        <p:spPr>
          <a:xfrm>
            <a:off x="2915793" y="6873107"/>
            <a:ext cx="0" cy="218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1ACEA0B5-A32F-A847-91B0-B36B76A5233E}"/>
              </a:ext>
            </a:extLst>
          </p:cNvPr>
          <p:cNvSpPr txBox="1"/>
          <p:nvPr/>
        </p:nvSpPr>
        <p:spPr>
          <a:xfrm>
            <a:off x="1429406" y="4003718"/>
            <a:ext cx="1019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loop</a:t>
            </a:r>
            <a:endParaRPr kumimoji="1" lang="ja-JP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7F91B04E-9587-6641-B902-9DA68F6E15B7}"/>
              </a:ext>
            </a:extLst>
          </p:cNvPr>
          <p:cNvSpPr txBox="1"/>
          <p:nvPr/>
        </p:nvSpPr>
        <p:spPr>
          <a:xfrm>
            <a:off x="1865580" y="265581"/>
            <a:ext cx="2120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kumimoji="1" lang="en-US" altLang="ja-JP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ja-JP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kumimoji="1" lang="ja-JP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角丸四角形吹き出し 1">
            <a:extLst>
              <a:ext uri="{FF2B5EF4-FFF2-40B4-BE49-F238E27FC236}">
                <a16:creationId xmlns:a16="http://schemas.microsoft.com/office/drawing/2014/main" id="{B906863D-04BA-E34F-8DDA-7BCA1165908A}"/>
              </a:ext>
            </a:extLst>
          </p:cNvPr>
          <p:cNvSpPr/>
          <p:nvPr/>
        </p:nvSpPr>
        <p:spPr>
          <a:xfrm>
            <a:off x="4572000" y="912995"/>
            <a:ext cx="3363301" cy="6435145"/>
          </a:xfrm>
          <a:prstGeom prst="wedgeRoundRectCallout">
            <a:avLst>
              <a:gd name="adj1" fmla="val -66242"/>
              <a:gd name="adj2" fmla="val 115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角丸四角形 133">
            <a:extLst>
              <a:ext uri="{FF2B5EF4-FFF2-40B4-BE49-F238E27FC236}">
                <a16:creationId xmlns:a16="http://schemas.microsoft.com/office/drawing/2014/main" id="{7214D6BE-3233-9C47-B071-6B24C023A935}"/>
              </a:ext>
            </a:extLst>
          </p:cNvPr>
          <p:cNvSpPr/>
          <p:nvPr/>
        </p:nvSpPr>
        <p:spPr>
          <a:xfrm>
            <a:off x="4761772" y="2803267"/>
            <a:ext cx="2932386" cy="3349901"/>
          </a:xfrm>
          <a:prstGeom prst="roundRect">
            <a:avLst>
              <a:gd name="adj" fmla="val 85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判断 11">
            <a:extLst>
              <a:ext uri="{FF2B5EF4-FFF2-40B4-BE49-F238E27FC236}">
                <a16:creationId xmlns:a16="http://schemas.microsoft.com/office/drawing/2014/main" id="{CDC94B7A-19A2-0349-9C00-8ED9A132D2B8}"/>
              </a:ext>
            </a:extLst>
          </p:cNvPr>
          <p:cNvSpPr/>
          <p:nvPr/>
        </p:nvSpPr>
        <p:spPr>
          <a:xfrm>
            <a:off x="5168458" y="2905938"/>
            <a:ext cx="2119500" cy="465083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terminating condition satisfied?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2B88469F-4C6F-844E-BD16-FA0A24D8BF1C}"/>
              </a:ext>
            </a:extLst>
          </p:cNvPr>
          <p:cNvSpPr/>
          <p:nvPr/>
        </p:nvSpPr>
        <p:spPr>
          <a:xfrm>
            <a:off x="5168458" y="1835241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</a:t>
            </a:r>
            <a:r>
              <a:rPr lang="en-US" altLang="ja-JP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</a:t>
            </a:r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D34B56BA-12D9-CC43-89BA-D7742ED2CA9B}"/>
              </a:ext>
            </a:extLst>
          </p:cNvPr>
          <p:cNvSpPr/>
          <p:nvPr/>
        </p:nvSpPr>
        <p:spPr>
          <a:xfrm>
            <a:off x="5168458" y="2354267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solution  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search history.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B3E7A9FF-8EF8-5B4D-B032-7AA7BBACDDDE}"/>
              </a:ext>
            </a:extLst>
          </p:cNvPr>
          <p:cNvSpPr/>
          <p:nvPr/>
        </p:nvSpPr>
        <p:spPr>
          <a:xfrm>
            <a:off x="5168459" y="3566937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“moves” from the current solution to its neighborhood solutions. 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84D7380B-10D3-2249-84B6-D4AD23A3C6F3}"/>
              </a:ext>
            </a:extLst>
          </p:cNvPr>
          <p:cNvSpPr/>
          <p:nvPr/>
        </p:nvSpPr>
        <p:spPr>
          <a:xfrm>
            <a:off x="5168458" y="4086798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moves.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(This block can be parallelized)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489729F4-B061-0043-83BB-DFF5151C1921}"/>
              </a:ext>
            </a:extLst>
          </p:cNvPr>
          <p:cNvSpPr/>
          <p:nvPr/>
        </p:nvSpPr>
        <p:spPr>
          <a:xfrm>
            <a:off x="5168458" y="4592263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move.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34465D88-A4FE-524C-80F8-65BAABA34313}"/>
              </a:ext>
            </a:extLst>
          </p:cNvPr>
          <p:cNvSpPr/>
          <p:nvPr/>
        </p:nvSpPr>
        <p:spPr>
          <a:xfrm>
            <a:off x="5168458" y="5163829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current and incumbent solution.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178DFC10-80D4-BC47-BA59-2198002F7243}"/>
              </a:ext>
            </a:extLst>
          </p:cNvPr>
          <p:cNvSpPr/>
          <p:nvPr/>
        </p:nvSpPr>
        <p:spPr>
          <a:xfrm>
            <a:off x="5167974" y="5708529"/>
            <a:ext cx="2119983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the </a:t>
            </a:r>
            <a:r>
              <a:rPr lang="en-US" altLang="ja-JP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</a:t>
            </a:r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22C6BD58-730A-2847-B54F-BDC0AFB01D7E}"/>
              </a:ext>
            </a:extLst>
          </p:cNvPr>
          <p:cNvSpPr/>
          <p:nvPr/>
        </p:nvSpPr>
        <p:spPr>
          <a:xfrm>
            <a:off x="5157953" y="6371242"/>
            <a:ext cx="2119500" cy="32319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the incumbent solution.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7A4D9372-E662-3D47-82E3-0C33340AE484}"/>
              </a:ext>
            </a:extLst>
          </p:cNvPr>
          <p:cNvCxnSpPr>
            <a:cxnSpLocks/>
            <a:stCxn id="19" idx="1"/>
            <a:endCxn id="12" idx="1"/>
          </p:cNvCxnSpPr>
          <p:nvPr/>
        </p:nvCxnSpPr>
        <p:spPr>
          <a:xfrm rot="10800000" flipH="1">
            <a:off x="5167974" y="3138480"/>
            <a:ext cx="484" cy="2731646"/>
          </a:xfrm>
          <a:prstGeom prst="bentConnector3">
            <a:avLst>
              <a:gd name="adj1" fmla="val -472314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9EADBFFD-298C-C848-ACFD-2CE13E8CD98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228208" y="2158435"/>
            <a:ext cx="0" cy="195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796EB5C1-E065-E442-85F7-F499B805235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228208" y="2677461"/>
            <a:ext cx="0" cy="228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16BD1F1-7687-9E41-BBBC-CD081ED1E3F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6228208" y="3371021"/>
            <a:ext cx="1" cy="195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2D16AFF-D962-414C-95A0-166DF6975283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228208" y="3890131"/>
            <a:ext cx="1" cy="196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8B55182D-5418-E844-BB3D-3C517C3C036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228208" y="4409992"/>
            <a:ext cx="0" cy="182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1FC7B022-4964-B949-A1B3-B685E62482D9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228208" y="4915457"/>
            <a:ext cx="0" cy="248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1E0A7072-5541-6246-9A36-445E6D02A01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227966" y="5487023"/>
            <a:ext cx="242" cy="221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92A76A97-972F-074B-8916-5AF1A8E881A6}"/>
              </a:ext>
            </a:extLst>
          </p:cNvPr>
          <p:cNvCxnSpPr>
            <a:cxnSpLocks/>
            <a:stCxn id="12" idx="3"/>
            <a:endCxn id="23" idx="0"/>
          </p:cNvCxnSpPr>
          <p:nvPr/>
        </p:nvCxnSpPr>
        <p:spPr>
          <a:xfrm flipH="1">
            <a:off x="6217703" y="3138480"/>
            <a:ext cx="1070255" cy="3232762"/>
          </a:xfrm>
          <a:prstGeom prst="bentConnector4">
            <a:avLst>
              <a:gd name="adj1" fmla="val -21359"/>
              <a:gd name="adj2" fmla="val 945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フローチャート: 端子 91">
            <a:extLst>
              <a:ext uri="{FF2B5EF4-FFF2-40B4-BE49-F238E27FC236}">
                <a16:creationId xmlns:a16="http://schemas.microsoft.com/office/drawing/2014/main" id="{DE96F6E3-26A7-F444-8E16-F74CB84AD0C6}"/>
              </a:ext>
            </a:extLst>
          </p:cNvPr>
          <p:cNvSpPr/>
          <p:nvPr/>
        </p:nvSpPr>
        <p:spPr>
          <a:xfrm>
            <a:off x="5916838" y="1359668"/>
            <a:ext cx="622739" cy="2286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フローチャート: 端子 92">
            <a:extLst>
              <a:ext uri="{FF2B5EF4-FFF2-40B4-BE49-F238E27FC236}">
                <a16:creationId xmlns:a16="http://schemas.microsoft.com/office/drawing/2014/main" id="{B0A5046D-5FE4-2449-B167-6349123B309B}"/>
              </a:ext>
            </a:extLst>
          </p:cNvPr>
          <p:cNvSpPr/>
          <p:nvPr/>
        </p:nvSpPr>
        <p:spPr>
          <a:xfrm>
            <a:off x="5906333" y="6912509"/>
            <a:ext cx="622739" cy="22860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84311BEF-807E-154C-B52F-2BD56618D9DD}"/>
              </a:ext>
            </a:extLst>
          </p:cNvPr>
          <p:cNvCxnSpPr>
            <a:cxnSpLocks/>
            <a:stCxn id="23" idx="2"/>
            <a:endCxn id="93" idx="0"/>
          </p:cNvCxnSpPr>
          <p:nvPr/>
        </p:nvCxnSpPr>
        <p:spPr>
          <a:xfrm>
            <a:off x="6217703" y="6694436"/>
            <a:ext cx="0" cy="218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E1E42D81-B8B7-5040-9010-F4676C995365}"/>
              </a:ext>
            </a:extLst>
          </p:cNvPr>
          <p:cNvCxnSpPr>
            <a:cxnSpLocks/>
            <a:stCxn id="92" idx="2"/>
            <a:endCxn id="13" idx="0"/>
          </p:cNvCxnSpPr>
          <p:nvPr/>
        </p:nvCxnSpPr>
        <p:spPr>
          <a:xfrm>
            <a:off x="6228208" y="1588268"/>
            <a:ext cx="0" cy="246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7DF6CDED-41FF-2147-A50A-48D1EE42A6D8}"/>
              </a:ext>
            </a:extLst>
          </p:cNvPr>
          <p:cNvSpPr txBox="1"/>
          <p:nvPr/>
        </p:nvSpPr>
        <p:spPr>
          <a:xfrm>
            <a:off x="5156875" y="1020456"/>
            <a:ext cx="2119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Tabu</a:t>
            </a:r>
            <a:r>
              <a:rPr kumimoji="1" lang="en-US" altLang="ja-JP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flow</a:t>
            </a:r>
            <a:endParaRPr kumimoji="1" lang="ja-JP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99ACD230-81CF-744E-867B-7A4301BD54B4}"/>
              </a:ext>
            </a:extLst>
          </p:cNvPr>
          <p:cNvSpPr txBox="1"/>
          <p:nvPr/>
        </p:nvSpPr>
        <p:spPr>
          <a:xfrm>
            <a:off x="4832713" y="2838854"/>
            <a:ext cx="1019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loop</a:t>
            </a:r>
            <a:endParaRPr kumimoji="1" lang="ja-JP" altLang="en-US" sz="9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フローチャート: 定義済み処理 52">
            <a:extLst>
              <a:ext uri="{FF2B5EF4-FFF2-40B4-BE49-F238E27FC236}">
                <a16:creationId xmlns:a16="http://schemas.microsoft.com/office/drawing/2014/main" id="{E730D140-927E-064D-B648-FE1ED45C0EEC}"/>
              </a:ext>
            </a:extLst>
          </p:cNvPr>
          <p:cNvSpPr/>
          <p:nvPr/>
        </p:nvSpPr>
        <p:spPr>
          <a:xfrm>
            <a:off x="1865579" y="2137226"/>
            <a:ext cx="2120466" cy="5109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 a Lagrange dual problem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obtain a good initial solution.</a:t>
            </a:r>
          </a:p>
          <a:p>
            <a:pPr algn="ctr"/>
            <a:r>
              <a:rPr lang="en-US" altLang="ja-JP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  <a:endParaRPr lang="ja-JP" altLang="en-US" sz="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7E3A3EC-BF10-C445-8C7F-9304296632E6}"/>
              </a:ext>
            </a:extLst>
          </p:cNvPr>
          <p:cNvCxnSpPr>
            <a:cxnSpLocks/>
            <a:stCxn id="9" idx="2"/>
            <a:endCxn id="53" idx="0"/>
          </p:cNvCxnSpPr>
          <p:nvPr/>
        </p:nvCxnSpPr>
        <p:spPr>
          <a:xfrm flipH="1">
            <a:off x="2925812" y="1920717"/>
            <a:ext cx="5" cy="216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60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149</Words>
  <Application>Microsoft Macintosh PowerPoint</Application>
  <PresentationFormat>画面に合わせる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Koguma Yuji</dc:creator>
  <cp:lastModifiedBy>Koguma Yuji</cp:lastModifiedBy>
  <cp:revision>24</cp:revision>
  <dcterms:created xsi:type="dcterms:W3CDTF">2020-04-18T07:53:12Z</dcterms:created>
  <dcterms:modified xsi:type="dcterms:W3CDTF">2020-07-22T13:24:21Z</dcterms:modified>
</cp:coreProperties>
</file>