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5" r:id="rId1"/>
  </p:sldMasterIdLst>
  <p:notesMasterIdLst>
    <p:notesMasterId r:id="rId17"/>
  </p:notesMasterIdLst>
  <p:sldIdLst>
    <p:sldId id="256" r:id="rId2"/>
    <p:sldId id="260" r:id="rId3"/>
    <p:sldId id="257" r:id="rId4"/>
    <p:sldId id="258" r:id="rId5"/>
    <p:sldId id="264" r:id="rId6"/>
    <p:sldId id="265" r:id="rId7"/>
    <p:sldId id="259" r:id="rId8"/>
    <p:sldId id="266" r:id="rId9"/>
    <p:sldId id="267" r:id="rId10"/>
    <p:sldId id="269" r:id="rId11"/>
    <p:sldId id="271" r:id="rId12"/>
    <p:sldId id="273" r:id="rId13"/>
    <p:sldId id="261" r:id="rId14"/>
    <p:sldId id="274"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8B7E"/>
    <a:srgbClr val="B7797D"/>
    <a:srgbClr val="CD6D63"/>
    <a:srgbClr val="C26E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37" autoAdjust="0"/>
  </p:normalViewPr>
  <p:slideViewPr>
    <p:cSldViewPr snapToGrid="0">
      <p:cViewPr varScale="1">
        <p:scale>
          <a:sx n="75" d="100"/>
          <a:sy n="75" d="100"/>
        </p:scale>
        <p:origin x="540"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6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7E59E-EF6B-411C-AE43-54C9AD5EB08E}" type="datetimeFigureOut">
              <a:rPr lang="en-US" smtClean="0"/>
              <a:t>11/13/2021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6FE4D-E848-4204-A2A2-8563F4A415B2}" type="slidenum">
              <a:rPr lang="en-US" smtClean="0"/>
              <a:t>‹#›</a:t>
            </a:fld>
            <a:endParaRPr lang="en-US"/>
          </a:p>
        </p:txBody>
      </p:sp>
    </p:spTree>
    <p:extLst>
      <p:ext uri="{BB962C8B-B14F-4D97-AF65-F5344CB8AC3E}">
        <p14:creationId xmlns:p14="http://schemas.microsoft.com/office/powerpoint/2010/main" val="275024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56FE4D-E848-4204-A2A2-8563F4A415B2}" type="slidenum">
              <a:rPr lang="en-US" smtClean="0"/>
              <a:t>1</a:t>
            </a:fld>
            <a:endParaRPr lang="en-US"/>
          </a:p>
        </p:txBody>
      </p:sp>
    </p:spTree>
    <p:extLst>
      <p:ext uri="{BB962C8B-B14F-4D97-AF65-F5344CB8AC3E}">
        <p14:creationId xmlns:p14="http://schemas.microsoft.com/office/powerpoint/2010/main" val="2354412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10/30/2021</a:t>
            </a:r>
            <a:endParaRPr lang="en-US"/>
          </a:p>
        </p:txBody>
      </p:sp>
      <p:sp>
        <p:nvSpPr>
          <p:cNvPr id="5" name="Footer Placeholder 4"/>
          <p:cNvSpPr>
            <a:spLocks noGrp="1"/>
          </p:cNvSpPr>
          <p:nvPr>
            <p:ph type="ftr" sz="quarter" idx="11"/>
          </p:nvPr>
        </p:nvSpPr>
        <p:spPr/>
        <p:txBody>
          <a:bodyPr/>
          <a:lstStyle/>
          <a:p>
            <a:r>
              <a:rPr lang="en-US" dirty="0" smtClean="0"/>
              <a:t>Bellabeat</a:t>
            </a:r>
            <a:endParaRPr lang="en-US" dirty="0"/>
          </a:p>
        </p:txBody>
      </p:sp>
      <p:sp>
        <p:nvSpPr>
          <p:cNvPr id="6" name="Slide Number Placeholder 5"/>
          <p:cNvSpPr>
            <a:spLocks noGrp="1"/>
          </p:cNvSpPr>
          <p:nvPr>
            <p:ph type="sldNum" sz="quarter" idx="12"/>
          </p:nvPr>
        </p:nvSpPr>
        <p:spPr/>
        <p:txBody>
          <a:bodyPr/>
          <a:lstStyle/>
          <a:p>
            <a:fld id="{31F31A08-D8CB-4269-A434-B1BAAB612687}" type="slidenum">
              <a:rPr lang="en-US" smtClean="0"/>
              <a:t>‹#›</a:t>
            </a:fld>
            <a:endParaRPr lang="en-US"/>
          </a:p>
        </p:txBody>
      </p:sp>
    </p:spTree>
    <p:extLst>
      <p:ext uri="{BB962C8B-B14F-4D97-AF65-F5344CB8AC3E}">
        <p14:creationId xmlns:p14="http://schemas.microsoft.com/office/powerpoint/2010/main" val="19002882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10/30/2021</a:t>
            </a:r>
            <a:endParaRPr lang="en-US"/>
          </a:p>
        </p:txBody>
      </p:sp>
      <p:sp>
        <p:nvSpPr>
          <p:cNvPr id="5" name="Footer Placeholder 4"/>
          <p:cNvSpPr>
            <a:spLocks noGrp="1"/>
          </p:cNvSpPr>
          <p:nvPr>
            <p:ph type="ftr" sz="quarter" idx="11"/>
          </p:nvPr>
        </p:nvSpPr>
        <p:spPr/>
        <p:txBody>
          <a:bodyPr/>
          <a:lstStyle/>
          <a:p>
            <a:r>
              <a:rPr lang="en-US" dirty="0" smtClean="0"/>
              <a:t>Bellabeat</a:t>
            </a:r>
            <a:endParaRPr lang="en-US" dirty="0"/>
          </a:p>
        </p:txBody>
      </p:sp>
      <p:sp>
        <p:nvSpPr>
          <p:cNvPr id="6" name="Slide Number Placeholder 5"/>
          <p:cNvSpPr>
            <a:spLocks noGrp="1"/>
          </p:cNvSpPr>
          <p:nvPr>
            <p:ph type="sldNum" sz="quarter" idx="12"/>
          </p:nvPr>
        </p:nvSpPr>
        <p:spPr/>
        <p:txBody>
          <a:bodyPr/>
          <a:lstStyle/>
          <a:p>
            <a:fld id="{31F31A08-D8CB-4269-A434-B1BAAB612687}" type="slidenum">
              <a:rPr lang="en-US" smtClean="0"/>
              <a:t>‹#›</a:t>
            </a:fld>
            <a:endParaRPr lang="en-US"/>
          </a:p>
        </p:txBody>
      </p:sp>
    </p:spTree>
    <p:extLst>
      <p:ext uri="{BB962C8B-B14F-4D97-AF65-F5344CB8AC3E}">
        <p14:creationId xmlns:p14="http://schemas.microsoft.com/office/powerpoint/2010/main" val="12719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10/30/2021</a:t>
            </a:r>
            <a:endParaRPr lang="en-US"/>
          </a:p>
        </p:txBody>
      </p:sp>
      <p:sp>
        <p:nvSpPr>
          <p:cNvPr id="5" name="Footer Placeholder 4"/>
          <p:cNvSpPr>
            <a:spLocks noGrp="1"/>
          </p:cNvSpPr>
          <p:nvPr>
            <p:ph type="ftr" sz="quarter" idx="11"/>
          </p:nvPr>
        </p:nvSpPr>
        <p:spPr/>
        <p:txBody>
          <a:bodyPr/>
          <a:lstStyle/>
          <a:p>
            <a:r>
              <a:rPr lang="en-US" dirty="0" smtClean="0"/>
              <a:t>Bellabeat</a:t>
            </a:r>
            <a:endParaRPr lang="en-US" dirty="0"/>
          </a:p>
        </p:txBody>
      </p:sp>
      <p:sp>
        <p:nvSpPr>
          <p:cNvPr id="6" name="Slide Number Placeholder 5"/>
          <p:cNvSpPr>
            <a:spLocks noGrp="1"/>
          </p:cNvSpPr>
          <p:nvPr>
            <p:ph type="sldNum" sz="quarter" idx="12"/>
          </p:nvPr>
        </p:nvSpPr>
        <p:spPr/>
        <p:txBody>
          <a:bodyPr/>
          <a:lstStyle/>
          <a:p>
            <a:fld id="{31F31A08-D8CB-4269-A434-B1BAAB612687}" type="slidenum">
              <a:rPr lang="en-US" smtClean="0"/>
              <a:t>‹#›</a:t>
            </a:fld>
            <a:endParaRPr lang="en-US"/>
          </a:p>
        </p:txBody>
      </p:sp>
    </p:spTree>
    <p:extLst>
      <p:ext uri="{BB962C8B-B14F-4D97-AF65-F5344CB8AC3E}">
        <p14:creationId xmlns:p14="http://schemas.microsoft.com/office/powerpoint/2010/main" val="414692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10/30/2021</a:t>
            </a:r>
            <a:endParaRPr lang="en-US"/>
          </a:p>
        </p:txBody>
      </p:sp>
      <p:sp>
        <p:nvSpPr>
          <p:cNvPr id="5" name="Footer Placeholder 4"/>
          <p:cNvSpPr>
            <a:spLocks noGrp="1"/>
          </p:cNvSpPr>
          <p:nvPr>
            <p:ph type="ftr" sz="quarter" idx="11"/>
          </p:nvPr>
        </p:nvSpPr>
        <p:spPr/>
        <p:txBody>
          <a:bodyPr/>
          <a:lstStyle/>
          <a:p>
            <a:r>
              <a:rPr lang="en-US" dirty="0" smtClean="0"/>
              <a:t>Bellabeat</a:t>
            </a:r>
            <a:endParaRPr lang="en-US" dirty="0"/>
          </a:p>
        </p:txBody>
      </p:sp>
      <p:sp>
        <p:nvSpPr>
          <p:cNvPr id="6" name="Slide Number Placeholder 5"/>
          <p:cNvSpPr>
            <a:spLocks noGrp="1"/>
          </p:cNvSpPr>
          <p:nvPr>
            <p:ph type="sldNum" sz="quarter" idx="12"/>
          </p:nvPr>
        </p:nvSpPr>
        <p:spPr/>
        <p:txBody>
          <a:bodyPr/>
          <a:lstStyle/>
          <a:p>
            <a:fld id="{31F31A08-D8CB-4269-A434-B1BAAB612687}" type="slidenum">
              <a:rPr lang="en-US" smtClean="0"/>
              <a:t>‹#›</a:t>
            </a:fld>
            <a:endParaRPr lang="en-US"/>
          </a:p>
        </p:txBody>
      </p:sp>
    </p:spTree>
    <p:extLst>
      <p:ext uri="{BB962C8B-B14F-4D97-AF65-F5344CB8AC3E}">
        <p14:creationId xmlns:p14="http://schemas.microsoft.com/office/powerpoint/2010/main" val="206267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10/30/2021</a:t>
            </a:r>
            <a:endParaRPr lang="en-US"/>
          </a:p>
        </p:txBody>
      </p:sp>
      <p:sp>
        <p:nvSpPr>
          <p:cNvPr id="5" name="Footer Placeholder 4"/>
          <p:cNvSpPr>
            <a:spLocks noGrp="1"/>
          </p:cNvSpPr>
          <p:nvPr>
            <p:ph type="ftr" sz="quarter" idx="11"/>
          </p:nvPr>
        </p:nvSpPr>
        <p:spPr/>
        <p:txBody>
          <a:bodyPr/>
          <a:lstStyle/>
          <a:p>
            <a:r>
              <a:rPr lang="en-US" dirty="0" smtClean="0"/>
              <a:t>Bellabeat</a:t>
            </a:r>
            <a:endParaRPr lang="en-US" dirty="0"/>
          </a:p>
        </p:txBody>
      </p:sp>
      <p:sp>
        <p:nvSpPr>
          <p:cNvPr id="6" name="Slide Number Placeholder 5"/>
          <p:cNvSpPr>
            <a:spLocks noGrp="1"/>
          </p:cNvSpPr>
          <p:nvPr>
            <p:ph type="sldNum" sz="quarter" idx="12"/>
          </p:nvPr>
        </p:nvSpPr>
        <p:spPr/>
        <p:txBody>
          <a:bodyPr/>
          <a:lstStyle/>
          <a:p>
            <a:fld id="{31F31A08-D8CB-4269-A434-B1BAAB612687}" type="slidenum">
              <a:rPr lang="en-US" smtClean="0"/>
              <a:t>‹#›</a:t>
            </a:fld>
            <a:endParaRPr lang="en-US"/>
          </a:p>
        </p:txBody>
      </p:sp>
    </p:spTree>
    <p:extLst>
      <p:ext uri="{BB962C8B-B14F-4D97-AF65-F5344CB8AC3E}">
        <p14:creationId xmlns:p14="http://schemas.microsoft.com/office/powerpoint/2010/main" val="156903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10/30/2021</a:t>
            </a:r>
            <a:endParaRPr lang="en-US"/>
          </a:p>
        </p:txBody>
      </p:sp>
      <p:sp>
        <p:nvSpPr>
          <p:cNvPr id="6" name="Footer Placeholder 5"/>
          <p:cNvSpPr>
            <a:spLocks noGrp="1"/>
          </p:cNvSpPr>
          <p:nvPr>
            <p:ph type="ftr" sz="quarter" idx="11"/>
          </p:nvPr>
        </p:nvSpPr>
        <p:spPr/>
        <p:txBody>
          <a:bodyPr/>
          <a:lstStyle/>
          <a:p>
            <a:r>
              <a:rPr lang="en-US" dirty="0" smtClean="0"/>
              <a:t>Bellabeat</a:t>
            </a:r>
            <a:endParaRPr lang="en-US" dirty="0"/>
          </a:p>
        </p:txBody>
      </p:sp>
      <p:sp>
        <p:nvSpPr>
          <p:cNvPr id="7" name="Slide Number Placeholder 6"/>
          <p:cNvSpPr>
            <a:spLocks noGrp="1"/>
          </p:cNvSpPr>
          <p:nvPr>
            <p:ph type="sldNum" sz="quarter" idx="12"/>
          </p:nvPr>
        </p:nvSpPr>
        <p:spPr/>
        <p:txBody>
          <a:bodyPr/>
          <a:lstStyle/>
          <a:p>
            <a:fld id="{31F31A08-D8CB-4269-A434-B1BAAB612687}" type="slidenum">
              <a:rPr lang="en-US" smtClean="0"/>
              <a:t>‹#›</a:t>
            </a:fld>
            <a:endParaRPr lang="en-US"/>
          </a:p>
        </p:txBody>
      </p:sp>
    </p:spTree>
    <p:extLst>
      <p:ext uri="{BB962C8B-B14F-4D97-AF65-F5344CB8AC3E}">
        <p14:creationId xmlns:p14="http://schemas.microsoft.com/office/powerpoint/2010/main" val="19636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10/30/2021</a:t>
            </a:r>
            <a:endParaRPr lang="en-US"/>
          </a:p>
        </p:txBody>
      </p:sp>
      <p:sp>
        <p:nvSpPr>
          <p:cNvPr id="8" name="Footer Placeholder 7"/>
          <p:cNvSpPr>
            <a:spLocks noGrp="1"/>
          </p:cNvSpPr>
          <p:nvPr>
            <p:ph type="ftr" sz="quarter" idx="11"/>
          </p:nvPr>
        </p:nvSpPr>
        <p:spPr/>
        <p:txBody>
          <a:bodyPr/>
          <a:lstStyle/>
          <a:p>
            <a:r>
              <a:rPr lang="en-US" dirty="0" smtClean="0"/>
              <a:t>Bellabeat</a:t>
            </a:r>
            <a:endParaRPr lang="en-US" dirty="0"/>
          </a:p>
        </p:txBody>
      </p:sp>
      <p:sp>
        <p:nvSpPr>
          <p:cNvPr id="9" name="Slide Number Placeholder 8"/>
          <p:cNvSpPr>
            <a:spLocks noGrp="1"/>
          </p:cNvSpPr>
          <p:nvPr>
            <p:ph type="sldNum" sz="quarter" idx="12"/>
          </p:nvPr>
        </p:nvSpPr>
        <p:spPr/>
        <p:txBody>
          <a:bodyPr/>
          <a:lstStyle/>
          <a:p>
            <a:fld id="{31F31A08-D8CB-4269-A434-B1BAAB612687}" type="slidenum">
              <a:rPr lang="en-US" smtClean="0"/>
              <a:t>‹#›</a:t>
            </a:fld>
            <a:endParaRPr lang="en-US"/>
          </a:p>
        </p:txBody>
      </p:sp>
    </p:spTree>
    <p:extLst>
      <p:ext uri="{BB962C8B-B14F-4D97-AF65-F5344CB8AC3E}">
        <p14:creationId xmlns:p14="http://schemas.microsoft.com/office/powerpoint/2010/main" val="356793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10/30/2021</a:t>
            </a:r>
            <a:endParaRPr lang="en-US"/>
          </a:p>
        </p:txBody>
      </p:sp>
      <p:sp>
        <p:nvSpPr>
          <p:cNvPr id="4" name="Footer Placeholder 3"/>
          <p:cNvSpPr>
            <a:spLocks noGrp="1"/>
          </p:cNvSpPr>
          <p:nvPr>
            <p:ph type="ftr" sz="quarter" idx="11"/>
          </p:nvPr>
        </p:nvSpPr>
        <p:spPr/>
        <p:txBody>
          <a:bodyPr/>
          <a:lstStyle/>
          <a:p>
            <a:r>
              <a:rPr lang="en-US" dirty="0" smtClean="0"/>
              <a:t>Bellabeat</a:t>
            </a:r>
            <a:endParaRPr lang="en-US" dirty="0"/>
          </a:p>
        </p:txBody>
      </p:sp>
      <p:sp>
        <p:nvSpPr>
          <p:cNvPr id="5" name="Slide Number Placeholder 4"/>
          <p:cNvSpPr>
            <a:spLocks noGrp="1"/>
          </p:cNvSpPr>
          <p:nvPr>
            <p:ph type="sldNum" sz="quarter" idx="12"/>
          </p:nvPr>
        </p:nvSpPr>
        <p:spPr/>
        <p:txBody>
          <a:bodyPr/>
          <a:lstStyle/>
          <a:p>
            <a:fld id="{31F31A08-D8CB-4269-A434-B1BAAB612687}" type="slidenum">
              <a:rPr lang="en-US" smtClean="0"/>
              <a:t>‹#›</a:t>
            </a:fld>
            <a:endParaRPr lang="en-US"/>
          </a:p>
        </p:txBody>
      </p:sp>
    </p:spTree>
    <p:extLst>
      <p:ext uri="{BB962C8B-B14F-4D97-AF65-F5344CB8AC3E}">
        <p14:creationId xmlns:p14="http://schemas.microsoft.com/office/powerpoint/2010/main" val="263363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10/30/2021</a:t>
            </a:r>
            <a:endParaRPr lang="en-US"/>
          </a:p>
        </p:txBody>
      </p:sp>
      <p:sp>
        <p:nvSpPr>
          <p:cNvPr id="3" name="Footer Placeholder 2"/>
          <p:cNvSpPr>
            <a:spLocks noGrp="1"/>
          </p:cNvSpPr>
          <p:nvPr>
            <p:ph type="ftr" sz="quarter" idx="11"/>
          </p:nvPr>
        </p:nvSpPr>
        <p:spPr/>
        <p:txBody>
          <a:bodyPr/>
          <a:lstStyle/>
          <a:p>
            <a:r>
              <a:rPr lang="en-US" dirty="0" smtClean="0"/>
              <a:t>Bellabeat</a:t>
            </a:r>
            <a:endParaRPr lang="en-US" dirty="0"/>
          </a:p>
        </p:txBody>
      </p:sp>
      <p:sp>
        <p:nvSpPr>
          <p:cNvPr id="4" name="Slide Number Placeholder 3"/>
          <p:cNvSpPr>
            <a:spLocks noGrp="1"/>
          </p:cNvSpPr>
          <p:nvPr>
            <p:ph type="sldNum" sz="quarter" idx="12"/>
          </p:nvPr>
        </p:nvSpPr>
        <p:spPr/>
        <p:txBody>
          <a:bodyPr/>
          <a:lstStyle/>
          <a:p>
            <a:fld id="{31F31A08-D8CB-4269-A434-B1BAAB612687}" type="slidenum">
              <a:rPr lang="en-US" smtClean="0"/>
              <a:t>‹#›</a:t>
            </a:fld>
            <a:endParaRPr lang="en-US"/>
          </a:p>
        </p:txBody>
      </p:sp>
    </p:spTree>
    <p:extLst>
      <p:ext uri="{BB962C8B-B14F-4D97-AF65-F5344CB8AC3E}">
        <p14:creationId xmlns:p14="http://schemas.microsoft.com/office/powerpoint/2010/main" val="283628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10/30/2021</a:t>
            </a:r>
            <a:endParaRPr lang="en-US"/>
          </a:p>
        </p:txBody>
      </p:sp>
      <p:sp>
        <p:nvSpPr>
          <p:cNvPr id="6" name="Footer Placeholder 5"/>
          <p:cNvSpPr>
            <a:spLocks noGrp="1"/>
          </p:cNvSpPr>
          <p:nvPr>
            <p:ph type="ftr" sz="quarter" idx="11"/>
          </p:nvPr>
        </p:nvSpPr>
        <p:spPr/>
        <p:txBody>
          <a:bodyPr/>
          <a:lstStyle/>
          <a:p>
            <a:r>
              <a:rPr lang="en-US" dirty="0" smtClean="0"/>
              <a:t>Bellabeat</a:t>
            </a:r>
            <a:endParaRPr lang="en-US" dirty="0"/>
          </a:p>
        </p:txBody>
      </p:sp>
      <p:sp>
        <p:nvSpPr>
          <p:cNvPr id="7" name="Slide Number Placeholder 6"/>
          <p:cNvSpPr>
            <a:spLocks noGrp="1"/>
          </p:cNvSpPr>
          <p:nvPr>
            <p:ph type="sldNum" sz="quarter" idx="12"/>
          </p:nvPr>
        </p:nvSpPr>
        <p:spPr/>
        <p:txBody>
          <a:bodyPr/>
          <a:lstStyle/>
          <a:p>
            <a:fld id="{31F31A08-D8CB-4269-A434-B1BAAB612687}" type="slidenum">
              <a:rPr lang="en-US" smtClean="0"/>
              <a:t>‹#›</a:t>
            </a:fld>
            <a:endParaRPr lang="en-US"/>
          </a:p>
        </p:txBody>
      </p:sp>
    </p:spTree>
    <p:extLst>
      <p:ext uri="{BB962C8B-B14F-4D97-AF65-F5344CB8AC3E}">
        <p14:creationId xmlns:p14="http://schemas.microsoft.com/office/powerpoint/2010/main" val="56408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10/30/2021</a:t>
            </a:r>
            <a:endParaRPr lang="en-US"/>
          </a:p>
        </p:txBody>
      </p:sp>
      <p:sp>
        <p:nvSpPr>
          <p:cNvPr id="6" name="Footer Placeholder 5"/>
          <p:cNvSpPr>
            <a:spLocks noGrp="1"/>
          </p:cNvSpPr>
          <p:nvPr>
            <p:ph type="ftr" sz="quarter" idx="11"/>
          </p:nvPr>
        </p:nvSpPr>
        <p:spPr/>
        <p:txBody>
          <a:bodyPr/>
          <a:lstStyle/>
          <a:p>
            <a:r>
              <a:rPr lang="en-US" dirty="0" smtClean="0"/>
              <a:t>Bellabeat</a:t>
            </a:r>
            <a:endParaRPr lang="en-US" dirty="0"/>
          </a:p>
        </p:txBody>
      </p:sp>
      <p:sp>
        <p:nvSpPr>
          <p:cNvPr id="7" name="Slide Number Placeholder 6"/>
          <p:cNvSpPr>
            <a:spLocks noGrp="1"/>
          </p:cNvSpPr>
          <p:nvPr>
            <p:ph type="sldNum" sz="quarter" idx="12"/>
          </p:nvPr>
        </p:nvSpPr>
        <p:spPr/>
        <p:txBody>
          <a:bodyPr/>
          <a:lstStyle/>
          <a:p>
            <a:fld id="{31F31A08-D8CB-4269-A434-B1BAAB612687}" type="slidenum">
              <a:rPr lang="en-US" smtClean="0"/>
              <a:t>‹#›</a:t>
            </a:fld>
            <a:endParaRPr lang="en-US"/>
          </a:p>
        </p:txBody>
      </p:sp>
    </p:spTree>
    <p:extLst>
      <p:ext uri="{BB962C8B-B14F-4D97-AF65-F5344CB8AC3E}">
        <p14:creationId xmlns:p14="http://schemas.microsoft.com/office/powerpoint/2010/main" val="100523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10/30/2021</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Bellabeat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31A08-D8CB-4269-A434-B1BAAB612687}" type="slidenum">
              <a:rPr lang="en-US" smtClean="0"/>
              <a:t>‹#›</a:t>
            </a:fld>
            <a:endParaRPr lang="en-US"/>
          </a:p>
        </p:txBody>
      </p:sp>
    </p:spTree>
    <p:extLst>
      <p:ext uri="{BB962C8B-B14F-4D97-AF65-F5344CB8AC3E}">
        <p14:creationId xmlns:p14="http://schemas.microsoft.com/office/powerpoint/2010/main" val="145265017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6753" y="2207736"/>
            <a:ext cx="9144000" cy="914400"/>
          </a:xfrm>
        </p:spPr>
        <p:txBody>
          <a:bodyPr/>
          <a:lstStyle/>
          <a:p>
            <a:r>
              <a:rPr lang="en-US" dirty="0" smtClean="0">
                <a:latin typeface="+mn-lt"/>
              </a:rPr>
              <a:t>Bellabeat Case Study</a:t>
            </a:r>
            <a:endParaRPr lang="en-US" dirty="0">
              <a:latin typeface="+mn-lt"/>
            </a:endParaRPr>
          </a:p>
        </p:txBody>
      </p:sp>
      <p:sp>
        <p:nvSpPr>
          <p:cNvPr id="5" name="TextBox 4"/>
          <p:cNvSpPr txBox="1"/>
          <p:nvPr/>
        </p:nvSpPr>
        <p:spPr>
          <a:xfrm>
            <a:off x="2705100" y="3124200"/>
            <a:ext cx="5374292" cy="369332"/>
          </a:xfrm>
          <a:prstGeom prst="rect">
            <a:avLst/>
          </a:prstGeom>
          <a:noFill/>
        </p:spPr>
        <p:txBody>
          <a:bodyPr wrap="none" rtlCol="0">
            <a:spAutoFit/>
          </a:bodyPr>
          <a:lstStyle/>
          <a:p>
            <a:r>
              <a:rPr lang="en-US" dirty="0" smtClean="0"/>
              <a:t>A market analytical study of using smart health trackers</a:t>
            </a:r>
            <a:endParaRPr lang="en-US" dirty="0"/>
          </a:p>
        </p:txBody>
      </p:sp>
      <p:sp>
        <p:nvSpPr>
          <p:cNvPr id="6" name="Minus 5"/>
          <p:cNvSpPr/>
          <p:nvPr/>
        </p:nvSpPr>
        <p:spPr>
          <a:xfrm rot="16200000">
            <a:off x="1334544" y="2996158"/>
            <a:ext cx="2410912" cy="482600"/>
          </a:xfrm>
          <a:prstGeom prst="mathMinus">
            <a:avLst/>
          </a:prstGeom>
          <a:solidFill>
            <a:srgbClr val="F78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05101" y="3766066"/>
            <a:ext cx="1905000" cy="369332"/>
          </a:xfrm>
          <a:prstGeom prst="rect">
            <a:avLst/>
          </a:prstGeom>
          <a:noFill/>
        </p:spPr>
        <p:txBody>
          <a:bodyPr wrap="square" rtlCol="0">
            <a:spAutoFit/>
          </a:bodyPr>
          <a:lstStyle/>
          <a:p>
            <a:r>
              <a:rPr lang="en-US" dirty="0" smtClean="0"/>
              <a:t>M.Salah/31-10-21 </a:t>
            </a:r>
            <a:endParaRPr lang="en-US" dirty="0"/>
          </a:p>
        </p:txBody>
      </p:sp>
    </p:spTree>
    <p:extLst>
      <p:ext uri="{BB962C8B-B14F-4D97-AF65-F5344CB8AC3E}">
        <p14:creationId xmlns:p14="http://schemas.microsoft.com/office/powerpoint/2010/main" val="310995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 y="1558330"/>
            <a:ext cx="5143500" cy="4415173"/>
          </a:xfrm>
        </p:spPr>
      </p:pic>
      <p:sp>
        <p:nvSpPr>
          <p:cNvPr id="4" name="Slide Number Placeholder 3"/>
          <p:cNvSpPr>
            <a:spLocks noGrp="1"/>
          </p:cNvSpPr>
          <p:nvPr>
            <p:ph type="sldNum" sz="quarter" idx="12"/>
          </p:nvPr>
        </p:nvSpPr>
        <p:spPr/>
        <p:txBody>
          <a:bodyPr/>
          <a:lstStyle/>
          <a:p>
            <a:fld id="{31F31A08-D8CB-4269-A434-B1BAAB612687}" type="slidenum">
              <a:rPr lang="en-US" smtClean="0"/>
              <a:t>10</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327454"/>
            <a:ext cx="2171700" cy="530546"/>
          </a:xfrm>
          <a:prstGeom prst="rect">
            <a:avLst/>
          </a:prstGeom>
        </p:spPr>
      </p:pic>
      <p:sp>
        <p:nvSpPr>
          <p:cNvPr id="6" name="Rectangle 5"/>
          <p:cNvSpPr/>
          <p:nvPr/>
        </p:nvSpPr>
        <p:spPr>
          <a:xfrm>
            <a:off x="406400" y="635000"/>
            <a:ext cx="96519" cy="533400"/>
          </a:xfrm>
          <a:prstGeom prst="rect">
            <a:avLst/>
          </a:prstGeom>
          <a:solidFill>
            <a:srgbClr val="F78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8499" y="440035"/>
            <a:ext cx="4695825" cy="923330"/>
          </a:xfrm>
          <a:prstGeom prst="rect">
            <a:avLst/>
          </a:prstGeom>
          <a:noFill/>
        </p:spPr>
        <p:txBody>
          <a:bodyPr wrap="square" rtlCol="0">
            <a:spAutoFit/>
          </a:bodyPr>
          <a:lstStyle/>
          <a:p>
            <a:pPr algn="ctr"/>
            <a:r>
              <a:rPr lang="en-US" sz="5400" dirty="0" smtClean="0">
                <a:solidFill>
                  <a:schemeClr val="tx1">
                    <a:lumMod val="85000"/>
                    <a:lumOff val="15000"/>
                  </a:schemeClr>
                </a:solidFill>
              </a:rPr>
              <a:t>Findings</a:t>
            </a:r>
            <a:endParaRPr lang="en-US" sz="5400" dirty="0">
              <a:solidFill>
                <a:schemeClr val="tx1">
                  <a:lumMod val="85000"/>
                  <a:lumOff val="15000"/>
                </a:schemeClr>
              </a:solidFill>
            </a:endParaRPr>
          </a:p>
        </p:txBody>
      </p:sp>
      <p:sp>
        <p:nvSpPr>
          <p:cNvPr id="9" name="TextBox 8"/>
          <p:cNvSpPr txBox="1"/>
          <p:nvPr/>
        </p:nvSpPr>
        <p:spPr>
          <a:xfrm>
            <a:off x="6464300" y="2981086"/>
            <a:ext cx="4597400" cy="1569660"/>
          </a:xfrm>
          <a:prstGeom prst="rect">
            <a:avLst/>
          </a:prstGeom>
          <a:noFill/>
        </p:spPr>
        <p:txBody>
          <a:bodyPr wrap="square" rtlCol="0">
            <a:spAutoFit/>
          </a:bodyPr>
          <a:lstStyle/>
          <a:p>
            <a:r>
              <a:rPr lang="en-US" sz="2400" dirty="0" smtClean="0"/>
              <a:t>As shown in the figure there’s a positive relationship between the activity total distance and the burnt calories of users.</a:t>
            </a:r>
            <a:endParaRPr lang="en-US" sz="2400" dirty="0"/>
          </a:p>
        </p:txBody>
      </p:sp>
    </p:spTree>
    <p:extLst>
      <p:ext uri="{BB962C8B-B14F-4D97-AF65-F5344CB8AC3E}">
        <p14:creationId xmlns:p14="http://schemas.microsoft.com/office/powerpoint/2010/main" val="2843813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 y="1558330"/>
            <a:ext cx="4902200" cy="4415173"/>
          </a:xfrm>
        </p:spPr>
      </p:pic>
      <p:sp>
        <p:nvSpPr>
          <p:cNvPr id="4" name="Slide Number Placeholder 3"/>
          <p:cNvSpPr>
            <a:spLocks noGrp="1"/>
          </p:cNvSpPr>
          <p:nvPr>
            <p:ph type="sldNum" sz="quarter" idx="12"/>
          </p:nvPr>
        </p:nvSpPr>
        <p:spPr/>
        <p:txBody>
          <a:bodyPr/>
          <a:lstStyle/>
          <a:p>
            <a:fld id="{31F31A08-D8CB-4269-A434-B1BAAB612687}" type="slidenum">
              <a:rPr lang="en-US" smtClean="0"/>
              <a:t>11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327454"/>
            <a:ext cx="2171700" cy="530546"/>
          </a:xfrm>
          <a:prstGeom prst="rect">
            <a:avLst/>
          </a:prstGeom>
        </p:spPr>
      </p:pic>
      <p:sp>
        <p:nvSpPr>
          <p:cNvPr id="6" name="Rectangle 5"/>
          <p:cNvSpPr/>
          <p:nvPr/>
        </p:nvSpPr>
        <p:spPr>
          <a:xfrm>
            <a:off x="406400" y="635000"/>
            <a:ext cx="96519" cy="533400"/>
          </a:xfrm>
          <a:prstGeom prst="rect">
            <a:avLst/>
          </a:prstGeom>
          <a:solidFill>
            <a:srgbClr val="F78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8499" y="440035"/>
            <a:ext cx="4695825" cy="923330"/>
          </a:xfrm>
          <a:prstGeom prst="rect">
            <a:avLst/>
          </a:prstGeom>
          <a:noFill/>
        </p:spPr>
        <p:txBody>
          <a:bodyPr wrap="square" rtlCol="0">
            <a:spAutoFit/>
          </a:bodyPr>
          <a:lstStyle/>
          <a:p>
            <a:pPr algn="ctr"/>
            <a:r>
              <a:rPr lang="en-US" sz="5400" dirty="0" smtClean="0">
                <a:solidFill>
                  <a:schemeClr val="tx1">
                    <a:lumMod val="85000"/>
                    <a:lumOff val="15000"/>
                  </a:schemeClr>
                </a:solidFill>
              </a:rPr>
              <a:t>Findings</a:t>
            </a:r>
            <a:endParaRPr lang="en-US" sz="5400" dirty="0">
              <a:solidFill>
                <a:schemeClr val="tx1">
                  <a:lumMod val="85000"/>
                  <a:lumOff val="15000"/>
                </a:schemeClr>
              </a:solidFill>
            </a:endParaRPr>
          </a:p>
        </p:txBody>
      </p:sp>
      <p:sp>
        <p:nvSpPr>
          <p:cNvPr id="9" name="TextBox 8"/>
          <p:cNvSpPr txBox="1"/>
          <p:nvPr/>
        </p:nvSpPr>
        <p:spPr>
          <a:xfrm>
            <a:off x="6464300" y="2981086"/>
            <a:ext cx="4597400" cy="1569660"/>
          </a:xfrm>
          <a:prstGeom prst="rect">
            <a:avLst/>
          </a:prstGeom>
          <a:noFill/>
        </p:spPr>
        <p:txBody>
          <a:bodyPr wrap="square" rtlCol="0">
            <a:spAutoFit/>
          </a:bodyPr>
          <a:lstStyle/>
          <a:p>
            <a:r>
              <a:rPr lang="en-US" sz="2400" dirty="0" smtClean="0"/>
              <a:t>As shown in the figure there’s a positive relationship between the activity total time and the total sleeping time of users.</a:t>
            </a:r>
            <a:endParaRPr lang="en-US" sz="2400" dirty="0"/>
          </a:p>
        </p:txBody>
      </p:sp>
    </p:spTree>
    <p:extLst>
      <p:ext uri="{BB962C8B-B14F-4D97-AF65-F5344CB8AC3E}">
        <p14:creationId xmlns:p14="http://schemas.microsoft.com/office/powerpoint/2010/main" val="328337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18" y="1502809"/>
            <a:ext cx="10850881" cy="2967592"/>
          </a:xfrm>
        </p:spPr>
      </p:pic>
      <p:sp>
        <p:nvSpPr>
          <p:cNvPr id="4" name="Slide Number Placeholder 3"/>
          <p:cNvSpPr>
            <a:spLocks noGrp="1"/>
          </p:cNvSpPr>
          <p:nvPr>
            <p:ph type="sldNum" sz="quarter" idx="12"/>
          </p:nvPr>
        </p:nvSpPr>
        <p:spPr/>
        <p:txBody>
          <a:bodyPr/>
          <a:lstStyle/>
          <a:p>
            <a:fld id="{31F31A08-D8CB-4269-A434-B1BAAB612687}" type="slidenum">
              <a:rPr lang="en-US" smtClean="0"/>
              <a:t>12</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327454"/>
            <a:ext cx="2171700" cy="530546"/>
          </a:xfrm>
          <a:prstGeom prst="rect">
            <a:avLst/>
          </a:prstGeom>
        </p:spPr>
      </p:pic>
      <p:sp>
        <p:nvSpPr>
          <p:cNvPr id="6" name="Rectangle 5"/>
          <p:cNvSpPr/>
          <p:nvPr/>
        </p:nvSpPr>
        <p:spPr>
          <a:xfrm>
            <a:off x="406400" y="635000"/>
            <a:ext cx="96519" cy="533400"/>
          </a:xfrm>
          <a:prstGeom prst="rect">
            <a:avLst/>
          </a:prstGeom>
          <a:solidFill>
            <a:srgbClr val="F78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8499" y="440035"/>
            <a:ext cx="4695825" cy="923330"/>
          </a:xfrm>
          <a:prstGeom prst="rect">
            <a:avLst/>
          </a:prstGeom>
          <a:noFill/>
        </p:spPr>
        <p:txBody>
          <a:bodyPr wrap="square" rtlCol="0">
            <a:spAutoFit/>
          </a:bodyPr>
          <a:lstStyle/>
          <a:p>
            <a:pPr algn="ctr"/>
            <a:r>
              <a:rPr lang="en-US" sz="5400" dirty="0" smtClean="0">
                <a:solidFill>
                  <a:schemeClr val="tx1">
                    <a:lumMod val="85000"/>
                    <a:lumOff val="15000"/>
                  </a:schemeClr>
                </a:solidFill>
              </a:rPr>
              <a:t>Findings</a:t>
            </a:r>
            <a:endParaRPr lang="en-US" sz="5400" dirty="0">
              <a:solidFill>
                <a:schemeClr val="tx1">
                  <a:lumMod val="85000"/>
                  <a:lumOff val="15000"/>
                </a:schemeClr>
              </a:solidFill>
            </a:endParaRPr>
          </a:p>
        </p:txBody>
      </p:sp>
      <p:sp>
        <p:nvSpPr>
          <p:cNvPr id="9" name="TextBox 8"/>
          <p:cNvSpPr txBox="1"/>
          <p:nvPr/>
        </p:nvSpPr>
        <p:spPr>
          <a:xfrm>
            <a:off x="502918" y="4470401"/>
            <a:ext cx="9022082" cy="830997"/>
          </a:xfrm>
          <a:prstGeom prst="rect">
            <a:avLst/>
          </a:prstGeom>
          <a:noFill/>
        </p:spPr>
        <p:txBody>
          <a:bodyPr wrap="square" rtlCol="0">
            <a:spAutoFit/>
          </a:bodyPr>
          <a:lstStyle/>
          <a:p>
            <a:r>
              <a:rPr lang="en-US" sz="2400" dirty="0" smtClean="0"/>
              <a:t>The figure shows that overweight users spend more active minutes than other users.</a:t>
            </a:r>
            <a:endParaRPr lang="en-US" sz="2400" dirty="0"/>
          </a:p>
        </p:txBody>
      </p:sp>
    </p:spTree>
    <p:extLst>
      <p:ext uri="{BB962C8B-B14F-4D97-AF65-F5344CB8AC3E}">
        <p14:creationId xmlns:p14="http://schemas.microsoft.com/office/powerpoint/2010/main" val="101332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1F31A08-D8CB-4269-A434-B1BAAB612687}" type="slidenum">
              <a:rPr lang="en-US" smtClean="0"/>
              <a:t>13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27454"/>
            <a:ext cx="2171700" cy="530546"/>
          </a:xfrm>
          <a:prstGeom prst="rect">
            <a:avLst/>
          </a:prstGeom>
        </p:spPr>
      </p:pic>
      <p:sp>
        <p:nvSpPr>
          <p:cNvPr id="9" name="TextBox 8"/>
          <p:cNvSpPr txBox="1"/>
          <p:nvPr/>
        </p:nvSpPr>
        <p:spPr>
          <a:xfrm>
            <a:off x="15875" y="381000"/>
            <a:ext cx="6219825" cy="923330"/>
          </a:xfrm>
          <a:prstGeom prst="rect">
            <a:avLst/>
          </a:prstGeom>
          <a:noFill/>
        </p:spPr>
        <p:txBody>
          <a:bodyPr wrap="square" rtlCol="0">
            <a:spAutoFit/>
          </a:bodyPr>
          <a:lstStyle/>
          <a:p>
            <a:pPr algn="ctr"/>
            <a:r>
              <a:rPr lang="en-US" sz="5400" dirty="0" smtClean="0">
                <a:solidFill>
                  <a:schemeClr val="tx1">
                    <a:lumMod val="85000"/>
                    <a:lumOff val="15000"/>
                  </a:schemeClr>
                </a:solidFill>
              </a:rPr>
              <a:t>Recommendations</a:t>
            </a:r>
            <a:endParaRPr lang="en-US" sz="5400" dirty="0">
              <a:solidFill>
                <a:schemeClr val="tx1">
                  <a:lumMod val="85000"/>
                  <a:lumOff val="15000"/>
                </a:schemeClr>
              </a:solidFill>
            </a:endParaRPr>
          </a:p>
        </p:txBody>
      </p:sp>
      <p:sp>
        <p:nvSpPr>
          <p:cNvPr id="10" name="Rectangle 9"/>
          <p:cNvSpPr/>
          <p:nvPr/>
        </p:nvSpPr>
        <p:spPr>
          <a:xfrm>
            <a:off x="406400" y="635000"/>
            <a:ext cx="96519" cy="533400"/>
          </a:xfrm>
          <a:prstGeom prst="rect">
            <a:avLst/>
          </a:prstGeom>
          <a:solidFill>
            <a:srgbClr val="F78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06400" y="1558330"/>
            <a:ext cx="113665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From the previous plots we found 3 relationships between user activity and the calories, sleeping time and steps made during the day.</a:t>
            </a:r>
          </a:p>
          <a:p>
            <a:pPr marL="285750" indent="-285750">
              <a:buFont typeface="Arial" panose="020B0604020202020204" pitchFamily="34" charset="0"/>
              <a:buChar char="•"/>
            </a:pPr>
            <a:r>
              <a:rPr lang="en-US" sz="2400" dirty="0" smtClean="0"/>
              <a:t>As these analysis are the results of the users data who will use the track devices I recommend that:</a:t>
            </a:r>
          </a:p>
          <a:p>
            <a:pPr marL="285750" indent="-285750">
              <a:buFont typeface="Arial" panose="020B0604020202020204" pitchFamily="34" charset="0"/>
              <a:buChar char="•"/>
            </a:pPr>
            <a:endParaRPr lang="en-US" sz="2400" dirty="0" smtClean="0"/>
          </a:p>
          <a:p>
            <a:pPr marL="342900" indent="-342900">
              <a:buFont typeface="+mj-lt"/>
              <a:buAutoNum type="arabicPeriod"/>
            </a:pPr>
            <a:r>
              <a:rPr lang="en-US" sz="2400" dirty="0" smtClean="0"/>
              <a:t>Bellabeat can add a function to the smart device that alerts users who tend to be negatively active during the day (with low active minutes).</a:t>
            </a:r>
          </a:p>
          <a:p>
            <a:pPr marL="342900" indent="-342900">
              <a:buFont typeface="+mj-lt"/>
              <a:buAutoNum type="arabicPeriod"/>
            </a:pPr>
            <a:r>
              <a:rPr lang="en-US" sz="2400" dirty="0" smtClean="0"/>
              <a:t>Bellabeat also can provide healthy tips (remaining count of steps) in order to help users reaching their health goal (calories burnt count).</a:t>
            </a:r>
          </a:p>
          <a:p>
            <a:pPr marL="342900" indent="-342900">
              <a:buFont typeface="+mj-lt"/>
              <a:buAutoNum type="arabicPeriod"/>
            </a:pPr>
            <a:r>
              <a:rPr lang="en-US" sz="2400" dirty="0" smtClean="0"/>
              <a:t>Bellabeat can ask users to enter their BMI score and determine every user’s body type then they can focus on less active users (Very Overweight users).</a:t>
            </a:r>
          </a:p>
        </p:txBody>
      </p:sp>
    </p:spTree>
    <p:extLst>
      <p:ext uri="{BB962C8B-B14F-4D97-AF65-F5344CB8AC3E}">
        <p14:creationId xmlns:p14="http://schemas.microsoft.com/office/powerpoint/2010/main" val="2525809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59200" y="2308225"/>
            <a:ext cx="5397500" cy="2047875"/>
          </a:xfrm>
        </p:spPr>
        <p:txBody>
          <a:bodyPr>
            <a:normAutofit/>
          </a:bodyPr>
          <a:lstStyle/>
          <a:p>
            <a:pPr marL="0" indent="0">
              <a:buNone/>
            </a:pPr>
            <a:r>
              <a:rPr lang="en-US" sz="8000" dirty="0" smtClean="0"/>
              <a:t>Questions?</a:t>
            </a:r>
            <a:endParaRPr lang="en-US" sz="8000" dirty="0"/>
          </a:p>
        </p:txBody>
      </p:sp>
      <p:sp>
        <p:nvSpPr>
          <p:cNvPr id="4" name="Slide Number Placeholder 3"/>
          <p:cNvSpPr>
            <a:spLocks noGrp="1"/>
          </p:cNvSpPr>
          <p:nvPr>
            <p:ph type="sldNum" sz="quarter" idx="12"/>
          </p:nvPr>
        </p:nvSpPr>
        <p:spPr/>
        <p:txBody>
          <a:bodyPr/>
          <a:lstStyle/>
          <a:p>
            <a:fld id="{31F31A08-D8CB-4269-A434-B1BAAB612687}" type="slidenum">
              <a:rPr lang="en-US" smtClean="0"/>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27454"/>
            <a:ext cx="2171700" cy="530546"/>
          </a:xfrm>
          <a:prstGeom prst="rect">
            <a:avLst/>
          </a:prstGeom>
        </p:spPr>
      </p:pic>
    </p:spTree>
    <p:extLst>
      <p:ext uri="{BB962C8B-B14F-4D97-AF65-F5344CB8AC3E}">
        <p14:creationId xmlns:p14="http://schemas.microsoft.com/office/powerpoint/2010/main" val="17428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498725"/>
            <a:ext cx="5410200" cy="1325563"/>
          </a:xfrm>
        </p:spPr>
        <p:txBody>
          <a:bodyPr>
            <a:noAutofit/>
          </a:bodyPr>
          <a:lstStyle/>
          <a:p>
            <a:r>
              <a:rPr lang="en-US" sz="9600" dirty="0" smtClean="0"/>
              <a:t>Thank you</a:t>
            </a:r>
            <a:endParaRPr lang="en-US" sz="9600" dirty="0"/>
          </a:p>
        </p:txBody>
      </p:sp>
      <p:sp>
        <p:nvSpPr>
          <p:cNvPr id="4" name="Slide Number Placeholder 3"/>
          <p:cNvSpPr>
            <a:spLocks noGrp="1"/>
          </p:cNvSpPr>
          <p:nvPr>
            <p:ph type="sldNum" sz="quarter" idx="12"/>
          </p:nvPr>
        </p:nvSpPr>
        <p:spPr/>
        <p:txBody>
          <a:bodyPr/>
          <a:lstStyle/>
          <a:p>
            <a:fld id="{31F31A08-D8CB-4269-A434-B1BAAB612687}" type="slidenum">
              <a:rPr lang="en-US" smtClean="0"/>
              <a:t>15</a:t>
            </a:fld>
            <a:endParaRPr lang="en-US"/>
          </a:p>
        </p:txBody>
      </p:sp>
    </p:spTree>
    <p:extLst>
      <p:ext uri="{BB962C8B-B14F-4D97-AF65-F5344CB8AC3E}">
        <p14:creationId xmlns:p14="http://schemas.microsoft.com/office/powerpoint/2010/main" val="377620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759" y="277018"/>
            <a:ext cx="2431416" cy="1325563"/>
          </a:xfrm>
        </p:spPr>
        <p:txBody>
          <a:bodyPr>
            <a:normAutofit/>
          </a:bodyPr>
          <a:lstStyle/>
          <a:p>
            <a:r>
              <a:rPr lang="en-US" sz="5400" dirty="0" smtClean="0">
                <a:latin typeface="+mn-lt"/>
              </a:rPr>
              <a:t>Agenda</a:t>
            </a:r>
            <a:endParaRPr lang="en-US" sz="5400" dirty="0">
              <a:latin typeface="+mn-lt"/>
            </a:endParaRPr>
          </a:p>
        </p:txBody>
      </p:sp>
      <p:sp>
        <p:nvSpPr>
          <p:cNvPr id="4" name="Slide Number Placeholder 3"/>
          <p:cNvSpPr>
            <a:spLocks noGrp="1"/>
          </p:cNvSpPr>
          <p:nvPr>
            <p:ph type="sldNum" sz="quarter" idx="12"/>
          </p:nvPr>
        </p:nvSpPr>
        <p:spPr/>
        <p:txBody>
          <a:bodyPr/>
          <a:lstStyle/>
          <a:p>
            <a:fld id="{31F31A08-D8CB-4269-A434-B1BAAB612687}" type="slidenum">
              <a:rPr lang="en-US" smtClean="0"/>
              <a:t>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27454"/>
            <a:ext cx="2171700" cy="530546"/>
          </a:xfrm>
          <a:prstGeom prst="rect">
            <a:avLst/>
          </a:prstGeom>
        </p:spPr>
      </p:pic>
      <p:sp>
        <p:nvSpPr>
          <p:cNvPr id="6" name="Rectangle 5"/>
          <p:cNvSpPr/>
          <p:nvPr/>
        </p:nvSpPr>
        <p:spPr>
          <a:xfrm>
            <a:off x="406400" y="635000"/>
            <a:ext cx="96519" cy="533400"/>
          </a:xfrm>
          <a:prstGeom prst="rect">
            <a:avLst/>
          </a:prstGeom>
          <a:solidFill>
            <a:srgbClr val="F78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2108200" y="2590800"/>
            <a:ext cx="1092200" cy="1003300"/>
          </a:xfrm>
          <a:prstGeom prst="flowChartConnector">
            <a:avLst/>
          </a:prstGeom>
          <a:solidFill>
            <a:srgbClr val="F78B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85000"/>
                    <a:lumOff val="15000"/>
                  </a:schemeClr>
                </a:solidFill>
              </a:rPr>
              <a:t>1</a:t>
            </a:r>
            <a:endParaRPr lang="en-US" sz="3600" dirty="0">
              <a:solidFill>
                <a:schemeClr val="tx1">
                  <a:lumMod val="85000"/>
                  <a:lumOff val="15000"/>
                </a:schemeClr>
              </a:solidFill>
            </a:endParaRPr>
          </a:p>
        </p:txBody>
      </p:sp>
      <p:sp>
        <p:nvSpPr>
          <p:cNvPr id="8" name="Flowchart: Connector 7"/>
          <p:cNvSpPr/>
          <p:nvPr/>
        </p:nvSpPr>
        <p:spPr>
          <a:xfrm>
            <a:off x="4432300" y="2590800"/>
            <a:ext cx="1092200" cy="1003300"/>
          </a:xfrm>
          <a:prstGeom prst="flowChartConnector">
            <a:avLst/>
          </a:prstGeom>
          <a:solidFill>
            <a:srgbClr val="F78B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rPr>
              <a:t>2</a:t>
            </a:r>
          </a:p>
        </p:txBody>
      </p:sp>
      <p:sp>
        <p:nvSpPr>
          <p:cNvPr id="9" name="Flowchart: Connector 8"/>
          <p:cNvSpPr/>
          <p:nvPr/>
        </p:nvSpPr>
        <p:spPr>
          <a:xfrm>
            <a:off x="6756400" y="2590800"/>
            <a:ext cx="1092200" cy="1003300"/>
          </a:xfrm>
          <a:prstGeom prst="flowChartConnector">
            <a:avLst/>
          </a:prstGeom>
          <a:solidFill>
            <a:srgbClr val="F78B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rPr>
              <a:t>3</a:t>
            </a:r>
          </a:p>
        </p:txBody>
      </p:sp>
      <p:sp>
        <p:nvSpPr>
          <p:cNvPr id="10" name="Flowchart: Connector 9"/>
          <p:cNvSpPr/>
          <p:nvPr/>
        </p:nvSpPr>
        <p:spPr>
          <a:xfrm>
            <a:off x="9080500" y="2578100"/>
            <a:ext cx="1092200" cy="1003300"/>
          </a:xfrm>
          <a:prstGeom prst="flowChartConnector">
            <a:avLst/>
          </a:prstGeom>
          <a:solidFill>
            <a:srgbClr val="F78B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rPr>
              <a:t>4</a:t>
            </a:r>
          </a:p>
        </p:txBody>
      </p:sp>
      <p:sp>
        <p:nvSpPr>
          <p:cNvPr id="11" name="TextBox 10"/>
          <p:cNvSpPr txBox="1"/>
          <p:nvPr/>
        </p:nvSpPr>
        <p:spPr>
          <a:xfrm>
            <a:off x="1493916" y="3968468"/>
            <a:ext cx="2320767" cy="461665"/>
          </a:xfrm>
          <a:prstGeom prst="rect">
            <a:avLst/>
          </a:prstGeom>
          <a:noFill/>
        </p:spPr>
        <p:txBody>
          <a:bodyPr wrap="square" rtlCol="0">
            <a:spAutoFit/>
          </a:bodyPr>
          <a:lstStyle/>
          <a:p>
            <a:r>
              <a:rPr lang="en-US" sz="2400" dirty="0" smtClean="0"/>
              <a:t>Project overview</a:t>
            </a:r>
            <a:endParaRPr lang="en-US" sz="2400" dirty="0"/>
          </a:p>
        </p:txBody>
      </p:sp>
      <p:sp>
        <p:nvSpPr>
          <p:cNvPr id="12" name="TextBox 11"/>
          <p:cNvSpPr txBox="1"/>
          <p:nvPr/>
        </p:nvSpPr>
        <p:spPr>
          <a:xfrm>
            <a:off x="4065666" y="3968469"/>
            <a:ext cx="1825467" cy="461665"/>
          </a:xfrm>
          <a:prstGeom prst="rect">
            <a:avLst/>
          </a:prstGeom>
          <a:noFill/>
        </p:spPr>
        <p:txBody>
          <a:bodyPr wrap="square" rtlCol="0">
            <a:spAutoFit/>
          </a:bodyPr>
          <a:lstStyle/>
          <a:p>
            <a:r>
              <a:rPr lang="en-US" sz="2400" dirty="0" smtClean="0"/>
              <a:t>Data sources</a:t>
            </a:r>
            <a:endParaRPr lang="en-US" sz="2400" dirty="0"/>
          </a:p>
        </p:txBody>
      </p:sp>
      <p:sp>
        <p:nvSpPr>
          <p:cNvPr id="13" name="TextBox 12"/>
          <p:cNvSpPr txBox="1"/>
          <p:nvPr/>
        </p:nvSpPr>
        <p:spPr>
          <a:xfrm>
            <a:off x="6698079" y="3968468"/>
            <a:ext cx="1208842" cy="461665"/>
          </a:xfrm>
          <a:prstGeom prst="rect">
            <a:avLst/>
          </a:prstGeom>
          <a:noFill/>
        </p:spPr>
        <p:txBody>
          <a:bodyPr wrap="square" rtlCol="0">
            <a:spAutoFit/>
          </a:bodyPr>
          <a:lstStyle/>
          <a:p>
            <a:r>
              <a:rPr lang="en-US" sz="2400" dirty="0" smtClean="0"/>
              <a:t>Findings</a:t>
            </a:r>
            <a:endParaRPr lang="en-US" sz="2400" dirty="0"/>
          </a:p>
        </p:txBody>
      </p:sp>
      <p:sp>
        <p:nvSpPr>
          <p:cNvPr id="14" name="TextBox 13"/>
          <p:cNvSpPr txBox="1"/>
          <p:nvPr/>
        </p:nvSpPr>
        <p:spPr>
          <a:xfrm>
            <a:off x="8354258" y="3968470"/>
            <a:ext cx="2544684" cy="461665"/>
          </a:xfrm>
          <a:prstGeom prst="rect">
            <a:avLst/>
          </a:prstGeom>
          <a:noFill/>
        </p:spPr>
        <p:txBody>
          <a:bodyPr wrap="square" rtlCol="0">
            <a:spAutoFit/>
          </a:bodyPr>
          <a:lstStyle/>
          <a:p>
            <a:r>
              <a:rPr lang="en-US" sz="2400" dirty="0" smtClean="0"/>
              <a:t>Recommendations</a:t>
            </a:r>
            <a:endParaRPr lang="en-US" sz="2400" dirty="0"/>
          </a:p>
        </p:txBody>
      </p:sp>
    </p:spTree>
    <p:extLst>
      <p:ext uri="{BB962C8B-B14F-4D97-AF65-F5344CB8AC3E}">
        <p14:creationId xmlns:p14="http://schemas.microsoft.com/office/powerpoint/2010/main" val="298946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31F31A08-D8CB-4269-A434-B1BAAB612687}" type="slidenum">
              <a:rPr lang="en-US" smtClean="0"/>
              <a:t>3</a:t>
            </a:fld>
            <a:endParaRPr lang="en-US" dirty="0"/>
          </a:p>
        </p:txBody>
      </p:sp>
      <p:sp>
        <p:nvSpPr>
          <p:cNvPr id="3" name="TextBox 2"/>
          <p:cNvSpPr txBox="1"/>
          <p:nvPr/>
        </p:nvSpPr>
        <p:spPr>
          <a:xfrm>
            <a:off x="15875" y="381000"/>
            <a:ext cx="5715000" cy="923330"/>
          </a:xfrm>
          <a:prstGeom prst="rect">
            <a:avLst/>
          </a:prstGeom>
          <a:noFill/>
        </p:spPr>
        <p:txBody>
          <a:bodyPr wrap="square" rtlCol="0">
            <a:spAutoFit/>
          </a:bodyPr>
          <a:lstStyle/>
          <a:p>
            <a:pPr algn="ctr"/>
            <a:r>
              <a:rPr lang="en-US" sz="5400" dirty="0" smtClean="0">
                <a:solidFill>
                  <a:schemeClr val="tx1">
                    <a:lumMod val="85000"/>
                    <a:lumOff val="15000"/>
                  </a:schemeClr>
                </a:solidFill>
              </a:rPr>
              <a:t>Project overview</a:t>
            </a:r>
            <a:endParaRPr lang="en-US" sz="5400" dirty="0">
              <a:solidFill>
                <a:schemeClr val="tx1">
                  <a:lumMod val="85000"/>
                  <a:lumOff val="15000"/>
                </a:schemeClr>
              </a:solidFill>
            </a:endParaRPr>
          </a:p>
        </p:txBody>
      </p:sp>
      <p:sp>
        <p:nvSpPr>
          <p:cNvPr id="4" name="Rectangle 3"/>
          <p:cNvSpPr/>
          <p:nvPr/>
        </p:nvSpPr>
        <p:spPr>
          <a:xfrm>
            <a:off x="406400" y="635000"/>
            <a:ext cx="96519" cy="533400"/>
          </a:xfrm>
          <a:prstGeom prst="rect">
            <a:avLst/>
          </a:prstGeom>
          <a:solidFill>
            <a:srgbClr val="F78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27454"/>
            <a:ext cx="2171700" cy="530546"/>
          </a:xfrm>
          <a:prstGeom prst="rect">
            <a:avLst/>
          </a:prstGeom>
        </p:spPr>
      </p:pic>
      <p:sp>
        <p:nvSpPr>
          <p:cNvPr id="5" name="Content Placeholder 4"/>
          <p:cNvSpPr>
            <a:spLocks noGrp="1"/>
          </p:cNvSpPr>
          <p:nvPr>
            <p:ph idx="1"/>
          </p:nvPr>
        </p:nvSpPr>
        <p:spPr>
          <a:xfrm>
            <a:off x="838200" y="2066925"/>
            <a:ext cx="10515600" cy="2492375"/>
          </a:xfrm>
        </p:spPr>
        <p:txBody>
          <a:bodyPr>
            <a:normAutofit/>
          </a:bodyPr>
          <a:lstStyle/>
          <a:p>
            <a:pPr marL="0" indent="0">
              <a:lnSpc>
                <a:spcPct val="150000"/>
              </a:lnSpc>
              <a:buNone/>
            </a:pPr>
            <a:r>
              <a:rPr lang="en-US" sz="3200" dirty="0" smtClean="0"/>
              <a:t>Smart devices are an elementary part of our daily life, our objective is to study the user behavior and the data driven decisions to be taken by manufacturers to achieve growth</a:t>
            </a:r>
            <a:r>
              <a:rPr lang="en-US" dirty="0" smtClean="0"/>
              <a:t>.</a:t>
            </a:r>
          </a:p>
        </p:txBody>
      </p:sp>
    </p:spTree>
    <p:extLst>
      <p:ext uri="{BB962C8B-B14F-4D97-AF65-F5344CB8AC3E}">
        <p14:creationId xmlns:p14="http://schemas.microsoft.com/office/powerpoint/2010/main" val="2828208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1F31A08-D8CB-4269-A434-B1BAAB612687}" type="slidenum">
              <a:rPr lang="en-US" smtClean="0"/>
              <a:t>4</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27454"/>
            <a:ext cx="2171700" cy="530546"/>
          </a:xfrm>
          <a:prstGeom prst="rect">
            <a:avLst/>
          </a:prstGeom>
        </p:spPr>
      </p:pic>
      <p:sp>
        <p:nvSpPr>
          <p:cNvPr id="10" name="TextBox 9"/>
          <p:cNvSpPr txBox="1"/>
          <p:nvPr/>
        </p:nvSpPr>
        <p:spPr>
          <a:xfrm>
            <a:off x="15875" y="381000"/>
            <a:ext cx="4683125" cy="923330"/>
          </a:xfrm>
          <a:prstGeom prst="rect">
            <a:avLst/>
          </a:prstGeom>
          <a:noFill/>
        </p:spPr>
        <p:txBody>
          <a:bodyPr wrap="square" rtlCol="0">
            <a:spAutoFit/>
          </a:bodyPr>
          <a:lstStyle/>
          <a:p>
            <a:pPr algn="ctr"/>
            <a:r>
              <a:rPr lang="en-US" sz="5400" dirty="0" smtClean="0">
                <a:solidFill>
                  <a:schemeClr val="tx1">
                    <a:lumMod val="85000"/>
                    <a:lumOff val="15000"/>
                  </a:schemeClr>
                </a:solidFill>
              </a:rPr>
              <a:t>Data Sources</a:t>
            </a:r>
            <a:endParaRPr lang="en-US" sz="5400" dirty="0">
              <a:solidFill>
                <a:schemeClr val="tx1">
                  <a:lumMod val="85000"/>
                  <a:lumOff val="15000"/>
                </a:schemeClr>
              </a:solidFill>
            </a:endParaRPr>
          </a:p>
        </p:txBody>
      </p:sp>
      <p:sp>
        <p:nvSpPr>
          <p:cNvPr id="11" name="Rectangle 10"/>
          <p:cNvSpPr/>
          <p:nvPr/>
        </p:nvSpPr>
        <p:spPr>
          <a:xfrm>
            <a:off x="406400" y="635000"/>
            <a:ext cx="96519" cy="533400"/>
          </a:xfrm>
          <a:prstGeom prst="rect">
            <a:avLst/>
          </a:prstGeom>
          <a:solidFill>
            <a:srgbClr val="F78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4"/>
          <p:cNvSpPr>
            <a:spLocks noGrp="1"/>
          </p:cNvSpPr>
          <p:nvPr>
            <p:ph idx="1"/>
          </p:nvPr>
        </p:nvSpPr>
        <p:spPr>
          <a:xfrm>
            <a:off x="838200" y="2066925"/>
            <a:ext cx="10515600" cy="2492375"/>
          </a:xfrm>
        </p:spPr>
        <p:txBody>
          <a:bodyPr>
            <a:normAutofit fontScale="85000" lnSpcReduction="20000"/>
          </a:bodyPr>
          <a:lstStyle/>
          <a:p>
            <a:pPr>
              <a:lnSpc>
                <a:spcPct val="150000"/>
              </a:lnSpc>
            </a:pPr>
            <a:r>
              <a:rPr lang="en-US" dirty="0" smtClean="0"/>
              <a:t>We’re using the Fitbit dataset from Kaggle</a:t>
            </a:r>
            <a:r>
              <a:rPr lang="en-US" dirty="0"/>
              <a:t>.</a:t>
            </a:r>
            <a:endParaRPr lang="en-US" dirty="0" smtClean="0"/>
          </a:p>
          <a:p>
            <a:pPr>
              <a:lnSpc>
                <a:spcPct val="150000"/>
              </a:lnSpc>
            </a:pPr>
            <a:r>
              <a:rPr lang="en-US" dirty="0" smtClean="0"/>
              <a:t>The dataset is under CC0: public domain license.</a:t>
            </a:r>
          </a:p>
          <a:p>
            <a:pPr>
              <a:lnSpc>
                <a:spcPct val="150000"/>
              </a:lnSpc>
            </a:pPr>
            <a:r>
              <a:rPr lang="en-US" dirty="0" smtClean="0"/>
              <a:t>The dataset contains health tracking data of 30 users.</a:t>
            </a:r>
          </a:p>
          <a:p>
            <a:pPr>
              <a:lnSpc>
                <a:spcPct val="150000"/>
              </a:lnSpc>
            </a:pPr>
            <a:r>
              <a:rPr lang="en-US" dirty="0" smtClean="0"/>
              <a:t>The dataset contains total 18 files in CSV format.  </a:t>
            </a:r>
          </a:p>
        </p:txBody>
      </p:sp>
    </p:spTree>
    <p:extLst>
      <p:ext uri="{BB962C8B-B14F-4D97-AF65-F5344CB8AC3E}">
        <p14:creationId xmlns:p14="http://schemas.microsoft.com/office/powerpoint/2010/main" val="149171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1F31A08-D8CB-4269-A434-B1BAAB612687}" type="slidenum">
              <a:rPr lang="en-US" smtClean="0"/>
              <a:t>5</a:t>
            </a:fld>
            <a:endParaRPr lang="en-US"/>
          </a:p>
        </p:txBody>
      </p:sp>
      <p:sp>
        <p:nvSpPr>
          <p:cNvPr id="5" name="TextBox 4"/>
          <p:cNvSpPr txBox="1"/>
          <p:nvPr/>
        </p:nvSpPr>
        <p:spPr>
          <a:xfrm>
            <a:off x="282575" y="203200"/>
            <a:ext cx="4683125" cy="923330"/>
          </a:xfrm>
          <a:prstGeom prst="rect">
            <a:avLst/>
          </a:prstGeom>
          <a:noFill/>
        </p:spPr>
        <p:txBody>
          <a:bodyPr wrap="square" rtlCol="0">
            <a:spAutoFit/>
          </a:bodyPr>
          <a:lstStyle/>
          <a:p>
            <a:pPr algn="ctr"/>
            <a:r>
              <a:rPr lang="en-US" sz="5400" dirty="0" smtClean="0">
                <a:solidFill>
                  <a:schemeClr val="tx1">
                    <a:lumMod val="85000"/>
                    <a:lumOff val="15000"/>
                  </a:schemeClr>
                </a:solidFill>
              </a:rPr>
              <a:t>Data limitations</a:t>
            </a:r>
            <a:endParaRPr lang="en-US" sz="5400" dirty="0">
              <a:solidFill>
                <a:schemeClr val="tx1">
                  <a:lumMod val="85000"/>
                  <a:lumOff val="15000"/>
                </a:schemeClr>
              </a:solidFill>
            </a:endParaRPr>
          </a:p>
        </p:txBody>
      </p:sp>
      <p:sp>
        <p:nvSpPr>
          <p:cNvPr id="6" name="Rectangle 5"/>
          <p:cNvSpPr/>
          <p:nvPr/>
        </p:nvSpPr>
        <p:spPr>
          <a:xfrm>
            <a:off x="307975" y="474365"/>
            <a:ext cx="96519" cy="533400"/>
          </a:xfrm>
          <a:prstGeom prst="rect">
            <a:avLst/>
          </a:prstGeom>
          <a:solidFill>
            <a:srgbClr val="F78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7974" y="1587500"/>
            <a:ext cx="9737725"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Reliability: </a:t>
            </a:r>
            <a:r>
              <a:rPr lang="en-US" sz="2400" b="1" dirty="0" smtClean="0"/>
              <a:t>LOW</a:t>
            </a:r>
            <a:r>
              <a:rPr lang="en-US" sz="2400" dirty="0" smtClean="0"/>
              <a:t>, dataset was collected from only 30 users which is not enough, also gender is not known.</a:t>
            </a:r>
          </a:p>
          <a:p>
            <a:endParaRPr lang="en-US" sz="2400" dirty="0" smtClean="0"/>
          </a:p>
          <a:p>
            <a:pPr marL="285750" indent="-285750">
              <a:buFont typeface="Arial" panose="020B0604020202020204" pitchFamily="34" charset="0"/>
              <a:buChar char="•"/>
            </a:pPr>
            <a:r>
              <a:rPr lang="en-US" sz="2400" dirty="0" smtClean="0"/>
              <a:t>Originality: </a:t>
            </a:r>
            <a:r>
              <a:rPr lang="en-US" sz="2400" b="1" dirty="0" smtClean="0"/>
              <a:t>LOW,</a:t>
            </a:r>
            <a:r>
              <a:rPr lang="en-US" sz="2400" dirty="0" smtClean="0"/>
              <a:t> dataset was collected by a third party organization.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Comprehensive: </a:t>
            </a:r>
            <a:r>
              <a:rPr lang="en-US" sz="2400" b="1" dirty="0" smtClean="0"/>
              <a:t>HIGH, </a:t>
            </a:r>
            <a:r>
              <a:rPr lang="en-US" sz="2400" dirty="0" smtClean="0"/>
              <a:t>dataset contains the needed healthy features to be studied.</a:t>
            </a:r>
          </a:p>
          <a:p>
            <a:endParaRPr lang="en-US" sz="2400" dirty="0" smtClean="0"/>
          </a:p>
          <a:p>
            <a:pPr marL="285750" indent="-285750">
              <a:buFont typeface="Arial" panose="020B0604020202020204" pitchFamily="34" charset="0"/>
              <a:buChar char="•"/>
            </a:pPr>
            <a:r>
              <a:rPr lang="en-US" sz="2400" dirty="0" smtClean="0"/>
              <a:t>Current: </a:t>
            </a:r>
            <a:r>
              <a:rPr lang="en-US" sz="2400" b="1" dirty="0" smtClean="0"/>
              <a:t>MEDIUM</a:t>
            </a:r>
            <a:r>
              <a:rPr lang="en-US" sz="2400" dirty="0" smtClean="0"/>
              <a:t>, dataset was collected 5 years ago which is not so far from now.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Cited: </a:t>
            </a:r>
            <a:r>
              <a:rPr lang="en-US" sz="2400" b="1" dirty="0" smtClean="0"/>
              <a:t>HIGH</a:t>
            </a:r>
            <a:r>
              <a:rPr lang="en-US" sz="2400" dirty="0" smtClean="0"/>
              <a:t>, dataset collectors and sources were documented properly.</a:t>
            </a:r>
          </a:p>
          <a:p>
            <a:pPr marL="285750" indent="-285750">
              <a:buFont typeface="Arial" panose="020B0604020202020204" pitchFamily="34" charset="0"/>
              <a:buChar char="•"/>
            </a:pPr>
            <a:endParaRPr lang="en-US" sz="2400" dirty="0" smtClean="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27454"/>
            <a:ext cx="2171700" cy="530546"/>
          </a:xfrm>
          <a:prstGeom prst="rect">
            <a:avLst/>
          </a:prstGeom>
        </p:spPr>
      </p:pic>
    </p:spTree>
    <p:extLst>
      <p:ext uri="{BB962C8B-B14F-4D97-AF65-F5344CB8AC3E}">
        <p14:creationId xmlns:p14="http://schemas.microsoft.com/office/powerpoint/2010/main" val="415426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1F31A08-D8CB-4269-A434-B1BAAB612687}" type="slidenum">
              <a:rPr lang="en-US" smtClean="0"/>
              <a:t>6</a:t>
            </a:fld>
            <a:endParaRPr lang="en-US"/>
          </a:p>
        </p:txBody>
      </p:sp>
      <p:sp>
        <p:nvSpPr>
          <p:cNvPr id="6" name="TextBox 5"/>
          <p:cNvSpPr txBox="1"/>
          <p:nvPr/>
        </p:nvSpPr>
        <p:spPr>
          <a:xfrm>
            <a:off x="92075" y="279400"/>
            <a:ext cx="4683125" cy="923330"/>
          </a:xfrm>
          <a:prstGeom prst="rect">
            <a:avLst/>
          </a:prstGeom>
          <a:noFill/>
        </p:spPr>
        <p:txBody>
          <a:bodyPr wrap="square" rtlCol="0">
            <a:spAutoFit/>
          </a:bodyPr>
          <a:lstStyle/>
          <a:p>
            <a:pPr algn="ctr"/>
            <a:r>
              <a:rPr lang="en-US" sz="5400" dirty="0" smtClean="0">
                <a:solidFill>
                  <a:schemeClr val="tx1">
                    <a:lumMod val="85000"/>
                    <a:lumOff val="15000"/>
                  </a:schemeClr>
                </a:solidFill>
              </a:rPr>
              <a:t>Data Selection </a:t>
            </a:r>
            <a:endParaRPr lang="en-US" sz="5400" dirty="0">
              <a:solidFill>
                <a:schemeClr val="tx1">
                  <a:lumMod val="85000"/>
                  <a:lumOff val="15000"/>
                </a:schemeClr>
              </a:solidFill>
            </a:endParaRPr>
          </a:p>
        </p:txBody>
      </p:sp>
      <p:sp>
        <p:nvSpPr>
          <p:cNvPr id="7" name="Rectangle 6"/>
          <p:cNvSpPr/>
          <p:nvPr/>
        </p:nvSpPr>
        <p:spPr>
          <a:xfrm>
            <a:off x="307975" y="474365"/>
            <a:ext cx="96519" cy="533400"/>
          </a:xfrm>
          <a:prstGeom prst="rect">
            <a:avLst/>
          </a:prstGeom>
          <a:solidFill>
            <a:srgbClr val="F78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27454"/>
            <a:ext cx="2171700" cy="530546"/>
          </a:xfrm>
          <a:prstGeom prst="rect">
            <a:avLst/>
          </a:prstGeom>
        </p:spPr>
      </p:pic>
      <p:sp>
        <p:nvSpPr>
          <p:cNvPr id="9" name="TextBox 8"/>
          <p:cNvSpPr txBox="1"/>
          <p:nvPr/>
        </p:nvSpPr>
        <p:spPr>
          <a:xfrm>
            <a:off x="404494" y="1609900"/>
            <a:ext cx="84201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Our focus will be on the daily level of the collected data to provide high level insight of the usage patterns of users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Selected tables are:</a:t>
            </a:r>
          </a:p>
          <a:p>
            <a:endParaRPr lang="en-US" sz="2400" dirty="0" smtClean="0"/>
          </a:p>
          <a:p>
            <a:pPr marL="342900" indent="-342900">
              <a:buFont typeface="+mj-lt"/>
              <a:buAutoNum type="arabicPeriod"/>
            </a:pPr>
            <a:r>
              <a:rPr lang="en-US" sz="2400" dirty="0" smtClean="0"/>
              <a:t>dailyActivity_merged.csv</a:t>
            </a:r>
          </a:p>
          <a:p>
            <a:pPr marL="342900" indent="-342900">
              <a:buFont typeface="+mj-lt"/>
              <a:buAutoNum type="arabicPeriod"/>
            </a:pPr>
            <a:r>
              <a:rPr lang="en-US" sz="2400" dirty="0" smtClean="0"/>
              <a:t>dailyCalories_merged.csv</a:t>
            </a:r>
          </a:p>
          <a:p>
            <a:pPr marL="342900" indent="-342900">
              <a:buFont typeface="+mj-lt"/>
              <a:buAutoNum type="arabicPeriod"/>
            </a:pPr>
            <a:r>
              <a:rPr lang="en-US" sz="2400" dirty="0" smtClean="0"/>
              <a:t>dailyIintensities_merged.csv</a:t>
            </a:r>
          </a:p>
          <a:p>
            <a:pPr marL="342900" indent="-342900">
              <a:buFont typeface="+mj-lt"/>
              <a:buAutoNum type="arabicPeriod"/>
            </a:pPr>
            <a:r>
              <a:rPr lang="en-US" sz="2400" dirty="0" smtClean="0"/>
              <a:t>daily_Steps_merged.csv</a:t>
            </a:r>
          </a:p>
          <a:p>
            <a:pPr marL="342900" indent="-342900">
              <a:buFont typeface="+mj-lt"/>
              <a:buAutoNum type="arabicPeriod"/>
            </a:pPr>
            <a:r>
              <a:rPr lang="en-US" sz="2400" dirty="0" smtClean="0"/>
              <a:t>sleepDay_merged.csv</a:t>
            </a:r>
          </a:p>
          <a:p>
            <a:pPr marL="342900" indent="-342900">
              <a:buFont typeface="+mj-lt"/>
              <a:buAutoNum type="arabicPeriod"/>
            </a:pPr>
            <a:r>
              <a:rPr lang="en-US" sz="2400" dirty="0" smtClean="0"/>
              <a:t>weightLoginfo_merged.csv</a:t>
            </a:r>
            <a:endParaRPr lang="en-US" sz="2400" dirty="0"/>
          </a:p>
        </p:txBody>
      </p:sp>
    </p:spTree>
    <p:extLst>
      <p:ext uri="{BB962C8B-B14F-4D97-AF65-F5344CB8AC3E}">
        <p14:creationId xmlns:p14="http://schemas.microsoft.com/office/powerpoint/2010/main" val="102571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1F31A08-D8CB-4269-A434-B1BAAB612687}" type="slidenum">
              <a:rPr lang="en-US" smtClean="0"/>
              <a:t>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27454"/>
            <a:ext cx="2171700" cy="530546"/>
          </a:xfrm>
          <a:prstGeom prst="rect">
            <a:avLst/>
          </a:prstGeom>
        </p:spPr>
      </p:pic>
      <p:sp>
        <p:nvSpPr>
          <p:cNvPr id="9" name="TextBox 8"/>
          <p:cNvSpPr txBox="1"/>
          <p:nvPr/>
        </p:nvSpPr>
        <p:spPr>
          <a:xfrm>
            <a:off x="25401" y="427335"/>
            <a:ext cx="4695825" cy="923330"/>
          </a:xfrm>
          <a:prstGeom prst="rect">
            <a:avLst/>
          </a:prstGeom>
          <a:noFill/>
        </p:spPr>
        <p:txBody>
          <a:bodyPr wrap="square" rtlCol="0">
            <a:spAutoFit/>
          </a:bodyPr>
          <a:lstStyle/>
          <a:p>
            <a:pPr algn="ctr"/>
            <a:r>
              <a:rPr lang="en-US" sz="5400" dirty="0" smtClean="0">
                <a:solidFill>
                  <a:schemeClr val="tx1">
                    <a:lumMod val="85000"/>
                    <a:lumOff val="15000"/>
                  </a:schemeClr>
                </a:solidFill>
              </a:rPr>
              <a:t>Data Analysis</a:t>
            </a:r>
            <a:endParaRPr lang="en-US" sz="5400" dirty="0">
              <a:solidFill>
                <a:schemeClr val="tx1">
                  <a:lumMod val="85000"/>
                  <a:lumOff val="15000"/>
                </a:schemeClr>
              </a:solidFill>
            </a:endParaRPr>
          </a:p>
        </p:txBody>
      </p:sp>
      <p:sp>
        <p:nvSpPr>
          <p:cNvPr id="10" name="Rectangle 9"/>
          <p:cNvSpPr/>
          <p:nvPr/>
        </p:nvSpPr>
        <p:spPr>
          <a:xfrm>
            <a:off x="406400" y="635000"/>
            <a:ext cx="96519" cy="533400"/>
          </a:xfrm>
          <a:prstGeom prst="rect">
            <a:avLst/>
          </a:prstGeom>
          <a:solidFill>
            <a:srgbClr val="F78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06400" y="1558330"/>
            <a:ext cx="112268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first we changed the format of the date time columns in the sheets to “short date” format.</a:t>
            </a:r>
          </a:p>
          <a:p>
            <a:endParaRPr lang="en-US" sz="2000" dirty="0"/>
          </a:p>
          <a:p>
            <a:pPr marL="285750" indent="-285750">
              <a:buFont typeface="Arial" panose="020B0604020202020204" pitchFamily="34" charset="0"/>
              <a:buChar char="•"/>
            </a:pPr>
            <a:r>
              <a:rPr lang="en-US" sz="2000" dirty="0" smtClean="0"/>
              <a:t>Then we checked the data consistency by counting the unique IDs of users and we found the following</a:t>
            </a:r>
            <a:r>
              <a:rPr lang="en-US" sz="2000" dirty="0" smtClean="0"/>
              <a:t>:</a:t>
            </a:r>
          </a:p>
          <a:p>
            <a:endParaRPr lang="en-US" sz="2000" dirty="0"/>
          </a:p>
          <a:p>
            <a:pPr marL="342900" indent="-342900">
              <a:buFont typeface="+mj-lt"/>
              <a:buAutoNum type="arabicPeriod"/>
            </a:pPr>
            <a:r>
              <a:rPr lang="en-US" sz="2000" dirty="0" smtClean="0"/>
              <a:t>Daily Activity table has only data from 7 users.</a:t>
            </a:r>
          </a:p>
          <a:p>
            <a:pPr marL="342900" indent="-342900">
              <a:buFont typeface="+mj-lt"/>
              <a:buAutoNum type="arabicPeriod"/>
            </a:pPr>
            <a:r>
              <a:rPr lang="en-US" sz="2000" dirty="0" smtClean="0"/>
              <a:t>Sleep Day </a:t>
            </a:r>
            <a:r>
              <a:rPr lang="en-US" sz="2000" dirty="0"/>
              <a:t>table has only data from </a:t>
            </a:r>
            <a:r>
              <a:rPr lang="en-US" sz="2000" dirty="0" smtClean="0"/>
              <a:t>24 users.</a:t>
            </a:r>
            <a:endParaRPr lang="en-US" sz="2000" dirty="0"/>
          </a:p>
          <a:p>
            <a:pPr marL="342900" indent="-342900">
              <a:buFont typeface="+mj-lt"/>
              <a:buAutoNum type="arabicPeriod"/>
            </a:pPr>
            <a:r>
              <a:rPr lang="en-US" sz="2000" dirty="0" smtClean="0"/>
              <a:t>Weight Log Info </a:t>
            </a:r>
            <a:r>
              <a:rPr lang="en-US" sz="2000" dirty="0"/>
              <a:t>table has only data from </a:t>
            </a:r>
            <a:r>
              <a:rPr lang="en-US" sz="2000" dirty="0" smtClean="0"/>
              <a:t>8 users</a:t>
            </a:r>
            <a:r>
              <a:rPr lang="en-US" sz="2000" dirty="0" smtClean="0"/>
              <a:t>.</a:t>
            </a:r>
          </a:p>
          <a:p>
            <a:pPr marL="342900" indent="-342900">
              <a:buFont typeface="+mj-lt"/>
              <a:buAutoNum type="arabicPeriod"/>
            </a:pPr>
            <a:endParaRPr lang="en-US" sz="2000" dirty="0"/>
          </a:p>
          <a:p>
            <a:pPr marL="342900" indent="-342900">
              <a:buFont typeface="Arial" panose="020B0604020202020204" pitchFamily="34" charset="0"/>
              <a:buChar char="•"/>
            </a:pPr>
            <a:r>
              <a:rPr lang="en-US" sz="2000" dirty="0" smtClean="0"/>
              <a:t>In order to </a:t>
            </a:r>
            <a:r>
              <a:rPr lang="en-US" sz="2000" dirty="0" smtClean="0"/>
              <a:t>categorize </a:t>
            </a:r>
            <a:r>
              <a:rPr lang="en-US" sz="2000" dirty="0" smtClean="0"/>
              <a:t>the users body type we will wrangle the BMI column in the weight log info table to divide users into 4 categories (Underweight, Normal, Overweight, Very </a:t>
            </a:r>
            <a:r>
              <a:rPr lang="en-US" sz="2000" dirty="0"/>
              <a:t>O</a:t>
            </a:r>
            <a:r>
              <a:rPr lang="en-US" sz="2000" dirty="0" smtClean="0"/>
              <a:t>verweight) based on their BMI score.</a:t>
            </a:r>
            <a:endParaRPr lang="en-US" sz="2000" dirty="0"/>
          </a:p>
          <a:p>
            <a:endParaRPr lang="en-US" sz="2000" dirty="0"/>
          </a:p>
        </p:txBody>
      </p:sp>
    </p:spTree>
    <p:extLst>
      <p:ext uri="{BB962C8B-B14F-4D97-AF65-F5344CB8AC3E}">
        <p14:creationId xmlns:p14="http://schemas.microsoft.com/office/powerpoint/2010/main" val="3813126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1F31A08-D8CB-4269-A434-B1BAAB612687}" type="slidenum">
              <a:rPr lang="en-US" smtClean="0"/>
              <a:t>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27454"/>
            <a:ext cx="2171700" cy="530546"/>
          </a:xfrm>
          <a:prstGeom prst="rect">
            <a:avLst/>
          </a:prstGeom>
        </p:spPr>
      </p:pic>
      <p:sp>
        <p:nvSpPr>
          <p:cNvPr id="6" name="TextBox 5"/>
          <p:cNvSpPr txBox="1"/>
          <p:nvPr/>
        </p:nvSpPr>
        <p:spPr>
          <a:xfrm>
            <a:off x="-698499" y="440035"/>
            <a:ext cx="4695825" cy="923330"/>
          </a:xfrm>
          <a:prstGeom prst="rect">
            <a:avLst/>
          </a:prstGeom>
          <a:noFill/>
        </p:spPr>
        <p:txBody>
          <a:bodyPr wrap="square" rtlCol="0">
            <a:spAutoFit/>
          </a:bodyPr>
          <a:lstStyle/>
          <a:p>
            <a:pPr algn="ctr"/>
            <a:r>
              <a:rPr lang="en-US" sz="5400" dirty="0" smtClean="0">
                <a:solidFill>
                  <a:schemeClr val="tx1">
                    <a:lumMod val="85000"/>
                    <a:lumOff val="15000"/>
                  </a:schemeClr>
                </a:solidFill>
              </a:rPr>
              <a:t>Findings</a:t>
            </a:r>
            <a:endParaRPr lang="en-US" sz="5400" dirty="0">
              <a:solidFill>
                <a:schemeClr val="tx1">
                  <a:lumMod val="85000"/>
                  <a:lumOff val="15000"/>
                </a:schemeClr>
              </a:solidFill>
            </a:endParaRPr>
          </a:p>
        </p:txBody>
      </p:sp>
      <p:sp>
        <p:nvSpPr>
          <p:cNvPr id="7" name="Rectangle 6"/>
          <p:cNvSpPr/>
          <p:nvPr/>
        </p:nvSpPr>
        <p:spPr>
          <a:xfrm>
            <a:off x="406400" y="635000"/>
            <a:ext cx="96519" cy="533400"/>
          </a:xfrm>
          <a:prstGeom prst="rect">
            <a:avLst/>
          </a:prstGeom>
          <a:solidFill>
            <a:srgbClr val="F78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6400" y="1651000"/>
            <a:ext cx="7810500" cy="2862322"/>
          </a:xfrm>
          <a:prstGeom prst="rect">
            <a:avLst/>
          </a:prstGeom>
          <a:noFill/>
        </p:spPr>
        <p:txBody>
          <a:bodyPr wrap="square" rtlCol="0">
            <a:spAutoFit/>
          </a:bodyPr>
          <a:lstStyle/>
          <a:p>
            <a:r>
              <a:rPr lang="en-US" dirty="0" smtClean="0"/>
              <a:t>Hypothesis were made with the available data on Daily Activity, Sleep Day and Weight Log Info tables</a:t>
            </a:r>
            <a:r>
              <a:rPr lang="en-US" dirty="0" smtClean="0"/>
              <a:t>.</a:t>
            </a:r>
          </a:p>
          <a:p>
            <a:endParaRPr lang="en-US" dirty="0"/>
          </a:p>
          <a:p>
            <a:r>
              <a:rPr lang="en-US" dirty="0" smtClean="0"/>
              <a:t>We will use the intensities table instead of the activity table due to the data shortage in the activity table.</a:t>
            </a:r>
            <a:endParaRPr lang="en-US" dirty="0" smtClean="0"/>
          </a:p>
          <a:p>
            <a:endParaRPr lang="en-US" dirty="0"/>
          </a:p>
          <a:p>
            <a:r>
              <a:rPr lang="en-US" dirty="0" smtClean="0"/>
              <a:t>The weight log info table consists only of 8 users data </a:t>
            </a: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13853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6400" y="1558330"/>
            <a:ext cx="5854700" cy="4415173"/>
          </a:xfrm>
        </p:spPr>
      </p:pic>
      <p:sp>
        <p:nvSpPr>
          <p:cNvPr id="4" name="Slide Number Placeholder 3"/>
          <p:cNvSpPr>
            <a:spLocks noGrp="1"/>
          </p:cNvSpPr>
          <p:nvPr>
            <p:ph type="sldNum" sz="quarter" idx="12"/>
          </p:nvPr>
        </p:nvSpPr>
        <p:spPr/>
        <p:txBody>
          <a:bodyPr/>
          <a:lstStyle/>
          <a:p>
            <a:fld id="{31F31A08-D8CB-4269-A434-B1BAAB612687}" type="slidenum">
              <a:rPr lang="en-US" smtClean="0"/>
              <a:t>9</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327454"/>
            <a:ext cx="2171700" cy="530546"/>
          </a:xfrm>
          <a:prstGeom prst="rect">
            <a:avLst/>
          </a:prstGeom>
        </p:spPr>
      </p:pic>
      <p:sp>
        <p:nvSpPr>
          <p:cNvPr id="6" name="Rectangle 5"/>
          <p:cNvSpPr/>
          <p:nvPr/>
        </p:nvSpPr>
        <p:spPr>
          <a:xfrm>
            <a:off x="406400" y="635000"/>
            <a:ext cx="96519" cy="533400"/>
          </a:xfrm>
          <a:prstGeom prst="rect">
            <a:avLst/>
          </a:prstGeom>
          <a:solidFill>
            <a:srgbClr val="F78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8499" y="440035"/>
            <a:ext cx="4695825" cy="923330"/>
          </a:xfrm>
          <a:prstGeom prst="rect">
            <a:avLst/>
          </a:prstGeom>
          <a:noFill/>
        </p:spPr>
        <p:txBody>
          <a:bodyPr wrap="square" rtlCol="0">
            <a:spAutoFit/>
          </a:bodyPr>
          <a:lstStyle/>
          <a:p>
            <a:pPr algn="ctr"/>
            <a:r>
              <a:rPr lang="en-US" sz="5400" dirty="0" smtClean="0">
                <a:solidFill>
                  <a:schemeClr val="tx1">
                    <a:lumMod val="85000"/>
                    <a:lumOff val="15000"/>
                  </a:schemeClr>
                </a:solidFill>
              </a:rPr>
              <a:t>Findings</a:t>
            </a:r>
            <a:endParaRPr lang="en-US" sz="5400" dirty="0">
              <a:solidFill>
                <a:schemeClr val="tx1">
                  <a:lumMod val="85000"/>
                  <a:lumOff val="15000"/>
                </a:schemeClr>
              </a:solidFill>
            </a:endParaRPr>
          </a:p>
        </p:txBody>
      </p:sp>
      <p:sp>
        <p:nvSpPr>
          <p:cNvPr id="9" name="TextBox 8"/>
          <p:cNvSpPr txBox="1"/>
          <p:nvPr/>
        </p:nvSpPr>
        <p:spPr>
          <a:xfrm>
            <a:off x="6464300" y="2981086"/>
            <a:ext cx="4597400" cy="1569660"/>
          </a:xfrm>
          <a:prstGeom prst="rect">
            <a:avLst/>
          </a:prstGeom>
          <a:noFill/>
        </p:spPr>
        <p:txBody>
          <a:bodyPr wrap="square" rtlCol="0">
            <a:spAutoFit/>
          </a:bodyPr>
          <a:lstStyle/>
          <a:p>
            <a:r>
              <a:rPr lang="en-US" sz="2400" dirty="0" smtClean="0"/>
              <a:t>As shown in the figure there’s a positive relationship between the activity total minutes and the burnt calories of users.</a:t>
            </a:r>
            <a:endParaRPr lang="en-US" sz="2400" dirty="0"/>
          </a:p>
        </p:txBody>
      </p:sp>
    </p:spTree>
    <p:extLst>
      <p:ext uri="{BB962C8B-B14F-4D97-AF65-F5344CB8AC3E}">
        <p14:creationId xmlns:p14="http://schemas.microsoft.com/office/powerpoint/2010/main" val="20027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TotalTime>
  <Words>608</Words>
  <Application>Microsoft Office PowerPoint</Application>
  <PresentationFormat>Widescreen</PresentationFormat>
  <Paragraphs>89</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Bellabeat Case Study</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Case Study</dc:title>
  <dc:creator>compu city</dc:creator>
  <cp:lastModifiedBy>compu city</cp:lastModifiedBy>
  <cp:revision>21</cp:revision>
  <dcterms:created xsi:type="dcterms:W3CDTF">2021-10-30T07:38:03Z</dcterms:created>
  <dcterms:modified xsi:type="dcterms:W3CDTF">2021-11-13T18:25:31Z</dcterms:modified>
</cp:coreProperties>
</file>