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b+1RQQIO9Tp+hXH/u9arSGuSx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CE349E-FA8D-45E5-A366-C3CD3CDBE30C}">
  <a:tblStyle styleId="{C6CE349E-FA8D-45E5-A366-C3CD3CDBE3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acf9f709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facf9f709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acf9f70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facf9f70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acf9f709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facf9f709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acf9f709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facf9f709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609600" y="5735636"/>
            <a:ext cx="109728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/>
          <p:nvPr>
            <p:ph idx="2" type="pic"/>
          </p:nvPr>
        </p:nvSpPr>
        <p:spPr>
          <a:xfrm>
            <a:off x="0" y="0"/>
            <a:ext cx="12192000" cy="392654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609600" y="5735636"/>
            <a:ext cx="109728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0" y="0"/>
            <a:ext cx="12192000" cy="392654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1">
  <p:cSld name="2_Content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960665" y="1610518"/>
            <a:ext cx="6970824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960664" y="2222065"/>
            <a:ext cx="6970825" cy="70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0"/>
          <p:cNvSpPr txBox="1"/>
          <p:nvPr>
            <p:ph idx="3" type="body"/>
          </p:nvPr>
        </p:nvSpPr>
        <p:spPr>
          <a:xfrm>
            <a:off x="1580323" y="3143243"/>
            <a:ext cx="6139069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" name="Google Shape;25;p10"/>
          <p:cNvSpPr txBox="1"/>
          <p:nvPr>
            <p:ph idx="4" type="body"/>
          </p:nvPr>
        </p:nvSpPr>
        <p:spPr>
          <a:xfrm>
            <a:off x="1580323" y="3754790"/>
            <a:ext cx="6139068" cy="70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10"/>
          <p:cNvSpPr txBox="1"/>
          <p:nvPr>
            <p:ph idx="5" type="body"/>
          </p:nvPr>
        </p:nvSpPr>
        <p:spPr>
          <a:xfrm>
            <a:off x="960666" y="4717060"/>
            <a:ext cx="6970823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10"/>
          <p:cNvSpPr txBox="1"/>
          <p:nvPr>
            <p:ph idx="6" type="body"/>
          </p:nvPr>
        </p:nvSpPr>
        <p:spPr>
          <a:xfrm>
            <a:off x="960666" y="5328607"/>
            <a:ext cx="6970822" cy="70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0"/>
          <p:cNvSpPr/>
          <p:nvPr>
            <p:ph idx="7" type="pic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8" type="body"/>
          </p:nvPr>
        </p:nvSpPr>
        <p:spPr>
          <a:xfrm>
            <a:off x="8339138" y="6538913"/>
            <a:ext cx="32432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 3">
  <p:cSld name="4_Content 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4369902" y="2185522"/>
            <a:ext cx="3452196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4369902" y="2797069"/>
            <a:ext cx="3452194" cy="83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7987745" y="2185522"/>
            <a:ext cx="3452196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4" type="body"/>
          </p:nvPr>
        </p:nvSpPr>
        <p:spPr>
          <a:xfrm>
            <a:off x="7987745" y="2797069"/>
            <a:ext cx="3452194" cy="83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11"/>
          <p:cNvSpPr txBox="1"/>
          <p:nvPr>
            <p:ph idx="5" type="body"/>
          </p:nvPr>
        </p:nvSpPr>
        <p:spPr>
          <a:xfrm>
            <a:off x="761997" y="2185521"/>
            <a:ext cx="3452196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6" type="body"/>
          </p:nvPr>
        </p:nvSpPr>
        <p:spPr>
          <a:xfrm>
            <a:off x="761997" y="2797068"/>
            <a:ext cx="3452194" cy="83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11"/>
          <p:cNvSpPr/>
          <p:nvPr>
            <p:ph idx="7" type="pic"/>
          </p:nvPr>
        </p:nvSpPr>
        <p:spPr>
          <a:xfrm>
            <a:off x="609600" y="5692875"/>
            <a:ext cx="10972800" cy="5394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 4">
  <p:cSld name="5_Content 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960665" y="1611728"/>
            <a:ext cx="6922301" cy="56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960665" y="2178669"/>
            <a:ext cx="6922300" cy="83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/>
          <p:nvPr>
            <p:ph idx="3" type="pic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1146198" y="3092460"/>
            <a:ext cx="6736768" cy="622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5" type="body"/>
          </p:nvPr>
        </p:nvSpPr>
        <p:spPr>
          <a:xfrm>
            <a:off x="1146197" y="3689968"/>
            <a:ext cx="6736767" cy="92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2"/>
          <p:cNvSpPr txBox="1"/>
          <p:nvPr>
            <p:ph idx="6" type="body"/>
          </p:nvPr>
        </p:nvSpPr>
        <p:spPr>
          <a:xfrm>
            <a:off x="1378113" y="4763061"/>
            <a:ext cx="6504852" cy="581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2"/>
          <p:cNvSpPr txBox="1"/>
          <p:nvPr>
            <p:ph idx="7" type="body"/>
          </p:nvPr>
        </p:nvSpPr>
        <p:spPr>
          <a:xfrm>
            <a:off x="1378112" y="5380382"/>
            <a:ext cx="6504851" cy="86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2"/>
          <p:cNvSpPr txBox="1"/>
          <p:nvPr>
            <p:ph idx="8" type="body"/>
          </p:nvPr>
        </p:nvSpPr>
        <p:spPr>
          <a:xfrm>
            <a:off x="8339138" y="6538913"/>
            <a:ext cx="32432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 5">
  <p:cSld name="6_Content 5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962439" y="1925949"/>
            <a:ext cx="5157787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962439" y="2537496"/>
            <a:ext cx="5157786" cy="88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6426387" y="1925949"/>
            <a:ext cx="5157787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6426387" y="2537496"/>
            <a:ext cx="5157786" cy="88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960665" y="3752680"/>
            <a:ext cx="5157787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960665" y="4364227"/>
            <a:ext cx="5157786" cy="88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/>
          <p:nvPr>
            <p:ph idx="7" type="pic"/>
          </p:nvPr>
        </p:nvSpPr>
        <p:spPr>
          <a:xfrm>
            <a:off x="6426200" y="3752850"/>
            <a:ext cx="5156200" cy="24574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lumns">
  <p:cSld name="2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369902" y="2185522"/>
            <a:ext cx="3452196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369902" y="2797069"/>
            <a:ext cx="3452194" cy="83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3" type="body"/>
          </p:nvPr>
        </p:nvSpPr>
        <p:spPr>
          <a:xfrm>
            <a:off x="761997" y="2185521"/>
            <a:ext cx="3452196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5"/>
          <p:cNvSpPr txBox="1"/>
          <p:nvPr>
            <p:ph idx="4" type="body"/>
          </p:nvPr>
        </p:nvSpPr>
        <p:spPr>
          <a:xfrm>
            <a:off x="761997" y="2797068"/>
            <a:ext cx="3452194" cy="83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/>
          <p:nvPr>
            <p:ph idx="5" type="pic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lumn">
  <p:cSld name="1_colum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61996" y="2185521"/>
            <a:ext cx="5334003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761997" y="2797068"/>
            <a:ext cx="5334002" cy="2044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6"/>
          <p:cNvSpPr/>
          <p:nvPr>
            <p:ph idx="3" type="pic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clusion">
  <p:cSld name="7_Conclus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60665" y="1925949"/>
            <a:ext cx="3259182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960665" y="2537496"/>
            <a:ext cx="3259180" cy="12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7"/>
          <p:cNvSpPr txBox="1"/>
          <p:nvPr>
            <p:ph idx="3" type="body"/>
          </p:nvPr>
        </p:nvSpPr>
        <p:spPr>
          <a:xfrm>
            <a:off x="4712973" y="1925949"/>
            <a:ext cx="3259182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7"/>
          <p:cNvSpPr txBox="1"/>
          <p:nvPr>
            <p:ph idx="4" type="body"/>
          </p:nvPr>
        </p:nvSpPr>
        <p:spPr>
          <a:xfrm>
            <a:off x="4712973" y="2537495"/>
            <a:ext cx="3259180" cy="1197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7"/>
          <p:cNvSpPr txBox="1"/>
          <p:nvPr>
            <p:ph idx="5" type="body"/>
          </p:nvPr>
        </p:nvSpPr>
        <p:spPr>
          <a:xfrm>
            <a:off x="960665" y="3752680"/>
            <a:ext cx="7011488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7"/>
          <p:cNvSpPr txBox="1"/>
          <p:nvPr>
            <p:ph idx="6" type="body"/>
          </p:nvPr>
        </p:nvSpPr>
        <p:spPr>
          <a:xfrm>
            <a:off x="960665" y="4364227"/>
            <a:ext cx="7011488" cy="88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7"/>
          <p:cNvSpPr/>
          <p:nvPr>
            <p:ph idx="7" type="pic"/>
          </p:nvPr>
        </p:nvSpPr>
        <p:spPr>
          <a:xfrm>
            <a:off x="8485188" y="0"/>
            <a:ext cx="37068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" type="body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609600" y="4059754"/>
            <a:ext cx="10972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s-CL"/>
              <a:t>Proyecto StockWise: Fase de Entrega 1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315800" y="5056050"/>
            <a:ext cx="27882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s-CL"/>
              <a:t>Martin Salazar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s-CL"/>
              <a:t>Jorge Muñoz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s-CL"/>
              <a:t>Javier Martinez</a:t>
            </a:r>
            <a:endParaRPr/>
          </a:p>
        </p:txBody>
      </p:sp>
      <p:pic>
        <p:nvPicPr>
          <p:cNvPr id="113" name="Google Shape;11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" r="19" t="0"/>
          <a:stretch/>
        </p:blipFill>
        <p:spPr>
          <a:xfrm>
            <a:off x="0" y="0"/>
            <a:ext cx="12192000" cy="3926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6378000" y="342900"/>
            <a:ext cx="581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Portafolio de Título - Capstone</a:t>
            </a:r>
            <a:endParaRPr b="1" sz="29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94" y="517387"/>
            <a:ext cx="2371900" cy="23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acf9f7093_0_36"/>
          <p:cNvSpPr txBox="1"/>
          <p:nvPr>
            <p:ph type="title"/>
          </p:nvPr>
        </p:nvSpPr>
        <p:spPr>
          <a:xfrm>
            <a:off x="609600" y="363537"/>
            <a:ext cx="109728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Conclusiones</a:t>
            </a:r>
            <a:endParaRPr/>
          </a:p>
        </p:txBody>
      </p:sp>
      <p:sp>
        <p:nvSpPr>
          <p:cNvPr id="207" name="Google Shape;207;g2facf9f7093_0_36"/>
          <p:cNvSpPr txBox="1"/>
          <p:nvPr>
            <p:ph idx="1" type="body"/>
          </p:nvPr>
        </p:nvSpPr>
        <p:spPr>
          <a:xfrm>
            <a:off x="960665" y="1611243"/>
            <a:ext cx="6970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Éxito del Proyecto</a:t>
            </a:r>
            <a:endParaRPr/>
          </a:p>
        </p:txBody>
      </p:sp>
      <p:sp>
        <p:nvSpPr>
          <p:cNvPr id="208" name="Google Shape;208;g2facf9f7093_0_36"/>
          <p:cNvSpPr txBox="1"/>
          <p:nvPr>
            <p:ph idx="2" type="body"/>
          </p:nvPr>
        </p:nvSpPr>
        <p:spPr>
          <a:xfrm>
            <a:off x="960675" y="2222086"/>
            <a:ext cx="69708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Optimización del Inventario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Automatización de Procesos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Reducción de Errores Humanos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Mejor Toma de Decisiones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Minimización de Pérdidas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Aumento de la Eficiencia</a:t>
            </a:r>
            <a:endParaRPr/>
          </a:p>
        </p:txBody>
      </p:sp>
      <p:sp>
        <p:nvSpPr>
          <p:cNvPr id="209" name="Google Shape;209;g2facf9f7093_0_36"/>
          <p:cNvSpPr txBox="1"/>
          <p:nvPr>
            <p:ph idx="4" type="body"/>
          </p:nvPr>
        </p:nvSpPr>
        <p:spPr>
          <a:xfrm>
            <a:off x="960675" y="3918823"/>
            <a:ext cx="6139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StockWise proporcionará a Alimentos Frescos del Sur una ventaja competitiva al optimizar sus operaciones de inventario.</a:t>
            </a:r>
            <a:endParaRPr/>
          </a:p>
        </p:txBody>
      </p:sp>
      <p:sp>
        <p:nvSpPr>
          <p:cNvPr id="210" name="Google Shape;210;g2facf9f7093_0_36"/>
          <p:cNvSpPr txBox="1"/>
          <p:nvPr>
            <p:ph idx="8" type="body"/>
          </p:nvPr>
        </p:nvSpPr>
        <p:spPr>
          <a:xfrm>
            <a:off x="8339138" y="6538913"/>
            <a:ext cx="32433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</a:pPr>
            <a:r>
              <a:rPr lang="es-CL"/>
              <a:t>Photos provided by Unsplash</a:t>
            </a:r>
            <a:endParaRPr/>
          </a:p>
        </p:txBody>
      </p:sp>
      <p:pic>
        <p:nvPicPr>
          <p:cNvPr id="211" name="Google Shape;211;g2facf9f7093_0_36"/>
          <p:cNvPicPr preferRelativeResize="0"/>
          <p:nvPr/>
        </p:nvPicPr>
        <p:blipFill rotWithShape="1">
          <a:blip r:embed="rId3">
            <a:alphaModFix/>
          </a:blip>
          <a:srcRect b="0" l="15467" r="20298" t="8155"/>
          <a:stretch/>
        </p:blipFill>
        <p:spPr>
          <a:xfrm>
            <a:off x="7272950" y="756750"/>
            <a:ext cx="3774300" cy="320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7"/>
          <p:cNvGraphicFramePr/>
          <p:nvPr/>
        </p:nvGraphicFramePr>
        <p:xfrm>
          <a:off x="85344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{C6CE349E-FA8D-45E5-A366-C3CD3CDBE30C}</a:tableStyleId>
              </a:tblPr>
              <a:tblGrid>
                <a:gridCol w="3454400"/>
                <a:gridCol w="3454400"/>
                <a:gridCol w="3454400"/>
              </a:tblGrid>
              <a:tr h="52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C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C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Hitos de Entrega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s-CL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0"/>
                    </a:solidFill>
                  </a:tcPr>
                </a:tc>
              </a:tr>
              <a:tr h="52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Documentos y Mockups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02-09-24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52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2.1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 Arquitectónico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14-10-24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52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2.2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Desarrollado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18-11-24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52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y Documentos Finales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02-12-24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150" marB="73150" marR="73150" marL="73150" anchor="ctr">
                    <a:lnL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7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y Entregables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7"/>
          <p:cNvCxnSpPr/>
          <p:nvPr/>
        </p:nvCxnSpPr>
        <p:spPr>
          <a:xfrm>
            <a:off x="1219200" y="1219200"/>
            <a:ext cx="1219200" cy="121920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Objetivos del Negocio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960665" y="1610518"/>
            <a:ext cx="6970824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Objetivo Principal</a:t>
            </a:r>
            <a:endParaRPr/>
          </a:p>
        </p:txBody>
      </p:sp>
      <p:sp>
        <p:nvSpPr>
          <p:cNvPr id="122" name="Google Shape;122;p2"/>
          <p:cNvSpPr txBox="1"/>
          <p:nvPr>
            <p:ph idx="2" type="body"/>
          </p:nvPr>
        </p:nvSpPr>
        <p:spPr>
          <a:xfrm>
            <a:off x="960664" y="2222065"/>
            <a:ext cx="6970825" cy="70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Mejorar la eficiencia operativa y rentabilidad de Alimentos Frescos del Sur mediante el control de inventarios y la previsión de la demanda con tecnologías avanzadas como análisis predictivo y Business Intelligence.</a:t>
            </a:r>
            <a:endParaRPr/>
          </a:p>
        </p:txBody>
      </p:sp>
      <p:sp>
        <p:nvSpPr>
          <p:cNvPr id="123" name="Google Shape;123;p2"/>
          <p:cNvSpPr txBox="1"/>
          <p:nvPr>
            <p:ph idx="3" type="body"/>
          </p:nvPr>
        </p:nvSpPr>
        <p:spPr>
          <a:xfrm>
            <a:off x="1580323" y="3143243"/>
            <a:ext cx="6139069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Tecnologías Utilizadas</a:t>
            </a:r>
            <a:endParaRPr/>
          </a:p>
        </p:txBody>
      </p:sp>
      <p:sp>
        <p:nvSpPr>
          <p:cNvPr id="124" name="Google Shape;124;p2"/>
          <p:cNvSpPr txBox="1"/>
          <p:nvPr>
            <p:ph idx="4" type="body"/>
          </p:nvPr>
        </p:nvSpPr>
        <p:spPr>
          <a:xfrm>
            <a:off x="1580323" y="3754790"/>
            <a:ext cx="6139068" cy="70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Implementar tecnologías avanzadas como análisis predictivo y Business Intelligence para optimizar el control de inventarios y lograr una gestión eficiente.</a:t>
            </a:r>
            <a:endParaRPr/>
          </a:p>
        </p:txBody>
      </p:sp>
      <p:sp>
        <p:nvSpPr>
          <p:cNvPr id="125" name="Google Shape;125;p2"/>
          <p:cNvSpPr txBox="1"/>
          <p:nvPr>
            <p:ph idx="5" type="body"/>
          </p:nvPr>
        </p:nvSpPr>
        <p:spPr>
          <a:xfrm>
            <a:off x="960666" y="4717060"/>
            <a:ext cx="6970823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Beneficios</a:t>
            </a:r>
            <a:endParaRPr/>
          </a:p>
        </p:txBody>
      </p:sp>
      <p:sp>
        <p:nvSpPr>
          <p:cNvPr id="126" name="Google Shape;126;p2"/>
          <p:cNvSpPr txBox="1"/>
          <p:nvPr>
            <p:ph idx="6" type="body"/>
          </p:nvPr>
        </p:nvSpPr>
        <p:spPr>
          <a:xfrm>
            <a:off x="960666" y="5328607"/>
            <a:ext cx="6970822" cy="70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Aumento en la eficiencia operativa, mayor rentabilidad, control de inventario optimizado y previsión de demanda precisa para Alimentos Frescos del Sur.</a:t>
            </a:r>
            <a:endParaRPr/>
          </a:p>
        </p:txBody>
      </p:sp>
      <p:pic>
        <p:nvPicPr>
          <p:cNvPr id="127" name="Google Shape;127;p2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16759" r="16759" t="0"/>
          <a:stretch/>
        </p:blipFill>
        <p:spPr>
          <a:xfrm>
            <a:off x="7931490" y="2031153"/>
            <a:ext cx="3650910" cy="365091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>
            <p:ph idx="8" type="body"/>
          </p:nvPr>
        </p:nvSpPr>
        <p:spPr>
          <a:xfrm>
            <a:off x="8339138" y="6538913"/>
            <a:ext cx="32432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</a:pPr>
            <a:r>
              <a:rPr lang="es-CL"/>
              <a:t>Photos provided by Unsplash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Justificación del Proyecto - Contexto</a:t>
            </a:r>
            <a:endParaRPr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2312502" y="1880722"/>
            <a:ext cx="3452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Importancia de la Gestión de Inventarios</a:t>
            </a:r>
            <a:endParaRPr/>
          </a:p>
        </p:txBody>
      </p:sp>
      <p:sp>
        <p:nvSpPr>
          <p:cNvPr id="135" name="Google Shape;135;p3"/>
          <p:cNvSpPr txBox="1"/>
          <p:nvPr>
            <p:ph idx="2" type="body"/>
          </p:nvPr>
        </p:nvSpPr>
        <p:spPr>
          <a:xfrm>
            <a:off x="2312502" y="2492269"/>
            <a:ext cx="34521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Para empresas como Alimentos Frescos del Sur, la gestión de inventarios es crítica debido a la distribución de productos perecederos, lo que requiere un control eficaz para evitar pérdidas significativas.</a:t>
            </a:r>
            <a:endParaRPr/>
          </a:p>
        </p:txBody>
      </p:sp>
      <p:sp>
        <p:nvSpPr>
          <p:cNvPr id="136" name="Google Shape;136;p3"/>
          <p:cNvSpPr txBox="1"/>
          <p:nvPr>
            <p:ph idx="3" type="body"/>
          </p:nvPr>
        </p:nvSpPr>
        <p:spPr>
          <a:xfrm>
            <a:off x="5930345" y="1880722"/>
            <a:ext cx="3452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Beneficios de StockWise</a:t>
            </a:r>
            <a:endParaRPr/>
          </a:p>
        </p:txBody>
      </p:sp>
      <p:sp>
        <p:nvSpPr>
          <p:cNvPr id="137" name="Google Shape;137;p3"/>
          <p:cNvSpPr txBox="1"/>
          <p:nvPr>
            <p:ph idx="4" type="body"/>
          </p:nvPr>
        </p:nvSpPr>
        <p:spPr>
          <a:xfrm>
            <a:off x="5930345" y="2492269"/>
            <a:ext cx="34521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La implementación de StockWise mejorará la gestión del inventario, asegurará la disponibilidad de productos frescos, minimizará pérdidas y optimizará la operatividad de Alimentos Frescos del Sur.</a:t>
            </a:r>
            <a:endParaRPr/>
          </a:p>
        </p:txBody>
      </p:sp>
      <p:pic>
        <p:nvPicPr>
          <p:cNvPr id="138" name="Google Shape;138;p3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3941" r="3940" t="0"/>
          <a:stretch/>
        </p:blipFill>
        <p:spPr>
          <a:xfrm>
            <a:off x="609600" y="5692875"/>
            <a:ext cx="10972800" cy="53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Problema-Necesidad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960665" y="1611728"/>
            <a:ext cx="6922301" cy="56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Problemas de Gestión de Inventarios</a:t>
            </a:r>
            <a:endParaRPr/>
          </a:p>
        </p:txBody>
      </p:sp>
      <p:sp>
        <p:nvSpPr>
          <p:cNvPr id="145" name="Google Shape;145;p4"/>
          <p:cNvSpPr txBox="1"/>
          <p:nvPr>
            <p:ph idx="2" type="body"/>
          </p:nvPr>
        </p:nvSpPr>
        <p:spPr>
          <a:xfrm>
            <a:off x="960665" y="2178669"/>
            <a:ext cx="6922300" cy="83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Alimentos Frescos del Sur enfrenta problemas como productos caducados y pérdidas económicas debido a un control inadecuado del inventario.</a:t>
            </a:r>
            <a:endParaRPr/>
          </a:p>
        </p:txBody>
      </p:sp>
      <p:pic>
        <p:nvPicPr>
          <p:cNvPr id="146" name="Google Shape;146;p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6667" r="16666" t="0"/>
          <a:stretch/>
        </p:blipFill>
        <p:spPr>
          <a:xfrm>
            <a:off x="7931490" y="2031153"/>
            <a:ext cx="3650910" cy="365091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>
            <p:ph idx="4" type="body"/>
          </p:nvPr>
        </p:nvSpPr>
        <p:spPr>
          <a:xfrm>
            <a:off x="1146198" y="3092460"/>
            <a:ext cx="6736768" cy="622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Necesidad de Optimización</a:t>
            </a:r>
            <a:endParaRPr/>
          </a:p>
        </p:txBody>
      </p:sp>
      <p:sp>
        <p:nvSpPr>
          <p:cNvPr id="148" name="Google Shape;148;p4"/>
          <p:cNvSpPr txBox="1"/>
          <p:nvPr>
            <p:ph idx="5" type="body"/>
          </p:nvPr>
        </p:nvSpPr>
        <p:spPr>
          <a:xfrm>
            <a:off x="1146197" y="3689968"/>
            <a:ext cx="6736767" cy="92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La empresa requiere un sistema que optimize el control de inventarios y prevea la demanda de manera efectiva para solucionar los problemas identificados.</a:t>
            </a:r>
            <a:endParaRPr/>
          </a:p>
        </p:txBody>
      </p:sp>
      <p:sp>
        <p:nvSpPr>
          <p:cNvPr id="149" name="Google Shape;149;p4"/>
          <p:cNvSpPr txBox="1"/>
          <p:nvPr>
            <p:ph idx="8" type="body"/>
          </p:nvPr>
        </p:nvSpPr>
        <p:spPr>
          <a:xfrm>
            <a:off x="8339138" y="6538913"/>
            <a:ext cx="32432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</a:pPr>
            <a:r>
              <a:rPr lang="es-CL"/>
              <a:t>Photos provided by Unsplash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Descripción del Producto y Solución Propuesta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962439" y="1925949"/>
            <a:ext cx="5157787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Solución Propuesta: StockWise</a:t>
            </a:r>
            <a:endParaRPr/>
          </a:p>
        </p:txBody>
      </p:sp>
      <p:sp>
        <p:nvSpPr>
          <p:cNvPr id="156" name="Google Shape;156;p5"/>
          <p:cNvSpPr txBox="1"/>
          <p:nvPr>
            <p:ph idx="2" type="body"/>
          </p:nvPr>
        </p:nvSpPr>
        <p:spPr>
          <a:xfrm>
            <a:off x="962439" y="2537496"/>
            <a:ext cx="5157786" cy="88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StockWise es un sistema diseñado para Alimentos Frescos del Sur con funcionalidades como control de stock en tiempo real, alertas de reabastecimiento, análisis predictivo, y dashboards personalizados para la toma de decisiones.</a:t>
            </a:r>
            <a:endParaRPr/>
          </a:p>
        </p:txBody>
      </p:sp>
      <p:sp>
        <p:nvSpPr>
          <p:cNvPr id="157" name="Google Shape;157;p5"/>
          <p:cNvSpPr txBox="1"/>
          <p:nvPr>
            <p:ph idx="3" type="body"/>
          </p:nvPr>
        </p:nvSpPr>
        <p:spPr>
          <a:xfrm>
            <a:off x="6426387" y="1925949"/>
            <a:ext cx="5157787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Alcance del Proyecto</a:t>
            </a:r>
            <a:endParaRPr/>
          </a:p>
        </p:txBody>
      </p:sp>
      <p:sp>
        <p:nvSpPr>
          <p:cNvPr id="158" name="Google Shape;158;p5"/>
          <p:cNvSpPr txBox="1"/>
          <p:nvPr>
            <p:ph idx="4" type="body"/>
          </p:nvPr>
        </p:nvSpPr>
        <p:spPr>
          <a:xfrm>
            <a:off x="6426387" y="2537496"/>
            <a:ext cx="5157786" cy="88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Desarrollar un sistema integrado que garantice el control de inventario en tiempo real, análisis predictivo de la demanda y reportes de Business Intelligence para optimizar las operaciones de Alimentos Frescos del Sur.</a:t>
            </a:r>
            <a:endParaRPr/>
          </a:p>
        </p:txBody>
      </p:sp>
      <p:pic>
        <p:nvPicPr>
          <p:cNvPr id="159" name="Google Shape;159;p5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12464" l="0" r="0" t="12465"/>
          <a:stretch/>
        </p:blipFill>
        <p:spPr>
          <a:xfrm>
            <a:off x="6426200" y="3752850"/>
            <a:ext cx="51562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Calidad y Alcance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960665" y="1610518"/>
            <a:ext cx="6970824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Indicadores de Calidad</a:t>
            </a:r>
            <a:endParaRPr/>
          </a:p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960664" y="2222065"/>
            <a:ext cx="6970825" cy="70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Reducir la pérdida de productos por caducidad en un 25% y mejorar la precisión de las previsiones de demanda en un 20% para optimizar el inventario.</a:t>
            </a:r>
            <a:endParaRPr/>
          </a:p>
        </p:txBody>
      </p:sp>
      <p:sp>
        <p:nvSpPr>
          <p:cNvPr id="167" name="Google Shape;167;p6"/>
          <p:cNvSpPr txBox="1"/>
          <p:nvPr>
            <p:ph idx="3" type="body"/>
          </p:nvPr>
        </p:nvSpPr>
        <p:spPr>
          <a:xfrm>
            <a:off x="1580323" y="3143243"/>
            <a:ext cx="6139069" cy="59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Objetivos de Alcance</a:t>
            </a:r>
            <a:endParaRPr/>
          </a:p>
        </p:txBody>
      </p:sp>
      <p:sp>
        <p:nvSpPr>
          <p:cNvPr id="168" name="Google Shape;168;p6"/>
          <p:cNvSpPr txBox="1"/>
          <p:nvPr>
            <p:ph idx="4" type="body"/>
          </p:nvPr>
        </p:nvSpPr>
        <p:spPr>
          <a:xfrm>
            <a:off x="1580323" y="3754790"/>
            <a:ext cx="6139068" cy="70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Cumplir con todas las funcionalidades del proyecto, incluyendo análisis predictivo y reportes de Business Intelligence, para garantizar una gestión eficiente del inventario.</a:t>
            </a:r>
            <a:endParaRPr/>
          </a:p>
        </p:txBody>
      </p:sp>
      <p:pic>
        <p:nvPicPr>
          <p:cNvPr id="169" name="Google Shape;169;p6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14258" r="14258" t="0"/>
          <a:stretch/>
        </p:blipFill>
        <p:spPr>
          <a:xfrm>
            <a:off x="7931490" y="2031153"/>
            <a:ext cx="3650910" cy="365091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>
            <p:ph idx="8" type="body"/>
          </p:nvPr>
        </p:nvSpPr>
        <p:spPr>
          <a:xfrm>
            <a:off x="8339138" y="6538913"/>
            <a:ext cx="32432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</a:pPr>
            <a:r>
              <a:rPr lang="es-CL"/>
              <a:t>Photos provided by Unsplash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acf9f7093_0_0"/>
          <p:cNvSpPr txBox="1"/>
          <p:nvPr>
            <p:ph type="title"/>
          </p:nvPr>
        </p:nvSpPr>
        <p:spPr>
          <a:xfrm>
            <a:off x="609600" y="363537"/>
            <a:ext cx="109728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Requisitos del Sistema</a:t>
            </a:r>
            <a:endParaRPr/>
          </a:p>
        </p:txBody>
      </p:sp>
      <p:sp>
        <p:nvSpPr>
          <p:cNvPr id="176" name="Google Shape;176;g2facf9f7093_0_0"/>
          <p:cNvSpPr txBox="1"/>
          <p:nvPr>
            <p:ph idx="1" type="body"/>
          </p:nvPr>
        </p:nvSpPr>
        <p:spPr>
          <a:xfrm>
            <a:off x="960665" y="1610518"/>
            <a:ext cx="6970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Requisitos Funcionales</a:t>
            </a:r>
            <a:endParaRPr/>
          </a:p>
        </p:txBody>
      </p:sp>
      <p:sp>
        <p:nvSpPr>
          <p:cNvPr id="177" name="Google Shape;177;g2facf9f7093_0_0"/>
          <p:cNvSpPr txBox="1"/>
          <p:nvPr>
            <p:ph idx="2" type="body"/>
          </p:nvPr>
        </p:nvSpPr>
        <p:spPr>
          <a:xfrm>
            <a:off x="960664" y="2222065"/>
            <a:ext cx="69708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Gestión de Inventario en Tiempo Real.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Generación de Reportes de Análisis Predictivo.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Alertas de Stock Mínimo y Caducidad.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8" name="Google Shape;178;g2facf9f7093_0_0"/>
          <p:cNvSpPr txBox="1"/>
          <p:nvPr>
            <p:ph idx="3" type="body"/>
          </p:nvPr>
        </p:nvSpPr>
        <p:spPr>
          <a:xfrm>
            <a:off x="5304123" y="4270581"/>
            <a:ext cx="6139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Requisitos no Funcionales</a:t>
            </a:r>
            <a:endParaRPr/>
          </a:p>
        </p:txBody>
      </p:sp>
      <p:sp>
        <p:nvSpPr>
          <p:cNvPr id="179" name="Google Shape;179;g2facf9f7093_0_0"/>
          <p:cNvSpPr txBox="1"/>
          <p:nvPr>
            <p:ph idx="4" type="body"/>
          </p:nvPr>
        </p:nvSpPr>
        <p:spPr>
          <a:xfrm>
            <a:off x="5304123" y="4882128"/>
            <a:ext cx="61392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Seguridad y autenticación de usuarios.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L"/>
              <a:t>Escalabilidad y usabilidad del sistema.</a:t>
            </a:r>
            <a:endParaRPr/>
          </a:p>
        </p:txBody>
      </p:sp>
      <p:sp>
        <p:nvSpPr>
          <p:cNvPr id="180" name="Google Shape;180;g2facf9f7093_0_0"/>
          <p:cNvSpPr txBox="1"/>
          <p:nvPr>
            <p:ph idx="8" type="body"/>
          </p:nvPr>
        </p:nvSpPr>
        <p:spPr>
          <a:xfrm>
            <a:off x="8339138" y="6538913"/>
            <a:ext cx="32433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</a:pPr>
            <a:r>
              <a:rPr lang="es-CL"/>
              <a:t>Photos provided by Unsplash</a:t>
            </a:r>
            <a:endParaRPr/>
          </a:p>
        </p:txBody>
      </p:sp>
      <p:pic>
        <p:nvPicPr>
          <p:cNvPr id="181" name="Google Shape;181;g2facf9f709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25" y="3757475"/>
            <a:ext cx="3064500" cy="2832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2" name="Google Shape;182;g2facf9f709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375" y="883775"/>
            <a:ext cx="3364200" cy="3106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acf9f7093_0_12"/>
          <p:cNvSpPr txBox="1"/>
          <p:nvPr>
            <p:ph type="title"/>
          </p:nvPr>
        </p:nvSpPr>
        <p:spPr>
          <a:xfrm>
            <a:off x="609600" y="363537"/>
            <a:ext cx="109728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Casos de Uso Clave</a:t>
            </a:r>
            <a:endParaRPr/>
          </a:p>
        </p:txBody>
      </p:sp>
      <p:sp>
        <p:nvSpPr>
          <p:cNvPr id="188" name="Google Shape;188;g2facf9f7093_0_12"/>
          <p:cNvSpPr txBox="1"/>
          <p:nvPr>
            <p:ph idx="1" type="body"/>
          </p:nvPr>
        </p:nvSpPr>
        <p:spPr>
          <a:xfrm>
            <a:off x="857200" y="1941550"/>
            <a:ext cx="6869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Autenticación de Usuario: </a:t>
            </a:r>
            <a:r>
              <a:rPr b="0" lang="es-CL"/>
              <a:t>Permite a los usuarios iniciar sesión de forma segura.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Gestión de Inventario: </a:t>
            </a:r>
            <a:r>
              <a:rPr b="0" lang="es-CL"/>
              <a:t>Los operadores pueden actualizar y supervisar inventarios en tiempo real.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Generación de Reportes: </a:t>
            </a:r>
            <a:r>
              <a:rPr b="0" lang="es-CL"/>
              <a:t>Los analistas pueden generar reportes detallados para tomar decisiones basadas en datos.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Alertas Automáticas: </a:t>
            </a:r>
            <a:r>
              <a:rPr b="0" lang="es-CL"/>
              <a:t>Notificaciones de stock bajo y productos próximos a caducar.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9" name="Google Shape;189;g2facf9f7093_0_12"/>
          <p:cNvSpPr txBox="1"/>
          <p:nvPr>
            <p:ph idx="8" type="body"/>
          </p:nvPr>
        </p:nvSpPr>
        <p:spPr>
          <a:xfrm>
            <a:off x="8339138" y="6538913"/>
            <a:ext cx="32433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</a:pPr>
            <a:r>
              <a:rPr lang="es-CL"/>
              <a:t>Photos provided by Unsplash</a:t>
            </a:r>
            <a:endParaRPr/>
          </a:p>
        </p:txBody>
      </p:sp>
      <p:pic>
        <p:nvPicPr>
          <p:cNvPr id="190" name="Google Shape;190;g2facf9f709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25" y="1725825"/>
            <a:ext cx="3159900" cy="284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acf9f7093_0_24"/>
          <p:cNvSpPr txBox="1"/>
          <p:nvPr>
            <p:ph type="title"/>
          </p:nvPr>
        </p:nvSpPr>
        <p:spPr>
          <a:xfrm>
            <a:off x="609600" y="363537"/>
            <a:ext cx="109728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CL"/>
              <a:t>Resultados Esperados</a:t>
            </a:r>
            <a:endParaRPr/>
          </a:p>
        </p:txBody>
      </p:sp>
      <p:sp>
        <p:nvSpPr>
          <p:cNvPr id="196" name="Google Shape;196;g2facf9f7093_0_24"/>
          <p:cNvSpPr txBox="1"/>
          <p:nvPr>
            <p:ph idx="1" type="body"/>
          </p:nvPr>
        </p:nvSpPr>
        <p:spPr>
          <a:xfrm>
            <a:off x="960665" y="1610518"/>
            <a:ext cx="6970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Impacto en la Empresa</a:t>
            </a:r>
            <a:endParaRPr/>
          </a:p>
        </p:txBody>
      </p:sp>
      <p:sp>
        <p:nvSpPr>
          <p:cNvPr id="197" name="Google Shape;197;g2facf9f7093_0_24"/>
          <p:cNvSpPr txBox="1"/>
          <p:nvPr>
            <p:ph idx="2" type="body"/>
          </p:nvPr>
        </p:nvSpPr>
        <p:spPr>
          <a:xfrm>
            <a:off x="960664" y="2222065"/>
            <a:ext cx="69708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Reducción de pérdidas por caducidad, mejor predicción de la demanda, y optimización del inventario.</a:t>
            </a:r>
            <a:endParaRPr/>
          </a:p>
        </p:txBody>
      </p:sp>
      <p:sp>
        <p:nvSpPr>
          <p:cNvPr id="198" name="Google Shape;198;g2facf9f7093_0_24"/>
          <p:cNvSpPr txBox="1"/>
          <p:nvPr>
            <p:ph idx="3" type="body"/>
          </p:nvPr>
        </p:nvSpPr>
        <p:spPr>
          <a:xfrm>
            <a:off x="1580323" y="3143243"/>
            <a:ext cx="6139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s-CL"/>
              <a:t>Beneficios para los Usuarios</a:t>
            </a:r>
            <a:endParaRPr/>
          </a:p>
        </p:txBody>
      </p:sp>
      <p:sp>
        <p:nvSpPr>
          <p:cNvPr id="199" name="Google Shape;199;g2facf9f7093_0_24"/>
          <p:cNvSpPr txBox="1"/>
          <p:nvPr>
            <p:ph idx="4" type="body"/>
          </p:nvPr>
        </p:nvSpPr>
        <p:spPr>
          <a:xfrm>
            <a:off x="1580323" y="3754790"/>
            <a:ext cx="61392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CL"/>
              <a:t>Mayor eficiencia en la gestión diaria y mejores herramientas para la toma de decisiones estratégicas.</a:t>
            </a:r>
            <a:endParaRPr/>
          </a:p>
        </p:txBody>
      </p:sp>
      <p:sp>
        <p:nvSpPr>
          <p:cNvPr id="200" name="Google Shape;200;g2facf9f7093_0_24"/>
          <p:cNvSpPr txBox="1"/>
          <p:nvPr>
            <p:ph idx="8" type="body"/>
          </p:nvPr>
        </p:nvSpPr>
        <p:spPr>
          <a:xfrm>
            <a:off x="8339138" y="6538913"/>
            <a:ext cx="32433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</a:pPr>
            <a:r>
              <a:rPr lang="es-CL"/>
              <a:t>Photos provided by Unsplash</a:t>
            </a:r>
            <a:endParaRPr/>
          </a:p>
        </p:txBody>
      </p:sp>
      <p:pic>
        <p:nvPicPr>
          <p:cNvPr id="201" name="Google Shape;201;g2facf9f709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350" y="1792650"/>
            <a:ext cx="3827100" cy="3294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i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2024-09-02T03:24:15Z</dcterms:created>
  <dc:creator>consuelo Martínez</dc:creator>
</cp:coreProperties>
</file>