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83999BE8-1E2B-4B1A-A77F-4EF3F8841044}">
  <a:tblStyle styleName="Table_0" styleId="{83999BE8-1E2B-4B1A-A77F-4EF3F8841044}">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Lst>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16.xml" Type="http://schemas.openxmlformats.org/officeDocument/2006/relationships/slide" Id="rId21"/><Relationship Target="presProps.xml" Type="http://schemas.openxmlformats.org/officeDocument/2006/relationships/presProps" Id="rId2"/><Relationship Target="slides/slide7.xml" Type="http://schemas.openxmlformats.org/officeDocument/2006/relationships/slide" Id="rId12"/><Relationship Target="slides/slide17.xml" Type="http://schemas.openxmlformats.org/officeDocument/2006/relationships/slide" Id="rId22"/><Relationship Target="slides/slide8.xml" Type="http://schemas.openxmlformats.org/officeDocument/2006/relationships/slide" Id="rId13"/><Relationship Target="theme/theme3.xml" Type="http://schemas.openxmlformats.org/officeDocument/2006/relationships/theme" Id="rId1"/><Relationship Target="slides/slide18.xml" Type="http://schemas.openxmlformats.org/officeDocument/2006/relationships/slide" Id="rId23"/><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 name="Shape 33"/>
        <p:cNvGrpSpPr/>
        <p:nvPr/>
      </p:nvGrpSpPr>
      <p:grpSpPr>
        <a:xfrm>
          <a:off y="0" x="0"/>
          <a:ext cy="0" cx="0"/>
          <a:chOff y="0" x="0"/>
          <a:chExt cy="0" cx="0"/>
        </a:xfrm>
      </p:grpSpPr>
      <p:sp>
        <p:nvSpPr>
          <p:cNvPr id="34" name="Shape 3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5" name="Shape 3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8" name="Shape 98"/>
        <p:cNvGrpSpPr/>
        <p:nvPr/>
      </p:nvGrpSpPr>
      <p:grpSpPr>
        <a:xfrm>
          <a:off y="0" x="0"/>
          <a:ext cy="0" cx="0"/>
          <a:chOff y="0" x="0"/>
          <a:chExt cy="0" cx="0"/>
        </a:xfrm>
      </p:grpSpPr>
      <p:sp>
        <p:nvSpPr>
          <p:cNvPr id="99" name="Shape 9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0" name="Shape 100"/>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b="1" lang="en"/>
              <a:t>NEED REFERENCE for equation (She mentioned it in the proposal)</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7" name="Shape 107"/>
        <p:cNvGrpSpPr/>
        <p:nvPr/>
      </p:nvGrpSpPr>
      <p:grpSpPr>
        <a:xfrm>
          <a:off y="0" x="0"/>
          <a:ext cy="0" cx="0"/>
          <a:chOff y="0" x="0"/>
          <a:chExt cy="0" cx="0"/>
        </a:xfrm>
      </p:grpSpPr>
      <p:sp>
        <p:nvSpPr>
          <p:cNvPr id="108" name="Shape 10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9" name="Shape 109"/>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3" name="Shape 113"/>
        <p:cNvGrpSpPr/>
        <p:nvPr/>
      </p:nvGrpSpPr>
      <p:grpSpPr>
        <a:xfrm>
          <a:off y="0" x="0"/>
          <a:ext cy="0" cx="0"/>
          <a:chOff y="0" x="0"/>
          <a:chExt cy="0" cx="0"/>
        </a:xfrm>
      </p:grpSpPr>
      <p:sp>
        <p:nvSpPr>
          <p:cNvPr id="114" name="Shape 11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5" name="Shape 11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9" name="Shape 119"/>
        <p:cNvGrpSpPr/>
        <p:nvPr/>
      </p:nvGrpSpPr>
      <p:grpSpPr>
        <a:xfrm>
          <a:off y="0" x="0"/>
          <a:ext cy="0" cx="0"/>
          <a:chOff y="0" x="0"/>
          <a:chExt cy="0" cx="0"/>
        </a:xfrm>
      </p:grpSpPr>
      <p:sp>
        <p:nvSpPr>
          <p:cNvPr id="120" name="Shape 12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1" name="Shape 12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5" name="Shape 125"/>
        <p:cNvGrpSpPr/>
        <p:nvPr/>
      </p:nvGrpSpPr>
      <p:grpSpPr>
        <a:xfrm>
          <a:off y="0" x="0"/>
          <a:ext cy="0" cx="0"/>
          <a:chOff y="0" x="0"/>
          <a:chExt cy="0" cx="0"/>
        </a:xfrm>
      </p:grpSpPr>
      <p:sp>
        <p:nvSpPr>
          <p:cNvPr id="126" name="Shape 12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7" name="Shape 12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1" name="Shape 131"/>
        <p:cNvGrpSpPr/>
        <p:nvPr/>
      </p:nvGrpSpPr>
      <p:grpSpPr>
        <a:xfrm>
          <a:off y="0" x="0"/>
          <a:ext cy="0" cx="0"/>
          <a:chOff y="0" x="0"/>
          <a:chExt cy="0" cx="0"/>
        </a:xfrm>
      </p:grpSpPr>
      <p:sp>
        <p:nvSpPr>
          <p:cNvPr id="132" name="Shape 13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3" name="Shape 13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To demonstrate our product, we really would like to actually demonstrate it in front of people. Due to switching from Human to Meat test subjects, frequent testing will most likely not be viable. </a:t>
            </a:r>
          </a:p>
          <a:p>
            <a:pPr rtl="0">
              <a:spcBef>
                <a:spcPts val="0"/>
              </a:spcBef>
              <a:buNone/>
            </a:pPr>
            <a:r>
              <a:t/>
            </a:r>
            <a:endParaRPr/>
          </a:p>
          <a:p>
            <a:pPr rtl="0">
              <a:spcBef>
                <a:spcPts val="0"/>
              </a:spcBef>
              <a:buNone/>
            </a:pPr>
            <a:r>
              <a:rPr lang="en"/>
              <a:t>What we will do instead, is schedule times for us to do demonstrations regularly throughout the Design Expo. </a:t>
            </a:r>
          </a:p>
          <a:p>
            <a:pPr rtl="0">
              <a:spcBef>
                <a:spcPts val="0"/>
              </a:spcBef>
              <a:buNone/>
            </a:pPr>
            <a:r>
              <a:t/>
            </a:r>
            <a:endParaRPr/>
          </a:p>
          <a:p>
            <a:pPr rtl="0">
              <a:spcBef>
                <a:spcPts val="0"/>
              </a:spcBef>
              <a:buNone/>
            </a:pPr>
            <a:r>
              <a:rPr lang="en"/>
              <a:t>In our demonstration we will describe to our audience what the theory is behind our product: the ability to measure, accurately, the fat content of a subject based using Bioelectric-Impedance-Analysis. We will demonstrate this by having a cooler of several types of meat for us to be able to actively test. Our results will be shown to the audience as well as what numbers should be expected for the result.</a:t>
            </a:r>
          </a:p>
          <a:p>
            <a:pPr rtl="0">
              <a:spcBef>
                <a:spcPts val="0"/>
              </a:spcBef>
              <a:buNone/>
            </a:pPr>
            <a:r>
              <a:t/>
            </a:r>
            <a:endParaRPr/>
          </a:p>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7" name="Shape 137"/>
        <p:cNvGrpSpPr/>
        <p:nvPr/>
      </p:nvGrpSpPr>
      <p:grpSpPr>
        <a:xfrm>
          <a:off y="0" x="0"/>
          <a:ext cy="0" cx="0"/>
          <a:chOff y="0" x="0"/>
          <a:chExt cy="0" cx="0"/>
        </a:xfrm>
      </p:grpSpPr>
      <p:sp>
        <p:nvSpPr>
          <p:cNvPr id="138" name="Shape 13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9" name="Shape 139"/>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Our Current Status. Right now we are ready to get to work. Our plan is to order parts first thing next week. We have decided to even beginning next week use the time allocated for this class each week to begin work immediately and if needed, we will start meeting at other times as well. </a:t>
            </a:r>
          </a:p>
          <a:p>
            <a:pPr rtl="0">
              <a:spcBef>
                <a:spcPts val="0"/>
              </a:spcBef>
              <a:buNone/>
            </a:pPr>
            <a:r>
              <a:t/>
            </a:r>
            <a:endParaRPr/>
          </a:p>
          <a:p>
            <a:pPr rtl="0">
              <a:spcBef>
                <a:spcPts val="0"/>
              </a:spcBef>
              <a:buNone/>
            </a:pPr>
            <a:r>
              <a:rPr lang="en"/>
              <a:t>One big challenge is going to be building our model that we will use to calculate Fat Percentage. We are not entirely sure what we will encounter when we begin to test meats. There also could be variations in different types of meat so great that we may need to limit ourself to one type, say beef. </a:t>
            </a:r>
          </a:p>
          <a:p>
            <a:pPr rtl="0">
              <a:spcBef>
                <a:spcPts val="0"/>
              </a:spcBef>
              <a:buNone/>
            </a:pPr>
            <a:r>
              <a:t/>
            </a:r>
            <a:endParaRPr/>
          </a:p>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3" name="Shape 143"/>
        <p:cNvGrpSpPr/>
        <p:nvPr/>
      </p:nvGrpSpPr>
      <p:grpSpPr>
        <a:xfrm>
          <a:off y="0" x="0"/>
          <a:ext cy="0" cx="0"/>
          <a:chOff y="0" x="0"/>
          <a:chExt cy="0" cx="0"/>
        </a:xfrm>
      </p:grpSpPr>
      <p:sp>
        <p:nvSpPr>
          <p:cNvPr id="144" name="Shape 14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5" name="Shape 145"/>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When boiled down, our schedule can be viewed as a three phase plan. </a:t>
            </a:r>
          </a:p>
          <a:p>
            <a:pPr rtl="0">
              <a:spcBef>
                <a:spcPts val="0"/>
              </a:spcBef>
              <a:buNone/>
            </a:pPr>
            <a:r>
              <a:t/>
            </a:r>
            <a:endParaRPr/>
          </a:p>
          <a:p>
            <a:pPr rtl="0">
              <a:spcBef>
                <a:spcPts val="0"/>
              </a:spcBef>
              <a:buNone/>
            </a:pPr>
            <a:r>
              <a:rPr lang="en"/>
              <a:t>In our original idea, we were going to be using equations that others had already developed in order to get estimate body fat percentage. </a:t>
            </a:r>
          </a:p>
          <a:p>
            <a:pPr rtl="0">
              <a:spcBef>
                <a:spcPts val="0"/>
              </a:spcBef>
              <a:buNone/>
            </a:pPr>
            <a:r>
              <a:t/>
            </a:r>
            <a:endParaRPr/>
          </a:p>
          <a:p>
            <a:pPr rtl="0">
              <a:spcBef>
                <a:spcPts val="0"/>
              </a:spcBef>
              <a:buNone/>
            </a:pPr>
            <a:r>
              <a:rPr lang="en"/>
              <a:t>With our new implementation, we will have to work to generate our own model. This ties back into the potential issue of too much variation between different meat types. </a:t>
            </a:r>
          </a:p>
          <a:p>
            <a:pPr rtl="0">
              <a:spcBef>
                <a:spcPts val="0"/>
              </a:spcBef>
              <a:buNone/>
            </a:pPr>
            <a:r>
              <a:t/>
            </a:r>
            <a:endParaRPr/>
          </a:p>
          <a:p>
            <a:pPr rtl="0">
              <a:spcBef>
                <a:spcPts val="0"/>
              </a:spcBef>
              <a:buNone/>
            </a:pPr>
            <a:r>
              <a:rPr lang="en"/>
              <a:t>All of that being said, Phase one will solely be spent on hardware development and programming of our microcontroller. Philip and Brandon will be taking the lead on hardware development and baseline testing with the disassembly and baseline testing of the Omron Body fat analyzer. </a:t>
            </a:r>
          </a:p>
          <a:p>
            <a:pPr rtl="0">
              <a:spcBef>
                <a:spcPts val="0"/>
              </a:spcBef>
              <a:buNone/>
            </a:pPr>
            <a:r>
              <a:t/>
            </a:r>
            <a:endParaRPr/>
          </a:p>
          <a:p>
            <a:pPr rtl="0">
              <a:spcBef>
                <a:spcPts val="0"/>
              </a:spcBef>
              <a:buNone/>
            </a:pPr>
            <a:r>
              <a:rPr lang="en"/>
              <a:t>Marty and I will be working to program our hardware and begin development of our smartphone application. </a:t>
            </a:r>
          </a:p>
          <a:p>
            <a:pPr rtl="0">
              <a:spcBef>
                <a:spcPts val="0"/>
              </a:spcBef>
              <a:buNone/>
            </a:pPr>
            <a:r>
              <a:t/>
            </a:r>
            <a:endParaRPr/>
          </a:p>
          <a:p>
            <a:pPr rtl="0">
              <a:spcBef>
                <a:spcPts val="0"/>
              </a:spcBef>
              <a:buNone/>
            </a:pPr>
            <a:r>
              <a:rPr lang="en"/>
              <a:t>It is our goal that if we can get our hands on our supplies by sometime next week that we can work dilligently right from the start to get our hardware and base programming done by the end of September. </a:t>
            </a:r>
          </a:p>
          <a:p>
            <a:pPr rtl="0">
              <a:spcBef>
                <a:spcPts val="0"/>
              </a:spcBef>
              <a:buNone/>
            </a:pPr>
            <a:r>
              <a:t/>
            </a:r>
            <a:endParaRPr/>
          </a:p>
          <a:p>
            <a:pPr rtl="0">
              <a:spcBef>
                <a:spcPts val="0"/>
              </a:spcBef>
              <a:buNone/>
            </a:pPr>
            <a:r>
              <a:rPr lang="en"/>
              <a:t>The reason for this is we cannot begin to develop our model until we have a system that can perform measurements on our subjects. </a:t>
            </a:r>
          </a:p>
          <a:p>
            <a:pPr rtl="0">
              <a:spcBef>
                <a:spcPts val="0"/>
              </a:spcBef>
              <a:buNone/>
            </a:pPr>
            <a:r>
              <a:t/>
            </a:r>
            <a:endParaRPr/>
          </a:p>
          <a:p>
            <a:pPr rtl="0">
              <a:spcBef>
                <a:spcPts val="0"/>
              </a:spcBef>
              <a:buNone/>
            </a:pPr>
            <a:r>
              <a:rPr lang="en"/>
              <a:t>Phase 2 will be focused on Meat Testing and developing a model by which we can estimate the fat percentage of the meat we are testing. We have designated a generous amount of time for this due to unknowns such as differences in meat types and any other unknowns we may run across. </a:t>
            </a:r>
          </a:p>
          <a:p>
            <a:pPr rtl="0">
              <a:spcBef>
                <a:spcPts val="0"/>
              </a:spcBef>
              <a:buNone/>
            </a:pPr>
            <a:r>
              <a:t/>
            </a:r>
            <a:endParaRPr/>
          </a:p>
          <a:p>
            <a:pPr rtl="0">
              <a:spcBef>
                <a:spcPts val="0"/>
              </a:spcBef>
              <a:buNone/>
            </a:pPr>
            <a:r>
              <a:rPr lang="en"/>
              <a:t>Our goal is to be done with Phase 2 by the end of October.</a:t>
            </a:r>
          </a:p>
          <a:p>
            <a:pPr rtl="0">
              <a:spcBef>
                <a:spcPts val="0"/>
              </a:spcBef>
              <a:buNone/>
            </a:pPr>
            <a:r>
              <a:t/>
            </a:r>
            <a:endParaRPr/>
          </a:p>
          <a:p>
            <a:pPr rtl="0">
              <a:spcBef>
                <a:spcPts val="0"/>
              </a:spcBef>
              <a:buNone/>
            </a:pPr>
            <a:r>
              <a:rPr lang="en"/>
              <a:t>Phase 3 will begin once we have a product that meets our requirements so that we can improve our application user interface and prepare to have our product in presentable fashion. We will also spend this time preparing our final deliverables ready for submission. </a:t>
            </a:r>
          </a:p>
          <a:p>
            <a:pPr rtl="0">
              <a:spcBef>
                <a:spcPts val="0"/>
              </a:spcBef>
              <a:buNone/>
            </a:pPr>
            <a:r>
              <a:t/>
            </a:r>
            <a:endParaRPr/>
          </a:p>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9" name="Shape 149"/>
        <p:cNvGrpSpPr/>
        <p:nvPr/>
      </p:nvGrpSpPr>
      <p:grpSpPr>
        <a:xfrm>
          <a:off y="0" x="0"/>
          <a:ext cy="0" cx="0"/>
          <a:chOff y="0" x="0"/>
          <a:chExt cy="0" cx="0"/>
        </a:xfrm>
      </p:grpSpPr>
      <p:sp>
        <p:nvSpPr>
          <p:cNvPr id="150" name="Shape 15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1" name="Shape 15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0" name="Shape 40"/>
        <p:cNvGrpSpPr/>
        <p:nvPr/>
      </p:nvGrpSpPr>
      <p:grpSpPr>
        <a:xfrm>
          <a:off y="0" x="0"/>
          <a:ext cy="0" cx="0"/>
          <a:chOff y="0" x="0"/>
          <a:chExt cy="0" cx="0"/>
        </a:xfrm>
      </p:grpSpPr>
      <p:sp>
        <p:nvSpPr>
          <p:cNvPr id="41" name="Shape 4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2" name="Shape 42"/>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lnSpc>
                <a:spcPct val="115000"/>
              </a:lnSpc>
              <a:spcBef>
                <a:spcPts val="0"/>
              </a:spcBef>
              <a:buClr>
                <a:schemeClr val="dk1"/>
              </a:buClr>
              <a:buSzPct val="91666"/>
              <a:buFont typeface="Arial"/>
              <a:buNone/>
            </a:pPr>
            <a:r>
              <a:rPr sz="1200" lang="en">
                <a:solidFill>
                  <a:schemeClr val="dk1"/>
                </a:solidFill>
                <a:latin typeface="Calibri"/>
                <a:ea typeface="Calibri"/>
                <a:cs typeface="Calibri"/>
                <a:sym typeface="Calibri"/>
              </a:rPr>
              <a:t>Initially, we saw a need for a cheap, fast, and non-invasive body composition analyzer.</a:t>
            </a:r>
          </a:p>
          <a:p>
            <a:pPr rtl="0" lvl="0">
              <a:lnSpc>
                <a:spcPct val="115000"/>
              </a:lnSpc>
              <a:spcBef>
                <a:spcPts val="0"/>
              </a:spcBef>
              <a:buClr>
                <a:schemeClr val="dk1"/>
              </a:buClr>
              <a:buSzPct val="91666"/>
              <a:buFont typeface="Arial"/>
              <a:buNone/>
            </a:pPr>
            <a:r>
              <a:rPr sz="1200" lang="en">
                <a:solidFill>
                  <a:schemeClr val="dk1"/>
                </a:solidFill>
                <a:latin typeface="Calibri"/>
                <a:ea typeface="Calibri"/>
                <a:cs typeface="Calibri"/>
                <a:sym typeface="Calibri"/>
              </a:rPr>
              <a:t>BMI vs. Body Composition</a:t>
            </a:r>
          </a:p>
          <a:p>
            <a:pPr rtl="0" lvl="0">
              <a:lnSpc>
                <a:spcPct val="115000"/>
              </a:lnSpc>
              <a:spcBef>
                <a:spcPts val="0"/>
              </a:spcBef>
              <a:buClr>
                <a:schemeClr val="dk1"/>
              </a:buClr>
              <a:buSzPct val="91666"/>
              <a:buFont typeface="Arial"/>
              <a:buNone/>
            </a:pPr>
            <a:r>
              <a:rPr sz="1200" lang="en">
                <a:solidFill>
                  <a:schemeClr val="dk1"/>
                </a:solidFill>
                <a:latin typeface="Calibri"/>
                <a:ea typeface="Calibri"/>
                <a:cs typeface="Calibri"/>
                <a:sym typeface="Calibri"/>
              </a:rPr>
              <a:t>Many medical professionals question the merits of BMI, as such, the more readily available/accurate we can make a body composition device, the better the alternative that we can offer.</a:t>
            </a:r>
          </a:p>
          <a:p>
            <a:pPr rtl="0" lvl="0">
              <a:lnSpc>
                <a:spcPct val="115000"/>
              </a:lnSpc>
              <a:spcBef>
                <a:spcPts val="0"/>
              </a:spcBef>
              <a:buClr>
                <a:schemeClr val="dk1"/>
              </a:buClr>
              <a:buSzPct val="91666"/>
              <a:buFont typeface="Arial"/>
              <a:buNone/>
            </a:pPr>
            <a:r>
              <a:rPr sz="1200" lang="en">
                <a:solidFill>
                  <a:schemeClr val="dk1"/>
                </a:solidFill>
                <a:latin typeface="Calibri"/>
                <a:ea typeface="Calibri"/>
                <a:cs typeface="Calibri"/>
                <a:sym typeface="Calibri"/>
              </a:rPr>
              <a:t>http://news.medill.northwestern.edu/chicago/news.aspx?id=221734&amp;print=1</a:t>
            </a:r>
          </a:p>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7" name="Shape 47"/>
        <p:cNvGrpSpPr/>
        <p:nvPr/>
      </p:nvGrpSpPr>
      <p:grpSpPr>
        <a:xfrm>
          <a:off y="0" x="0"/>
          <a:ext cy="0" cx="0"/>
          <a:chOff y="0" x="0"/>
          <a:chExt cy="0" cx="0"/>
        </a:xfrm>
      </p:grpSpPr>
      <p:sp>
        <p:nvSpPr>
          <p:cNvPr id="48" name="Shape 4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9" name="Shape 49"/>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lnSpc>
                <a:spcPct val="115000"/>
              </a:lnSpc>
              <a:spcBef>
                <a:spcPts val="0"/>
              </a:spcBef>
              <a:buClr>
                <a:schemeClr val="dk1"/>
              </a:buClr>
              <a:buSzPct val="91666"/>
              <a:buFont typeface="Arial"/>
              <a:buNone/>
            </a:pPr>
            <a:r>
              <a:rPr sz="1200" lang="en">
                <a:solidFill>
                  <a:schemeClr val="dk1"/>
                </a:solidFill>
                <a:latin typeface="Calibri"/>
                <a:ea typeface="Calibri"/>
                <a:cs typeface="Calibri"/>
                <a:sym typeface="Calibri"/>
              </a:rPr>
              <a:t>However, while we still see the need for increased accuracy in body composition analysis, logistical concerns with the IRB prohibit our pursuit of that line of thinking.</a:t>
            </a:r>
          </a:p>
          <a:p>
            <a:pPr rtl="0" lvl="0">
              <a:lnSpc>
                <a:spcPct val="115000"/>
              </a:lnSpc>
              <a:spcBef>
                <a:spcPts val="0"/>
              </a:spcBef>
              <a:buClr>
                <a:schemeClr val="dk1"/>
              </a:buClr>
              <a:buSzPct val="91666"/>
              <a:buFont typeface="Arial"/>
              <a:buNone/>
            </a:pPr>
            <a:r>
              <a:rPr sz="1200" lang="en">
                <a:solidFill>
                  <a:schemeClr val="dk1"/>
                </a:solidFill>
                <a:latin typeface="Calibri"/>
                <a:ea typeface="Calibri"/>
                <a:cs typeface="Calibri"/>
                <a:sym typeface="Calibri"/>
              </a:rPr>
              <a:t>However, while we would not be able to use live subjects, we can still help improve the general health of the population by providing a device that will quickly and accurately determine the fat content of meats that they consume. </a:t>
            </a:r>
          </a:p>
          <a:p>
            <a:pPr rtl="0">
              <a:spcBef>
                <a:spcPts val="0"/>
              </a:spcBef>
              <a:buNone/>
            </a:pPr>
            <a:r>
              <a:t/>
            </a:r>
            <a:endParaRPr/>
          </a:p>
          <a:p>
            <a:pPr>
              <a:spcBef>
                <a:spcPts val="0"/>
              </a:spcBef>
              <a:buNone/>
            </a:pPr>
            <a:r>
              <a:rPr lang="en"/>
              <a:t>http://www.canadianbison.ca/consumer/Why_Bison/nutrition.htm</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3" name="Shape 53"/>
        <p:cNvGrpSpPr/>
        <p:nvPr/>
      </p:nvGrpSpPr>
      <p:grpSpPr>
        <a:xfrm>
          <a:off y="0" x="0"/>
          <a:ext cy="0" cx="0"/>
          <a:chOff y="0" x="0"/>
          <a:chExt cy="0" cx="0"/>
        </a:xfrm>
      </p:grpSpPr>
      <p:sp>
        <p:nvSpPr>
          <p:cNvPr id="54" name="Shape 5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5" name="Shape 5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0" name="Shape 60"/>
        <p:cNvGrpSpPr/>
        <p:nvPr/>
      </p:nvGrpSpPr>
      <p:grpSpPr>
        <a:xfrm>
          <a:off y="0" x="0"/>
          <a:ext cy="0" cx="0"/>
          <a:chOff y="0" x="0"/>
          <a:chExt cy="0" cx="0"/>
        </a:xfrm>
      </p:grpSpPr>
      <p:sp>
        <p:nvSpPr>
          <p:cNvPr id="61" name="Shape 6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2" name="Shape 62"/>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lnSpc>
                <a:spcPct val="115000"/>
              </a:lnSpc>
              <a:spcBef>
                <a:spcPts val="0"/>
              </a:spcBef>
              <a:buClr>
                <a:schemeClr val="dk1"/>
              </a:buClr>
              <a:buSzPct val="91666"/>
              <a:buFont typeface="Arial"/>
              <a:buNone/>
            </a:pPr>
            <a:r>
              <a:rPr sz="1200" lang="en">
                <a:solidFill>
                  <a:schemeClr val="dk1"/>
                </a:solidFill>
                <a:latin typeface="Calibri"/>
                <a:ea typeface="Calibri"/>
                <a:cs typeface="Calibri"/>
                <a:sym typeface="Calibri"/>
              </a:rPr>
              <a:t>http://www.betterhealththruresearch.com/BioelectricImpedanceAnalysis.htm</a:t>
            </a:r>
          </a:p>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6" name="Shape 66"/>
        <p:cNvGrpSpPr/>
        <p:nvPr/>
      </p:nvGrpSpPr>
      <p:grpSpPr>
        <a:xfrm>
          <a:off y="0" x="0"/>
          <a:ext cy="0" cx="0"/>
          <a:chOff y="0" x="0"/>
          <a:chExt cy="0" cx="0"/>
        </a:xfrm>
      </p:grpSpPr>
      <p:sp>
        <p:nvSpPr>
          <p:cNvPr id="67" name="Shape 6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8" name="Shape 6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2" name="Shape 72"/>
        <p:cNvGrpSpPr/>
        <p:nvPr/>
      </p:nvGrpSpPr>
      <p:grpSpPr>
        <a:xfrm>
          <a:off y="0" x="0"/>
          <a:ext cy="0" cx="0"/>
          <a:chOff y="0" x="0"/>
          <a:chExt cy="0" cx="0"/>
        </a:xfrm>
      </p:grpSpPr>
      <p:sp>
        <p:nvSpPr>
          <p:cNvPr id="73" name="Shape 7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4" name="Shape 7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2" name="Shape 82"/>
        <p:cNvGrpSpPr/>
        <p:nvPr/>
      </p:nvGrpSpPr>
      <p:grpSpPr>
        <a:xfrm>
          <a:off y="0" x="0"/>
          <a:ext cy="0" cx="0"/>
          <a:chOff y="0" x="0"/>
          <a:chExt cy="0" cx="0"/>
        </a:xfrm>
      </p:grpSpPr>
      <p:sp>
        <p:nvSpPr>
          <p:cNvPr id="83" name="Shape 8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4" name="Shape 84"/>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0" name="Shape 90"/>
        <p:cNvGrpSpPr/>
        <p:nvPr/>
      </p:nvGrpSpPr>
      <p:grpSpPr>
        <a:xfrm>
          <a:off y="0" x="0"/>
          <a:ext cy="0" cx="0"/>
          <a:chOff y="0" x="0"/>
          <a:chExt cy="0" cx="0"/>
        </a:xfrm>
      </p:grpSpPr>
      <p:sp>
        <p:nvSpPr>
          <p:cNvPr id="91" name="Shape 9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2" name="Shape 92"/>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y="0" x="0"/>
          <a:ext cy="0" cx="0"/>
          <a:chOff y="0" x="0"/>
          <a:chExt cy="0" cx="0"/>
        </a:xfrm>
      </p:grpSpPr>
      <p:sp>
        <p:nvSpPr>
          <p:cNvPr id="9" name="Shape 9"/>
          <p:cNvSpPr txBox="1"/>
          <p:nvPr>
            <p:ph type="ctrTitle"/>
          </p:nvPr>
        </p:nvSpPr>
        <p:spPr>
          <a:xfrm>
            <a:off y="563759" x="457200"/>
            <a:ext cy="3009600" cx="8229600"/>
          </a:xfrm>
          <a:prstGeom prst="rect">
            <a:avLst/>
          </a:prstGeom>
        </p:spPr>
        <p:txBody>
          <a:bodyPr bIns="91425" rIns="91425" lIns="91425" tIns="91425" anchor="t" anchorCtr="0"/>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0" name="Shape 10"/>
          <p:cNvSpPr txBox="1"/>
          <p:nvPr>
            <p:ph idx="1" type="subTitle"/>
          </p:nvPr>
        </p:nvSpPr>
        <p:spPr>
          <a:xfrm>
            <a:off y="3716392" x="457200"/>
            <a:ext cy="1232699" cx="8229600"/>
          </a:xfrm>
          <a:prstGeom prst="rect">
            <a:avLst/>
          </a:prstGeom>
        </p:spPr>
        <p:txBody>
          <a:bodyPr bIns="91425" rIns="91425" lIns="91425" tIns="91425" anchor="t" anchorCtr="0"/>
          <a:lstStyle>
            <a:lvl1pPr>
              <a:spcBef>
                <a:spcPts val="0"/>
              </a:spcBef>
              <a:buClr>
                <a:schemeClr val="dk2"/>
              </a:buClr>
              <a:buSzPct val="100000"/>
              <a:buNone/>
              <a:defRPr sz="4800">
                <a:solidFill>
                  <a:schemeClr val="dk2"/>
                </a:solidFill>
              </a:defRPr>
            </a:lvl1pPr>
            <a:lvl2pPr>
              <a:spcBef>
                <a:spcPts val="0"/>
              </a:spcBef>
              <a:buClr>
                <a:schemeClr val="dk2"/>
              </a:buClr>
              <a:buSzPct val="100000"/>
              <a:buNone/>
              <a:defRPr sz="4800">
                <a:solidFill>
                  <a:schemeClr val="dk2"/>
                </a:solidFill>
              </a:defRPr>
            </a:lvl2pPr>
            <a:lvl3pPr>
              <a:spcBef>
                <a:spcPts val="0"/>
              </a:spcBef>
              <a:buClr>
                <a:schemeClr val="dk2"/>
              </a:buClr>
              <a:buSzPct val="100000"/>
              <a:buNone/>
              <a:defRPr sz="4800">
                <a:solidFill>
                  <a:schemeClr val="dk2"/>
                </a:solidFill>
              </a:defRPr>
            </a:lvl3pPr>
            <a:lvl4pPr>
              <a:spcBef>
                <a:spcPts val="0"/>
              </a:spcBef>
              <a:buClr>
                <a:schemeClr val="dk2"/>
              </a:buClr>
              <a:buSzPct val="100000"/>
              <a:buNone/>
              <a:defRPr sz="4800">
                <a:solidFill>
                  <a:schemeClr val="dk2"/>
                </a:solidFill>
              </a:defRPr>
            </a:lvl4pPr>
            <a:lvl5pPr>
              <a:spcBef>
                <a:spcPts val="0"/>
              </a:spcBef>
              <a:buClr>
                <a:schemeClr val="dk2"/>
              </a:buClr>
              <a:buSzPct val="100000"/>
              <a:buNone/>
              <a:defRPr sz="4800">
                <a:solidFill>
                  <a:schemeClr val="dk2"/>
                </a:solidFill>
              </a:defRPr>
            </a:lvl5pPr>
            <a:lvl6pPr>
              <a:spcBef>
                <a:spcPts val="0"/>
              </a:spcBef>
              <a:buClr>
                <a:schemeClr val="dk2"/>
              </a:buClr>
              <a:buSzPct val="100000"/>
              <a:buNone/>
              <a:defRPr sz="4800">
                <a:solidFill>
                  <a:schemeClr val="dk2"/>
                </a:solidFill>
              </a:defRPr>
            </a:lvl6pPr>
            <a:lvl7pPr>
              <a:spcBef>
                <a:spcPts val="0"/>
              </a:spcBef>
              <a:buClr>
                <a:schemeClr val="dk2"/>
              </a:buClr>
              <a:buSzPct val="100000"/>
              <a:buNone/>
              <a:defRPr sz="4800">
                <a:solidFill>
                  <a:schemeClr val="dk2"/>
                </a:solidFill>
              </a:defRPr>
            </a:lvl7pPr>
            <a:lvl8pPr>
              <a:spcBef>
                <a:spcPts val="0"/>
              </a:spcBef>
              <a:buClr>
                <a:schemeClr val="dk2"/>
              </a:buClr>
              <a:buSzPct val="100000"/>
              <a:buNone/>
              <a:defRPr sz="4800">
                <a:solidFill>
                  <a:schemeClr val="dk2"/>
                </a:solidFill>
              </a:defRPr>
            </a:lvl8pPr>
            <a:lvl9pPr>
              <a:spcBef>
                <a:spcPts val="0"/>
              </a:spcBef>
              <a:buClr>
                <a:schemeClr val="dk2"/>
              </a:buClr>
              <a:buSzPct val="100000"/>
              <a:buNone/>
              <a:defRPr sz="4800">
                <a:solidFill>
                  <a:schemeClr val="dk2"/>
                </a:solidFill>
              </a:defRPr>
            </a:lvl9pPr>
          </a:lstStyle>
          <a:p/>
        </p:txBody>
      </p:sp>
      <p:cxnSp>
        <p:nvCxnSpPr>
          <p:cNvPr id="11" name="Shape 11"/>
          <p:cNvCxnSpPr/>
          <p:nvPr/>
        </p:nvCxnSpPr>
        <p:spPr>
          <a:xfrm>
            <a:off y="411479" x="457200"/>
            <a:ext cy="0" cx="8229600"/>
          </a:xfrm>
          <a:prstGeom prst="straightConnector1">
            <a:avLst/>
          </a:prstGeom>
          <a:noFill/>
          <a:ln w="57150" cap="flat">
            <a:solidFill>
              <a:schemeClr val="accent1"/>
            </a:solidFill>
            <a:prstDash val="solid"/>
            <a:round/>
            <a:headEnd w="med" len="med" type="none"/>
            <a:tailEnd w="med" len="med" type="none"/>
          </a:ln>
        </p:spPr>
      </p:cxnSp>
      <p:cxnSp>
        <p:nvCxnSpPr>
          <p:cNvPr id="12" name="Shape 12"/>
          <p:cNvCxnSpPr/>
          <p:nvPr/>
        </p:nvCxnSpPr>
        <p:spPr>
          <a:xfrm>
            <a:off y="3633382" x="457200"/>
            <a:ext cy="0" cx="8229600"/>
          </a:xfrm>
          <a:prstGeom prst="straightConnector1">
            <a:avLst/>
          </a:prstGeom>
          <a:noFill/>
          <a:ln w="57150" cap="flat">
            <a:solidFill>
              <a:schemeClr val="accent1"/>
            </a:solidFill>
            <a:prstDash val="solid"/>
            <a:round/>
            <a:headEnd w="med" len="med" type="none"/>
            <a:tailEnd w="med" len="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 name="Shape 13"/>
        <p:cNvGrpSpPr/>
        <p:nvPr/>
      </p:nvGrpSpPr>
      <p:grpSpPr>
        <a:xfrm>
          <a:off y="0" x="0"/>
          <a:ext cy="0" cx="0"/>
          <a:chOff y="0" x="0"/>
          <a:chExt cy="0" cx="0"/>
        </a:xfrm>
      </p:grpSpPr>
      <p:sp>
        <p:nvSpPr>
          <p:cNvPr id="14" name="Shape 14"/>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solidFill>
                  <a:srgbClr val="DA0002"/>
                </a:solidFill>
              </a:defRPr>
            </a:lvl1pPr>
            <a:lvl2pPr>
              <a:spcBef>
                <a:spcPts val="0"/>
              </a:spcBef>
              <a:defRPr>
                <a:solidFill>
                  <a:srgbClr val="DA0002"/>
                </a:solidFill>
              </a:defRPr>
            </a:lvl2pPr>
            <a:lvl3pPr>
              <a:spcBef>
                <a:spcPts val="0"/>
              </a:spcBef>
              <a:defRPr>
                <a:solidFill>
                  <a:srgbClr val="DA0002"/>
                </a:solidFill>
              </a:defRPr>
            </a:lvl3pPr>
            <a:lvl4pPr>
              <a:spcBef>
                <a:spcPts val="0"/>
              </a:spcBef>
              <a:defRPr>
                <a:solidFill>
                  <a:srgbClr val="DA0002"/>
                </a:solidFill>
              </a:defRPr>
            </a:lvl4pPr>
            <a:lvl5pPr>
              <a:spcBef>
                <a:spcPts val="0"/>
              </a:spcBef>
              <a:defRPr>
                <a:solidFill>
                  <a:srgbClr val="DA0002"/>
                </a:solidFill>
              </a:defRPr>
            </a:lvl5pPr>
            <a:lvl6pPr>
              <a:spcBef>
                <a:spcPts val="0"/>
              </a:spcBef>
              <a:defRPr>
                <a:solidFill>
                  <a:srgbClr val="DA0002"/>
                </a:solidFill>
              </a:defRPr>
            </a:lvl6pPr>
            <a:lvl7pPr>
              <a:spcBef>
                <a:spcPts val="0"/>
              </a:spcBef>
              <a:defRPr>
                <a:solidFill>
                  <a:srgbClr val="DA0002"/>
                </a:solidFill>
              </a:defRPr>
            </a:lvl7pPr>
            <a:lvl8pPr>
              <a:spcBef>
                <a:spcPts val="0"/>
              </a:spcBef>
              <a:defRPr>
                <a:solidFill>
                  <a:srgbClr val="DA0002"/>
                </a:solidFill>
              </a:defRPr>
            </a:lvl8pPr>
            <a:lvl9pPr>
              <a:spcBef>
                <a:spcPts val="0"/>
              </a:spcBef>
              <a:defRPr>
                <a:solidFill>
                  <a:srgbClr val="DA0002"/>
                </a:solidFill>
              </a:defRPr>
            </a:lvl9pPr>
          </a:lstStyle>
          <a:p/>
        </p:txBody>
      </p:sp>
      <p:sp>
        <p:nvSpPr>
          <p:cNvPr id="15" name="Shape 15"/>
          <p:cNvSpPr txBox="1"/>
          <p:nvPr>
            <p:ph idx="1" type="body"/>
          </p:nvPr>
        </p:nvSpPr>
        <p:spPr>
          <a:xfrm>
            <a:off y="1200150" x="457200"/>
            <a:ext cy="3725699"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cxnSp>
        <p:nvCxnSpPr>
          <p:cNvPr id="16" name="Shape 16"/>
          <p:cNvCxnSpPr/>
          <p:nvPr/>
        </p:nvCxnSpPr>
        <p:spPr>
          <a:xfrm>
            <a:off y="1143000" x="457200"/>
            <a:ext cy="0" cx="8229600"/>
          </a:xfrm>
          <a:prstGeom prst="straightConnector1">
            <a:avLst/>
          </a:prstGeom>
          <a:noFill/>
          <a:ln w="50800" cap="flat">
            <a:solidFill>
              <a:srgbClr val="DA0002"/>
            </a:solidFill>
            <a:prstDash val="solid"/>
            <a:round/>
            <a:headEnd w="med" len="med" type="none"/>
            <a:tailEnd w="med" len="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y="0" x="0"/>
          <a:ext cy="0" cx="0"/>
          <a:chOff y="0" x="0"/>
          <a:chExt cy="0" cx="0"/>
        </a:xfrm>
      </p:grpSpPr>
      <p:sp>
        <p:nvSpPr>
          <p:cNvPr id="18" name="Shape 18"/>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solidFill>
                  <a:srgbClr val="DA0002"/>
                </a:solidFill>
              </a:defRPr>
            </a:lvl1pPr>
            <a:lvl2pPr>
              <a:spcBef>
                <a:spcPts val="0"/>
              </a:spcBef>
              <a:defRPr>
                <a:solidFill>
                  <a:srgbClr val="DA0002"/>
                </a:solidFill>
              </a:defRPr>
            </a:lvl2pPr>
            <a:lvl3pPr>
              <a:spcBef>
                <a:spcPts val="0"/>
              </a:spcBef>
              <a:defRPr>
                <a:solidFill>
                  <a:srgbClr val="DA0002"/>
                </a:solidFill>
              </a:defRPr>
            </a:lvl3pPr>
            <a:lvl4pPr>
              <a:spcBef>
                <a:spcPts val="0"/>
              </a:spcBef>
              <a:defRPr>
                <a:solidFill>
                  <a:srgbClr val="DA0002"/>
                </a:solidFill>
              </a:defRPr>
            </a:lvl4pPr>
            <a:lvl5pPr>
              <a:spcBef>
                <a:spcPts val="0"/>
              </a:spcBef>
              <a:defRPr>
                <a:solidFill>
                  <a:srgbClr val="DA0002"/>
                </a:solidFill>
              </a:defRPr>
            </a:lvl5pPr>
            <a:lvl6pPr>
              <a:spcBef>
                <a:spcPts val="0"/>
              </a:spcBef>
              <a:defRPr>
                <a:solidFill>
                  <a:srgbClr val="DA0002"/>
                </a:solidFill>
              </a:defRPr>
            </a:lvl6pPr>
            <a:lvl7pPr>
              <a:spcBef>
                <a:spcPts val="0"/>
              </a:spcBef>
              <a:defRPr>
                <a:solidFill>
                  <a:srgbClr val="DA0002"/>
                </a:solidFill>
              </a:defRPr>
            </a:lvl7pPr>
            <a:lvl8pPr>
              <a:spcBef>
                <a:spcPts val="0"/>
              </a:spcBef>
              <a:defRPr>
                <a:solidFill>
                  <a:srgbClr val="DA0002"/>
                </a:solidFill>
              </a:defRPr>
            </a:lvl8pPr>
            <a:lvl9pPr>
              <a:spcBef>
                <a:spcPts val="0"/>
              </a:spcBef>
              <a:defRPr>
                <a:solidFill>
                  <a:srgbClr val="DA0002"/>
                </a:solidFill>
              </a:defRPr>
            </a:lvl9pPr>
          </a:lstStyle>
          <a:p/>
        </p:txBody>
      </p:sp>
      <p:sp>
        <p:nvSpPr>
          <p:cNvPr id="19" name="Shape 19"/>
          <p:cNvSpPr txBox="1"/>
          <p:nvPr>
            <p:ph idx="1" type="body"/>
          </p:nvPr>
        </p:nvSpPr>
        <p:spPr>
          <a:xfrm>
            <a:off y="1200150" x="457200"/>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2" type="body"/>
          </p:nvPr>
        </p:nvSpPr>
        <p:spPr>
          <a:xfrm>
            <a:off y="1200150" x="4692273"/>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cxnSp>
        <p:nvCxnSpPr>
          <p:cNvPr id="21" name="Shape 21"/>
          <p:cNvCxnSpPr/>
          <p:nvPr/>
        </p:nvCxnSpPr>
        <p:spPr>
          <a:xfrm>
            <a:off y="1143000" x="457200"/>
            <a:ext cy="0" cx="8229600"/>
          </a:xfrm>
          <a:prstGeom prst="straightConnector1">
            <a:avLst/>
          </a:prstGeom>
          <a:noFill/>
          <a:ln w="50800" cap="flat">
            <a:solidFill>
              <a:srgbClr val="DA0002"/>
            </a:solidFill>
            <a:prstDash val="solid"/>
            <a:round/>
            <a:headEnd w="med" len="med" type="none"/>
            <a:tailEnd w="med" len="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2" name="Shape 22"/>
        <p:cNvGrpSpPr/>
        <p:nvPr/>
      </p:nvGrpSpPr>
      <p:grpSpPr>
        <a:xfrm>
          <a:off y="0" x="0"/>
          <a:ext cy="0" cx="0"/>
          <a:chOff y="0" x="0"/>
          <a:chExt cy="0" cx="0"/>
        </a:xfrm>
      </p:grpSpPr>
      <p:sp>
        <p:nvSpPr>
          <p:cNvPr id="23" name="Shape 23"/>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cxnSp>
        <p:nvCxnSpPr>
          <p:cNvPr id="24" name="Shape 24"/>
          <p:cNvCxnSpPr/>
          <p:nvPr/>
        </p:nvCxnSpPr>
        <p:spPr>
          <a:xfrm>
            <a:off y="1143000" x="457200"/>
            <a:ext cy="0" cx="8229600"/>
          </a:xfrm>
          <a:prstGeom prst="straightConnector1">
            <a:avLst/>
          </a:prstGeom>
          <a:noFill/>
          <a:ln w="50800" cap="flat">
            <a:solidFill>
              <a:schemeClr val="accent1"/>
            </a:solidFill>
            <a:prstDash val="solid"/>
            <a:round/>
            <a:headEnd w="med" len="med" type="none"/>
            <a:tailEnd w="med" len="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5" name="Shape 25"/>
        <p:cNvGrpSpPr/>
        <p:nvPr/>
      </p:nvGrpSpPr>
      <p:grpSpPr>
        <a:xfrm>
          <a:off y="0" x="0"/>
          <a:ext cy="0" cx="0"/>
          <a:chOff y="0" x="0"/>
          <a:chExt cy="0" cx="0"/>
        </a:xfrm>
      </p:grpSpPr>
      <p:sp>
        <p:nvSpPr>
          <p:cNvPr id="26" name="Shape 26"/>
          <p:cNvSpPr txBox="1"/>
          <p:nvPr>
            <p:ph idx="1" type="body"/>
          </p:nvPr>
        </p:nvSpPr>
        <p:spPr>
          <a:xfrm>
            <a:off y="4406309" x="457200"/>
            <a:ext cy="519599" cx="8229600"/>
          </a:xfrm>
          <a:prstGeom prst="rect">
            <a:avLst/>
          </a:prstGeom>
        </p:spPr>
        <p:txBody>
          <a:bodyPr bIns="91425" rIns="91425" lIns="91425" tIns="91425" anchor="t" anchorCtr="0"/>
          <a:lstStyle>
            <a:lvl1pPr algn="ctr">
              <a:spcBef>
                <a:spcPts val="0"/>
              </a:spcBef>
              <a:buSzPct val="100000"/>
              <a:buNone/>
              <a:defRPr sz="1800"/>
            </a:lvl1pPr>
          </a:lstStyle>
          <a:p/>
        </p:txBody>
      </p:sp>
      <p:cxnSp>
        <p:nvCxnSpPr>
          <p:cNvPr id="27" name="Shape 27"/>
          <p:cNvCxnSpPr/>
          <p:nvPr/>
        </p:nvCxnSpPr>
        <p:spPr>
          <a:xfrm>
            <a:off y="4317760" x="457200"/>
            <a:ext cy="0" cx="8229600"/>
          </a:xfrm>
          <a:prstGeom prst="straightConnector1">
            <a:avLst/>
          </a:prstGeom>
          <a:noFill/>
          <a:ln w="50800" cap="flat">
            <a:solidFill>
              <a:schemeClr val="lt2"/>
            </a:solidFill>
            <a:prstDash val="solid"/>
            <a:round/>
            <a:headEnd w="med" len="med" type="none"/>
            <a:tailEnd w="med" len="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8" name="Shape 28"/>
        <p:cNvGrpSpPr/>
        <p:nvPr/>
      </p:nvGrpSpPr>
      <p:grpSpPr>
        <a:xfrm>
          <a:off y="0" x="0"/>
          <a:ext cy="0" cx="0"/>
          <a:chOff y="0" x="0"/>
          <a:chExt cy="0" cx="0"/>
        </a:xfrm>
      </p:grpSpPr>
      <p:cxnSp>
        <p:nvCxnSpPr>
          <p:cNvPr id="29" name="Shape 29"/>
          <p:cNvCxnSpPr/>
          <p:nvPr/>
        </p:nvCxnSpPr>
        <p:spPr>
          <a:xfrm>
            <a:off y="113139" x="457200"/>
            <a:ext cy="0" cx="8229600"/>
          </a:xfrm>
          <a:prstGeom prst="straightConnector1">
            <a:avLst/>
          </a:prstGeom>
          <a:noFill/>
          <a:ln w="50800" cap="flat">
            <a:solidFill>
              <a:schemeClr val="lt2"/>
            </a:solidFill>
            <a:prstDash val="solid"/>
            <a:round/>
            <a:headEnd w="med" len="med" type="none"/>
            <a:tailEnd w="med" len="med" type="none"/>
          </a:ln>
        </p:spPr>
      </p:cxn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1.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400" cx="8229600"/>
          </a:xfrm>
          <a:prstGeom prst="rect">
            <a:avLst/>
          </a:prstGeom>
          <a:noFill/>
          <a:ln>
            <a:noFill/>
          </a:ln>
        </p:spPr>
        <p:txBody>
          <a:bodyPr bIns="91425" rIns="91425" lIns="91425" tIns="91425" anchor="b" anchorCtr="0"/>
          <a:lstStyle>
            <a:lvl1pPr>
              <a:spcBef>
                <a:spcPts val="0"/>
              </a:spcBef>
              <a:buClr>
                <a:schemeClr val="accent1"/>
              </a:buClr>
              <a:buSzPct val="100000"/>
              <a:buNone/>
              <a:defRPr b="1" sz="3600">
                <a:solidFill>
                  <a:schemeClr val="accent1"/>
                </a:solidFill>
              </a:defRPr>
            </a:lvl1pPr>
            <a:lvl2pPr>
              <a:spcBef>
                <a:spcPts val="0"/>
              </a:spcBef>
              <a:buClr>
                <a:schemeClr val="accent1"/>
              </a:buClr>
              <a:buSzPct val="100000"/>
              <a:buNone/>
              <a:defRPr b="1" sz="3600">
                <a:solidFill>
                  <a:schemeClr val="accent1"/>
                </a:solidFill>
              </a:defRPr>
            </a:lvl2pPr>
            <a:lvl3pPr>
              <a:spcBef>
                <a:spcPts val="0"/>
              </a:spcBef>
              <a:buClr>
                <a:schemeClr val="accent1"/>
              </a:buClr>
              <a:buSzPct val="100000"/>
              <a:buNone/>
              <a:defRPr b="1" sz="3600">
                <a:solidFill>
                  <a:schemeClr val="accent1"/>
                </a:solidFill>
              </a:defRPr>
            </a:lvl3pPr>
            <a:lvl4pPr>
              <a:spcBef>
                <a:spcPts val="0"/>
              </a:spcBef>
              <a:buClr>
                <a:schemeClr val="accent1"/>
              </a:buClr>
              <a:buSzPct val="100000"/>
              <a:buNone/>
              <a:defRPr b="1" sz="3600">
                <a:solidFill>
                  <a:schemeClr val="accent1"/>
                </a:solidFill>
              </a:defRPr>
            </a:lvl4pPr>
            <a:lvl5pPr>
              <a:spcBef>
                <a:spcPts val="0"/>
              </a:spcBef>
              <a:buClr>
                <a:schemeClr val="accent1"/>
              </a:buClr>
              <a:buSzPct val="100000"/>
              <a:buNone/>
              <a:defRPr b="1" sz="3600">
                <a:solidFill>
                  <a:schemeClr val="accent1"/>
                </a:solidFill>
              </a:defRPr>
            </a:lvl5pPr>
            <a:lvl6pPr>
              <a:spcBef>
                <a:spcPts val="0"/>
              </a:spcBef>
              <a:buClr>
                <a:schemeClr val="accent1"/>
              </a:buClr>
              <a:buSzPct val="100000"/>
              <a:buNone/>
              <a:defRPr b="1" sz="3600">
                <a:solidFill>
                  <a:schemeClr val="accent1"/>
                </a:solidFill>
              </a:defRPr>
            </a:lvl6pPr>
            <a:lvl7pPr>
              <a:spcBef>
                <a:spcPts val="0"/>
              </a:spcBef>
              <a:buClr>
                <a:schemeClr val="accent1"/>
              </a:buClr>
              <a:buSzPct val="100000"/>
              <a:buNone/>
              <a:defRPr b="1" sz="3600">
                <a:solidFill>
                  <a:schemeClr val="accent1"/>
                </a:solidFill>
              </a:defRPr>
            </a:lvl7pPr>
            <a:lvl8pPr>
              <a:spcBef>
                <a:spcPts val="0"/>
              </a:spcBef>
              <a:buClr>
                <a:schemeClr val="accent1"/>
              </a:buClr>
              <a:buSzPct val="100000"/>
              <a:buNone/>
              <a:defRPr b="1" sz="3600">
                <a:solidFill>
                  <a:schemeClr val="accent1"/>
                </a:solidFill>
              </a:defRPr>
            </a:lvl8pPr>
            <a:lvl9pPr>
              <a:spcBef>
                <a:spcPts val="0"/>
              </a:spcBef>
              <a:buClr>
                <a:schemeClr val="accent1"/>
              </a:buClr>
              <a:buSzPct val="100000"/>
              <a:buNone/>
              <a:defRPr b="1" sz="3600">
                <a:solidFill>
                  <a:schemeClr val="accent1"/>
                </a:solidFill>
              </a:defRPr>
            </a:lvl9pPr>
          </a:lstStyle>
          <a:p/>
        </p:txBody>
      </p:sp>
      <p:sp>
        <p:nvSpPr>
          <p:cNvPr id="6" name="Shape 6"/>
          <p:cNvSpPr txBox="1"/>
          <p:nvPr>
            <p:ph idx="1" type="body"/>
          </p:nvPr>
        </p:nvSpPr>
        <p:spPr>
          <a:xfrm>
            <a:off y="1200150" x="457200"/>
            <a:ext cy="3725699" cx="8229600"/>
          </a:xfrm>
          <a:prstGeom prst="rect">
            <a:avLst/>
          </a:prstGeom>
          <a:noFill/>
          <a:ln>
            <a:noFill/>
          </a:ln>
        </p:spPr>
        <p:txBody>
          <a:bodyPr bIns="91425" rIns="91425" lIns="91425" t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cxnSp>
        <p:nvCxnSpPr>
          <p:cNvPr id="7" name="Shape 7"/>
          <p:cNvCxnSpPr/>
          <p:nvPr/>
        </p:nvCxnSpPr>
        <p:spPr>
          <a:xfrm>
            <a:off y="5023259" x="457200"/>
            <a:ext cy="0" cx="8229600"/>
          </a:xfrm>
          <a:prstGeom prst="straightConnector1">
            <a:avLst/>
          </a:prstGeom>
          <a:noFill/>
          <a:ln w="50800" cap="flat">
            <a:solidFill>
              <a:schemeClr val="lt2"/>
            </a:solidFill>
            <a:prstDash val="solid"/>
            <a:round/>
            <a:headEnd w="med" len="med" type="none"/>
            <a:tailEnd w="med" len="med" type="none"/>
          </a:ln>
        </p:spPr>
      </p:cxn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 Target="../media/image04.png" Type="http://schemas.openxmlformats.org/officeDocument/2006/relationships/image" Id="rId3"/></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 Target="../media/image07.png" Type="http://schemas.openxmlformats.org/officeDocument/2006/relationships/image" Id="rId4"/><Relationship Target="../media/image06.png" Type="http://schemas.openxmlformats.org/officeDocument/2006/relationships/image"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 Target="../media/image03.jpg" Type="http://schemas.openxmlformats.org/officeDocument/2006/relationships/image" Id="rId3"/></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 Target="../media/image00.jpg"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media/image01.jp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 Target="../media/image02.jp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 Target="../media/image05.pn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 name="Shape 30"/>
        <p:cNvGrpSpPr/>
        <p:nvPr/>
      </p:nvGrpSpPr>
      <p:grpSpPr>
        <a:xfrm>
          <a:off y="0" x="0"/>
          <a:ext cy="0" cx="0"/>
          <a:chOff y="0" x="0"/>
          <a:chExt cy="0" cx="0"/>
        </a:xfrm>
      </p:grpSpPr>
      <p:sp>
        <p:nvSpPr>
          <p:cNvPr id="31" name="Shape 31"/>
          <p:cNvSpPr txBox="1"/>
          <p:nvPr>
            <p:ph type="ctrTitle"/>
          </p:nvPr>
        </p:nvSpPr>
        <p:spPr>
          <a:xfrm>
            <a:off y="1030392" x="685800"/>
            <a:ext cy="1159799" cx="7772400"/>
          </a:xfrm>
          <a:prstGeom prst="rect">
            <a:avLst/>
          </a:prstGeom>
        </p:spPr>
        <p:txBody>
          <a:bodyPr bIns="91425" rIns="91425" lIns="91425" tIns="91425" anchor="t" anchorCtr="0">
            <a:noAutofit/>
          </a:bodyPr>
          <a:lstStyle/>
          <a:p>
            <a:pPr>
              <a:spcBef>
                <a:spcPts val="0"/>
              </a:spcBef>
              <a:buNone/>
            </a:pPr>
            <a:r>
              <a:rPr sz="3600" lang="en"/>
              <a:t>Fat Composition Measurements with Smartphone Integration</a:t>
            </a:r>
          </a:p>
        </p:txBody>
      </p:sp>
      <p:sp>
        <p:nvSpPr>
          <p:cNvPr id="32" name="Shape 32"/>
          <p:cNvSpPr txBox="1"/>
          <p:nvPr>
            <p:ph idx="1" type="subTitle"/>
          </p:nvPr>
        </p:nvSpPr>
        <p:spPr>
          <a:xfrm>
            <a:off y="2454028" x="685800"/>
            <a:ext cy="784799" cx="7772400"/>
          </a:xfrm>
          <a:prstGeom prst="rect">
            <a:avLst/>
          </a:prstGeom>
        </p:spPr>
        <p:txBody>
          <a:bodyPr bIns="91425" rIns="91425" lIns="91425" tIns="91425" anchor="t" anchorCtr="0">
            <a:noAutofit/>
          </a:bodyPr>
          <a:lstStyle/>
          <a:p>
            <a:pPr rtl="0">
              <a:spcBef>
                <a:spcPts val="0"/>
              </a:spcBef>
              <a:buNone/>
            </a:pPr>
            <a:r>
              <a:rPr sz="2400" lang="en"/>
              <a:t>Team Quadcopter: Marty Alcala, Brandon Bruen, </a:t>
            </a:r>
          </a:p>
          <a:p>
            <a:pPr rtl="0">
              <a:spcBef>
                <a:spcPts val="0"/>
              </a:spcBef>
              <a:buNone/>
            </a:pPr>
            <a:r>
              <a:rPr sz="2400" lang="en"/>
              <a:t>John Bush (JD), Philip Gordon</a:t>
            </a:r>
          </a:p>
          <a:p>
            <a:pPr rtl="0">
              <a:spcBef>
                <a:spcPts val="0"/>
              </a:spcBef>
              <a:buNone/>
            </a:pPr>
            <a:r>
              <a:t/>
            </a:r>
            <a:endParaRPr sz="2400"/>
          </a:p>
          <a:p>
            <a:pPr rtl="0">
              <a:spcBef>
                <a:spcPts val="0"/>
              </a:spcBef>
              <a:buNone/>
            </a:pPr>
            <a:r>
              <a:t/>
            </a:r>
            <a:endParaRPr sz="2400"/>
          </a:p>
          <a:p>
            <a:pPr rtl="0">
              <a:spcBef>
                <a:spcPts val="0"/>
              </a:spcBef>
              <a:buNone/>
            </a:pPr>
            <a:r>
              <a:rPr sz="2400" lang="en"/>
              <a:t>ECE 4012 L2A: Professor Bhatti</a:t>
            </a:r>
          </a:p>
          <a:p>
            <a:pPr rtl="0">
              <a:spcBef>
                <a:spcPts val="0"/>
              </a:spcBef>
              <a:buNone/>
            </a:pPr>
            <a:r>
              <a:t/>
            </a:r>
            <a:endParaRPr sz="2400"/>
          </a:p>
          <a:p>
            <a:pPr rtl="0">
              <a:spcBef>
                <a:spcPts val="0"/>
              </a:spcBef>
              <a:buNone/>
            </a:pPr>
            <a:r>
              <a:t/>
            </a:r>
            <a:endParaRPr sz="2400"/>
          </a:p>
          <a:p>
            <a:pPr rtl="0">
              <a:spcBef>
                <a:spcPts val="0"/>
              </a:spcBef>
              <a:buNone/>
            </a:pPr>
            <a:r>
              <a:t/>
            </a:r>
            <a:endParaRPr sz="2400"/>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y="0" x="0"/>
          <a:ext cy="0" cx="0"/>
          <a:chOff y="0" x="0"/>
          <a:chExt cy="0" cx="0"/>
        </a:xfrm>
      </p:grpSpPr>
      <p:sp>
        <p:nvSpPr>
          <p:cNvPr id="94" name="Shape 94"/>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Regression Model</a:t>
            </a:r>
          </a:p>
        </p:txBody>
      </p:sp>
      <p:pic>
        <p:nvPicPr>
          <p:cNvPr id="95" name="Shape 95"/>
          <p:cNvPicPr preferRelativeResize="0"/>
          <p:nvPr/>
        </p:nvPicPr>
        <p:blipFill rotWithShape="1">
          <a:blip r:embed="rId3">
            <a:alphaModFix/>
          </a:blip>
          <a:srcRect t="0" b="0" r="0" l="17891"/>
          <a:stretch/>
        </p:blipFill>
        <p:spPr>
          <a:xfrm>
            <a:off y="1063375" x="203847"/>
            <a:ext cy="3743325" cx="2307099"/>
          </a:xfrm>
          <a:prstGeom prst="rect">
            <a:avLst/>
          </a:prstGeom>
          <a:noFill/>
          <a:ln>
            <a:noFill/>
          </a:ln>
        </p:spPr>
      </p:pic>
      <p:sp>
        <p:nvSpPr>
          <p:cNvPr id="96" name="Shape 96"/>
          <p:cNvSpPr txBox="1"/>
          <p:nvPr/>
        </p:nvSpPr>
        <p:spPr>
          <a:xfrm>
            <a:off y="1236750" x="1906750"/>
            <a:ext cy="457200" cx="6991199"/>
          </a:xfrm>
          <a:prstGeom prst="rect">
            <a:avLst/>
          </a:prstGeom>
          <a:noFill/>
          <a:ln>
            <a:noFill/>
          </a:ln>
        </p:spPr>
        <p:txBody>
          <a:bodyPr bIns="91425" rIns="91425" lIns="91425" tIns="91425" anchor="t" anchorCtr="0">
            <a:noAutofit/>
          </a:bodyPr>
          <a:lstStyle/>
          <a:p>
            <a:pPr rtl="0" lvl="0">
              <a:spcBef>
                <a:spcPts val="0"/>
              </a:spcBef>
              <a:buNone/>
            </a:pPr>
            <a:r>
              <a:rPr sz="1800" lang="en" i="1">
                <a:solidFill>
                  <a:schemeClr val="dk1"/>
                </a:solidFill>
                <a:latin typeface="Times New Roman"/>
                <a:ea typeface="Times New Roman"/>
                <a:cs typeface="Times New Roman"/>
                <a:sym typeface="Times New Roman"/>
              </a:rPr>
              <a:t>FFM (kg) = 0.7* </a:t>
            </a:r>
            <a:r>
              <a:rPr sz="1800" lang="en">
                <a:solidFill>
                  <a:schemeClr val="dk1"/>
                </a:solidFill>
                <a:latin typeface="Times New Roman"/>
                <a:ea typeface="Times New Roman"/>
                <a:cs typeface="Times New Roman"/>
                <a:sym typeface="Times New Roman"/>
              </a:rPr>
              <a:t>(</a:t>
            </a:r>
            <a:r>
              <a:rPr b="1" sz="1800" lang="en">
                <a:solidFill>
                  <a:schemeClr val="dk1"/>
                </a:solidFill>
                <a:latin typeface="Times New Roman"/>
                <a:ea typeface="Times New Roman"/>
                <a:cs typeface="Times New Roman"/>
                <a:sym typeface="Times New Roman"/>
              </a:rPr>
              <a:t>Ht</a:t>
            </a:r>
            <a:r>
              <a:rPr b="1" baseline="30000" sz="1800" lang="en">
                <a:solidFill>
                  <a:schemeClr val="dk1"/>
                </a:solidFill>
                <a:latin typeface="Times New Roman"/>
                <a:ea typeface="Times New Roman"/>
                <a:cs typeface="Times New Roman"/>
                <a:sym typeface="Times New Roman"/>
              </a:rPr>
              <a:t>2</a:t>
            </a:r>
            <a:r>
              <a:rPr b="1" sz="1800" lang="en">
                <a:solidFill>
                  <a:schemeClr val="dk1"/>
                </a:solidFill>
                <a:latin typeface="Times New Roman"/>
                <a:ea typeface="Times New Roman"/>
                <a:cs typeface="Times New Roman"/>
                <a:sym typeface="Times New Roman"/>
              </a:rPr>
              <a:t>/R</a:t>
            </a:r>
            <a:r>
              <a:rPr b="1" baseline="-25000" sz="1800" lang="en">
                <a:solidFill>
                  <a:schemeClr val="dk1"/>
                </a:solidFill>
                <a:latin typeface="Times New Roman"/>
                <a:ea typeface="Times New Roman"/>
                <a:cs typeface="Times New Roman"/>
                <a:sym typeface="Times New Roman"/>
              </a:rPr>
              <a:t>body</a:t>
            </a:r>
            <a:r>
              <a:rPr sz="1800" lang="en">
                <a:solidFill>
                  <a:schemeClr val="dk1"/>
                </a:solidFill>
                <a:latin typeface="Times New Roman"/>
                <a:ea typeface="Times New Roman"/>
                <a:cs typeface="Times New Roman"/>
                <a:sym typeface="Times New Roman"/>
              </a:rPr>
              <a:t>) +</a:t>
            </a:r>
            <a:r>
              <a:rPr sz="1800" lang="en" i="1">
                <a:solidFill>
                  <a:schemeClr val="dk1"/>
                </a:solidFill>
                <a:latin typeface="Times New Roman"/>
                <a:ea typeface="Times New Roman"/>
                <a:cs typeface="Times New Roman"/>
                <a:sym typeface="Times New Roman"/>
              </a:rPr>
              <a:t>.18</a:t>
            </a:r>
            <a:r>
              <a:rPr sz="1800" lang="en">
                <a:solidFill>
                  <a:schemeClr val="dk1"/>
                </a:solidFill>
                <a:latin typeface="Times New Roman"/>
                <a:ea typeface="Times New Roman"/>
                <a:cs typeface="Times New Roman"/>
                <a:sym typeface="Times New Roman"/>
              </a:rPr>
              <a:t>*</a:t>
            </a:r>
            <a:r>
              <a:rPr b="1" sz="1800" lang="en">
                <a:solidFill>
                  <a:schemeClr val="dk1"/>
                </a:solidFill>
                <a:latin typeface="Times New Roman"/>
                <a:ea typeface="Times New Roman"/>
                <a:cs typeface="Times New Roman"/>
                <a:sym typeface="Times New Roman"/>
              </a:rPr>
              <a:t>BW</a:t>
            </a:r>
            <a:r>
              <a:rPr sz="1800" lang="en">
                <a:solidFill>
                  <a:schemeClr val="dk1"/>
                </a:solidFill>
                <a:latin typeface="Times New Roman"/>
                <a:ea typeface="Times New Roman"/>
                <a:cs typeface="Times New Roman"/>
                <a:sym typeface="Times New Roman"/>
              </a:rPr>
              <a:t> - </a:t>
            </a:r>
            <a:r>
              <a:rPr sz="1800" lang="en" i="1">
                <a:solidFill>
                  <a:schemeClr val="dk1"/>
                </a:solidFill>
                <a:latin typeface="Times New Roman"/>
                <a:ea typeface="Times New Roman"/>
                <a:cs typeface="Times New Roman"/>
                <a:sym typeface="Times New Roman"/>
              </a:rPr>
              <a:t>.18</a:t>
            </a:r>
            <a:r>
              <a:rPr sz="1800" lang="en">
                <a:solidFill>
                  <a:schemeClr val="dk1"/>
                </a:solidFill>
                <a:latin typeface="Times New Roman"/>
                <a:ea typeface="Times New Roman"/>
                <a:cs typeface="Times New Roman"/>
                <a:sym typeface="Times New Roman"/>
              </a:rPr>
              <a:t>*</a:t>
            </a:r>
            <a:r>
              <a:rPr b="1" sz="1800" lang="en">
                <a:solidFill>
                  <a:schemeClr val="dk1"/>
                </a:solidFill>
                <a:latin typeface="Times New Roman"/>
                <a:ea typeface="Times New Roman"/>
                <a:cs typeface="Times New Roman"/>
                <a:sym typeface="Times New Roman"/>
              </a:rPr>
              <a:t>Age</a:t>
            </a:r>
            <a:r>
              <a:rPr sz="1800" lang="en">
                <a:solidFill>
                  <a:schemeClr val="dk1"/>
                </a:solidFill>
                <a:latin typeface="Times New Roman"/>
                <a:ea typeface="Times New Roman"/>
                <a:cs typeface="Times New Roman"/>
                <a:sym typeface="Times New Roman"/>
              </a:rPr>
              <a:t> + </a:t>
            </a:r>
            <a:r>
              <a:rPr sz="1800" lang="en" i="1">
                <a:solidFill>
                  <a:schemeClr val="dk1"/>
                </a:solidFill>
                <a:latin typeface="Times New Roman"/>
                <a:ea typeface="Times New Roman"/>
                <a:cs typeface="Times New Roman"/>
                <a:sym typeface="Times New Roman"/>
              </a:rPr>
              <a:t>.12</a:t>
            </a:r>
            <a:r>
              <a:rPr sz="1800" lang="en">
                <a:solidFill>
                  <a:schemeClr val="dk1"/>
                </a:solidFill>
                <a:latin typeface="Times New Roman"/>
                <a:ea typeface="Times New Roman"/>
                <a:cs typeface="Times New Roman"/>
                <a:sym typeface="Times New Roman"/>
              </a:rPr>
              <a:t>*</a:t>
            </a:r>
            <a:r>
              <a:rPr b="1" sz="1800" lang="en">
                <a:solidFill>
                  <a:schemeClr val="dk1"/>
                </a:solidFill>
                <a:latin typeface="Times New Roman"/>
                <a:ea typeface="Times New Roman"/>
                <a:cs typeface="Times New Roman"/>
                <a:sym typeface="Times New Roman"/>
              </a:rPr>
              <a:t>X</a:t>
            </a:r>
            <a:r>
              <a:rPr b="1" baseline="-25000" sz="1800" lang="en">
                <a:solidFill>
                  <a:schemeClr val="dk1"/>
                </a:solidFill>
                <a:latin typeface="Times New Roman"/>
                <a:ea typeface="Times New Roman"/>
                <a:cs typeface="Times New Roman"/>
                <a:sym typeface="Times New Roman"/>
              </a:rPr>
              <a:t>body</a:t>
            </a:r>
            <a:r>
              <a:rPr sz="1800" lang="en">
                <a:solidFill>
                  <a:schemeClr val="dk1"/>
                </a:solidFill>
                <a:latin typeface="Times New Roman"/>
                <a:ea typeface="Times New Roman"/>
                <a:cs typeface="Times New Roman"/>
                <a:sym typeface="Times New Roman"/>
              </a:rPr>
              <a:t> - </a:t>
            </a:r>
            <a:r>
              <a:rPr sz="1800" lang="en" i="1">
                <a:solidFill>
                  <a:schemeClr val="dk1"/>
                </a:solidFill>
                <a:latin typeface="Times New Roman"/>
                <a:ea typeface="Times New Roman"/>
                <a:cs typeface="Times New Roman"/>
                <a:sym typeface="Times New Roman"/>
              </a:rPr>
              <a:t>2.5</a:t>
            </a:r>
            <a:r>
              <a:rPr sz="1800" lang="en">
                <a:solidFill>
                  <a:schemeClr val="dk1"/>
                </a:solidFill>
                <a:latin typeface="Times New Roman"/>
                <a:ea typeface="Times New Roman"/>
                <a:cs typeface="Times New Roman"/>
                <a:sym typeface="Times New Roman"/>
              </a:rPr>
              <a:t>     [1]</a:t>
            </a:r>
          </a:p>
        </p:txBody>
      </p:sp>
      <p:sp>
        <p:nvSpPr>
          <p:cNvPr id="97" name="Shape 97"/>
          <p:cNvSpPr txBox="1"/>
          <p:nvPr/>
        </p:nvSpPr>
        <p:spPr>
          <a:xfrm>
            <a:off y="2046455" x="3469925"/>
            <a:ext cy="2543999" cx="4416000"/>
          </a:xfrm>
          <a:prstGeom prst="rect">
            <a:avLst/>
          </a:prstGeom>
          <a:noFill/>
          <a:ln>
            <a:noFill/>
          </a:ln>
        </p:spPr>
        <p:txBody>
          <a:bodyPr bIns="91425" rIns="91425" lIns="91425" tIns="91425" anchor="t" anchorCtr="0">
            <a:noAutofit/>
          </a:bodyPr>
          <a:lstStyle/>
          <a:p>
            <a:pPr rtl="0" lvl="0">
              <a:lnSpc>
                <a:spcPct val="200000"/>
              </a:lnSpc>
              <a:spcBef>
                <a:spcPts val="0"/>
              </a:spcBef>
              <a:buNone/>
            </a:pPr>
            <a:r>
              <a:rPr b="1" sz="1600" lang="en"/>
              <a:t>Ht</a:t>
            </a:r>
            <a:r>
              <a:rPr b="1" baseline="30000" sz="1600" lang="en"/>
              <a:t>2</a:t>
            </a:r>
            <a:r>
              <a:rPr sz="1600" lang="en"/>
              <a:t> - Height of the subject squared</a:t>
            </a:r>
          </a:p>
          <a:p>
            <a:pPr rtl="0" lvl="0">
              <a:lnSpc>
                <a:spcPct val="200000"/>
              </a:lnSpc>
              <a:spcBef>
                <a:spcPts val="0"/>
              </a:spcBef>
              <a:buNone/>
            </a:pPr>
            <a:r>
              <a:rPr b="1" sz="1600" lang="en"/>
              <a:t>R</a:t>
            </a:r>
            <a:r>
              <a:rPr b="1" baseline="-25000" sz="1600" lang="en"/>
              <a:t>body</a:t>
            </a:r>
            <a:r>
              <a:rPr sz="1600" lang="en"/>
              <a:t> - Real resistance of subject’s body</a:t>
            </a:r>
          </a:p>
          <a:p>
            <a:pPr rtl="0" lvl="0">
              <a:lnSpc>
                <a:spcPct val="200000"/>
              </a:lnSpc>
              <a:spcBef>
                <a:spcPts val="0"/>
              </a:spcBef>
              <a:buNone/>
            </a:pPr>
            <a:r>
              <a:rPr b="1" sz="1600" lang="en"/>
              <a:t>BW</a:t>
            </a:r>
            <a:r>
              <a:rPr sz="1600" lang="en"/>
              <a:t> - Bodyweight of subject</a:t>
            </a:r>
          </a:p>
          <a:p>
            <a:pPr rtl="0" lvl="0">
              <a:lnSpc>
                <a:spcPct val="200000"/>
              </a:lnSpc>
              <a:spcBef>
                <a:spcPts val="0"/>
              </a:spcBef>
              <a:buNone/>
            </a:pPr>
            <a:r>
              <a:rPr b="1" sz="1600" lang="en"/>
              <a:t>Age</a:t>
            </a:r>
            <a:r>
              <a:rPr sz="1600" lang="en"/>
              <a:t> - Age of subject</a:t>
            </a:r>
          </a:p>
          <a:p>
            <a:pPr rtl="0" lvl="0">
              <a:lnSpc>
                <a:spcPct val="200000"/>
              </a:lnSpc>
              <a:spcBef>
                <a:spcPts val="0"/>
              </a:spcBef>
              <a:buNone/>
            </a:pPr>
            <a:r>
              <a:rPr b="1" sz="1600" lang="en"/>
              <a:t>X</a:t>
            </a:r>
            <a:r>
              <a:rPr b="1" baseline="-25000" sz="1600" lang="en"/>
              <a:t>body</a:t>
            </a:r>
            <a:r>
              <a:rPr sz="1600" lang="en"/>
              <a:t> - Imaginary reactance of subject’s body</a:t>
            </a:r>
          </a:p>
          <a:p>
            <a:pPr rtl="0" lvl="0">
              <a:spcBef>
                <a:spcPts val="0"/>
              </a:spcBef>
              <a:buNone/>
            </a:pPr>
            <a:r>
              <a:t/>
            </a:r>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y="0" x="0"/>
          <a:ext cy="0" cx="0"/>
          <a:chOff y="0" x="0"/>
          <a:chExt cy="0" cx="0"/>
        </a:xfrm>
      </p:grpSpPr>
      <p:sp>
        <p:nvSpPr>
          <p:cNvPr id="102" name="Shape 102"/>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Mobile App Interface</a:t>
            </a:r>
          </a:p>
        </p:txBody>
      </p:sp>
      <p:pic>
        <p:nvPicPr>
          <p:cNvPr id="103" name="Shape 103"/>
          <p:cNvPicPr preferRelativeResize="0"/>
          <p:nvPr/>
        </p:nvPicPr>
        <p:blipFill>
          <a:blip r:embed="rId3">
            <a:alphaModFix/>
          </a:blip>
          <a:stretch>
            <a:fillRect/>
          </a:stretch>
        </p:blipFill>
        <p:spPr>
          <a:xfrm>
            <a:off y="1341275" x="2583950"/>
            <a:ext cy="3178425" cx="1787850"/>
          </a:xfrm>
          <a:prstGeom prst="rect">
            <a:avLst/>
          </a:prstGeom>
          <a:noFill/>
          <a:ln>
            <a:noFill/>
          </a:ln>
        </p:spPr>
      </p:pic>
      <p:pic>
        <p:nvPicPr>
          <p:cNvPr id="104" name="Shape 104"/>
          <p:cNvPicPr preferRelativeResize="0"/>
          <p:nvPr/>
        </p:nvPicPr>
        <p:blipFill>
          <a:blip r:embed="rId4">
            <a:alphaModFix/>
          </a:blip>
          <a:stretch>
            <a:fillRect/>
          </a:stretch>
        </p:blipFill>
        <p:spPr>
          <a:xfrm>
            <a:off y="1341260" x="4666250"/>
            <a:ext cy="3178439" cx="1787850"/>
          </a:xfrm>
          <a:prstGeom prst="rect">
            <a:avLst/>
          </a:prstGeom>
          <a:noFill/>
          <a:ln>
            <a:noFill/>
          </a:ln>
        </p:spPr>
      </p:pic>
      <p:sp>
        <p:nvSpPr>
          <p:cNvPr id="105" name="Shape 105"/>
          <p:cNvSpPr txBox="1"/>
          <p:nvPr/>
        </p:nvSpPr>
        <p:spPr>
          <a:xfrm>
            <a:off y="2448175" x="329550"/>
            <a:ext cy="457200" cx="1835999"/>
          </a:xfrm>
          <a:prstGeom prst="rect">
            <a:avLst/>
          </a:prstGeom>
          <a:noFill/>
          <a:ln>
            <a:noFill/>
          </a:ln>
        </p:spPr>
        <p:txBody>
          <a:bodyPr bIns="91425" rIns="91425" lIns="91425" tIns="91425" anchor="t" anchorCtr="0">
            <a:noAutofit/>
          </a:bodyPr>
          <a:lstStyle/>
          <a:p>
            <a:pPr rtl="0" lvl="0">
              <a:spcBef>
                <a:spcPts val="0"/>
              </a:spcBef>
              <a:buNone/>
            </a:pPr>
            <a:r>
              <a:rPr sz="1800" lang="en"/>
              <a:t>Display of latest measurement</a:t>
            </a:r>
          </a:p>
        </p:txBody>
      </p:sp>
      <p:sp>
        <p:nvSpPr>
          <p:cNvPr id="106" name="Shape 106"/>
          <p:cNvSpPr txBox="1"/>
          <p:nvPr/>
        </p:nvSpPr>
        <p:spPr>
          <a:xfrm>
            <a:off y="2448175" x="6850800"/>
            <a:ext cy="457200" cx="1835999"/>
          </a:xfrm>
          <a:prstGeom prst="rect">
            <a:avLst/>
          </a:prstGeom>
          <a:noFill/>
          <a:ln>
            <a:noFill/>
          </a:ln>
        </p:spPr>
        <p:txBody>
          <a:bodyPr bIns="91425" rIns="91425" lIns="91425" tIns="91425" anchor="t" anchorCtr="0">
            <a:noAutofit/>
          </a:bodyPr>
          <a:lstStyle/>
          <a:p>
            <a:pPr rtl="0" lvl="0">
              <a:spcBef>
                <a:spcPts val="0"/>
              </a:spcBef>
              <a:buNone/>
            </a:pPr>
            <a:r>
              <a:rPr sz="1800" lang="en"/>
              <a:t>Measurement in progress</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y="0" x="0"/>
          <a:ext cy="0" cx="0"/>
          <a:chOff y="0" x="0"/>
          <a:chExt cy="0" cx="0"/>
        </a:xfrm>
      </p:grpSpPr>
      <p:sp>
        <p:nvSpPr>
          <p:cNvPr id="111" name="Shape 11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Benchmarking Data Sets</a:t>
            </a:r>
          </a:p>
        </p:txBody>
      </p:sp>
      <p:sp>
        <p:nvSpPr>
          <p:cNvPr id="112" name="Shape 11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en"/>
              <a:t>Temperature</a:t>
            </a:r>
          </a:p>
          <a:p>
            <a:pPr rtl="0" lvl="0" indent="-419100" marL="457200">
              <a:spcBef>
                <a:spcPts val="0"/>
              </a:spcBef>
              <a:buClr>
                <a:schemeClr val="dk1"/>
              </a:buClr>
              <a:buSzPct val="100000"/>
              <a:buFont typeface="Arial"/>
              <a:buChar char="●"/>
            </a:pPr>
            <a:r>
              <a:rPr lang="en"/>
              <a:t>Meat Type</a:t>
            </a:r>
          </a:p>
          <a:p>
            <a:pPr rtl="0" lvl="0" indent="-419100" marL="457200">
              <a:spcBef>
                <a:spcPts val="0"/>
              </a:spcBef>
              <a:buClr>
                <a:schemeClr val="dk1"/>
              </a:buClr>
              <a:buSzPct val="100000"/>
              <a:buFont typeface="Arial"/>
              <a:buChar char="●"/>
            </a:pPr>
            <a:r>
              <a:rPr lang="en"/>
              <a:t>Age</a:t>
            </a:r>
          </a:p>
          <a:p>
            <a:pPr rtl="0" lvl="0" indent="-419100" marL="457200">
              <a:spcBef>
                <a:spcPts val="0"/>
              </a:spcBef>
              <a:buClr>
                <a:schemeClr val="dk1"/>
              </a:buClr>
              <a:buSzPct val="100000"/>
              <a:buFont typeface="Arial"/>
              <a:buChar char="●"/>
            </a:pPr>
            <a:r>
              <a:rPr lang="en"/>
              <a:t>Density</a:t>
            </a:r>
          </a:p>
          <a:p>
            <a:pPr lvl="0" indent="-419100" marL="457200">
              <a:spcBef>
                <a:spcPts val="0"/>
              </a:spcBef>
              <a:buClr>
                <a:schemeClr val="dk1"/>
              </a:buClr>
              <a:buSzPct val="100000"/>
              <a:buFont typeface="Arial"/>
              <a:buChar char="●"/>
            </a:pPr>
            <a:r>
              <a:rPr lang="en"/>
              <a:t>Combination of types</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y="0" x="0"/>
          <a:ext cy="0" cx="0"/>
          <a:chOff y="0" x="0"/>
          <a:chExt cy="0" cx="0"/>
        </a:xfrm>
      </p:grpSpPr>
      <p:sp>
        <p:nvSpPr>
          <p:cNvPr id="117" name="Shape 11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Benchmarking Method</a:t>
            </a:r>
          </a:p>
        </p:txBody>
      </p:sp>
      <p:sp>
        <p:nvSpPr>
          <p:cNvPr id="118" name="Shape 11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AutoNum type="arabicPeriod"/>
            </a:pPr>
            <a:r>
              <a:rPr lang="en"/>
              <a:t>Weigh meat</a:t>
            </a:r>
          </a:p>
          <a:p>
            <a:pPr rtl="0" lvl="0" indent="-419100" marL="457200">
              <a:spcBef>
                <a:spcPts val="0"/>
              </a:spcBef>
              <a:buClr>
                <a:schemeClr val="dk1"/>
              </a:buClr>
              <a:buSzPct val="100000"/>
              <a:buFont typeface="Arial"/>
              <a:buAutoNum type="arabicPeriod"/>
            </a:pPr>
            <a:r>
              <a:rPr lang="en"/>
              <a:t>Run small AC signal test and collect data</a:t>
            </a:r>
          </a:p>
          <a:p>
            <a:pPr rtl="0" lvl="0" indent="-419100" marL="457200">
              <a:spcBef>
                <a:spcPts val="0"/>
              </a:spcBef>
              <a:buClr>
                <a:schemeClr val="dk1"/>
              </a:buClr>
              <a:buSzPct val="100000"/>
              <a:buFont typeface="Arial"/>
              <a:buAutoNum type="arabicPeriod"/>
            </a:pPr>
            <a:r>
              <a:rPr lang="en"/>
              <a:t>Put meat in water to calculate density</a:t>
            </a:r>
          </a:p>
          <a:p>
            <a:pPr rtl="0" lvl="0" indent="-419100" marL="457200">
              <a:spcBef>
                <a:spcPts val="0"/>
              </a:spcBef>
              <a:buClr>
                <a:schemeClr val="dk1"/>
              </a:buClr>
              <a:buSzPct val="100000"/>
              <a:buFont typeface="Arial"/>
              <a:buAutoNum type="arabicPeriod"/>
            </a:pPr>
            <a:r>
              <a:rPr lang="en"/>
              <a:t>Boil meat until all fat is collected on top</a:t>
            </a:r>
          </a:p>
          <a:p>
            <a:pPr rtl="0" lvl="0" indent="-419100" marL="457200">
              <a:spcBef>
                <a:spcPts val="0"/>
              </a:spcBef>
              <a:buClr>
                <a:schemeClr val="dk1"/>
              </a:buClr>
              <a:buSzPct val="100000"/>
              <a:buFont typeface="Arial"/>
              <a:buAutoNum type="arabicPeriod"/>
            </a:pPr>
            <a:r>
              <a:rPr lang="en"/>
              <a:t>Weigh fat and meat again</a:t>
            </a:r>
          </a:p>
          <a:p>
            <a:pPr rtl="0" lvl="0" indent="-419100" marL="457200">
              <a:spcBef>
                <a:spcPts val="0"/>
              </a:spcBef>
              <a:buClr>
                <a:schemeClr val="dk1"/>
              </a:buClr>
              <a:buSzPct val="100000"/>
              <a:buFont typeface="Arial"/>
              <a:buAutoNum type="arabicPeriod"/>
            </a:pPr>
            <a:r>
              <a:rPr lang="en"/>
              <a:t>Calculate overall fat content</a:t>
            </a:r>
          </a:p>
          <a:p>
            <a:pPr lvl="0" indent="-419100" marL="457200">
              <a:spcBef>
                <a:spcPts val="0"/>
              </a:spcBef>
              <a:buClr>
                <a:schemeClr val="dk1"/>
              </a:buClr>
              <a:buSzPct val="100000"/>
              <a:buFont typeface="Arial"/>
              <a:buAutoNum type="arabicPeriod"/>
            </a:pPr>
            <a:r>
              <a:rPr lang="en"/>
              <a:t>Add to existing model</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y="0" x="0"/>
          <a:ext cy="0" cx="0"/>
          <a:chOff y="0" x="0"/>
          <a:chExt cy="0" cx="0"/>
        </a:xfrm>
      </p:grpSpPr>
      <p:sp>
        <p:nvSpPr>
          <p:cNvPr id="123" name="Shape 123"/>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Benchmarking Method	</a:t>
            </a:r>
          </a:p>
        </p:txBody>
      </p:sp>
      <p:sp>
        <p:nvSpPr>
          <p:cNvPr id="124" name="Shape 12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Upper and lower limits also need to be added</a:t>
            </a:r>
          </a:p>
          <a:p>
            <a:pPr rtl="0" lvl="0" indent="-419100" marL="457200">
              <a:spcBef>
                <a:spcPts val="0"/>
              </a:spcBef>
              <a:buClr>
                <a:schemeClr val="dk1"/>
              </a:buClr>
              <a:buSzPct val="100000"/>
              <a:buFont typeface="Arial"/>
              <a:buChar char="●"/>
            </a:pPr>
            <a:r>
              <a:rPr lang="en"/>
              <a:t>Upper limit will be measured through a brick of suet (100% fat)</a:t>
            </a:r>
          </a:p>
          <a:p>
            <a:pPr lvl="0" indent="-419100" marL="457200">
              <a:spcBef>
                <a:spcPts val="0"/>
              </a:spcBef>
              <a:buClr>
                <a:schemeClr val="dk1"/>
              </a:buClr>
              <a:buSzPct val="100000"/>
              <a:buFont typeface="Arial"/>
              <a:buChar char="●"/>
            </a:pPr>
            <a:r>
              <a:rPr lang="en"/>
              <a:t>Lower limit will be an average of the AC signal test on the post cooked meats</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y="0" x="0"/>
          <a:ext cy="0" cx="0"/>
          <a:chOff y="0" x="0"/>
          <a:chExt cy="0" cx="0"/>
        </a:xfrm>
      </p:grpSpPr>
      <p:sp>
        <p:nvSpPr>
          <p:cNvPr id="129" name="Shape 12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Design Expo</a:t>
            </a:r>
          </a:p>
        </p:txBody>
      </p:sp>
      <p:sp>
        <p:nvSpPr>
          <p:cNvPr id="130" name="Shape 13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en"/>
              <a:t>Logistics:</a:t>
            </a:r>
          </a:p>
          <a:p>
            <a:pPr rtl="0" lvl="1" indent="-381000" marL="914400">
              <a:spcBef>
                <a:spcPts val="0"/>
              </a:spcBef>
              <a:buClr>
                <a:schemeClr val="dk1"/>
              </a:buClr>
              <a:buSzPct val="80000"/>
              <a:buFont typeface="Courier New"/>
              <a:buChar char="o"/>
            </a:pPr>
            <a:r>
              <a:rPr lang="en"/>
              <a:t>Impractical for frequent demonstration</a:t>
            </a:r>
          </a:p>
          <a:p>
            <a:pPr rtl="0" lvl="1" indent="-381000" marL="914400">
              <a:spcBef>
                <a:spcPts val="0"/>
              </a:spcBef>
              <a:buClr>
                <a:schemeClr val="dk1"/>
              </a:buClr>
              <a:buSzPct val="80000"/>
              <a:buFont typeface="Courier New"/>
              <a:buChar char="o"/>
            </a:pPr>
            <a:r>
              <a:rPr lang="en"/>
              <a:t>Scheduled times for several demonstrations throughout the expo</a:t>
            </a:r>
          </a:p>
          <a:p>
            <a:pPr rtl="0" lvl="0" indent="-419100" marL="457200">
              <a:spcBef>
                <a:spcPts val="0"/>
              </a:spcBef>
              <a:buClr>
                <a:schemeClr val="dk1"/>
              </a:buClr>
              <a:buSzPct val="100000"/>
              <a:buFont typeface="Arial"/>
              <a:buChar char="●"/>
            </a:pPr>
            <a:r>
              <a:rPr lang="en"/>
              <a:t>Demonstration:</a:t>
            </a:r>
          </a:p>
          <a:p>
            <a:pPr rtl="0" lvl="1" indent="-381000" marL="914400">
              <a:spcBef>
                <a:spcPts val="0"/>
              </a:spcBef>
              <a:buClr>
                <a:schemeClr val="dk1"/>
              </a:buClr>
              <a:buSzPct val="80000"/>
              <a:buFont typeface="Courier New"/>
              <a:buChar char="o"/>
            </a:pPr>
            <a:r>
              <a:rPr lang="en"/>
              <a:t>We will bring meat and store it in a cooler</a:t>
            </a:r>
          </a:p>
          <a:p>
            <a:pPr rtl="0" lvl="1" indent="-381000" marL="914400">
              <a:spcBef>
                <a:spcPts val="0"/>
              </a:spcBef>
              <a:buClr>
                <a:schemeClr val="dk1"/>
              </a:buClr>
              <a:buSzPct val="80000"/>
              <a:buFont typeface="Courier New"/>
              <a:buChar char="o"/>
            </a:pPr>
            <a:r>
              <a:rPr lang="en"/>
              <a:t>Show our product by using our device and accompanying smartphone application</a:t>
            </a:r>
          </a:p>
          <a:p>
            <a:pPr lvl="0" indent="0" marL="457200">
              <a:spcBef>
                <a:spcPts val="0"/>
              </a:spcBef>
              <a:buNone/>
            </a:pPr>
            <a:r>
              <a:t/>
            </a:r>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y="0" x="0"/>
          <a:ext cy="0" cx="0"/>
          <a:chOff y="0" x="0"/>
          <a:chExt cy="0" cx="0"/>
        </a:xfrm>
      </p:grpSpPr>
      <p:sp>
        <p:nvSpPr>
          <p:cNvPr id="135" name="Shape 13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Current Status</a:t>
            </a:r>
          </a:p>
        </p:txBody>
      </p:sp>
      <p:sp>
        <p:nvSpPr>
          <p:cNvPr id="136" name="Shape 13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en"/>
              <a:t>Right Now:</a:t>
            </a:r>
          </a:p>
          <a:p>
            <a:pPr rtl="0" lvl="1" indent="-381000" marL="914400">
              <a:spcBef>
                <a:spcPts val="0"/>
              </a:spcBef>
              <a:buClr>
                <a:schemeClr val="dk1"/>
              </a:buClr>
              <a:buSzPct val="80000"/>
              <a:buFont typeface="Courier New"/>
              <a:buChar char="o"/>
            </a:pPr>
            <a:r>
              <a:rPr lang="en"/>
              <a:t>Ready to order parts and begin assembling, programming, and developing model</a:t>
            </a:r>
          </a:p>
          <a:p>
            <a:pPr rtl="0" lvl="0" indent="-419100" marL="457200">
              <a:spcBef>
                <a:spcPts val="0"/>
              </a:spcBef>
              <a:buClr>
                <a:schemeClr val="dk1"/>
              </a:buClr>
              <a:buSzPct val="100000"/>
              <a:buFont typeface="Arial"/>
              <a:buChar char="●"/>
            </a:pPr>
            <a:r>
              <a:rPr lang="en"/>
              <a:t>Anticipated Challenges:</a:t>
            </a:r>
          </a:p>
          <a:p>
            <a:pPr rtl="0" lvl="1" indent="-381000" marL="914400">
              <a:spcBef>
                <a:spcPts val="0"/>
              </a:spcBef>
              <a:buClr>
                <a:schemeClr val="dk1"/>
              </a:buClr>
              <a:buSzPct val="80000"/>
              <a:buFont typeface="Courier New"/>
              <a:buChar char="o"/>
            </a:pPr>
            <a:r>
              <a:rPr lang="en"/>
              <a:t>Data points: accuracy of model is dependent on our testing</a:t>
            </a:r>
          </a:p>
          <a:p>
            <a:pPr rtl="0" lvl="1" indent="-381000" marL="914400">
              <a:spcBef>
                <a:spcPts val="0"/>
              </a:spcBef>
              <a:buClr>
                <a:schemeClr val="dk1"/>
              </a:buClr>
              <a:buSzPct val="80000"/>
              <a:buFont typeface="Courier New"/>
              <a:buChar char="o"/>
            </a:pPr>
            <a:r>
              <a:rPr lang="en"/>
              <a:t>Limits on meat subjects: to much variation between types of animals?</a:t>
            </a:r>
          </a:p>
          <a:p>
            <a:pPr lvl="0" indent="0" marL="0">
              <a:spcBef>
                <a:spcPts val="0"/>
              </a:spcBef>
              <a:buNone/>
            </a:pPr>
            <a:r>
              <a:t/>
            </a:r>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y="0" x="0"/>
          <a:ext cy="0" cx="0"/>
          <a:chOff y="0" x="0"/>
          <a:chExt cy="0" cx="0"/>
        </a:xfrm>
      </p:grpSpPr>
      <p:sp>
        <p:nvSpPr>
          <p:cNvPr id="141" name="Shape 14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Schedule</a:t>
            </a:r>
          </a:p>
        </p:txBody>
      </p:sp>
      <p:sp>
        <p:nvSpPr>
          <p:cNvPr id="142" name="Shape 142"/>
          <p:cNvSpPr txBox="1"/>
          <p:nvPr>
            <p:ph idx="1" type="body"/>
          </p:nvPr>
        </p:nvSpPr>
        <p:spPr>
          <a:xfrm>
            <a:off y="11062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en"/>
              <a:t>Phase 1: (8/28 - 9/30)</a:t>
            </a:r>
          </a:p>
          <a:p>
            <a:pPr rtl="0" lvl="1" indent="-381000" marL="914400">
              <a:spcBef>
                <a:spcPts val="0"/>
              </a:spcBef>
              <a:buClr>
                <a:schemeClr val="dk1"/>
              </a:buClr>
              <a:buSzPct val="80000"/>
              <a:buFont typeface="Courier New"/>
              <a:buChar char="o"/>
            </a:pPr>
            <a:r>
              <a:rPr lang="en"/>
              <a:t>Philip, Brandon: Hardware Development, Baseline Testing, Beginning of Model Development</a:t>
            </a:r>
          </a:p>
          <a:p>
            <a:pPr rtl="0" lvl="1" indent="-381000" marL="914400">
              <a:spcBef>
                <a:spcPts val="0"/>
              </a:spcBef>
              <a:buClr>
                <a:schemeClr val="dk1"/>
              </a:buClr>
              <a:buSzPct val="80000"/>
              <a:buFont typeface="Courier New"/>
              <a:buChar char="o"/>
            </a:pPr>
            <a:r>
              <a:rPr lang="en"/>
              <a:t>Marty, JD: Arduino Programming, Application Development</a:t>
            </a:r>
          </a:p>
          <a:p>
            <a:pPr rtl="0" lvl="0" indent="-419100" marL="457200">
              <a:spcBef>
                <a:spcPts val="0"/>
              </a:spcBef>
              <a:buClr>
                <a:schemeClr val="dk1"/>
              </a:buClr>
              <a:buSzPct val="100000"/>
              <a:buFont typeface="Arial"/>
              <a:buChar char="●"/>
            </a:pPr>
            <a:r>
              <a:rPr lang="en"/>
              <a:t>Phase 2: (10/1 - 10/31)</a:t>
            </a:r>
          </a:p>
          <a:p>
            <a:pPr rtl="0" lvl="1" indent="-381000" marL="914400">
              <a:spcBef>
                <a:spcPts val="0"/>
              </a:spcBef>
              <a:buClr>
                <a:schemeClr val="dk1"/>
              </a:buClr>
              <a:buSzPct val="80000"/>
              <a:buFont typeface="Courier New"/>
              <a:buChar char="o"/>
            </a:pPr>
            <a:r>
              <a:rPr lang="en"/>
              <a:t>All: Model Development, U/I Improvements</a:t>
            </a:r>
          </a:p>
          <a:p>
            <a:pPr rtl="0" lvl="0" indent="-419100" marL="457200">
              <a:spcBef>
                <a:spcPts val="0"/>
              </a:spcBef>
              <a:buClr>
                <a:schemeClr val="dk1"/>
              </a:buClr>
              <a:buSzPct val="100000"/>
              <a:buFont typeface="Arial"/>
              <a:buChar char="●"/>
            </a:pPr>
            <a:r>
              <a:rPr lang="en"/>
              <a:t>Phase 3: (11/1 - 11/21)</a:t>
            </a:r>
          </a:p>
          <a:p>
            <a:pPr rtl="0" lvl="1" indent="-381000" marL="914400">
              <a:spcBef>
                <a:spcPts val="0"/>
              </a:spcBef>
              <a:buClr>
                <a:schemeClr val="dk1"/>
              </a:buClr>
              <a:buSzPct val="80000"/>
              <a:buFont typeface="Courier New"/>
              <a:buChar char="o"/>
            </a:pPr>
            <a:r>
              <a:rPr lang="en"/>
              <a:t>All: Improvements, Preparing Demonstration</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y="0" x="0"/>
          <a:ext cy="0" cx="0"/>
          <a:chOff y="0" x="0"/>
          <a:chExt cy="0" cx="0"/>
        </a:xfrm>
      </p:grpSpPr>
      <p:sp>
        <p:nvSpPr>
          <p:cNvPr id="147" name="Shape 147"/>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References</a:t>
            </a:r>
          </a:p>
        </p:txBody>
      </p:sp>
      <p:sp>
        <p:nvSpPr>
          <p:cNvPr id="148" name="Shape 14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sz="1600" lang="en">
                <a:latin typeface="Times New Roman"/>
                <a:ea typeface="Times New Roman"/>
                <a:cs typeface="Times New Roman"/>
                <a:sym typeface="Times New Roman"/>
              </a:rPr>
              <a:t>[1] N. Macias. (2007, Aug. 15). </a:t>
            </a:r>
            <a:r>
              <a:rPr sz="1600" lang="en" i="1">
                <a:latin typeface="Times New Roman"/>
                <a:ea typeface="Times New Roman"/>
                <a:cs typeface="Times New Roman"/>
                <a:sym typeface="Times New Roman"/>
              </a:rPr>
              <a:t>Body fat measurement by bioelectrical impedance and air </a:t>
            </a:r>
            <a:br>
              <a:rPr sz="1600" lang="en" i="1">
                <a:latin typeface="Times New Roman"/>
                <a:ea typeface="Times New Roman"/>
                <a:cs typeface="Times New Roman"/>
                <a:sym typeface="Times New Roman"/>
              </a:rPr>
            </a:br>
            <a:r>
              <a:rPr sz="1600" lang="en" i="1">
                <a:latin typeface="Times New Roman"/>
                <a:ea typeface="Times New Roman"/>
                <a:cs typeface="Times New Roman"/>
                <a:sym typeface="Times New Roman"/>
              </a:rPr>
              <a:t>      displacement plethysmography: a cross-validation study to design bioelectrical impedance </a:t>
            </a:r>
            <a:br>
              <a:rPr sz="1600" lang="en" i="1">
                <a:latin typeface="Times New Roman"/>
                <a:ea typeface="Times New Roman"/>
                <a:cs typeface="Times New Roman"/>
                <a:sym typeface="Times New Roman"/>
              </a:rPr>
            </a:br>
            <a:r>
              <a:rPr sz="1600" lang="en" i="1">
                <a:latin typeface="Times New Roman"/>
                <a:ea typeface="Times New Roman"/>
                <a:cs typeface="Times New Roman"/>
                <a:sym typeface="Times New Roman"/>
              </a:rPr>
              <a:t>      equations in Mexican adults</a:t>
            </a:r>
            <a:r>
              <a:rPr sz="1600" lang="en">
                <a:latin typeface="Times New Roman"/>
                <a:ea typeface="Times New Roman"/>
                <a:cs typeface="Times New Roman"/>
                <a:sym typeface="Times New Roman"/>
              </a:rPr>
              <a:t> [Online]. Available: http://www.ncbi.nlm.nih.gov/pmc/articles/    </a:t>
            </a:r>
            <a:br>
              <a:rPr sz="1600" lang="en">
                <a:latin typeface="Times New Roman"/>
                <a:ea typeface="Times New Roman"/>
                <a:cs typeface="Times New Roman"/>
                <a:sym typeface="Times New Roman"/>
              </a:rPr>
            </a:br>
            <a:r>
              <a:rPr sz="1600" lang="en">
                <a:latin typeface="Times New Roman"/>
                <a:ea typeface="Times New Roman"/>
                <a:cs typeface="Times New Roman"/>
                <a:sym typeface="Times New Roman"/>
              </a:rPr>
              <a:t>      PMC2020472/#!po=3.12500</a:t>
            </a:r>
          </a:p>
          <a:p>
            <a:pPr rtl="0">
              <a:spcBef>
                <a:spcPts val="0"/>
              </a:spcBef>
              <a:buNone/>
            </a:pPr>
            <a:r>
              <a:rPr sz="1600" lang="en">
                <a:latin typeface="Times New Roman"/>
                <a:ea typeface="Times New Roman"/>
                <a:cs typeface="Times New Roman"/>
                <a:sym typeface="Times New Roman"/>
              </a:rPr>
              <a:t>[2] Y. Hui. (2012)</a:t>
            </a:r>
            <a:r>
              <a:rPr sz="1600" lang="en" i="1">
                <a:latin typeface="Times New Roman"/>
                <a:ea typeface="Times New Roman"/>
                <a:cs typeface="Times New Roman"/>
                <a:sym typeface="Times New Roman"/>
              </a:rPr>
              <a:t> Handbook of Meat and Meat Processing, 2nd Edition</a:t>
            </a:r>
            <a:r>
              <a:rPr sz="1600" lang="en">
                <a:latin typeface="Times New Roman"/>
                <a:ea typeface="Times New Roman"/>
                <a:cs typeface="Times New Roman"/>
                <a:sym typeface="Times New Roman"/>
              </a:rPr>
              <a:t>, Boca Raton</a:t>
            </a:r>
          </a:p>
          <a:p>
            <a:pPr rtl="0">
              <a:spcBef>
                <a:spcPts val="0"/>
              </a:spcBef>
              <a:buNone/>
            </a:pPr>
            <a:r>
              <a:rPr sz="1600" lang="en">
                <a:latin typeface="Times New Roman"/>
                <a:ea typeface="Times New Roman"/>
                <a:cs typeface="Times New Roman"/>
                <a:sym typeface="Times New Roman"/>
              </a:rPr>
              <a:t>[3] S. Nielsen. (2003)</a:t>
            </a:r>
            <a:r>
              <a:rPr sz="1600" lang="en" i="1">
                <a:latin typeface="Times New Roman"/>
                <a:ea typeface="Times New Roman"/>
                <a:cs typeface="Times New Roman"/>
                <a:sym typeface="Times New Roman"/>
              </a:rPr>
              <a:t> Food Analysis Vol. 1, </a:t>
            </a:r>
            <a:r>
              <a:rPr sz="1600" lang="en">
                <a:latin typeface="Times New Roman"/>
                <a:ea typeface="Times New Roman"/>
                <a:cs typeface="Times New Roman"/>
                <a:sym typeface="Times New Roman"/>
              </a:rPr>
              <a:t>New York</a:t>
            </a:r>
            <a:r>
              <a:rPr sz="1600" lang="en" i="1">
                <a:latin typeface="Times New Roman"/>
                <a:ea typeface="Times New Roman"/>
                <a:cs typeface="Times New Roman"/>
                <a:sym typeface="Times New Roman"/>
              </a:rPr>
              <a:t> </a:t>
            </a:r>
          </a:p>
          <a:p>
            <a:pPr rtl="0">
              <a:spcBef>
                <a:spcPts val="0"/>
              </a:spcBef>
              <a:buNone/>
            </a:pPr>
            <a:r>
              <a:rPr sz="1600" lang="en">
                <a:latin typeface="Times New Roman"/>
                <a:ea typeface="Times New Roman"/>
                <a:cs typeface="Times New Roman"/>
                <a:sym typeface="Times New Roman"/>
              </a:rPr>
              <a:t>[4] Y. Hui. (2001) </a:t>
            </a:r>
            <a:r>
              <a:rPr sz="1600" lang="en" i="1">
                <a:latin typeface="Times New Roman"/>
                <a:ea typeface="Times New Roman"/>
                <a:cs typeface="Times New Roman"/>
                <a:sym typeface="Times New Roman"/>
              </a:rPr>
              <a:t>Meat Science and Applications</a:t>
            </a:r>
            <a:r>
              <a:rPr sz="1600" lang="en">
                <a:latin typeface="Times New Roman"/>
                <a:ea typeface="Times New Roman"/>
                <a:cs typeface="Times New Roman"/>
                <a:sym typeface="Times New Roman"/>
              </a:rPr>
              <a:t>. New York</a:t>
            </a:r>
          </a:p>
          <a:p>
            <a:pPr rtl="0" lvl="0">
              <a:spcBef>
                <a:spcPts val="0"/>
              </a:spcBef>
              <a:buNone/>
            </a:pPr>
            <a:r>
              <a:t/>
            </a:r>
            <a:endParaRPr sz="1600">
              <a:latin typeface="Times New Roman"/>
              <a:ea typeface="Times New Roman"/>
              <a:cs typeface="Times New Roman"/>
              <a:sym typeface="Times New Roman"/>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 name="Shape 36"/>
        <p:cNvGrpSpPr/>
        <p:nvPr/>
      </p:nvGrpSpPr>
      <p:grpSpPr>
        <a:xfrm>
          <a:off y="0" x="0"/>
          <a:ext cy="0" cx="0"/>
          <a:chOff y="0" x="0"/>
          <a:chExt cy="0" cx="0"/>
        </a:xfrm>
      </p:grpSpPr>
      <p:sp>
        <p:nvSpPr>
          <p:cNvPr id="37" name="Shape 3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Initial Motivation</a:t>
            </a:r>
          </a:p>
        </p:txBody>
      </p:sp>
      <p:pic>
        <p:nvPicPr>
          <p:cNvPr id="38" name="Shape 38"/>
          <p:cNvPicPr preferRelativeResize="0"/>
          <p:nvPr/>
        </p:nvPicPr>
        <p:blipFill>
          <a:blip r:embed="rId3">
            <a:alphaModFix/>
          </a:blip>
          <a:stretch>
            <a:fillRect/>
          </a:stretch>
        </p:blipFill>
        <p:spPr>
          <a:xfrm>
            <a:off y="1200150" x="2638399"/>
            <a:ext cy="3737424" cx="3737399"/>
          </a:xfrm>
          <a:prstGeom prst="rect">
            <a:avLst/>
          </a:prstGeom>
          <a:noFill/>
          <a:ln>
            <a:noFill/>
          </a:ln>
        </p:spPr>
      </p:pic>
      <p:sp>
        <p:nvSpPr>
          <p:cNvPr id="39" name="Shape 39"/>
          <p:cNvSpPr txBox="1"/>
          <p:nvPr/>
        </p:nvSpPr>
        <p:spPr>
          <a:xfrm>
            <a:off y="4348075" x="6375800"/>
            <a:ext cy="589500" cx="2310899"/>
          </a:xfrm>
          <a:prstGeom prst="rect">
            <a:avLst/>
          </a:prstGeom>
          <a:noFill/>
          <a:ln>
            <a:noFill/>
          </a:ln>
        </p:spPr>
        <p:txBody>
          <a:bodyPr bIns="91425" rIns="91425" lIns="91425" tIns="91425" anchor="t" anchorCtr="0">
            <a:noAutofit/>
          </a:bodyPr>
          <a:lstStyle/>
          <a:p>
            <a:pPr>
              <a:spcBef>
                <a:spcPts val="0"/>
              </a:spcBef>
              <a:buNone/>
            </a:pPr>
            <a:r>
              <a:rPr sz="1200" lang="en">
                <a:solidFill>
                  <a:schemeClr val="dk1"/>
                </a:solidFill>
                <a:latin typeface="Calibri"/>
                <a:ea typeface="Calibri"/>
                <a:cs typeface="Calibri"/>
                <a:sym typeface="Calibri"/>
              </a:rPr>
              <a:t>http://news.medill.northwestern.edu/chicago/news.aspx?id=221734&amp;print=1</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 name="Shape 43"/>
        <p:cNvGrpSpPr/>
        <p:nvPr/>
      </p:nvGrpSpPr>
      <p:grpSpPr>
        <a:xfrm>
          <a:off y="0" x="0"/>
          <a:ext cy="0" cx="0"/>
          <a:chOff y="0" x="0"/>
          <a:chExt cy="0" cx="0"/>
        </a:xfrm>
      </p:grpSpPr>
      <p:sp>
        <p:nvSpPr>
          <p:cNvPr id="44" name="Shape 44"/>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Motivation</a:t>
            </a:r>
          </a:p>
        </p:txBody>
      </p:sp>
      <p:pic>
        <p:nvPicPr>
          <p:cNvPr id="45" name="Shape 45"/>
          <p:cNvPicPr preferRelativeResize="0"/>
          <p:nvPr/>
        </p:nvPicPr>
        <p:blipFill>
          <a:blip r:embed="rId3">
            <a:alphaModFix/>
          </a:blip>
          <a:stretch>
            <a:fillRect/>
          </a:stretch>
        </p:blipFill>
        <p:spPr>
          <a:xfrm>
            <a:off y="1200150" x="1828800"/>
            <a:ext cy="3257550" cx="5486400"/>
          </a:xfrm>
          <a:prstGeom prst="rect">
            <a:avLst/>
          </a:prstGeom>
          <a:noFill/>
          <a:ln>
            <a:noFill/>
          </a:ln>
        </p:spPr>
      </p:pic>
      <p:sp>
        <p:nvSpPr>
          <p:cNvPr id="46" name="Shape 46"/>
          <p:cNvSpPr txBox="1"/>
          <p:nvPr/>
        </p:nvSpPr>
        <p:spPr>
          <a:xfrm>
            <a:off y="4594475" x="2452500"/>
            <a:ext cy="308100" cx="4445699"/>
          </a:xfrm>
          <a:prstGeom prst="rect">
            <a:avLst/>
          </a:prstGeom>
          <a:noFill/>
          <a:ln>
            <a:noFill/>
          </a:ln>
        </p:spPr>
        <p:txBody>
          <a:bodyPr bIns="91425" rIns="91425" lIns="91425" tIns="91425" anchor="t" anchorCtr="0">
            <a:noAutofit/>
          </a:bodyPr>
          <a:lstStyle/>
          <a:p>
            <a:pPr rtl="0" lvl="0">
              <a:spcBef>
                <a:spcPts val="0"/>
              </a:spcBef>
              <a:buClr>
                <a:schemeClr val="dk1"/>
              </a:buClr>
              <a:buSzPct val="100000"/>
              <a:buFont typeface="Arial"/>
              <a:buNone/>
            </a:pPr>
            <a:r>
              <a:rPr sz="1100" lang="en">
                <a:solidFill>
                  <a:schemeClr val="dk1"/>
                </a:solidFill>
              </a:rPr>
              <a:t>http://www.canadianbison.ca/consumer/Why_Bison/nutrition.htm</a:t>
            </a:r>
          </a:p>
          <a:p>
            <a:pPr>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 name="Shape 50"/>
        <p:cNvGrpSpPr/>
        <p:nvPr/>
      </p:nvGrpSpPr>
      <p:grpSpPr>
        <a:xfrm>
          <a:off y="0" x="0"/>
          <a:ext cy="0" cx="0"/>
          <a:chOff y="0" x="0"/>
          <a:chExt cy="0" cx="0"/>
        </a:xfrm>
      </p:grpSpPr>
      <p:sp>
        <p:nvSpPr>
          <p:cNvPr id="51" name="Shape 5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Existing Technology</a:t>
            </a:r>
          </a:p>
        </p:txBody>
      </p:sp>
      <p:sp>
        <p:nvSpPr>
          <p:cNvPr id="52" name="Shape 5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lnSpc>
                <a:spcPct val="115000"/>
              </a:lnSpc>
              <a:spcBef>
                <a:spcPts val="800"/>
              </a:spcBef>
              <a:buClr>
                <a:schemeClr val="dk1"/>
              </a:buClr>
              <a:buSzPct val="34375"/>
              <a:buFont typeface="Arial"/>
              <a:buNone/>
            </a:pPr>
            <a:r>
              <a:rPr sz="3200" lang="en"/>
              <a:t>•</a:t>
            </a:r>
            <a:r>
              <a:rPr sz="3200" lang="en">
                <a:latin typeface="Calibri"/>
                <a:ea typeface="Calibri"/>
                <a:cs typeface="Calibri"/>
                <a:sym typeface="Calibri"/>
              </a:rPr>
              <a:t>Dual-Energy X-Ray Absorptiometry</a:t>
            </a:r>
          </a:p>
          <a:p>
            <a:pPr rtl="0" lvl="0">
              <a:lnSpc>
                <a:spcPct val="115000"/>
              </a:lnSpc>
              <a:spcBef>
                <a:spcPts val="800"/>
              </a:spcBef>
              <a:buNone/>
            </a:pPr>
            <a:r>
              <a:rPr sz="3200" lang="en"/>
              <a:t>•</a:t>
            </a:r>
            <a:r>
              <a:rPr sz="3200" lang="en">
                <a:latin typeface="Calibri"/>
                <a:ea typeface="Calibri"/>
                <a:cs typeface="Calibri"/>
                <a:sym typeface="Calibri"/>
              </a:rPr>
              <a:t>Hydrostatic Weighing</a:t>
            </a:r>
          </a:p>
          <a:p>
            <a:pPr rtl="0" lvl="0">
              <a:lnSpc>
                <a:spcPct val="115000"/>
              </a:lnSpc>
              <a:spcBef>
                <a:spcPts val="800"/>
              </a:spcBef>
              <a:buNone/>
            </a:pPr>
            <a:r>
              <a:rPr sz="3200" lang="en"/>
              <a:t>•</a:t>
            </a:r>
            <a:r>
              <a:rPr sz="3200" lang="en">
                <a:latin typeface="Calibri"/>
                <a:ea typeface="Calibri"/>
                <a:cs typeface="Calibri"/>
                <a:sym typeface="Calibri"/>
              </a:rPr>
              <a:t>Boil testing</a:t>
            </a:r>
          </a:p>
          <a:p>
            <a:pPr rtl="0" lvl="0">
              <a:lnSpc>
                <a:spcPct val="115000"/>
              </a:lnSpc>
              <a:spcBef>
                <a:spcPts val="800"/>
              </a:spcBef>
              <a:buClr>
                <a:schemeClr val="dk1"/>
              </a:buClr>
              <a:buSzPct val="34375"/>
              <a:buFont typeface="Arial"/>
              <a:buNone/>
            </a:pPr>
            <a:r>
              <a:rPr sz="3200" lang="en"/>
              <a:t>•</a:t>
            </a:r>
            <a:r>
              <a:rPr sz="3200" lang="en">
                <a:latin typeface="Calibri"/>
                <a:ea typeface="Calibri"/>
                <a:cs typeface="Calibri"/>
                <a:sym typeface="Calibri"/>
              </a:rPr>
              <a:t>Bioelectrical impedance</a:t>
            </a:r>
          </a:p>
          <a:p>
            <a:pPr>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 name="Shape 56"/>
        <p:cNvGrpSpPr/>
        <p:nvPr/>
      </p:nvGrpSpPr>
      <p:grpSpPr>
        <a:xfrm>
          <a:off y="0" x="0"/>
          <a:ext cy="0" cx="0"/>
          <a:chOff y="0" x="0"/>
          <a:chExt cy="0" cx="0"/>
        </a:xfrm>
      </p:grpSpPr>
      <p:sp>
        <p:nvSpPr>
          <p:cNvPr id="57" name="Shape 5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Bioelectrical Impedance</a:t>
            </a:r>
          </a:p>
        </p:txBody>
      </p:sp>
      <p:pic>
        <p:nvPicPr>
          <p:cNvPr id="58" name="Shape 58"/>
          <p:cNvPicPr preferRelativeResize="0"/>
          <p:nvPr/>
        </p:nvPicPr>
        <p:blipFill>
          <a:blip r:embed="rId3">
            <a:alphaModFix/>
          </a:blip>
          <a:stretch>
            <a:fillRect/>
          </a:stretch>
        </p:blipFill>
        <p:spPr>
          <a:xfrm>
            <a:off y="1186775" x="1170300"/>
            <a:ext cy="3725699" cx="5731854"/>
          </a:xfrm>
          <a:prstGeom prst="rect">
            <a:avLst/>
          </a:prstGeom>
          <a:noFill/>
          <a:ln>
            <a:noFill/>
          </a:ln>
        </p:spPr>
      </p:pic>
      <p:sp>
        <p:nvSpPr>
          <p:cNvPr id="59" name="Shape 59"/>
          <p:cNvSpPr txBox="1"/>
          <p:nvPr/>
        </p:nvSpPr>
        <p:spPr>
          <a:xfrm>
            <a:off y="4055075" x="5961000"/>
            <a:ext cy="857400" cx="2915100"/>
          </a:xfrm>
          <a:prstGeom prst="rect">
            <a:avLst/>
          </a:prstGeom>
          <a:noFill/>
          <a:ln>
            <a:noFill/>
          </a:ln>
        </p:spPr>
        <p:txBody>
          <a:bodyPr bIns="91425" rIns="91425" lIns="91425" tIns="91425" anchor="ctr" anchorCtr="0">
            <a:noAutofit/>
          </a:bodyPr>
          <a:lstStyle/>
          <a:p>
            <a:pPr rtl="0" lvl="0">
              <a:spcBef>
                <a:spcPts val="0"/>
              </a:spcBef>
              <a:buNone/>
            </a:pPr>
            <a:r>
              <a:rPr sz="1200" lang="en">
                <a:solidFill>
                  <a:schemeClr val="dk1"/>
                </a:solidFill>
                <a:latin typeface="Calibri"/>
                <a:ea typeface="Calibri"/>
                <a:cs typeface="Calibri"/>
                <a:sym typeface="Calibri"/>
              </a:rPr>
              <a:t>http://www.betterhealththruresearch.com/BioelectricImpedanceAnalysis.htm</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y="0" x="0"/>
          <a:ext cy="0" cx="0"/>
          <a:chOff y="0" x="0"/>
          <a:chExt cy="0" cx="0"/>
        </a:xfrm>
      </p:grpSpPr>
      <p:sp>
        <p:nvSpPr>
          <p:cNvPr id="64" name="Shape 64"/>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Qualitative Goals </a:t>
            </a:r>
          </a:p>
        </p:txBody>
      </p:sp>
      <p:sp>
        <p:nvSpPr>
          <p:cNvPr id="65" name="Shape 6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06400" marL="457200">
              <a:spcBef>
                <a:spcPts val="0"/>
              </a:spcBef>
              <a:buClr>
                <a:schemeClr val="dk1"/>
              </a:buClr>
              <a:buSzPct val="100000"/>
              <a:buFont typeface="Arial"/>
              <a:buChar char="●"/>
            </a:pPr>
            <a:r>
              <a:rPr sz="2800" lang="en"/>
              <a:t>Determine fat percentage using AC small signal analysis</a:t>
            </a:r>
          </a:p>
          <a:p>
            <a:pPr rtl="0" lvl="0" indent="-406400" marL="457200">
              <a:spcBef>
                <a:spcPts val="0"/>
              </a:spcBef>
              <a:buClr>
                <a:schemeClr val="dk1"/>
              </a:buClr>
              <a:buSzPct val="100000"/>
              <a:buFont typeface="Arial"/>
              <a:buChar char="●"/>
            </a:pPr>
            <a:r>
              <a:rPr sz="2800" lang="en"/>
              <a:t>Combine resistive and reactive measurements for data acquisition</a:t>
            </a:r>
          </a:p>
          <a:p>
            <a:pPr rtl="0" lvl="0" indent="-406400" marL="457200">
              <a:spcBef>
                <a:spcPts val="0"/>
              </a:spcBef>
              <a:buClr>
                <a:schemeClr val="dk1"/>
              </a:buClr>
              <a:buSzPct val="100000"/>
              <a:buFont typeface="Arial"/>
              <a:buChar char="●"/>
            </a:pPr>
            <a:r>
              <a:rPr sz="2800" lang="en"/>
              <a:t>Upload data to mobile devices using Bluetooth</a:t>
            </a:r>
          </a:p>
          <a:p>
            <a:pPr rtl="0" lvl="0" indent="-406400" marL="457200">
              <a:spcBef>
                <a:spcPts val="0"/>
              </a:spcBef>
              <a:buClr>
                <a:schemeClr val="dk1"/>
              </a:buClr>
              <a:buSzPct val="100000"/>
              <a:buFont typeface="Arial"/>
              <a:buChar char="●"/>
            </a:pPr>
            <a:r>
              <a:rPr sz="2800" lang="en"/>
              <a:t>Create user friendly application for data management</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y="0" x="0"/>
          <a:ext cy="0" cx="0"/>
          <a:chOff y="0" x="0"/>
          <a:chExt cy="0" cx="0"/>
        </a:xfrm>
      </p:grpSpPr>
      <p:sp>
        <p:nvSpPr>
          <p:cNvPr id="70" name="Shape 70"/>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Specifications</a:t>
            </a:r>
          </a:p>
        </p:txBody>
      </p:sp>
      <p:graphicFrame>
        <p:nvGraphicFramePr>
          <p:cNvPr id="71" name="Shape 71"/>
          <p:cNvGraphicFramePr/>
          <p:nvPr/>
        </p:nvGraphicFramePr>
        <p:xfrm>
          <a:off y="1394550" x="952500"/>
          <a:ext cy="3000000" cx="3000000"/>
        </p:xfrm>
        <a:graphic>
          <a:graphicData uri="http://schemas.openxmlformats.org/drawingml/2006/table">
            <a:tbl>
              <a:tblPr>
                <a:noFill/>
                <a:tableStyleId>{83999BE8-1E2B-4B1A-A77F-4EF3F8841044}</a:tableStyleId>
              </a:tblPr>
              <a:tblGrid>
                <a:gridCol w="3619500"/>
                <a:gridCol w="3619500"/>
              </a:tblGrid>
              <a:tr h="381000">
                <a:tc>
                  <a:txBody>
                    <a:bodyPr>
                      <a:noAutofit/>
                    </a:bodyPr>
                    <a:lstStyle/>
                    <a:p>
                      <a:pPr>
                        <a:spcBef>
                          <a:spcPts val="0"/>
                        </a:spcBef>
                        <a:buNone/>
                      </a:pPr>
                      <a:r>
                        <a:rPr lang="en"/>
                        <a:t>Target Subject</a:t>
                      </a:r>
                    </a:p>
                  </a:txBody>
                  <a:tcPr marR="91425" marB="91425" marT="91425" marL="91425"/>
                </a:tc>
                <a:tc>
                  <a:txBody>
                    <a:bodyPr>
                      <a:noAutofit/>
                    </a:bodyPr>
                    <a:lstStyle/>
                    <a:p>
                      <a:pPr>
                        <a:spcBef>
                          <a:spcPts val="0"/>
                        </a:spcBef>
                        <a:buNone/>
                      </a:pPr>
                      <a:r>
                        <a:rPr lang="en"/>
                        <a:t>Cuts of Meat</a:t>
                      </a:r>
                    </a:p>
                  </a:txBody>
                  <a:tcPr marR="91425" marB="91425" marT="91425" marL="91425"/>
                </a:tc>
              </a:tr>
              <a:tr h="381000">
                <a:tc>
                  <a:txBody>
                    <a:bodyPr>
                      <a:noAutofit/>
                    </a:bodyPr>
                    <a:lstStyle/>
                    <a:p>
                      <a:pPr>
                        <a:spcBef>
                          <a:spcPts val="0"/>
                        </a:spcBef>
                        <a:buNone/>
                      </a:pPr>
                      <a:r>
                        <a:rPr lang="en"/>
                        <a:t>Meat Fat % Accuracy</a:t>
                      </a:r>
                    </a:p>
                  </a:txBody>
                  <a:tcPr marR="91425" marB="91425" marT="91425" marL="91425"/>
                </a:tc>
                <a:tc>
                  <a:txBody>
                    <a:bodyPr>
                      <a:noAutofit/>
                    </a:bodyPr>
                    <a:lstStyle/>
                    <a:p>
                      <a:pPr>
                        <a:spcBef>
                          <a:spcPts val="0"/>
                        </a:spcBef>
                        <a:buNone/>
                      </a:pPr>
                      <a:r>
                        <a:rPr lang="en"/>
                        <a:t>10-20%</a:t>
                      </a:r>
                    </a:p>
                  </a:txBody>
                  <a:tcPr marR="91425" marB="91425" marT="91425" marL="91425"/>
                </a:tc>
              </a:tr>
              <a:tr h="381000">
                <a:tc>
                  <a:txBody>
                    <a:bodyPr>
                      <a:noAutofit/>
                    </a:bodyPr>
                    <a:lstStyle/>
                    <a:p>
                      <a:pPr>
                        <a:spcBef>
                          <a:spcPts val="0"/>
                        </a:spcBef>
                        <a:buNone/>
                      </a:pPr>
                      <a:r>
                        <a:rPr lang="en"/>
                        <a:t>Test Duration</a:t>
                      </a:r>
                    </a:p>
                  </a:txBody>
                  <a:tcPr marR="91425" marB="91425" marT="91425" marL="91425"/>
                </a:tc>
                <a:tc>
                  <a:txBody>
                    <a:bodyPr>
                      <a:noAutofit/>
                    </a:bodyPr>
                    <a:lstStyle/>
                    <a:p>
                      <a:pPr>
                        <a:spcBef>
                          <a:spcPts val="0"/>
                        </a:spcBef>
                        <a:buNone/>
                      </a:pPr>
                      <a:r>
                        <a:rPr lang="en"/>
                        <a:t>&lt;10 Seconds</a:t>
                      </a:r>
                    </a:p>
                  </a:txBody>
                  <a:tcPr marR="91425" marB="91425" marT="91425" marL="91425"/>
                </a:tc>
              </a:tr>
              <a:tr h="381000">
                <a:tc>
                  <a:txBody>
                    <a:bodyPr>
                      <a:noAutofit/>
                    </a:bodyPr>
                    <a:lstStyle/>
                    <a:p>
                      <a:pPr>
                        <a:spcBef>
                          <a:spcPts val="0"/>
                        </a:spcBef>
                        <a:buNone/>
                      </a:pPr>
                      <a:r>
                        <a:rPr lang="en"/>
                        <a:t>Device Weight</a:t>
                      </a:r>
                    </a:p>
                  </a:txBody>
                  <a:tcPr marR="91425" marB="91425" marT="91425" marL="91425"/>
                </a:tc>
                <a:tc>
                  <a:txBody>
                    <a:bodyPr>
                      <a:noAutofit/>
                    </a:bodyPr>
                    <a:lstStyle/>
                    <a:p>
                      <a:pPr>
                        <a:spcBef>
                          <a:spcPts val="0"/>
                        </a:spcBef>
                        <a:buNone/>
                      </a:pPr>
                      <a:r>
                        <a:rPr lang="en"/>
                        <a:t>&lt;3 lbs</a:t>
                      </a:r>
                    </a:p>
                  </a:txBody>
                  <a:tcPr marR="91425" marB="91425" marT="91425" marL="91425"/>
                </a:tc>
              </a:tr>
              <a:tr h="381000">
                <a:tc>
                  <a:txBody>
                    <a:bodyPr>
                      <a:noAutofit/>
                    </a:bodyPr>
                    <a:lstStyle/>
                    <a:p>
                      <a:pPr>
                        <a:spcBef>
                          <a:spcPts val="0"/>
                        </a:spcBef>
                        <a:buNone/>
                      </a:pPr>
                      <a:r>
                        <a:rPr lang="en"/>
                        <a:t>Signal Voltage</a:t>
                      </a:r>
                    </a:p>
                  </a:txBody>
                  <a:tcPr marR="91425" marB="91425" marT="91425" marL="91425"/>
                </a:tc>
                <a:tc>
                  <a:txBody>
                    <a:bodyPr>
                      <a:noAutofit/>
                    </a:bodyPr>
                    <a:lstStyle/>
                    <a:p>
                      <a:pPr>
                        <a:spcBef>
                          <a:spcPts val="0"/>
                        </a:spcBef>
                        <a:buNone/>
                      </a:pPr>
                      <a:r>
                        <a:rPr lang="en"/>
                        <a:t>3.3 - 5 V</a:t>
                      </a:r>
                    </a:p>
                  </a:txBody>
                  <a:tcPr marR="91425" marB="91425" marT="91425" marL="91425"/>
                </a:tc>
              </a:tr>
              <a:tr h="381000">
                <a:tc>
                  <a:txBody>
                    <a:bodyPr>
                      <a:noAutofit/>
                    </a:bodyPr>
                    <a:lstStyle/>
                    <a:p>
                      <a:pPr rtl="0">
                        <a:spcBef>
                          <a:spcPts val="0"/>
                        </a:spcBef>
                        <a:buNone/>
                      </a:pPr>
                      <a:r>
                        <a:rPr lang="en"/>
                        <a:t>Number of Probes</a:t>
                      </a:r>
                    </a:p>
                  </a:txBody>
                  <a:tcPr marR="91425" marB="91425" marT="91425" marL="91425"/>
                </a:tc>
                <a:tc>
                  <a:txBody>
                    <a:bodyPr>
                      <a:noAutofit/>
                    </a:bodyPr>
                    <a:lstStyle/>
                    <a:p>
                      <a:pPr rtl="0">
                        <a:spcBef>
                          <a:spcPts val="0"/>
                        </a:spcBef>
                        <a:buNone/>
                      </a:pPr>
                      <a:r>
                        <a:rPr lang="en"/>
                        <a:t>2 - 4</a:t>
                      </a:r>
                    </a:p>
                  </a:txBody>
                  <a:tcPr marR="91425" marB="91425" marT="91425" marL="91425"/>
                </a:tc>
              </a:tr>
            </a:tbl>
          </a:graphicData>
        </a:graphic>
      </p:graphicFrame>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y="0" x="0"/>
          <a:ext cy="0" cx="0"/>
          <a:chOff y="0" x="0"/>
          <a:chExt cy="0" cx="0"/>
        </a:xfrm>
      </p:grpSpPr>
      <p:sp>
        <p:nvSpPr>
          <p:cNvPr id="76" name="Shape 76"/>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Design Approach </a:t>
            </a:r>
          </a:p>
        </p:txBody>
      </p:sp>
      <p:pic>
        <p:nvPicPr>
          <p:cNvPr id="77" name="Shape 77"/>
          <p:cNvPicPr preferRelativeResize="0"/>
          <p:nvPr/>
        </p:nvPicPr>
        <p:blipFill>
          <a:blip r:embed="rId3">
            <a:alphaModFix/>
          </a:blip>
          <a:stretch>
            <a:fillRect/>
          </a:stretch>
        </p:blipFill>
        <p:spPr>
          <a:xfrm>
            <a:off y="1335428" x="552575"/>
            <a:ext cy="2819400" cx="7781575"/>
          </a:xfrm>
          <a:prstGeom prst="rect">
            <a:avLst/>
          </a:prstGeom>
          <a:noFill/>
          <a:ln>
            <a:noFill/>
          </a:ln>
        </p:spPr>
      </p:pic>
      <p:cxnSp>
        <p:nvCxnSpPr>
          <p:cNvPr id="78" name="Shape 78"/>
          <p:cNvCxnSpPr/>
          <p:nvPr/>
        </p:nvCxnSpPr>
        <p:spPr>
          <a:xfrm>
            <a:off y="2583819" x="4444105"/>
            <a:ext cy="423600" cx="0"/>
          </a:xfrm>
          <a:prstGeom prst="straightConnector1">
            <a:avLst/>
          </a:prstGeom>
          <a:noFill/>
          <a:ln w="19050" cap="flat">
            <a:solidFill>
              <a:srgbClr val="6D9EEB"/>
            </a:solidFill>
            <a:prstDash val="solid"/>
            <a:round/>
            <a:headEnd w="lg" len="lg" type="none"/>
            <a:tailEnd w="lg" len="lg" type="triangle"/>
          </a:ln>
        </p:spPr>
      </p:cxnSp>
      <p:sp>
        <p:nvSpPr>
          <p:cNvPr id="79" name="Shape 79"/>
          <p:cNvSpPr txBox="1"/>
          <p:nvPr/>
        </p:nvSpPr>
        <p:spPr>
          <a:xfrm>
            <a:off y="1912925" x="1100204"/>
            <a:ext cy="241199" cx="1294800"/>
          </a:xfrm>
          <a:prstGeom prst="rect">
            <a:avLst/>
          </a:prstGeom>
          <a:solidFill>
            <a:srgbClr val="FFFFFF"/>
          </a:solidFill>
          <a:ln>
            <a:noFill/>
          </a:ln>
        </p:spPr>
        <p:txBody>
          <a:bodyPr bIns="91425" rIns="91425" lIns="91425" tIns="91425" anchor="t" anchorCtr="0">
            <a:noAutofit/>
          </a:bodyPr>
          <a:lstStyle/>
          <a:p>
            <a:pPr rtl="0" lvl="0">
              <a:spcBef>
                <a:spcPts val="0"/>
              </a:spcBef>
              <a:buNone/>
            </a:pPr>
            <a:r>
              <a:rPr lang="en">
                <a:latin typeface="Calibri"/>
                <a:ea typeface="Calibri"/>
                <a:cs typeface="Calibri"/>
                <a:sym typeface="Calibri"/>
              </a:rPr>
              <a:t>(3.3V Source)</a:t>
            </a:r>
          </a:p>
        </p:txBody>
      </p:sp>
      <p:cxnSp>
        <p:nvCxnSpPr>
          <p:cNvPr id="80" name="Shape 80"/>
          <p:cNvCxnSpPr/>
          <p:nvPr/>
        </p:nvCxnSpPr>
        <p:spPr>
          <a:xfrm rot="10800000">
            <a:off y="2500759" x="7215075"/>
            <a:ext cy="494400" cx="0"/>
          </a:xfrm>
          <a:prstGeom prst="straightConnector1">
            <a:avLst/>
          </a:prstGeom>
          <a:noFill/>
          <a:ln w="19050" cap="flat">
            <a:solidFill>
              <a:srgbClr val="6D9EEB"/>
            </a:solidFill>
            <a:prstDash val="solid"/>
            <a:round/>
            <a:headEnd w="lg" len="lg" type="none"/>
            <a:tailEnd w="lg" len="lg" type="triangle"/>
          </a:ln>
        </p:spPr>
      </p:cxnSp>
      <p:cxnSp>
        <p:nvCxnSpPr>
          <p:cNvPr id="81" name="Shape 81"/>
          <p:cNvCxnSpPr/>
          <p:nvPr/>
        </p:nvCxnSpPr>
        <p:spPr>
          <a:xfrm rot="10800000">
            <a:off y="1942050" x="5508799"/>
            <a:ext cy="0" cx="576300"/>
          </a:xfrm>
          <a:prstGeom prst="straightConnector1">
            <a:avLst/>
          </a:prstGeom>
          <a:noFill/>
          <a:ln w="19050" cap="flat">
            <a:solidFill>
              <a:srgbClr val="6D9EEB"/>
            </a:solidFill>
            <a:prstDash val="solid"/>
            <a:round/>
            <a:headEnd w="lg" len="lg" type="none"/>
            <a:tailEnd w="lg" len="lg" type="triangle"/>
          </a:ln>
        </p:spPr>
      </p:cxn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y="0" x="0"/>
          <a:ext cy="0" cx="0"/>
          <a:chOff y="0" x="0"/>
          <a:chExt cy="0" cx="0"/>
        </a:xfrm>
      </p:grpSpPr>
      <p:sp>
        <p:nvSpPr>
          <p:cNvPr id="86" name="Shape 86"/>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Arduino Ohm Meter</a:t>
            </a:r>
          </a:p>
        </p:txBody>
      </p:sp>
      <p:pic>
        <p:nvPicPr>
          <p:cNvPr id="87" name="Shape 87"/>
          <p:cNvPicPr preferRelativeResize="0"/>
          <p:nvPr/>
        </p:nvPicPr>
        <p:blipFill rotWithShape="1">
          <a:blip r:embed="rId3">
            <a:alphaModFix/>
          </a:blip>
          <a:srcRect t="18101" b="16666" r="25960" l="24040"/>
          <a:stretch/>
        </p:blipFill>
        <p:spPr>
          <a:xfrm>
            <a:off y="1582750" x="3629025"/>
            <a:ext cy="2695575" cx="3714750"/>
          </a:xfrm>
          <a:prstGeom prst="rect">
            <a:avLst/>
          </a:prstGeom>
          <a:noFill/>
          <a:ln>
            <a:noFill/>
          </a:ln>
        </p:spPr>
      </p:pic>
      <p:sp>
        <p:nvSpPr>
          <p:cNvPr id="88" name="Shape 88"/>
          <p:cNvSpPr/>
          <p:nvPr/>
        </p:nvSpPr>
        <p:spPr>
          <a:xfrm>
            <a:off y="2153925" x="1927225"/>
            <a:ext cy="647600" cx="1800825"/>
          </a:xfrm>
          <a:custGeom>
            <a:pathLst>
              <a:path w="72033" extrusionOk="0" h="25904">
                <a:moveTo>
                  <a:pt y="12711" x="0"/>
                </a:moveTo>
                <a:cubicBezTo>
                  <a:pt y="10670" x="1334"/>
                  <a:pt y="-1727" x="4786"/>
                  <a:pt y="470" x="8004"/>
                </a:cubicBezTo>
                <a:cubicBezTo>
                  <a:pt y="2667" x="11221"/>
                  <a:pt y="25815" x="15458"/>
                  <a:pt y="25894" x="19303"/>
                </a:cubicBezTo>
                <a:cubicBezTo>
                  <a:pt y="25972" x="23147"/>
                  <a:pt y="1176" x="26992"/>
                  <a:pt y="941" x="31073"/>
                </a:cubicBezTo>
                <a:cubicBezTo>
                  <a:pt y="705" x="35153"/>
                  <a:pt y="24637" x="40018"/>
                  <a:pt y="24481" x="43785"/>
                </a:cubicBezTo>
                <a:cubicBezTo>
                  <a:pt y="24324" x="47551"/>
                  <a:pt y="0" x="50062"/>
                  <a:pt y="0" x="53672"/>
                </a:cubicBezTo>
                <a:cubicBezTo>
                  <a:pt y="0" x="57281"/>
                  <a:pt y="21734" x="62381"/>
                  <a:pt y="24481" x="65442"/>
                </a:cubicBezTo>
                <a:cubicBezTo>
                  <a:pt y="27227" x="68502"/>
                  <a:pt y="17811" x="70934"/>
                  <a:pt y="16478" x="72033"/>
                </a:cubicBezTo>
              </a:path>
            </a:pathLst>
          </a:custGeom>
          <a:noFill/>
          <a:ln w="19050" cap="flat">
            <a:solidFill>
              <a:srgbClr val="0000FF"/>
            </a:solidFill>
            <a:prstDash val="solid"/>
            <a:round/>
            <a:headEnd w="lg" len="lg" type="none"/>
            <a:tailEnd w="lg" len="lg" type="none"/>
          </a:ln>
        </p:spPr>
      </p:sp>
      <p:sp>
        <p:nvSpPr>
          <p:cNvPr id="89" name="Shape 89"/>
          <p:cNvSpPr txBox="1"/>
          <p:nvPr/>
        </p:nvSpPr>
        <p:spPr>
          <a:xfrm>
            <a:off y="2907800" x="1571600"/>
            <a:ext cy="647700" cx="2677499"/>
          </a:xfrm>
          <a:prstGeom prst="rect">
            <a:avLst/>
          </a:prstGeom>
          <a:noFill/>
          <a:ln>
            <a:noFill/>
          </a:ln>
        </p:spPr>
        <p:txBody>
          <a:bodyPr bIns="91425" rIns="91425" lIns="91425" tIns="91425" anchor="t" anchorCtr="0">
            <a:noAutofit/>
          </a:bodyPr>
          <a:lstStyle/>
          <a:p>
            <a:pPr rtl="0" lvl="0">
              <a:spcBef>
                <a:spcPts val="0"/>
              </a:spcBef>
              <a:buNone/>
            </a:pPr>
            <a:r>
              <a:rPr lang="en"/>
              <a:t>Input signal from Arduino Pin </a:t>
            </a:r>
            <a:r>
              <a:rPr lang="en" i="1"/>
              <a:t>Aoutput0</a:t>
            </a:r>
            <a:r>
              <a:rPr lang="en"/>
              <a:t> </a:t>
            </a:r>
            <a:r>
              <a:rPr b="1" lang="en"/>
              <a:t>(high kHz, 400uA)</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wiss">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