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97A2DC-7EDB-453F-BD0A-D3432326F028}">
  <a:tblStyle styleName="Table_0" styleId="{9097A2DC-7EDB-453F-BD0A-D3432326F028}">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2.xml" Type="http://schemas.openxmlformats.org/officeDocument/2006/relationships/theme" Id="rId1"/><Relationship Target="slides/slide16.xml" Type="http://schemas.openxmlformats.org/officeDocument/2006/relationships/slide" Id="rId22"/><Relationship Target="slideMasters/slideMaster1.xml" Type="http://schemas.openxmlformats.org/officeDocument/2006/relationships/slideMaster"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4.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JD </a:t>
            </a:r>
          </a:p>
          <a:p>
            <a:pPr>
              <a:spcBef>
                <a:spcPts val="0"/>
              </a:spcBef>
              <a:buNone/>
            </a:pPr>
            <a:r>
              <a:rPr lang="en"/>
              <a:t>Hey everyone, We, as you all know are team quadcopter. We have developed a meat fat analyzer that will estimate the fat composition of a piece of pork.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Marty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Marty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Philip </a:t>
            </a:r>
          </a:p>
          <a:p>
            <a:pPr>
              <a:spcBef>
                <a:spcPts val="0"/>
              </a:spcBef>
              <a:buNone/>
            </a:pPr>
            <a:r>
              <a:rPr lang="en"/>
              <a:t>Mention R^2 value, P value weights for resistance and weight.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Philip </a:t>
            </a:r>
          </a:p>
          <a:p>
            <a:pPr>
              <a:spcBef>
                <a:spcPts val="0"/>
              </a:spcBef>
              <a:buNone/>
            </a:pPr>
            <a:r>
              <a:rPr lang="en"/>
              <a:t>Water weight did not vary from piece to piece so it’s value in the regression model was negligible. Fat percentage is measured compared to non-water weight because a consumer does not think of a lean piece of meat to include water or hydration level.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Philip</a:t>
            </a:r>
          </a:p>
          <a:p>
            <a:pPr rtl="0">
              <a:spcBef>
                <a:spcPts val="0"/>
              </a:spcBef>
              <a:buNone/>
            </a:pPr>
            <a:r>
              <a:rPr lang="en"/>
              <a:t>Now in order to generate this model, extensive testing was done. </a:t>
            </a:r>
          </a:p>
          <a:p>
            <a:pPr rtl="0">
              <a:spcBef>
                <a:spcPts val="0"/>
              </a:spcBef>
              <a:buNone/>
            </a:pPr>
            <a:r>
              <a:t/>
            </a:r>
            <a:endParaRPr/>
          </a:p>
          <a:p>
            <a:pPr rtl="0">
              <a:spcBef>
                <a:spcPts val="0"/>
              </a:spcBef>
              <a:buNone/>
            </a:pPr>
            <a:r>
              <a:rPr lang="en"/>
              <a:t>All in all our final model was made using the results from ADSFASDF pork chops.</a:t>
            </a:r>
          </a:p>
          <a:p>
            <a:pPr rtl="0">
              <a:spcBef>
                <a:spcPts val="0"/>
              </a:spcBef>
              <a:buNone/>
            </a:pPr>
            <a:r>
              <a:t/>
            </a:r>
            <a:endParaRPr/>
          </a:p>
          <a:p>
            <a:pPr rtl="0">
              <a:spcBef>
                <a:spcPts val="0"/>
              </a:spcBef>
              <a:buNone/>
            </a:pPr>
            <a:r>
              <a:rPr lang="en"/>
              <a:t>First the resistance was measured using the FatAnalyzer. The pork was also weighed. </a:t>
            </a:r>
          </a:p>
          <a:p>
            <a:pPr rtl="0">
              <a:spcBef>
                <a:spcPts val="0"/>
              </a:spcBef>
              <a:buNone/>
            </a:pPr>
            <a:r>
              <a:t/>
            </a:r>
            <a:endParaRPr/>
          </a:p>
          <a:p>
            <a:pPr rtl="0">
              <a:spcBef>
                <a:spcPts val="0"/>
              </a:spcBef>
              <a:buNone/>
            </a:pPr>
            <a:r>
              <a:rPr lang="en"/>
              <a:t>To determine how much fat was in each piece, they were boiled down, usually for 1-2 hours, until the fat had could be separated from the meat. This process also removed the water from the meat. </a:t>
            </a:r>
          </a:p>
          <a:p>
            <a:pPr rtl="0">
              <a:spcBef>
                <a:spcPts val="0"/>
              </a:spcBef>
              <a:buNone/>
            </a:pPr>
            <a:r>
              <a:t/>
            </a:r>
            <a:endParaRPr/>
          </a:p>
          <a:p>
            <a:pPr>
              <a:spcBef>
                <a:spcPts val="0"/>
              </a:spcBef>
              <a:buNone/>
            </a:pPr>
            <a:r>
              <a:rPr lang="en"/>
              <a:t>This allowed for the determination of, water weight, lean weight, and fat weight. From there Fat percentage was calculated.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Philip</a:t>
            </a:r>
          </a:p>
          <a:p>
            <a:pPr rtl="0">
              <a:spcBef>
                <a:spcPts val="0"/>
              </a:spcBef>
              <a:buNone/>
            </a:pPr>
            <a:r>
              <a:rPr lang="en"/>
              <a:t>As you can see, our results were favorable. </a:t>
            </a:r>
          </a:p>
          <a:p>
            <a:pPr rtl="0">
              <a:spcBef>
                <a:spcPts val="0"/>
              </a:spcBef>
              <a:buNone/>
            </a:pPr>
            <a:r>
              <a:t/>
            </a:r>
            <a:endParaRPr/>
          </a:p>
          <a:p>
            <a:pPr rtl="0">
              <a:spcBef>
                <a:spcPts val="0"/>
              </a:spcBef>
              <a:buNone/>
            </a:pPr>
            <a:r>
              <a:rPr lang="en"/>
              <a:t>Here we have our design specifications shown next to our results. We managed to achieve them all. </a:t>
            </a:r>
          </a:p>
          <a:p>
            <a:pPr rtl="0">
              <a:spcBef>
                <a:spcPts val="0"/>
              </a:spcBef>
              <a:buNone/>
            </a:pPr>
            <a:r>
              <a:t/>
            </a:r>
            <a:endParaRPr/>
          </a:p>
          <a:p>
            <a:pPr rtl="0">
              <a:spcBef>
                <a:spcPts val="0"/>
              </a:spcBef>
              <a:buNone/>
            </a:pPr>
            <a:r>
              <a:rPr lang="en"/>
              <a:t>We did not specify an OS for the smartphone app because we wanted to attempt to get it to work on both. </a:t>
            </a:r>
          </a:p>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Brandon</a:t>
            </a:r>
          </a:p>
          <a:p>
            <a:pPr rtl="0">
              <a:spcBef>
                <a:spcPts val="0"/>
              </a:spcBef>
              <a:buNone/>
            </a:pPr>
            <a:r>
              <a:rPr lang="en"/>
              <a:t>It was not smooth sailing to get here. however. </a:t>
            </a:r>
          </a:p>
          <a:p>
            <a:pPr rtl="0">
              <a:spcBef>
                <a:spcPts val="0"/>
              </a:spcBef>
              <a:buNone/>
            </a:pPr>
            <a:r>
              <a:t/>
            </a:r>
            <a:endParaRPr/>
          </a:p>
          <a:p>
            <a:pPr rtl="0">
              <a:spcBef>
                <a:spcPts val="0"/>
              </a:spcBef>
              <a:buNone/>
            </a:pPr>
            <a:r>
              <a:rPr lang="en"/>
              <a:t>Our two main issues are very much related</a:t>
            </a:r>
          </a:p>
          <a:p>
            <a:pPr rtl="0">
              <a:spcBef>
                <a:spcPts val="0"/>
              </a:spcBef>
              <a:buNone/>
            </a:pPr>
            <a:r>
              <a:t/>
            </a:r>
            <a:endParaRPr/>
          </a:p>
          <a:p>
            <a:pPr rtl="0">
              <a:spcBef>
                <a:spcPts val="0"/>
              </a:spcBef>
              <a:buNone/>
            </a:pPr>
            <a:r>
              <a:rPr lang="en"/>
              <a:t>Originally, our goal was to model the complex impedance of the meat. As a result, it was necessary to model the capacitance of the meat. Much of the first month of design was spent finding a microcontroller that was fast enough to be able to see the rise time of the meat. This was imperative to find Capacitance. </a:t>
            </a:r>
          </a:p>
          <a:p>
            <a:pPr rtl="0">
              <a:spcBef>
                <a:spcPts val="0"/>
              </a:spcBef>
              <a:buNone/>
            </a:pPr>
            <a:r>
              <a:t/>
            </a:r>
            <a:endParaRPr/>
          </a:p>
          <a:p>
            <a:pPr rtl="0">
              <a:spcBef>
                <a:spcPts val="0"/>
              </a:spcBef>
              <a:buNone/>
            </a:pPr>
            <a:r>
              <a:rPr lang="en"/>
              <a:t>We went from Arduino, to Beaglebone, to TI Launchpad. We learned a lot about sample rates haha. </a:t>
            </a:r>
          </a:p>
          <a:p>
            <a:pPr rtl="0">
              <a:spcBef>
                <a:spcPts val="0"/>
              </a:spcBef>
              <a:buNone/>
            </a:pPr>
            <a:r>
              <a:rPr lang="en"/>
              <a:t>Ultimately we arrived at a working solution on the launchpad. We were then able to measure Capacitance. While working on issues where it appeared that the meat was charging, we began to have a more stable model. It was at that time that we found that Capacitance was fairly insignificant to the accuracy of the model.</a:t>
            </a:r>
          </a:p>
          <a:p>
            <a:pPr rtl="0">
              <a:spcBef>
                <a:spcPts val="0"/>
              </a:spcBef>
              <a:buNone/>
            </a:pPr>
            <a:r>
              <a:t/>
            </a:r>
            <a:endParaRPr/>
          </a:p>
          <a:p>
            <a:pPr>
              <a:spcBef>
                <a:spcPts val="0"/>
              </a:spcBef>
              <a:buNone/>
            </a:pPr>
            <a:r>
              <a:rPr lang="en"/>
              <a:t>As a result, Capacitance was cut from testing. This allowed us to move back to the Arduino, as originally planned.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Brandon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Brandon</a:t>
            </a:r>
          </a:p>
          <a:p>
            <a:pPr rtl="0">
              <a:spcBef>
                <a:spcPts val="0"/>
              </a:spcBef>
              <a:buNone/>
            </a:pPr>
            <a:r>
              <a:rPr lang="en"/>
              <a:t>We really feel that this idea could be greatly improved. </a:t>
            </a:r>
          </a:p>
          <a:p>
            <a:pPr rtl="0">
              <a:spcBef>
                <a:spcPts val="0"/>
              </a:spcBef>
              <a:buNone/>
            </a:pPr>
            <a:r>
              <a:t/>
            </a:r>
            <a:endParaRPr/>
          </a:p>
          <a:p>
            <a:pPr rtl="0">
              <a:spcBef>
                <a:spcPts val="0"/>
              </a:spcBef>
              <a:buNone/>
            </a:pPr>
            <a:r>
              <a:rPr lang="en"/>
              <a:t>With enough time and testing, models could be developed for any form of meat. </a:t>
            </a:r>
          </a:p>
          <a:p>
            <a:pPr rtl="0">
              <a:spcBef>
                <a:spcPts val="0"/>
              </a:spcBef>
              <a:buNone/>
            </a:pPr>
            <a:r>
              <a:t/>
            </a:r>
            <a:endParaRPr/>
          </a:p>
          <a:p>
            <a:pPr rtl="0">
              <a:spcBef>
                <a:spcPts val="0"/>
              </a:spcBef>
              <a:buNone/>
            </a:pPr>
            <a:r>
              <a:rPr lang="en"/>
              <a:t>Our original goal was to develop a model that would allow for the accurate testing of Human body fat. When we learned we couldn’t do that, we were disappointed but we continued on. </a:t>
            </a:r>
          </a:p>
          <a:p>
            <a:pPr rtl="0">
              <a:spcBef>
                <a:spcPts val="0"/>
              </a:spcBef>
              <a:buNone/>
            </a:pPr>
            <a:r>
              <a:rPr lang="en"/>
              <a:t>We believe that with enough variables, arm lenght, height, weight, age, etc. That our device could be used to significantly out perform current on the market Body Fat Analyzers. </a:t>
            </a:r>
          </a:p>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0" name="Shape 1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b="1" lang="en"/>
              <a:t>Brandon</a:t>
            </a:r>
          </a:p>
          <a:p>
            <a:pPr rtl="0" lvl="0">
              <a:spcBef>
                <a:spcPts val="0"/>
              </a:spcBef>
              <a:buNone/>
            </a:pPr>
            <a:r>
              <a:rPr b="1" lang="en"/>
              <a:t>If applied to a human, We would have wanted to see the results of having 4 points of testing. As you can see here, there are a lot of factors that could be used to generate a very accurate model.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JD</a:t>
            </a:r>
          </a:p>
          <a:p>
            <a:pPr rtl="0">
              <a:spcBef>
                <a:spcPts val="0"/>
              </a:spcBef>
              <a:buNone/>
            </a:pPr>
            <a:r>
              <a:rPr lang="en"/>
              <a:t>We have made a device that as you all know tests the composition of a pork chop and returns to the user an estimated percentage. We will get into the way this was done a bit later. </a:t>
            </a:r>
          </a:p>
          <a:p>
            <a:pPr rtl="0">
              <a:spcBef>
                <a:spcPts val="0"/>
              </a:spcBef>
              <a:buNone/>
            </a:pPr>
            <a:r>
              <a:t/>
            </a:r>
            <a:endParaRPr/>
          </a:p>
          <a:p>
            <a:pPr rtl="0">
              <a:spcBef>
                <a:spcPts val="0"/>
              </a:spcBef>
              <a:buNone/>
            </a:pPr>
            <a:r>
              <a:rPr lang="en"/>
              <a:t>Our device is paired with a smartphone app via bluetooth to control the device and read results. We have Android and iOS support. </a:t>
            </a:r>
          </a:p>
          <a:p>
            <a:pPr>
              <a:spcBef>
                <a:spcPts val="0"/>
              </a:spcBef>
              <a:buNone/>
            </a:pPr>
            <a:r>
              <a:rPr lang="en"/>
              <a:t>The user can start and stop the test from their phone as well as see the results.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5" name="Shape 18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Brandon</a:t>
            </a:r>
          </a:p>
          <a:p>
            <a:pPr rtl="0">
              <a:spcBef>
                <a:spcPts val="0"/>
              </a:spcBef>
              <a:buNone/>
            </a:pPr>
            <a:r>
              <a:rPr lang="en"/>
              <a:t>To conclude we would like to demonstrate our device.</a:t>
            </a:r>
          </a:p>
          <a:p>
            <a:pPr rtl="0">
              <a:spcBef>
                <a:spcPts val="0"/>
              </a:spcBef>
              <a:buNone/>
            </a:pPr>
            <a:r>
              <a:t/>
            </a:r>
            <a:endParaRPr/>
          </a:p>
          <a:p>
            <a:pPr rtl="0">
              <a:spcBef>
                <a:spcPts val="0"/>
              </a:spcBef>
              <a:buNone/>
            </a:pPr>
            <a:r>
              <a:rPr lang="en"/>
              <a:t>Professor Bhatti, would you please start the test from this phone and tell us the results. </a:t>
            </a:r>
          </a:p>
          <a:p>
            <a:pPr rtl="0">
              <a:spcBef>
                <a:spcPts val="0"/>
              </a:spcBef>
              <a:buNone/>
            </a:pPr>
            <a:r>
              <a:t/>
            </a:r>
            <a:endParaRPr/>
          </a:p>
          <a:p>
            <a:pPr rtl="0">
              <a:spcBef>
                <a:spcPts val="0"/>
              </a:spcBef>
              <a:buNone/>
            </a:pPr>
            <a:r>
              <a:rPr lang="en"/>
              <a:t>Now, since our model is limited to pork, there isn’t terribly much variation from pork chop to pork chop so there isnt much wow factor. </a:t>
            </a:r>
          </a:p>
          <a:p>
            <a:pPr rtl="0">
              <a:spcBef>
                <a:spcPts val="0"/>
              </a:spcBef>
              <a:buNone/>
            </a:pPr>
            <a:r>
              <a:t/>
            </a:r>
            <a:endParaRPr/>
          </a:p>
          <a:p>
            <a:pPr rtl="0">
              <a:spcBef>
                <a:spcPts val="0"/>
              </a:spcBef>
              <a:buNone/>
            </a:pPr>
            <a:r>
              <a:rPr lang="en"/>
              <a:t>But regardless, we feel that this was a good proof of concept that this product could be applied to a wider range of meats to become a more valuable item, or even shifted to test on humans with favorable results. </a:t>
            </a:r>
          </a:p>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Marty</a:t>
            </a:r>
          </a:p>
          <a:p>
            <a:pPr rtl="0" lvl="0">
              <a:spcBef>
                <a:spcPts val="0"/>
              </a:spcBef>
              <a:buNone/>
            </a:pPr>
            <a:r>
              <a:rPr lang="en"/>
              <a:t>Here is a screen capture of our application. It runs on both android and iOS. The user will begin the test from the app. </a:t>
            </a:r>
          </a:p>
          <a:p>
            <a:pPr rtl="0" lvl="0">
              <a:spcBef>
                <a:spcPts val="0"/>
              </a:spcBef>
              <a:buNone/>
            </a:pPr>
            <a:r>
              <a:t/>
            </a:r>
            <a:endParaRPr/>
          </a:p>
          <a:p>
            <a:pPr rtl="0" lvl="0">
              <a:spcBef>
                <a:spcPts val="0"/>
              </a:spcBef>
              <a:buNone/>
            </a:pPr>
            <a:r>
              <a:rPr lang="en"/>
              <a:t>A progress bar details the progress of the test and the results are displayed when completed. </a:t>
            </a:r>
          </a:p>
          <a:p>
            <a:pPr rtl="0" lvl="0">
              <a:spcBef>
                <a:spcPts val="0"/>
              </a:spcBef>
              <a:buNone/>
            </a:pPr>
            <a:r>
              <a:t/>
            </a:r>
            <a:endParaRPr/>
          </a:p>
          <a:p>
            <a:pPr rtl="0" lvl="0">
              <a:spcBef>
                <a:spcPts val="0"/>
              </a:spcBef>
              <a:buNone/>
            </a:pPr>
            <a:r>
              <a:rPr lang="en"/>
              <a:t>The user can also cancel the test at any time.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Marty</a:t>
            </a:r>
          </a:p>
          <a:p>
            <a:pPr rtl="0" lvl="0">
              <a:spcBef>
                <a:spcPts val="0"/>
              </a:spcBef>
              <a:buNone/>
            </a:pPr>
            <a:r>
              <a:rPr lang="en"/>
              <a:t>Here is a visual representation of the ohm meter. </a:t>
            </a:r>
          </a:p>
          <a:p>
            <a:pPr rtl="0" lvl="0">
              <a:spcBef>
                <a:spcPts val="0"/>
              </a:spcBef>
              <a:buNone/>
            </a:pPr>
            <a:r>
              <a:t/>
            </a:r>
            <a:endParaRPr/>
          </a:p>
          <a:p>
            <a:pPr rtl="0" lvl="0">
              <a:spcBef>
                <a:spcPts val="0"/>
              </a:spcBef>
              <a:buNone/>
            </a:pPr>
            <a:r>
              <a:rPr lang="en"/>
              <a:t>The current through the system is measured from these two points.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JD</a:t>
            </a:r>
          </a:p>
          <a:p>
            <a:pPr rtl="0">
              <a:spcBef>
                <a:spcPts val="0"/>
              </a:spcBef>
              <a:buNone/>
            </a:pPr>
            <a:r>
              <a:t/>
            </a:r>
            <a:endParaRPr/>
          </a:p>
          <a:p>
            <a:pPr rtl="0">
              <a:spcBef>
                <a:spcPts val="0"/>
              </a:spcBef>
              <a:buNone/>
            </a:pPr>
            <a:r>
              <a:rPr lang="en"/>
              <a:t>In conclusion, we have a product that is accurate. Much of this is due to little variation from subject to subject. While resistance was significant, Weight was far more important. </a:t>
            </a:r>
          </a:p>
          <a:p>
            <a:pPr rtl="0">
              <a:spcBef>
                <a:spcPts val="0"/>
              </a:spcBef>
              <a:buNone/>
            </a:pPr>
            <a:r>
              <a:t/>
            </a:r>
            <a:endParaRPr/>
          </a:p>
          <a:p>
            <a:pPr rtl="0" lvl="0">
              <a:spcBef>
                <a:spcPts val="0"/>
              </a:spcBef>
              <a:buNone/>
            </a:pPr>
            <a:r>
              <a:rPr lang="en"/>
              <a:t>We have reached the conclusion that without significant improvements, this is not a marketable product.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Brandon and All</a:t>
            </a:r>
          </a:p>
          <a:p>
            <a:pPr rtl="0" lvl="0">
              <a:spcBef>
                <a:spcPts val="0"/>
              </a:spcBef>
              <a:buNone/>
            </a:pPr>
            <a:r>
              <a:rPr lang="en"/>
              <a:t>To conclude we would like to demonstrate our device.</a:t>
            </a:r>
          </a:p>
          <a:p>
            <a:pPr rtl="0" lvl="0">
              <a:spcBef>
                <a:spcPts val="0"/>
              </a:spcBef>
              <a:buNone/>
            </a:pPr>
            <a:r>
              <a:t/>
            </a:r>
            <a:endParaRPr/>
          </a:p>
          <a:p>
            <a:pPr rtl="0" lvl="0">
              <a:spcBef>
                <a:spcPts val="0"/>
              </a:spcBef>
              <a:buNone/>
            </a:pPr>
            <a:r>
              <a:rPr lang="en"/>
              <a:t>Professor Bhatti, would you please start the test from this phone and tell us the results. </a:t>
            </a:r>
          </a:p>
          <a:p>
            <a:pPr rtl="0" lvl="0">
              <a:spcBef>
                <a:spcPts val="0"/>
              </a:spcBef>
              <a:buNone/>
            </a:pPr>
            <a:r>
              <a:t/>
            </a:r>
            <a:endParaRPr/>
          </a:p>
          <a:p>
            <a:pPr rtl="0" lvl="0">
              <a:spcBef>
                <a:spcPts val="0"/>
              </a:spcBef>
              <a:buNone/>
            </a:pPr>
            <a:r>
              <a:rPr lang="en"/>
              <a:t>Now, since our model is limited to pork, there isn’t terribly much variation from pork chop to pork chop so there isnt much wow factor. </a:t>
            </a:r>
          </a:p>
          <a:p>
            <a:pPr rtl="0" lvl="0">
              <a:spcBef>
                <a:spcPts val="0"/>
              </a:spcBef>
              <a:buNone/>
            </a:pPr>
            <a:r>
              <a:t/>
            </a:r>
            <a:endParaRPr/>
          </a:p>
          <a:p>
            <a:pPr rtl="0" lvl="0">
              <a:spcBef>
                <a:spcPts val="0"/>
              </a:spcBef>
              <a:buNone/>
            </a:pPr>
            <a:r>
              <a:rPr lang="en"/>
              <a:t>But regardless, we feel that this was a good proof of concept that this product could be applied to a wider range of meats to become a more valuable item, or even shifted to test on humans with favorable results. </a:t>
            </a:r>
          </a:p>
          <a:p>
            <a:pPr rtl="0"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JD</a:t>
            </a:r>
          </a:p>
          <a:p>
            <a:pPr rtl="0">
              <a:spcBef>
                <a:spcPts val="0"/>
              </a:spcBef>
              <a:buNone/>
            </a:pPr>
            <a:r>
              <a:rPr lang="en"/>
              <a:t>Our device is simple to use. </a:t>
            </a:r>
          </a:p>
          <a:p>
            <a:pPr rtl="0">
              <a:spcBef>
                <a:spcPts val="0"/>
              </a:spcBef>
              <a:buNone/>
            </a:pPr>
            <a:r>
              <a:t/>
            </a:r>
            <a:endParaRPr/>
          </a:p>
          <a:p>
            <a:pPr rtl="0">
              <a:spcBef>
                <a:spcPts val="0"/>
              </a:spcBef>
              <a:buNone/>
            </a:pPr>
            <a:r>
              <a:rPr lang="en"/>
              <a:t>Simply weigh the meat, insert the wire probes into opposite ends, and begin the test through the app. </a:t>
            </a:r>
          </a:p>
          <a:p>
            <a:pPr rtl="0">
              <a:spcBef>
                <a:spcPts val="0"/>
              </a:spcBef>
              <a:buNone/>
            </a:pPr>
            <a:r>
              <a:t/>
            </a:r>
            <a:endParaRPr/>
          </a:p>
          <a:p>
            <a:pPr>
              <a:spcBef>
                <a:spcPts val="0"/>
              </a:spcBef>
              <a:buNone/>
            </a:pPr>
            <a:r>
              <a:rPr lang="en"/>
              <a:t>Once the test is complete, the results will be presented to the user on their phone.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JD</a:t>
            </a:r>
          </a:p>
          <a:p>
            <a:pPr rtl="0">
              <a:spcBef>
                <a:spcPts val="0"/>
              </a:spcBef>
              <a:buNone/>
            </a:pPr>
            <a:r>
              <a:rPr lang="en"/>
              <a:t>Lets take a look at the hardware.</a:t>
            </a:r>
          </a:p>
          <a:p>
            <a:pPr rtl="0">
              <a:spcBef>
                <a:spcPts val="0"/>
              </a:spcBef>
              <a:buNone/>
            </a:pPr>
            <a:r>
              <a:t/>
            </a:r>
            <a:endParaRPr/>
          </a:p>
          <a:p>
            <a:pPr rtl="0">
              <a:spcBef>
                <a:spcPts val="0"/>
              </a:spcBef>
              <a:buNone/>
            </a:pPr>
            <a:r>
              <a:rPr lang="en"/>
              <a:t>Our device is designed around the Arduino Uno. We are using analog pins on the device to measure the current through a known resistance, and then using that to find the resistance of the pork in question.</a:t>
            </a:r>
          </a:p>
          <a:p>
            <a:pPr rtl="0">
              <a:spcBef>
                <a:spcPts val="0"/>
              </a:spcBef>
              <a:buNone/>
            </a:pPr>
            <a:r>
              <a:t/>
            </a:r>
            <a:endParaRPr/>
          </a:p>
          <a:p>
            <a:pPr rtl="0">
              <a:spcBef>
                <a:spcPts val="0"/>
              </a:spcBef>
              <a:buNone/>
            </a:pPr>
            <a:r>
              <a:rPr lang="en"/>
              <a:t>The arduino is paired with a RedBearLab Bluetooth Shield. This device allows us to pair the FatAnalyzer with a smartphone. </a:t>
            </a:r>
          </a:p>
          <a:p>
            <a:pPr rtl="0">
              <a:spcBef>
                <a:spcPts val="0"/>
              </a:spcBef>
              <a:buNone/>
            </a:pPr>
            <a:r>
              <a:t/>
            </a:r>
            <a:endParaRPr/>
          </a:p>
          <a:p>
            <a:pPr>
              <a:spcBef>
                <a:spcPts val="0"/>
              </a:spcBef>
              <a:buNone/>
            </a:pPr>
            <a:r>
              <a:rPr lang="en"/>
              <a:t>To use it, you will also need a scale, and a Bluetooth Low energy capable smartphone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JD</a:t>
            </a:r>
          </a:p>
          <a:p>
            <a:pPr rtl="0">
              <a:spcBef>
                <a:spcPts val="0"/>
              </a:spcBef>
              <a:buNone/>
            </a:pPr>
            <a:r>
              <a:rPr lang="en"/>
              <a:t>On the software side, there are two code components. The smartphone app, and the arduino’s code. </a:t>
            </a:r>
          </a:p>
          <a:p>
            <a:pPr rtl="0">
              <a:spcBef>
                <a:spcPts val="0"/>
              </a:spcBef>
              <a:buNone/>
            </a:pPr>
            <a:r>
              <a:t/>
            </a:r>
            <a:endParaRPr/>
          </a:p>
          <a:p>
            <a:pPr rtl="0">
              <a:spcBef>
                <a:spcPts val="0"/>
              </a:spcBef>
              <a:buNone/>
            </a:pPr>
            <a:r>
              <a:rPr lang="en"/>
              <a:t>The arduino applies a voltage to the circuit, measuring the voltage drop across a known resistor to find the current. Ohms law then allows us to calculate the resistance of the meat. </a:t>
            </a:r>
          </a:p>
          <a:p>
            <a:pPr rtl="0">
              <a:spcBef>
                <a:spcPts val="0"/>
              </a:spcBef>
              <a:buNone/>
            </a:pPr>
            <a:r>
              <a:t/>
            </a:r>
            <a:endParaRPr/>
          </a:p>
          <a:p>
            <a:pPr>
              <a:spcBef>
                <a:spcPts val="0"/>
              </a:spcBef>
              <a:buNone/>
            </a:pPr>
            <a:r>
              <a:rPr lang="en"/>
              <a:t>The values for weight in grams and resistance are then plugged into the regression model we developed. The results yield the fat percentage of the pork. That info is then sent to the user via bluetooth.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Marty</a:t>
            </a:r>
          </a:p>
          <a:p>
            <a:pPr rtl="0" lvl="0">
              <a:spcBef>
                <a:spcPts val="0"/>
              </a:spcBef>
              <a:buNone/>
            </a:pPr>
            <a:r>
              <a:rPr lang="en"/>
              <a:t>As you have all seen many times this fall, are system set up is fairly simple. You have the Arduino Ohm meter that tests the pork resistance. The arduino interacts with the bluetooth module, which sends the data to the smartphone. The user can also start the test from the phone.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Marty</a:t>
            </a:r>
          </a:p>
          <a:p>
            <a:pPr rtl="0">
              <a:spcBef>
                <a:spcPts val="0"/>
              </a:spcBef>
              <a:buNone/>
            </a:pPr>
            <a:r>
              <a:rPr lang="en"/>
              <a:t>Here is a visual representation of the ohm meter. </a:t>
            </a:r>
          </a:p>
          <a:p>
            <a:pPr rtl="0">
              <a:spcBef>
                <a:spcPts val="0"/>
              </a:spcBef>
              <a:buNone/>
            </a:pPr>
            <a:r>
              <a:t/>
            </a:r>
            <a:endParaRPr/>
          </a:p>
          <a:p>
            <a:pPr rtl="0" lvl="0">
              <a:spcBef>
                <a:spcPts val="0"/>
              </a:spcBef>
              <a:buNone/>
            </a:pPr>
            <a:r>
              <a:rPr lang="en"/>
              <a:t>The current through the system is measured from these two points.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Marty</a:t>
            </a:r>
          </a:p>
          <a:p>
            <a:pPr rtl="0">
              <a:spcBef>
                <a:spcPts val="0"/>
              </a:spcBef>
              <a:buNone/>
            </a:pPr>
            <a:r>
              <a:rPr lang="en"/>
              <a:t>On the Bluetooth front, Our code is constantly making sure that connection is established and maintained so that the user is not annoyingly disconnected mid test. </a:t>
            </a:r>
          </a:p>
          <a:p>
            <a:pPr rtl="0">
              <a:spcBef>
                <a:spcPts val="0"/>
              </a:spcBef>
              <a:buNone/>
            </a:pPr>
            <a:r>
              <a:t/>
            </a:r>
            <a:endParaRPr/>
          </a:p>
          <a:p>
            <a:pPr rtl="0">
              <a:spcBef>
                <a:spcPts val="0"/>
              </a:spcBef>
              <a:buNone/>
            </a:pPr>
            <a:r>
              <a:rPr lang="en"/>
              <a:t>The app will not work unless a connection is established. </a:t>
            </a:r>
          </a:p>
          <a:p>
            <a:pPr rtl="0">
              <a:spcBef>
                <a:spcPts val="0"/>
              </a:spcBef>
              <a:buNone/>
            </a:pPr>
            <a:r>
              <a:t/>
            </a:r>
            <a:endParaRP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Marty</a:t>
            </a:r>
          </a:p>
          <a:p>
            <a:pPr rtl="0">
              <a:spcBef>
                <a:spcPts val="0"/>
              </a:spcBef>
              <a:buNone/>
            </a:pPr>
            <a:r>
              <a:rPr lang="en"/>
              <a:t>Here is a screen capture of our application. It runs on both android and iOS. The user will begin the test from the app. </a:t>
            </a:r>
          </a:p>
          <a:p>
            <a:pPr rtl="0">
              <a:spcBef>
                <a:spcPts val="0"/>
              </a:spcBef>
              <a:buNone/>
            </a:pPr>
            <a:r>
              <a:t/>
            </a:r>
            <a:endParaRPr/>
          </a:p>
          <a:p>
            <a:pPr rtl="0">
              <a:spcBef>
                <a:spcPts val="0"/>
              </a:spcBef>
              <a:buNone/>
            </a:pPr>
            <a:r>
              <a:rPr lang="en"/>
              <a:t>A progress bar details the progress of the test and the results are displayed when completed. </a:t>
            </a:r>
          </a:p>
          <a:p>
            <a:pPr rtl="0">
              <a:spcBef>
                <a:spcPts val="0"/>
              </a:spcBef>
              <a:buNone/>
            </a:pPr>
            <a:r>
              <a:t/>
            </a:r>
            <a:endParaRPr/>
          </a:p>
          <a:p>
            <a:pPr rtl="0" lvl="0">
              <a:spcBef>
                <a:spcPts val="0"/>
              </a:spcBef>
              <a:buNone/>
            </a:pPr>
            <a:r>
              <a:rPr lang="en"/>
              <a:t>The user can also cancel the test at any time. </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y="0" x="0"/>
          <a:ext cy="0" cx="0"/>
          <a:chOff y="0" x="0"/>
          <a:chExt cy="0" cx="0"/>
        </a:xfrm>
      </p:grpSpPr>
      <p:sp>
        <p:nvSpPr>
          <p:cNvPr id="48" name="Shape 48"/>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49" name="Shape 49"/>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y="0" x="0"/>
          <a:ext cy="0" cx="0"/>
          <a:chOff y="0" x="0"/>
          <a:chExt cy="0" cx="0"/>
        </a:xfrm>
      </p:grpSpPr>
      <p:sp>
        <p:nvSpPr>
          <p:cNvPr id="51" name="Shape 51"/>
          <p:cNvSpPr txBox="1"/>
          <p:nvPr>
            <p:ph idx="1" type="body"/>
          </p:nvPr>
        </p:nvSpPr>
        <p:spPr>
          <a:xfrm>
            <a:off y="4406309" x="457200"/>
            <a:ext cy="519599" cx="8229600"/>
          </a:xfrm>
          <a:prstGeom prst="rect">
            <a:avLst/>
          </a:prstGeom>
        </p:spPr>
        <p:txBody>
          <a:bodyPr bIns="91425" rIns="91425" lIns="91425" tIns="91425" anchor="t" anchorCtr="0"/>
          <a:lstStyle>
            <a:lvl1pPr algn="ctr" rtl="0">
              <a:spcBef>
                <a:spcPts val="0"/>
              </a:spcBef>
              <a:buSzPct val="100000"/>
              <a:buNone/>
              <a:defRPr sz="1800"/>
            </a:lvl1pPr>
          </a:lstStyle>
          <a:p/>
        </p:txBody>
      </p:sp>
      <p:cxnSp>
        <p:nvCxnSpPr>
          <p:cNvPr id="52" name="Shape 52"/>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y="0" x="0"/>
          <a:ext cy="0" cx="0"/>
          <a:chOff y="0" x="0"/>
          <a:chExt cy="0" cx="0"/>
        </a:xfrm>
      </p:grpSpPr>
      <p:cxnSp>
        <p:nvCxnSpPr>
          <p:cNvPr id="54" name="Shape 54"/>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
        <p:nvSpPr>
          <p:cNvPr id="26" name="Shape 26"/>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3" name="Shape 33"/>
        <p:cNvGrpSpPr/>
        <p:nvPr/>
      </p:nvGrpSpPr>
      <p:grpSpPr>
        <a:xfrm>
          <a:off y="0" x="0"/>
          <a:ext cy="0" cx="0"/>
          <a:chOff y="0" x="0"/>
          <a:chExt cy="0" cx="0"/>
        </a:xfrm>
      </p:grpSpPr>
      <p:sp>
        <p:nvSpPr>
          <p:cNvPr id="34" name="Shape 34"/>
          <p:cNvSpPr txBox="1"/>
          <p:nvPr>
            <p:ph type="ctrTitle"/>
          </p:nvPr>
        </p:nvSpPr>
        <p:spPr>
          <a:xfrm>
            <a:off y="563759" x="457200"/>
            <a:ext cy="3009600" cx="8229600"/>
          </a:xfrm>
          <a:prstGeom prst="rect">
            <a:avLst/>
          </a:prstGeom>
        </p:spPr>
        <p:txBody>
          <a:bodyPr bIns="91425" rIns="91425" lIns="91425" tIns="91425" anchor="t" anchorCtr="0"/>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p:txBody>
      </p:sp>
      <p:sp>
        <p:nvSpPr>
          <p:cNvPr id="35" name="Shape 35"/>
          <p:cNvSpPr txBox="1"/>
          <p:nvPr>
            <p:ph idx="1" type="subTitle"/>
          </p:nvPr>
        </p:nvSpPr>
        <p:spPr>
          <a:xfrm>
            <a:off y="3716392" x="457200"/>
            <a:ext cy="1232699" cx="8229600"/>
          </a:xfrm>
          <a:prstGeom prst="rect">
            <a:avLst/>
          </a:prstGeom>
        </p:spPr>
        <p:txBody>
          <a:bodyPr bIns="91425" rIns="91425" lIns="91425" tIns="91425" anchor="t" anchorCtr="0"/>
          <a:lstStyle>
            <a:lvl1pPr rtl="0">
              <a:spcBef>
                <a:spcPts val="0"/>
              </a:spcBef>
              <a:buClr>
                <a:schemeClr val="dk2"/>
              </a:buClr>
              <a:buSzPct val="100000"/>
              <a:buNone/>
              <a:defRPr sz="4800">
                <a:solidFill>
                  <a:schemeClr val="dk2"/>
                </a:solidFill>
              </a:defRPr>
            </a:lvl1pPr>
            <a:lvl2pPr rtl="0">
              <a:spcBef>
                <a:spcPts val="0"/>
              </a:spcBef>
              <a:buClr>
                <a:schemeClr val="dk2"/>
              </a:buClr>
              <a:buSzPct val="100000"/>
              <a:buNone/>
              <a:defRPr sz="4800">
                <a:solidFill>
                  <a:schemeClr val="dk2"/>
                </a:solidFill>
              </a:defRPr>
            </a:lvl2pPr>
            <a:lvl3pPr rtl="0">
              <a:spcBef>
                <a:spcPts val="0"/>
              </a:spcBef>
              <a:buClr>
                <a:schemeClr val="dk2"/>
              </a:buClr>
              <a:buSzPct val="100000"/>
              <a:buNone/>
              <a:defRPr sz="4800">
                <a:solidFill>
                  <a:schemeClr val="dk2"/>
                </a:solidFill>
              </a:defRPr>
            </a:lvl3pPr>
            <a:lvl4pPr rtl="0">
              <a:spcBef>
                <a:spcPts val="0"/>
              </a:spcBef>
              <a:buClr>
                <a:schemeClr val="dk2"/>
              </a:buClr>
              <a:buSzPct val="100000"/>
              <a:buNone/>
              <a:defRPr sz="4800">
                <a:solidFill>
                  <a:schemeClr val="dk2"/>
                </a:solidFill>
              </a:defRPr>
            </a:lvl4pPr>
            <a:lvl5pPr rtl="0">
              <a:spcBef>
                <a:spcPts val="0"/>
              </a:spcBef>
              <a:buClr>
                <a:schemeClr val="dk2"/>
              </a:buClr>
              <a:buSzPct val="100000"/>
              <a:buNone/>
              <a:defRPr sz="4800">
                <a:solidFill>
                  <a:schemeClr val="dk2"/>
                </a:solidFill>
              </a:defRPr>
            </a:lvl5pPr>
            <a:lvl6pPr rtl="0">
              <a:spcBef>
                <a:spcPts val="0"/>
              </a:spcBef>
              <a:buClr>
                <a:schemeClr val="dk2"/>
              </a:buClr>
              <a:buSzPct val="100000"/>
              <a:buNone/>
              <a:defRPr sz="4800">
                <a:solidFill>
                  <a:schemeClr val="dk2"/>
                </a:solidFill>
              </a:defRPr>
            </a:lvl6pPr>
            <a:lvl7pPr rtl="0">
              <a:spcBef>
                <a:spcPts val="0"/>
              </a:spcBef>
              <a:buClr>
                <a:schemeClr val="dk2"/>
              </a:buClr>
              <a:buSzPct val="100000"/>
              <a:buNone/>
              <a:defRPr sz="4800">
                <a:solidFill>
                  <a:schemeClr val="dk2"/>
                </a:solidFill>
              </a:defRPr>
            </a:lvl7pPr>
            <a:lvl8pPr rtl="0">
              <a:spcBef>
                <a:spcPts val="0"/>
              </a:spcBef>
              <a:buClr>
                <a:schemeClr val="dk2"/>
              </a:buClr>
              <a:buSzPct val="100000"/>
              <a:buNone/>
              <a:defRPr sz="4800">
                <a:solidFill>
                  <a:schemeClr val="dk2"/>
                </a:solidFill>
              </a:defRPr>
            </a:lvl8pPr>
            <a:lvl9pPr rtl="0">
              <a:spcBef>
                <a:spcPts val="0"/>
              </a:spcBef>
              <a:buClr>
                <a:schemeClr val="dk2"/>
              </a:buClr>
              <a:buSzPct val="100000"/>
              <a:buNone/>
              <a:defRPr sz="4800">
                <a:solidFill>
                  <a:schemeClr val="dk2"/>
                </a:solidFill>
              </a:defRPr>
            </a:lvl9pPr>
          </a:lstStyle>
          <a:p/>
        </p:txBody>
      </p:sp>
      <p:cxnSp>
        <p:nvCxnSpPr>
          <p:cNvPr id="36" name="Shape 36"/>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37" name="Shape 37"/>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40" name="Shape 40"/>
          <p:cNvSpPr txBox="1"/>
          <p:nvPr>
            <p:ph idx="1" type="body"/>
          </p:nvPr>
        </p:nvSpPr>
        <p:spPr>
          <a:xfrm>
            <a:off y="1200150" x="457200"/>
            <a:ext cy="3725699" cx="82296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41" name="Shape 41"/>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lstStyle>
            <a:lvl1pPr rtl="0">
              <a:spcBef>
                <a:spcPts val="0"/>
              </a:spcBef>
              <a:defRPr>
                <a:solidFill>
                  <a:srgbClr val="DA0002"/>
                </a:solidFill>
              </a:defRPr>
            </a:lvl1pPr>
            <a:lvl2pPr rtl="0">
              <a:spcBef>
                <a:spcPts val="0"/>
              </a:spcBef>
              <a:defRPr>
                <a:solidFill>
                  <a:srgbClr val="DA0002"/>
                </a:solidFill>
              </a:defRPr>
            </a:lvl2pPr>
            <a:lvl3pPr rtl="0">
              <a:spcBef>
                <a:spcPts val="0"/>
              </a:spcBef>
              <a:defRPr>
                <a:solidFill>
                  <a:srgbClr val="DA0002"/>
                </a:solidFill>
              </a:defRPr>
            </a:lvl3pPr>
            <a:lvl4pPr rtl="0">
              <a:spcBef>
                <a:spcPts val="0"/>
              </a:spcBef>
              <a:defRPr>
                <a:solidFill>
                  <a:srgbClr val="DA0002"/>
                </a:solidFill>
              </a:defRPr>
            </a:lvl4pPr>
            <a:lvl5pPr rtl="0">
              <a:spcBef>
                <a:spcPts val="0"/>
              </a:spcBef>
              <a:defRPr>
                <a:solidFill>
                  <a:srgbClr val="DA0002"/>
                </a:solidFill>
              </a:defRPr>
            </a:lvl5pPr>
            <a:lvl6pPr rtl="0">
              <a:spcBef>
                <a:spcPts val="0"/>
              </a:spcBef>
              <a:defRPr>
                <a:solidFill>
                  <a:srgbClr val="DA0002"/>
                </a:solidFill>
              </a:defRPr>
            </a:lvl6pPr>
            <a:lvl7pPr rtl="0">
              <a:spcBef>
                <a:spcPts val="0"/>
              </a:spcBef>
              <a:defRPr>
                <a:solidFill>
                  <a:srgbClr val="DA0002"/>
                </a:solidFill>
              </a:defRPr>
            </a:lvl7pPr>
            <a:lvl8pPr rtl="0">
              <a:spcBef>
                <a:spcPts val="0"/>
              </a:spcBef>
              <a:defRPr>
                <a:solidFill>
                  <a:srgbClr val="DA0002"/>
                </a:solidFill>
              </a:defRPr>
            </a:lvl8pPr>
            <a:lvl9pPr rtl="0">
              <a:spcBef>
                <a:spcPts val="0"/>
              </a:spcBef>
              <a:defRPr>
                <a:solidFill>
                  <a:srgbClr val="DA0002"/>
                </a:solidFill>
              </a:defRPr>
            </a:lvl9pPr>
          </a:lstStyle>
          <a:p/>
        </p:txBody>
      </p:sp>
      <p:sp>
        <p:nvSpPr>
          <p:cNvPr id="44" name="Shape 44"/>
          <p:cNvSpPr txBox="1"/>
          <p:nvPr>
            <p:ph idx="1" type="body"/>
          </p:nvPr>
        </p:nvSpPr>
        <p:spPr>
          <a:xfrm>
            <a:off y="1200150" x="457200"/>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2" type="body"/>
          </p:nvPr>
        </p:nvSpPr>
        <p:spPr>
          <a:xfrm>
            <a:off y="1200150" x="4692273"/>
            <a:ext cy="3725699" cx="3994500"/>
          </a:xfrm>
          <a:prstGeom prst="rect">
            <a:avLst/>
          </a:prstGeom>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46" name="Shape 46"/>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50" x="8556791"/>
            <a:ext cy="393524"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 name="Shape 29"/>
        <p:cNvGrpSpPr/>
        <p:nvPr/>
      </p:nvGrpSpPr>
      <p:grpSpPr>
        <a:xfrm>
          <a:off y="0" x="0"/>
          <a:ext cy="0" cx="0"/>
          <a:chOff y="0" x="0"/>
          <a:chExt cy="0" cx="0"/>
        </a:xfrm>
      </p:grpSpPr>
      <p:sp>
        <p:nvSpPr>
          <p:cNvPr id="30" name="Shape 30"/>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buClr>
                <a:schemeClr val="accent1"/>
              </a:buClr>
              <a:buSzPct val="100000"/>
              <a:buNone/>
              <a:defRPr b="1" sz="3600">
                <a:solidFill>
                  <a:schemeClr val="accent1"/>
                </a:solidFill>
              </a:defRPr>
            </a:lvl1pPr>
            <a:lvl2pPr rtl="0">
              <a:spcBef>
                <a:spcPts val="0"/>
              </a:spcBef>
              <a:buClr>
                <a:schemeClr val="accent1"/>
              </a:buClr>
              <a:buSzPct val="100000"/>
              <a:buNone/>
              <a:defRPr b="1" sz="3600">
                <a:solidFill>
                  <a:schemeClr val="accent1"/>
                </a:solidFill>
              </a:defRPr>
            </a:lvl2pPr>
            <a:lvl3pPr rtl="0">
              <a:spcBef>
                <a:spcPts val="0"/>
              </a:spcBef>
              <a:buClr>
                <a:schemeClr val="accent1"/>
              </a:buClr>
              <a:buSzPct val="100000"/>
              <a:buNone/>
              <a:defRPr b="1" sz="3600">
                <a:solidFill>
                  <a:schemeClr val="accent1"/>
                </a:solidFill>
              </a:defRPr>
            </a:lvl3pPr>
            <a:lvl4pPr rtl="0">
              <a:spcBef>
                <a:spcPts val="0"/>
              </a:spcBef>
              <a:buClr>
                <a:schemeClr val="accent1"/>
              </a:buClr>
              <a:buSzPct val="100000"/>
              <a:buNone/>
              <a:defRPr b="1" sz="3600">
                <a:solidFill>
                  <a:schemeClr val="accent1"/>
                </a:solidFill>
              </a:defRPr>
            </a:lvl4pPr>
            <a:lvl5pPr rtl="0">
              <a:spcBef>
                <a:spcPts val="0"/>
              </a:spcBef>
              <a:buClr>
                <a:schemeClr val="accent1"/>
              </a:buClr>
              <a:buSzPct val="100000"/>
              <a:buNone/>
              <a:defRPr b="1" sz="3600">
                <a:solidFill>
                  <a:schemeClr val="accent1"/>
                </a:solidFill>
              </a:defRPr>
            </a:lvl5pPr>
            <a:lvl6pPr rtl="0">
              <a:spcBef>
                <a:spcPts val="0"/>
              </a:spcBef>
              <a:buClr>
                <a:schemeClr val="accent1"/>
              </a:buClr>
              <a:buSzPct val="100000"/>
              <a:buNone/>
              <a:defRPr b="1" sz="3600">
                <a:solidFill>
                  <a:schemeClr val="accent1"/>
                </a:solidFill>
              </a:defRPr>
            </a:lvl6pPr>
            <a:lvl7pPr rtl="0">
              <a:spcBef>
                <a:spcPts val="0"/>
              </a:spcBef>
              <a:buClr>
                <a:schemeClr val="accent1"/>
              </a:buClr>
              <a:buSzPct val="100000"/>
              <a:buNone/>
              <a:defRPr b="1" sz="3600">
                <a:solidFill>
                  <a:schemeClr val="accent1"/>
                </a:solidFill>
              </a:defRPr>
            </a:lvl7pPr>
            <a:lvl8pPr rtl="0">
              <a:spcBef>
                <a:spcPts val="0"/>
              </a:spcBef>
              <a:buClr>
                <a:schemeClr val="accent1"/>
              </a:buClr>
              <a:buSzPct val="100000"/>
              <a:buNone/>
              <a:defRPr b="1" sz="3600">
                <a:solidFill>
                  <a:schemeClr val="accent1"/>
                </a:solidFill>
              </a:defRPr>
            </a:lvl8pPr>
            <a:lvl9pPr rtl="0">
              <a:spcBef>
                <a:spcPts val="0"/>
              </a:spcBef>
              <a:buClr>
                <a:schemeClr val="accent1"/>
              </a:buClr>
              <a:buSzPct val="100000"/>
              <a:buNone/>
              <a:defRPr b="1" sz="3600">
                <a:solidFill>
                  <a:schemeClr val="accent1"/>
                </a:solidFill>
              </a:defRPr>
            </a:lvl9pPr>
          </a:lstStyle>
          <a:p/>
        </p:txBody>
      </p:sp>
      <p:sp>
        <p:nvSpPr>
          <p:cNvPr id="31" name="Shape 31"/>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p:txBody>
      </p:sp>
      <p:cxnSp>
        <p:nvCxnSpPr>
          <p:cNvPr id="32" name="Shape 32"/>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8.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8.xml" Type="http://schemas.openxmlformats.org/officeDocument/2006/relationships/slideLayout" Id="rId1"/><Relationship Target="../media/image03.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8.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8.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8.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8.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8.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8.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8.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8.xml" Type="http://schemas.openxmlformats.org/officeDocument/2006/relationships/slideLayout" Id="rId1"/><Relationship Target="../media/image05.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8.xml" Type="http://schemas.openxmlformats.org/officeDocument/2006/relationships/slideLayout" Id="rId1"/><Relationship Target="../media/image07.jp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8.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8.xml" Type="http://schemas.openxmlformats.org/officeDocument/2006/relationships/slideLayout" Id="rId1"/><Relationship Target="../media/image02.png" Type="http://schemas.openxmlformats.org/officeDocument/2006/relationships/image" Id="rId4"/><Relationship Target="../media/image04.png" Type="http://schemas.openxmlformats.org/officeDocument/2006/relationships/image" Id="rId3"/><Relationship Target="../media/image01.png" Type="http://schemas.openxmlformats.org/officeDocument/2006/relationships/image" Id="rId5"/></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8.xml" Type="http://schemas.openxmlformats.org/officeDocument/2006/relationships/slideLayout" Id="rId1"/><Relationship Target="../media/image06.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8.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8.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8.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8.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8.xml" Type="http://schemas.openxmlformats.org/officeDocument/2006/relationships/slideLayout" Id="rId1"/><Relationship Target="../media/image00.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8.xml" Type="http://schemas.openxmlformats.org/officeDocument/2006/relationships/slideLayout" Id="rId1"/><Relationship Target="../media/image06.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8.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8.xml" Type="http://schemas.openxmlformats.org/officeDocument/2006/relationships/slideLayout" Id="rId1"/><Relationship Target="../media/image02.png" Type="http://schemas.openxmlformats.org/officeDocument/2006/relationships/image" Id="rId4"/><Relationship Target="../media/image04.png" Type="http://schemas.openxmlformats.org/officeDocument/2006/relationships/image" Id="rId3"/><Relationship Target="../media/image01.png" Type="http://schemas.openxmlformats.org/officeDocument/2006/relationships/image" Id="rId5"/></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ph type="ctrTitle"/>
          </p:nvPr>
        </p:nvSpPr>
        <p:spPr>
          <a:xfrm>
            <a:off y="1030392" x="685800"/>
            <a:ext cy="1159799" cx="7772400"/>
          </a:xfrm>
          <a:prstGeom prst="rect">
            <a:avLst/>
          </a:prstGeom>
        </p:spPr>
        <p:txBody>
          <a:bodyPr bIns="91425" rIns="91425" lIns="91425" tIns="91425" anchor="t" anchorCtr="0">
            <a:noAutofit/>
          </a:bodyPr>
          <a:lstStyle/>
          <a:p>
            <a:pPr rtl="0" lvl="0">
              <a:spcBef>
                <a:spcPts val="0"/>
              </a:spcBef>
              <a:buNone/>
            </a:pPr>
            <a:r>
              <a:rPr sz="3600" lang="en"/>
              <a:t>Fat Analysis of Meat with Smartphone Integration </a:t>
            </a:r>
          </a:p>
        </p:txBody>
      </p:sp>
      <p:sp>
        <p:nvSpPr>
          <p:cNvPr id="57" name="Shape 57"/>
          <p:cNvSpPr txBox="1"/>
          <p:nvPr>
            <p:ph idx="1" type="subTitle"/>
          </p:nvPr>
        </p:nvSpPr>
        <p:spPr>
          <a:xfrm>
            <a:off y="2454028" x="685800"/>
            <a:ext cy="784799" cx="7772400"/>
          </a:xfrm>
          <a:prstGeom prst="rect">
            <a:avLst/>
          </a:prstGeom>
        </p:spPr>
        <p:txBody>
          <a:bodyPr bIns="91425" rIns="91425" lIns="91425" tIns="91425" anchor="t" anchorCtr="0">
            <a:noAutofit/>
          </a:bodyPr>
          <a:lstStyle/>
          <a:p>
            <a:pPr rtl="0" lvl="0">
              <a:spcBef>
                <a:spcPts val="0"/>
              </a:spcBef>
              <a:buNone/>
            </a:pPr>
            <a:r>
              <a:rPr sz="2400" lang="en"/>
              <a:t>Team Quadcopter: Marty Alcala, Brandon Bruen, </a:t>
            </a:r>
          </a:p>
          <a:p>
            <a:pPr rtl="0" lvl="0">
              <a:spcBef>
                <a:spcPts val="0"/>
              </a:spcBef>
              <a:buNone/>
            </a:pPr>
            <a:r>
              <a:rPr sz="2400" lang="en"/>
              <a:t>John Bush (JD), Philip Gordon</a:t>
            </a:r>
          </a:p>
          <a:p>
            <a:pPr rtl="0" lvl="0">
              <a:spcBef>
                <a:spcPts val="0"/>
              </a:spcBef>
              <a:buNone/>
            </a:pPr>
            <a:r>
              <a:t/>
            </a:r>
            <a:endParaRPr sz="2400"/>
          </a:p>
          <a:p>
            <a:pPr rtl="0" lvl="0">
              <a:spcBef>
                <a:spcPts val="0"/>
              </a:spcBef>
              <a:buNone/>
            </a:pPr>
            <a:r>
              <a:t/>
            </a:r>
            <a:endParaRPr sz="2400"/>
          </a:p>
          <a:p>
            <a:pPr rtl="0" lvl="0">
              <a:spcBef>
                <a:spcPts val="0"/>
              </a:spcBef>
              <a:buNone/>
            </a:pPr>
            <a:r>
              <a:rPr sz="2400" lang="en"/>
              <a:t>ECE 4012 L2A: Professor Bhatti</a:t>
            </a:r>
          </a:p>
          <a:p>
            <a:pPr rtl="0" lvl="0">
              <a:spcBef>
                <a:spcPts val="0"/>
              </a:spcBef>
              <a:buNone/>
            </a:pPr>
            <a:r>
              <a:t/>
            </a:r>
            <a:endParaRPr sz="2400"/>
          </a:p>
          <a:p>
            <a:pPr rtl="0" lvl="0">
              <a:spcBef>
                <a:spcPts val="0"/>
              </a:spcBef>
              <a:buNone/>
            </a:pPr>
            <a:r>
              <a:t/>
            </a:r>
            <a:endParaRPr sz="2400"/>
          </a:p>
          <a:p>
            <a:pPr rtl="0" lvl="0">
              <a:spcBef>
                <a:spcPts val="0"/>
              </a:spcBef>
              <a:buNone/>
            </a:pPr>
            <a:r>
              <a:t/>
            </a:r>
            <a:endParaRPr sz="24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Biological Challenges</a:t>
            </a:r>
          </a:p>
        </p:txBody>
      </p:sp>
      <p:sp>
        <p:nvSpPr>
          <p:cNvPr id="119" name="Shape 11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AutoNum type="arabicPeriod"/>
            </a:pPr>
            <a:r>
              <a:rPr lang="en"/>
              <a:t>Meat begins to “charge up” slowly when a voltage is applied across it, causing the resistance reading to increase with time</a:t>
            </a:r>
            <a:br>
              <a:rPr lang="en"/>
            </a:br>
          </a:p>
          <a:p>
            <a:pPr lvl="0" indent="-419100" marL="457200">
              <a:spcBef>
                <a:spcPts val="0"/>
              </a:spcBef>
              <a:buClr>
                <a:schemeClr val="dk1"/>
              </a:buClr>
              <a:buSzPct val="100000"/>
              <a:buFont typeface="Arial"/>
              <a:buAutoNum type="arabicPeriod"/>
            </a:pPr>
            <a:r>
              <a:rPr lang="en"/>
              <a:t>Used a quick pulse approach to counteract this. The results are even more interesting..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Biological Discoveries</a:t>
            </a:r>
          </a:p>
        </p:txBody>
      </p:sp>
      <p:pic>
        <p:nvPicPr>
          <p:cNvPr id="125" name="Shape 125"/>
          <p:cNvPicPr preferRelativeResize="0"/>
          <p:nvPr/>
        </p:nvPicPr>
        <p:blipFill>
          <a:blip r:embed="rId3">
            <a:alphaModFix/>
          </a:blip>
          <a:stretch>
            <a:fillRect/>
          </a:stretch>
        </p:blipFill>
        <p:spPr>
          <a:xfrm>
            <a:off y="1271100" x="975375"/>
            <a:ext cy="3533775" cx="6981825"/>
          </a:xfrm>
          <a:prstGeom prst="rect">
            <a:avLst/>
          </a:prstGeom>
          <a:noFill/>
          <a:ln>
            <a:noFill/>
          </a:ln>
        </p:spPr>
      </p:pic>
      <p:sp>
        <p:nvSpPr>
          <p:cNvPr id="126" name="Shape 126"/>
          <p:cNvSpPr txBox="1"/>
          <p:nvPr/>
        </p:nvSpPr>
        <p:spPr>
          <a:xfrm>
            <a:off y="1813075" x="7023200"/>
            <a:ext cy="334200" cx="1040100"/>
          </a:xfrm>
          <a:prstGeom prst="rect">
            <a:avLst/>
          </a:prstGeom>
          <a:noFill/>
          <a:ln>
            <a:noFill/>
          </a:ln>
        </p:spPr>
        <p:txBody>
          <a:bodyPr bIns="91425" rIns="91425" lIns="91425" tIns="91425" anchor="t" anchorCtr="0">
            <a:noAutofit/>
          </a:bodyPr>
          <a:lstStyle/>
          <a:p>
            <a:pPr>
              <a:spcBef>
                <a:spcPts val="0"/>
              </a:spcBef>
              <a:buNone/>
            </a:pPr>
            <a:r>
              <a:rPr lang="en"/>
              <a:t>Fatty Pork</a:t>
            </a:r>
          </a:p>
        </p:txBody>
      </p:sp>
      <p:sp>
        <p:nvSpPr>
          <p:cNvPr id="127" name="Shape 127"/>
          <p:cNvSpPr txBox="1"/>
          <p:nvPr/>
        </p:nvSpPr>
        <p:spPr>
          <a:xfrm>
            <a:off y="1994875" x="7023200"/>
            <a:ext cy="334200" cx="1040100"/>
          </a:xfrm>
          <a:prstGeom prst="rect">
            <a:avLst/>
          </a:prstGeom>
          <a:noFill/>
          <a:ln>
            <a:noFill/>
          </a:ln>
        </p:spPr>
        <p:txBody>
          <a:bodyPr bIns="91425" rIns="91425" lIns="91425" tIns="91425" anchor="t" anchorCtr="0">
            <a:noAutofit/>
          </a:bodyPr>
          <a:lstStyle/>
          <a:p>
            <a:pPr rtl="0" lvl="0">
              <a:spcBef>
                <a:spcPts val="0"/>
              </a:spcBef>
              <a:buNone/>
            </a:pPr>
            <a:r>
              <a:rPr lang="en"/>
              <a:t>Lean Pork</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Generated Pork Regression Model</a:t>
            </a:r>
          </a:p>
        </p:txBody>
      </p:sp>
      <p:sp>
        <p:nvSpPr>
          <p:cNvPr id="133" name="Shape 13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Linear regression                                      Number of obs =      53</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                                                       F(  2,    50) =   67.27</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                                                       Prob &gt; F      =  0.0000</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                                                       R-squared     =  0.8619</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                                                       Root MSE      =  5.2629</a:t>
            </a:r>
          </a:p>
          <a:p>
            <a:pPr rtl="0" lvl="0">
              <a:spcBef>
                <a:spcPts val="0"/>
              </a:spcBef>
              <a:buClr>
                <a:schemeClr val="dk1"/>
              </a:buClr>
              <a:buFont typeface="Arial"/>
              <a:buNone/>
            </a:pPr>
            <a:r>
              <a:t/>
            </a:r>
            <a:endParaRPr sz="1200">
              <a:solidFill>
                <a:srgbClr val="000000"/>
              </a:solidFill>
              <a:latin typeface="Courier New"/>
              <a:ea typeface="Courier New"/>
              <a:cs typeface="Courier New"/>
              <a:sym typeface="Courier New"/>
            </a:endParaRP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               |               Robust</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    leanweight |      Coef.   Std. Err.      t    P&gt;|t|     [95% Conf. Interval]</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resistanceohms |  -.0047503    .002185    -2.17   0.034     -.009139   -.0003616</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       weightg |   .5542703   .0496811    11.16   0.000     .4544829    .6540577</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         _cons |   1.207298   5.077608     0.24   0.813    -8.991377    11.40597</a:t>
            </a:r>
          </a:p>
          <a:p>
            <a:pPr rtl="0" lvl="0">
              <a:spcBef>
                <a:spcPts val="0"/>
              </a:spcBef>
              <a:buClr>
                <a:schemeClr val="dk1"/>
              </a:buClr>
              <a:buSzPct val="91666"/>
              <a:buFont typeface="Arial"/>
              <a:buNone/>
            </a:pPr>
            <a:r>
              <a:rPr sz="1200" lang="en">
                <a:solidFill>
                  <a:srgbClr val="000000"/>
                </a:solidFill>
                <a:latin typeface="Courier New"/>
                <a:ea typeface="Courier New"/>
                <a:cs typeface="Courier New"/>
                <a:sym typeface="Courier New"/>
              </a:rPr>
              <a:t>--------------------------------------------------------------------------------</a:t>
            </a:r>
          </a:p>
          <a:p>
            <a:pPr rtl="0" lvl="0">
              <a:spcBef>
                <a:spcPts val="0"/>
              </a:spcBef>
              <a:buClr>
                <a:schemeClr val="dk1"/>
              </a:buClr>
              <a:buFont typeface="Arial"/>
              <a:buNone/>
            </a:pPr>
            <a:r>
              <a:t/>
            </a:r>
            <a:endParaRPr>
              <a:solidFill>
                <a:srgbClr val="000000"/>
              </a:solidFill>
            </a:endParaRPr>
          </a:p>
          <a:p>
            <a:pPr>
              <a:spcBef>
                <a:spcPts val="0"/>
              </a:spcBef>
              <a:buNone/>
            </a:pPr>
            <a:r>
              <a:t/>
            </a:r>
            <a:endParaRPr>
              <a:solidFill>
                <a:srgbClr val="000000"/>
              </a:solidFil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Fat Computation</a:t>
            </a:r>
          </a:p>
        </p:txBody>
      </p:sp>
      <p:sp>
        <p:nvSpPr>
          <p:cNvPr id="139" name="Shape 1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AutoNum type="arabicPeriod"/>
            </a:pPr>
            <a:r>
              <a:rPr lang="en"/>
              <a:t>Take computed lean weight from regression</a:t>
            </a:r>
          </a:p>
          <a:p>
            <a:pPr rtl="0" lvl="0" indent="-419100" marL="457200">
              <a:spcBef>
                <a:spcPts val="0"/>
              </a:spcBef>
              <a:buClr>
                <a:schemeClr val="dk1"/>
              </a:buClr>
              <a:buSzPct val="100000"/>
              <a:buFont typeface="Arial"/>
              <a:buAutoNum type="arabicPeriod"/>
            </a:pPr>
            <a:r>
              <a:rPr lang="en"/>
              <a:t>Assume 35% water weight</a:t>
            </a:r>
          </a:p>
          <a:p>
            <a:pPr rtl="0" lvl="0" indent="-419100" marL="457200">
              <a:spcBef>
                <a:spcPts val="0"/>
              </a:spcBef>
              <a:buClr>
                <a:schemeClr val="dk1"/>
              </a:buClr>
              <a:buSzPct val="100000"/>
              <a:buFont typeface="Arial"/>
              <a:buAutoNum type="arabicPeriod"/>
            </a:pPr>
            <a:r>
              <a:rPr lang="en"/>
              <a:t>Fat weight = Total Weight - Lean Weight - Water Weight</a:t>
            </a:r>
          </a:p>
          <a:p>
            <a:pPr rtl="0" lvl="0" indent="-419100" marL="457200">
              <a:spcBef>
                <a:spcPts val="0"/>
              </a:spcBef>
              <a:buClr>
                <a:schemeClr val="dk1"/>
              </a:buClr>
              <a:buSzPct val="100000"/>
              <a:buFont typeface="Arial"/>
              <a:buAutoNum type="arabicPeriod"/>
            </a:pPr>
            <a:r>
              <a:rPr lang="en"/>
              <a:t>Fat percentage = Fat weight/(Non-water weight)</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Testing</a:t>
            </a:r>
          </a:p>
        </p:txBody>
      </p:sp>
      <p:sp>
        <p:nvSpPr>
          <p:cNvPr id="145" name="Shape 14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Meat resistance was tested using the FatAnalyzer</a:t>
            </a:r>
          </a:p>
          <a:p>
            <a:pPr rtl="0" lvl="0" indent="-419100" marL="457200">
              <a:spcBef>
                <a:spcPts val="0"/>
              </a:spcBef>
              <a:buClr>
                <a:schemeClr val="dk1"/>
              </a:buClr>
              <a:buSzPct val="100000"/>
              <a:buFont typeface="Arial"/>
              <a:buChar char="●"/>
            </a:pPr>
            <a:r>
              <a:rPr lang="en"/>
              <a:t>That data was collected along with the weight and length of the pork</a:t>
            </a:r>
          </a:p>
          <a:p>
            <a:pPr rtl="0" lvl="0" indent="-419100" marL="457200">
              <a:spcBef>
                <a:spcPts val="0"/>
              </a:spcBef>
              <a:buClr>
                <a:schemeClr val="dk1"/>
              </a:buClr>
              <a:buSzPct val="100000"/>
              <a:buFont typeface="Arial"/>
              <a:buChar char="●"/>
            </a:pPr>
            <a:r>
              <a:rPr lang="en"/>
              <a:t>The Pork was then boiled down until fat and lean mass were separated and all water weight was removed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Specifications</a:t>
            </a:r>
          </a:p>
        </p:txBody>
      </p:sp>
      <p:graphicFrame>
        <p:nvGraphicFramePr>
          <p:cNvPr id="151" name="Shape 151"/>
          <p:cNvGraphicFramePr/>
          <p:nvPr/>
        </p:nvGraphicFramePr>
        <p:xfrm>
          <a:off y="1394550" x="952500"/>
          <a:ext cy="3000000" cx="3000000"/>
        </p:xfrm>
        <a:graphic>
          <a:graphicData uri="http://schemas.openxmlformats.org/drawingml/2006/table">
            <a:tbl>
              <a:tblPr>
                <a:noFill/>
                <a:tableStyleId>{9097A2DC-7EDB-453F-BD0A-D3432326F028}</a:tableStyleId>
              </a:tblPr>
              <a:tblGrid>
                <a:gridCol w="2413000"/>
                <a:gridCol w="2413000"/>
                <a:gridCol w="2413000"/>
              </a:tblGrid>
              <a:tr h="381000">
                <a:tc>
                  <a:txBody>
                    <a:bodyPr>
                      <a:noAutofit/>
                    </a:bodyPr>
                    <a:lstStyle/>
                    <a:p>
                      <a:pPr rtl="0">
                        <a:spcBef>
                          <a:spcPts val="0"/>
                        </a:spcBef>
                        <a:buNone/>
                      </a:pPr>
                      <a:r>
                        <a:rPr b="1" lang="en"/>
                        <a:t>Specification</a:t>
                      </a:r>
                    </a:p>
                  </a:txBody>
                  <a:tcPr marR="91425" marB="91425" marT="91425" marL="91425"/>
                </a:tc>
                <a:tc>
                  <a:txBody>
                    <a:bodyPr>
                      <a:noAutofit/>
                    </a:bodyPr>
                    <a:lstStyle/>
                    <a:p>
                      <a:pPr rtl="0">
                        <a:spcBef>
                          <a:spcPts val="0"/>
                        </a:spcBef>
                        <a:buNone/>
                      </a:pPr>
                      <a:r>
                        <a:rPr b="1" lang="en"/>
                        <a:t>Objective</a:t>
                      </a:r>
                    </a:p>
                  </a:txBody>
                  <a:tcPr marR="91425" marB="91425" marT="91425" marL="91425"/>
                </a:tc>
                <a:tc>
                  <a:txBody>
                    <a:bodyPr>
                      <a:noAutofit/>
                    </a:bodyPr>
                    <a:lstStyle/>
                    <a:p>
                      <a:pPr rtl="0">
                        <a:spcBef>
                          <a:spcPts val="0"/>
                        </a:spcBef>
                        <a:buNone/>
                      </a:pPr>
                      <a:r>
                        <a:rPr b="1" lang="en"/>
                        <a:t>Final Implementation</a:t>
                      </a:r>
                    </a:p>
                  </a:txBody>
                  <a:tcPr marR="91425" marB="91425" marT="91425" marL="91425"/>
                </a:tc>
              </a:tr>
              <a:tr h="381000">
                <a:tc>
                  <a:txBody>
                    <a:bodyPr>
                      <a:noAutofit/>
                    </a:bodyPr>
                    <a:lstStyle/>
                    <a:p>
                      <a:pPr rtl="0" lvl="0">
                        <a:spcBef>
                          <a:spcPts val="0"/>
                        </a:spcBef>
                        <a:buNone/>
                      </a:pPr>
                      <a:r>
                        <a:rPr lang="en"/>
                        <a:t>Target Subject</a:t>
                      </a:r>
                    </a:p>
                  </a:txBody>
                  <a:tcPr marR="91425" marB="91425" marT="91425" marL="91425"/>
                </a:tc>
                <a:tc>
                  <a:txBody>
                    <a:bodyPr>
                      <a:noAutofit/>
                    </a:bodyPr>
                    <a:lstStyle/>
                    <a:p>
                      <a:pPr rtl="0" lvl="0">
                        <a:spcBef>
                          <a:spcPts val="0"/>
                        </a:spcBef>
                        <a:buNone/>
                      </a:pPr>
                      <a:r>
                        <a:rPr lang="en"/>
                        <a:t>Cuts of Meat</a:t>
                      </a:r>
                    </a:p>
                  </a:txBody>
                  <a:tcPr marR="91425" marB="91425" marT="91425" marL="91425"/>
                </a:tc>
                <a:tc>
                  <a:txBody>
                    <a:bodyPr>
                      <a:noAutofit/>
                    </a:bodyPr>
                    <a:lstStyle/>
                    <a:p>
                      <a:pPr rtl="0">
                        <a:spcBef>
                          <a:spcPts val="0"/>
                        </a:spcBef>
                        <a:buNone/>
                      </a:pPr>
                      <a:r>
                        <a:rPr lang="en"/>
                        <a:t>Pork Chops</a:t>
                      </a:r>
                    </a:p>
                  </a:txBody>
                  <a:tcPr marR="91425" marB="91425" marT="91425" marL="91425"/>
                </a:tc>
              </a:tr>
              <a:tr h="381000">
                <a:tc>
                  <a:txBody>
                    <a:bodyPr>
                      <a:noAutofit/>
                    </a:bodyPr>
                    <a:lstStyle/>
                    <a:p>
                      <a:pPr rtl="0" lvl="0">
                        <a:spcBef>
                          <a:spcPts val="0"/>
                        </a:spcBef>
                        <a:buNone/>
                      </a:pPr>
                      <a:r>
                        <a:rPr lang="en"/>
                        <a:t>Meat Fat % Accuracy</a:t>
                      </a:r>
                    </a:p>
                  </a:txBody>
                  <a:tcPr marR="91425" marB="91425" marT="91425" marL="91425"/>
                </a:tc>
                <a:tc>
                  <a:txBody>
                    <a:bodyPr>
                      <a:noAutofit/>
                    </a:bodyPr>
                    <a:lstStyle/>
                    <a:p>
                      <a:pPr rtl="0" lvl="0">
                        <a:spcBef>
                          <a:spcPts val="0"/>
                        </a:spcBef>
                        <a:buNone/>
                      </a:pPr>
                      <a:r>
                        <a:rPr lang="en"/>
                        <a:t>10-20%</a:t>
                      </a:r>
                    </a:p>
                  </a:txBody>
                  <a:tcPr marR="91425" marB="91425" marT="91425" marL="91425"/>
                </a:tc>
                <a:tc>
                  <a:txBody>
                    <a:bodyPr>
                      <a:noAutofit/>
                    </a:bodyPr>
                    <a:lstStyle/>
                    <a:p>
                      <a:pPr rtl="0">
                        <a:spcBef>
                          <a:spcPts val="0"/>
                        </a:spcBef>
                        <a:buNone/>
                      </a:pPr>
                      <a:r>
                        <a:rPr lang="en"/>
                        <a:t>14%</a:t>
                      </a:r>
                    </a:p>
                  </a:txBody>
                  <a:tcPr marR="91425" marB="91425" marT="91425" marL="91425"/>
                </a:tc>
              </a:tr>
              <a:tr h="381000">
                <a:tc>
                  <a:txBody>
                    <a:bodyPr>
                      <a:noAutofit/>
                    </a:bodyPr>
                    <a:lstStyle/>
                    <a:p>
                      <a:pPr rtl="0" lvl="0">
                        <a:spcBef>
                          <a:spcPts val="0"/>
                        </a:spcBef>
                        <a:buNone/>
                      </a:pPr>
                      <a:r>
                        <a:rPr lang="en"/>
                        <a:t>Test Duration</a:t>
                      </a:r>
                    </a:p>
                  </a:txBody>
                  <a:tcPr marR="91425" marB="91425" marT="91425" marL="91425"/>
                </a:tc>
                <a:tc>
                  <a:txBody>
                    <a:bodyPr>
                      <a:noAutofit/>
                    </a:bodyPr>
                    <a:lstStyle/>
                    <a:p>
                      <a:pPr rtl="0" lvl="0">
                        <a:spcBef>
                          <a:spcPts val="0"/>
                        </a:spcBef>
                        <a:buNone/>
                      </a:pPr>
                      <a:r>
                        <a:rPr lang="en"/>
                        <a:t>&lt;10 Seconds</a:t>
                      </a:r>
                    </a:p>
                  </a:txBody>
                  <a:tcPr marR="91425" marB="91425" marT="91425" marL="91425"/>
                </a:tc>
                <a:tc>
                  <a:txBody>
                    <a:bodyPr>
                      <a:noAutofit/>
                    </a:bodyPr>
                    <a:lstStyle/>
                    <a:p>
                      <a:pPr rtl="0">
                        <a:spcBef>
                          <a:spcPts val="0"/>
                        </a:spcBef>
                        <a:buNone/>
                      </a:pPr>
                      <a:r>
                        <a:rPr lang="en"/>
                        <a:t>&lt;10 Seconds</a:t>
                      </a:r>
                    </a:p>
                  </a:txBody>
                  <a:tcPr marR="91425" marB="91425" marT="91425" marL="91425"/>
                </a:tc>
              </a:tr>
              <a:tr h="381000">
                <a:tc>
                  <a:txBody>
                    <a:bodyPr>
                      <a:noAutofit/>
                    </a:bodyPr>
                    <a:lstStyle/>
                    <a:p>
                      <a:pPr rtl="0" lvl="0">
                        <a:spcBef>
                          <a:spcPts val="0"/>
                        </a:spcBef>
                        <a:buNone/>
                      </a:pPr>
                      <a:r>
                        <a:rPr lang="en"/>
                        <a:t>Device Weight</a:t>
                      </a:r>
                    </a:p>
                  </a:txBody>
                  <a:tcPr marR="91425" marB="91425" marT="91425" marL="91425"/>
                </a:tc>
                <a:tc>
                  <a:txBody>
                    <a:bodyPr>
                      <a:noAutofit/>
                    </a:bodyPr>
                    <a:lstStyle/>
                    <a:p>
                      <a:pPr rtl="0" lvl="0">
                        <a:spcBef>
                          <a:spcPts val="0"/>
                        </a:spcBef>
                        <a:buNone/>
                      </a:pPr>
                      <a:r>
                        <a:rPr lang="en"/>
                        <a:t>&lt;3 lbs</a:t>
                      </a:r>
                    </a:p>
                  </a:txBody>
                  <a:tcPr marR="91425" marB="91425" marT="91425" marL="91425"/>
                </a:tc>
                <a:tc>
                  <a:txBody>
                    <a:bodyPr>
                      <a:noAutofit/>
                    </a:bodyPr>
                    <a:lstStyle/>
                    <a:p>
                      <a:pPr rtl="0">
                        <a:spcBef>
                          <a:spcPts val="0"/>
                        </a:spcBef>
                        <a:buNone/>
                      </a:pPr>
                      <a:r>
                        <a:rPr lang="en"/>
                        <a:t>0.60 lbs</a:t>
                      </a:r>
                    </a:p>
                  </a:txBody>
                  <a:tcPr marR="91425" marB="91425" marT="91425" marL="91425"/>
                </a:tc>
              </a:tr>
              <a:tr h="381000">
                <a:tc>
                  <a:txBody>
                    <a:bodyPr>
                      <a:noAutofit/>
                    </a:bodyPr>
                    <a:lstStyle/>
                    <a:p>
                      <a:pPr rtl="0" lvl="0">
                        <a:spcBef>
                          <a:spcPts val="0"/>
                        </a:spcBef>
                        <a:buNone/>
                      </a:pPr>
                      <a:r>
                        <a:rPr lang="en"/>
                        <a:t>Signal Voltage</a:t>
                      </a:r>
                    </a:p>
                  </a:txBody>
                  <a:tcPr marR="91425" marB="91425" marT="91425" marL="91425"/>
                </a:tc>
                <a:tc>
                  <a:txBody>
                    <a:bodyPr>
                      <a:noAutofit/>
                    </a:bodyPr>
                    <a:lstStyle/>
                    <a:p>
                      <a:pPr rtl="0" lvl="0">
                        <a:spcBef>
                          <a:spcPts val="0"/>
                        </a:spcBef>
                        <a:buNone/>
                      </a:pPr>
                      <a:r>
                        <a:rPr lang="en"/>
                        <a:t>3.3 - 5 V</a:t>
                      </a:r>
                    </a:p>
                  </a:txBody>
                  <a:tcPr marR="91425" marB="91425" marT="91425" marL="91425"/>
                </a:tc>
                <a:tc>
                  <a:txBody>
                    <a:bodyPr>
                      <a:noAutofit/>
                    </a:bodyPr>
                    <a:lstStyle/>
                    <a:p>
                      <a:pPr rtl="0">
                        <a:spcBef>
                          <a:spcPts val="0"/>
                        </a:spcBef>
                        <a:buNone/>
                      </a:pPr>
                      <a:r>
                        <a:rPr lang="en"/>
                        <a:t>5 V</a:t>
                      </a:r>
                    </a:p>
                  </a:txBody>
                  <a:tcPr marR="91425" marB="91425" marT="91425" marL="91425"/>
                </a:tc>
              </a:tr>
              <a:tr h="381000">
                <a:tc>
                  <a:txBody>
                    <a:bodyPr>
                      <a:noAutofit/>
                    </a:bodyPr>
                    <a:lstStyle/>
                    <a:p>
                      <a:pPr rtl="0" lvl="0">
                        <a:spcBef>
                          <a:spcPts val="0"/>
                        </a:spcBef>
                        <a:buNone/>
                      </a:pPr>
                      <a:r>
                        <a:rPr lang="en"/>
                        <a:t>Number of Probes</a:t>
                      </a:r>
                    </a:p>
                  </a:txBody>
                  <a:tcPr marR="91425" marB="91425" marT="91425" marL="91425"/>
                </a:tc>
                <a:tc>
                  <a:txBody>
                    <a:bodyPr>
                      <a:noAutofit/>
                    </a:bodyPr>
                    <a:lstStyle/>
                    <a:p>
                      <a:pPr rtl="0" lvl="0">
                        <a:spcBef>
                          <a:spcPts val="0"/>
                        </a:spcBef>
                        <a:buNone/>
                      </a:pPr>
                      <a:r>
                        <a:rPr lang="en"/>
                        <a:t>2 - 4</a:t>
                      </a:r>
                    </a:p>
                  </a:txBody>
                  <a:tcPr marR="91425" marB="91425" marT="91425" marL="91425"/>
                </a:tc>
                <a:tc>
                  <a:txBody>
                    <a:bodyPr>
                      <a:noAutofit/>
                    </a:bodyPr>
                    <a:lstStyle/>
                    <a:p>
                      <a:pPr rtl="0">
                        <a:spcBef>
                          <a:spcPts val="0"/>
                        </a:spcBef>
                        <a:buNone/>
                      </a:pPr>
                      <a:r>
                        <a:rPr lang="en"/>
                        <a:t>2</a:t>
                      </a:r>
                    </a:p>
                  </a:txBody>
                  <a:tcPr marR="91425" marB="91425" marT="91425" marL="91425"/>
                </a:tc>
              </a:tr>
            </a:tbl>
          </a:graphicData>
        </a:graphic>
      </p:graphicFrame>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Design Issues Encountered</a:t>
            </a:r>
          </a:p>
        </p:txBody>
      </p:sp>
      <p:sp>
        <p:nvSpPr>
          <p:cNvPr id="157" name="Shape 15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Original idea involved testing complex impedance of meat</a:t>
            </a:r>
          </a:p>
          <a:p>
            <a:pPr rtl="0" lvl="1" indent="-381000" marL="914400">
              <a:spcBef>
                <a:spcPts val="0"/>
              </a:spcBef>
              <a:buClr>
                <a:schemeClr val="dk1"/>
              </a:buClr>
              <a:buSzPct val="80000"/>
              <a:buFont typeface="Courier New"/>
              <a:buChar char="o"/>
            </a:pPr>
            <a:r>
              <a:rPr lang="en"/>
              <a:t>Include capacitance as another parameter in the model</a:t>
            </a:r>
          </a:p>
          <a:p>
            <a:pPr rtl="0" lvl="1" indent="-381000" marL="914400">
              <a:spcBef>
                <a:spcPts val="0"/>
              </a:spcBef>
              <a:buClr>
                <a:schemeClr val="dk1"/>
              </a:buClr>
              <a:buSzPct val="80000"/>
              <a:buFont typeface="Courier New"/>
              <a:buChar char="o"/>
            </a:pPr>
            <a:r>
              <a:rPr lang="en"/>
              <a:t>Through significant testing, it was found that complex impedance was a minimal factor</a:t>
            </a:r>
          </a:p>
          <a:p>
            <a:pPr rtl="0" lvl="0" indent="-419100" marL="457200">
              <a:spcBef>
                <a:spcPts val="0"/>
              </a:spcBef>
              <a:buClr>
                <a:schemeClr val="dk1"/>
              </a:buClr>
              <a:buSzPct val="100000"/>
              <a:buFont typeface="Arial"/>
              <a:buChar char="●"/>
            </a:pPr>
            <a:r>
              <a:rPr lang="en"/>
              <a:t>Issues with Microcontroller selection</a:t>
            </a:r>
          </a:p>
          <a:p>
            <a:pPr lvl="1" indent="-381000" marL="914400">
              <a:spcBef>
                <a:spcPts val="0"/>
              </a:spcBef>
              <a:buClr>
                <a:schemeClr val="dk1"/>
              </a:buClr>
              <a:buSzPct val="80000"/>
              <a:buFont typeface="Courier New"/>
              <a:buChar char="o"/>
            </a:pPr>
            <a:r>
              <a:rPr lang="en"/>
              <a:t>Started and ended with Arduino</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Design Issues Encountered</a:t>
            </a:r>
          </a:p>
        </p:txBody>
      </p:sp>
      <p:sp>
        <p:nvSpPr>
          <p:cNvPr id="163" name="Shape 16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Similarity between subjects</a:t>
            </a:r>
          </a:p>
          <a:p>
            <a:pPr rtl="0" lvl="1" indent="-381000" marL="914400">
              <a:spcBef>
                <a:spcPts val="0"/>
              </a:spcBef>
              <a:buClr>
                <a:schemeClr val="dk1"/>
              </a:buClr>
              <a:buSzPct val="80000"/>
              <a:buFont typeface="Courier New"/>
              <a:buChar char="o"/>
            </a:pPr>
            <a:r>
              <a:rPr lang="en"/>
              <a:t>Because all subjects were prepared similarly within batches, there is very little variation between non-measured parameters within a sample group.</a:t>
            </a:r>
          </a:p>
          <a:p>
            <a:pPr rtl="0" lvl="1" indent="-381000" marL="914400">
              <a:spcBef>
                <a:spcPts val="0"/>
              </a:spcBef>
              <a:buClr>
                <a:schemeClr val="dk1"/>
              </a:buClr>
              <a:buSzPct val="80000"/>
              <a:buFont typeface="Courier New"/>
              <a:buChar char="o"/>
            </a:pPr>
            <a:r>
              <a:rPr lang="en"/>
              <a:t>Breaks down when samples from different sources tested.</a:t>
            </a:r>
          </a:p>
          <a:p>
            <a:pPr rtl="0" lvl="0" indent="-419100" marL="457200">
              <a:spcBef>
                <a:spcPts val="0"/>
              </a:spcBef>
              <a:buClr>
                <a:schemeClr val="dk1"/>
              </a:buClr>
              <a:buSzPct val="100000"/>
              <a:buFont typeface="Arial"/>
              <a:buChar char="●"/>
            </a:pPr>
            <a:r>
              <a:rPr lang="en"/>
              <a:t>Non-ideal testing methods</a:t>
            </a:r>
          </a:p>
          <a:p>
            <a:pPr lvl="1" indent="-381000" marL="914400">
              <a:spcBef>
                <a:spcPts val="0"/>
              </a:spcBef>
              <a:buClr>
                <a:schemeClr val="dk1"/>
              </a:buClr>
              <a:buSzPct val="80000"/>
              <a:buFont typeface="Courier New"/>
              <a:buChar char="o"/>
            </a:pPr>
            <a:r>
              <a:rPr lang="en"/>
              <a:t>A more absolute fat-testing method was cost prohibitive.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Next Steps</a:t>
            </a:r>
          </a:p>
        </p:txBody>
      </p:sp>
      <p:sp>
        <p:nvSpPr>
          <p:cNvPr id="169" name="Shape 16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Increased testing for parameterization of more attributes of meat.</a:t>
            </a:r>
          </a:p>
          <a:p>
            <a:pPr rtl="0" lvl="1" indent="-381000" marL="914400">
              <a:spcBef>
                <a:spcPts val="0"/>
              </a:spcBef>
              <a:buClr>
                <a:schemeClr val="dk1"/>
              </a:buClr>
              <a:buSzPct val="80000"/>
              <a:buFont typeface="Courier New"/>
              <a:buChar char="o"/>
            </a:pPr>
            <a:r>
              <a:rPr lang="en"/>
              <a:t>Allows for a more robust model over various metrics</a:t>
            </a:r>
          </a:p>
          <a:p>
            <a:pPr rtl="0" lvl="0" indent="-419100" marL="457200">
              <a:spcBef>
                <a:spcPts val="0"/>
              </a:spcBef>
              <a:buClr>
                <a:schemeClr val="dk1"/>
              </a:buClr>
              <a:buSzPct val="100000"/>
              <a:buFont typeface="Arial"/>
              <a:buChar char="●"/>
            </a:pPr>
            <a:r>
              <a:rPr lang="en"/>
              <a:t>We feel this product could be much more widely applied</a:t>
            </a:r>
          </a:p>
          <a:p>
            <a:pPr rtl="0" lvl="1" indent="-381000" marL="914400">
              <a:spcBef>
                <a:spcPts val="0"/>
              </a:spcBef>
              <a:buClr>
                <a:schemeClr val="dk1"/>
              </a:buClr>
              <a:buSzPct val="80000"/>
              <a:buFont typeface="Courier New"/>
              <a:buChar char="o"/>
            </a:pPr>
            <a:r>
              <a:rPr lang="en"/>
              <a:t>Chicken, beef, fish, etc.</a:t>
            </a:r>
          </a:p>
          <a:p>
            <a:pPr algn="l" rtl="0" lvl="0" marR="0" indent="-381000" marL="457200">
              <a:lnSpc>
                <a:spcPct val="100000"/>
              </a:lnSpc>
              <a:spcBef>
                <a:spcPts val="480"/>
              </a:spcBef>
              <a:spcAft>
                <a:spcPts val="0"/>
              </a:spcAft>
              <a:buClr>
                <a:schemeClr val="dk1"/>
              </a:buClr>
              <a:buSzPct val="80000"/>
              <a:buFont typeface="Arial"/>
              <a:buChar char="●"/>
            </a:pPr>
            <a:r>
              <a:rPr lang="en"/>
              <a:t>Human testing</a:t>
            </a:r>
          </a:p>
          <a:p>
            <a:pPr rtl="0" lvl="1" indent="-381000" marL="914400">
              <a:spcBef>
                <a:spcPts val="0"/>
              </a:spcBef>
              <a:buClr>
                <a:schemeClr val="dk1"/>
              </a:buClr>
              <a:buSzPct val="80000"/>
              <a:buFont typeface="Courier New"/>
              <a:buChar char="o"/>
            </a:pPr>
            <a:r>
              <a:rPr lang="en"/>
              <a:t>Original Plan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Next Steps: Human Testing</a:t>
            </a:r>
          </a:p>
        </p:txBody>
      </p:sp>
      <p:pic>
        <p:nvPicPr>
          <p:cNvPr id="175" name="Shape 175"/>
          <p:cNvPicPr preferRelativeResize="0"/>
          <p:nvPr/>
        </p:nvPicPr>
        <p:blipFill rotWithShape="1">
          <a:blip r:embed="rId3">
            <a:alphaModFix/>
          </a:blip>
          <a:srcRect t="0" b="0" r="0" l="17891"/>
          <a:stretch/>
        </p:blipFill>
        <p:spPr>
          <a:xfrm>
            <a:off y="1063375" x="203847"/>
            <a:ext cy="3743325" cx="2307099"/>
          </a:xfrm>
          <a:prstGeom prst="rect">
            <a:avLst/>
          </a:prstGeom>
          <a:noFill/>
          <a:ln>
            <a:noFill/>
          </a:ln>
        </p:spPr>
      </p:pic>
      <p:sp>
        <p:nvSpPr>
          <p:cNvPr id="176" name="Shape 176"/>
          <p:cNvSpPr txBox="1"/>
          <p:nvPr/>
        </p:nvSpPr>
        <p:spPr>
          <a:xfrm>
            <a:off y="1236750" x="1906750"/>
            <a:ext cy="457200" cx="6991199"/>
          </a:xfrm>
          <a:prstGeom prst="rect">
            <a:avLst/>
          </a:prstGeom>
          <a:noFill/>
          <a:ln>
            <a:noFill/>
          </a:ln>
        </p:spPr>
        <p:txBody>
          <a:bodyPr bIns="91425" rIns="91425" lIns="91425" tIns="91425" anchor="t" anchorCtr="0">
            <a:noAutofit/>
          </a:bodyPr>
          <a:lstStyle/>
          <a:p>
            <a:pPr rtl="0" lvl="0">
              <a:spcBef>
                <a:spcPts val="0"/>
              </a:spcBef>
              <a:buNone/>
            </a:pPr>
            <a:r>
              <a:rPr sz="1800" lang="en" i="1">
                <a:solidFill>
                  <a:schemeClr val="dk1"/>
                </a:solidFill>
                <a:latin typeface="Times New Roman"/>
                <a:ea typeface="Times New Roman"/>
                <a:cs typeface="Times New Roman"/>
                <a:sym typeface="Times New Roman"/>
              </a:rPr>
              <a:t>FFM (kg) = 0.7* </a:t>
            </a:r>
            <a:r>
              <a:rPr sz="1800" lang="en">
                <a:solidFill>
                  <a:schemeClr val="dk1"/>
                </a:solidFill>
                <a:latin typeface="Times New Roman"/>
                <a:ea typeface="Times New Roman"/>
                <a:cs typeface="Times New Roman"/>
                <a:sym typeface="Times New Roman"/>
              </a:rPr>
              <a:t>(</a:t>
            </a:r>
            <a:r>
              <a:rPr b="1" sz="1800" lang="en">
                <a:solidFill>
                  <a:schemeClr val="dk1"/>
                </a:solidFill>
                <a:latin typeface="Times New Roman"/>
                <a:ea typeface="Times New Roman"/>
                <a:cs typeface="Times New Roman"/>
                <a:sym typeface="Times New Roman"/>
              </a:rPr>
              <a:t>Ht</a:t>
            </a:r>
            <a:r>
              <a:rPr b="1" baseline="30000" sz="1800" lang="en">
                <a:solidFill>
                  <a:schemeClr val="dk1"/>
                </a:solidFill>
                <a:latin typeface="Times New Roman"/>
                <a:ea typeface="Times New Roman"/>
                <a:cs typeface="Times New Roman"/>
                <a:sym typeface="Times New Roman"/>
              </a:rPr>
              <a:t>2</a:t>
            </a:r>
            <a:r>
              <a:rPr b="1" sz="1800" lang="en">
                <a:solidFill>
                  <a:schemeClr val="dk1"/>
                </a:solidFill>
                <a:latin typeface="Times New Roman"/>
                <a:ea typeface="Times New Roman"/>
                <a:cs typeface="Times New Roman"/>
                <a:sym typeface="Times New Roman"/>
              </a:rPr>
              <a:t>/R</a:t>
            </a:r>
            <a:r>
              <a:rPr b="1" baseline="-25000" sz="1800" lang="en">
                <a:solidFill>
                  <a:schemeClr val="dk1"/>
                </a:solidFill>
                <a:latin typeface="Times New Roman"/>
                <a:ea typeface="Times New Roman"/>
                <a:cs typeface="Times New Roman"/>
                <a:sym typeface="Times New Roman"/>
              </a:rPr>
              <a:t>body</a:t>
            </a:r>
            <a:r>
              <a:rPr sz="1800" lang="en">
                <a:solidFill>
                  <a:schemeClr val="dk1"/>
                </a:solidFill>
                <a:latin typeface="Times New Roman"/>
                <a:ea typeface="Times New Roman"/>
                <a:cs typeface="Times New Roman"/>
                <a:sym typeface="Times New Roman"/>
              </a:rPr>
              <a:t>) +</a:t>
            </a:r>
            <a:r>
              <a:rPr sz="1800" lang="en" i="1">
                <a:solidFill>
                  <a:schemeClr val="dk1"/>
                </a:solidFill>
                <a:latin typeface="Times New Roman"/>
                <a:ea typeface="Times New Roman"/>
                <a:cs typeface="Times New Roman"/>
                <a:sym typeface="Times New Roman"/>
              </a:rPr>
              <a:t>.18</a:t>
            </a:r>
            <a:r>
              <a:rPr sz="1800" lang="en">
                <a:solidFill>
                  <a:schemeClr val="dk1"/>
                </a:solidFill>
                <a:latin typeface="Times New Roman"/>
                <a:ea typeface="Times New Roman"/>
                <a:cs typeface="Times New Roman"/>
                <a:sym typeface="Times New Roman"/>
              </a:rPr>
              <a:t>*</a:t>
            </a:r>
            <a:r>
              <a:rPr b="1" sz="1800" lang="en">
                <a:solidFill>
                  <a:schemeClr val="dk1"/>
                </a:solidFill>
                <a:latin typeface="Times New Roman"/>
                <a:ea typeface="Times New Roman"/>
                <a:cs typeface="Times New Roman"/>
                <a:sym typeface="Times New Roman"/>
              </a:rPr>
              <a:t>BW</a:t>
            </a:r>
            <a:r>
              <a:rPr sz="1800" lang="en">
                <a:solidFill>
                  <a:schemeClr val="dk1"/>
                </a:solidFill>
                <a:latin typeface="Times New Roman"/>
                <a:ea typeface="Times New Roman"/>
                <a:cs typeface="Times New Roman"/>
                <a:sym typeface="Times New Roman"/>
              </a:rPr>
              <a:t> - </a:t>
            </a:r>
            <a:r>
              <a:rPr sz="1800" lang="en" i="1">
                <a:solidFill>
                  <a:schemeClr val="dk1"/>
                </a:solidFill>
                <a:latin typeface="Times New Roman"/>
                <a:ea typeface="Times New Roman"/>
                <a:cs typeface="Times New Roman"/>
                <a:sym typeface="Times New Roman"/>
              </a:rPr>
              <a:t>.18</a:t>
            </a:r>
            <a:r>
              <a:rPr sz="1800" lang="en">
                <a:solidFill>
                  <a:schemeClr val="dk1"/>
                </a:solidFill>
                <a:latin typeface="Times New Roman"/>
                <a:ea typeface="Times New Roman"/>
                <a:cs typeface="Times New Roman"/>
                <a:sym typeface="Times New Roman"/>
              </a:rPr>
              <a:t>*</a:t>
            </a:r>
            <a:r>
              <a:rPr b="1" sz="1800" lang="en">
                <a:solidFill>
                  <a:schemeClr val="dk1"/>
                </a:solidFill>
                <a:latin typeface="Times New Roman"/>
                <a:ea typeface="Times New Roman"/>
                <a:cs typeface="Times New Roman"/>
                <a:sym typeface="Times New Roman"/>
              </a:rPr>
              <a:t>Age</a:t>
            </a:r>
            <a:r>
              <a:rPr sz="1800" lang="en">
                <a:solidFill>
                  <a:schemeClr val="dk1"/>
                </a:solidFill>
                <a:latin typeface="Times New Roman"/>
                <a:ea typeface="Times New Roman"/>
                <a:cs typeface="Times New Roman"/>
                <a:sym typeface="Times New Roman"/>
              </a:rPr>
              <a:t> + </a:t>
            </a:r>
            <a:r>
              <a:rPr sz="1800" lang="en" i="1">
                <a:solidFill>
                  <a:schemeClr val="dk1"/>
                </a:solidFill>
                <a:latin typeface="Times New Roman"/>
                <a:ea typeface="Times New Roman"/>
                <a:cs typeface="Times New Roman"/>
                <a:sym typeface="Times New Roman"/>
              </a:rPr>
              <a:t>.12</a:t>
            </a:r>
            <a:r>
              <a:rPr sz="1800" lang="en">
                <a:solidFill>
                  <a:schemeClr val="dk1"/>
                </a:solidFill>
                <a:latin typeface="Times New Roman"/>
                <a:ea typeface="Times New Roman"/>
                <a:cs typeface="Times New Roman"/>
                <a:sym typeface="Times New Roman"/>
              </a:rPr>
              <a:t>*</a:t>
            </a:r>
            <a:r>
              <a:rPr b="1" sz="1800" lang="en">
                <a:solidFill>
                  <a:schemeClr val="dk1"/>
                </a:solidFill>
                <a:latin typeface="Times New Roman"/>
                <a:ea typeface="Times New Roman"/>
                <a:cs typeface="Times New Roman"/>
                <a:sym typeface="Times New Roman"/>
              </a:rPr>
              <a:t>X</a:t>
            </a:r>
            <a:r>
              <a:rPr b="1" baseline="-25000" sz="1800" lang="en">
                <a:solidFill>
                  <a:schemeClr val="dk1"/>
                </a:solidFill>
                <a:latin typeface="Times New Roman"/>
                <a:ea typeface="Times New Roman"/>
                <a:cs typeface="Times New Roman"/>
                <a:sym typeface="Times New Roman"/>
              </a:rPr>
              <a:t>body</a:t>
            </a:r>
            <a:r>
              <a:rPr sz="1800" lang="en">
                <a:solidFill>
                  <a:schemeClr val="dk1"/>
                </a:solidFill>
                <a:latin typeface="Times New Roman"/>
                <a:ea typeface="Times New Roman"/>
                <a:cs typeface="Times New Roman"/>
                <a:sym typeface="Times New Roman"/>
              </a:rPr>
              <a:t> - </a:t>
            </a:r>
            <a:r>
              <a:rPr sz="1800" lang="en" i="1">
                <a:solidFill>
                  <a:schemeClr val="dk1"/>
                </a:solidFill>
                <a:latin typeface="Times New Roman"/>
                <a:ea typeface="Times New Roman"/>
                <a:cs typeface="Times New Roman"/>
                <a:sym typeface="Times New Roman"/>
              </a:rPr>
              <a:t>2.5</a:t>
            </a:r>
            <a:r>
              <a:rPr sz="1800" lang="en">
                <a:solidFill>
                  <a:schemeClr val="dk1"/>
                </a:solidFill>
                <a:latin typeface="Times New Roman"/>
                <a:ea typeface="Times New Roman"/>
                <a:cs typeface="Times New Roman"/>
                <a:sym typeface="Times New Roman"/>
              </a:rPr>
              <a:t>     [1]</a:t>
            </a:r>
          </a:p>
        </p:txBody>
      </p:sp>
      <p:sp>
        <p:nvSpPr>
          <p:cNvPr id="177" name="Shape 177"/>
          <p:cNvSpPr txBox="1"/>
          <p:nvPr/>
        </p:nvSpPr>
        <p:spPr>
          <a:xfrm>
            <a:off y="2046455" x="3469925"/>
            <a:ext cy="2543999" cx="4416000"/>
          </a:xfrm>
          <a:prstGeom prst="rect">
            <a:avLst/>
          </a:prstGeom>
          <a:noFill/>
          <a:ln>
            <a:noFill/>
          </a:ln>
        </p:spPr>
        <p:txBody>
          <a:bodyPr bIns="91425" rIns="91425" lIns="91425" tIns="91425" anchor="t" anchorCtr="0">
            <a:noAutofit/>
          </a:bodyPr>
          <a:lstStyle/>
          <a:p>
            <a:pPr rtl="0" lvl="0">
              <a:lnSpc>
                <a:spcPct val="200000"/>
              </a:lnSpc>
              <a:spcBef>
                <a:spcPts val="0"/>
              </a:spcBef>
              <a:buNone/>
            </a:pPr>
            <a:r>
              <a:rPr b="1" sz="1600" lang="en"/>
              <a:t>Ht</a:t>
            </a:r>
            <a:r>
              <a:rPr b="1" baseline="30000" sz="1600" lang="en"/>
              <a:t>2</a:t>
            </a:r>
            <a:r>
              <a:rPr sz="1600" lang="en"/>
              <a:t> - Height of the subject squared</a:t>
            </a:r>
          </a:p>
          <a:p>
            <a:pPr rtl="0" lvl="0">
              <a:lnSpc>
                <a:spcPct val="200000"/>
              </a:lnSpc>
              <a:spcBef>
                <a:spcPts val="0"/>
              </a:spcBef>
              <a:buNone/>
            </a:pPr>
            <a:r>
              <a:rPr b="1" sz="1600" lang="en"/>
              <a:t>R</a:t>
            </a:r>
            <a:r>
              <a:rPr b="1" baseline="-25000" sz="1600" lang="en"/>
              <a:t>body</a:t>
            </a:r>
            <a:r>
              <a:rPr sz="1600" lang="en"/>
              <a:t> - Real resistance of subject’s body</a:t>
            </a:r>
          </a:p>
          <a:p>
            <a:pPr rtl="0" lvl="0">
              <a:lnSpc>
                <a:spcPct val="200000"/>
              </a:lnSpc>
              <a:spcBef>
                <a:spcPts val="0"/>
              </a:spcBef>
              <a:buNone/>
            </a:pPr>
            <a:r>
              <a:rPr b="1" sz="1600" lang="en"/>
              <a:t>BW</a:t>
            </a:r>
            <a:r>
              <a:rPr sz="1600" lang="en"/>
              <a:t> - Bodyweight of subject</a:t>
            </a:r>
          </a:p>
          <a:p>
            <a:pPr rtl="0" lvl="0">
              <a:lnSpc>
                <a:spcPct val="200000"/>
              </a:lnSpc>
              <a:spcBef>
                <a:spcPts val="0"/>
              </a:spcBef>
              <a:buNone/>
            </a:pPr>
            <a:r>
              <a:rPr b="1" sz="1600" lang="en"/>
              <a:t>Age</a:t>
            </a:r>
            <a:r>
              <a:rPr sz="1600" lang="en"/>
              <a:t> - Age of subject</a:t>
            </a:r>
          </a:p>
          <a:p>
            <a:pPr rtl="0" lvl="0">
              <a:lnSpc>
                <a:spcPct val="200000"/>
              </a:lnSpc>
              <a:spcBef>
                <a:spcPts val="0"/>
              </a:spcBef>
              <a:buNone/>
            </a:pPr>
            <a:r>
              <a:rPr b="1" sz="1600" lang="en"/>
              <a:t>X</a:t>
            </a:r>
            <a:r>
              <a:rPr b="1" baseline="-25000" sz="1600" lang="en"/>
              <a:t>body</a:t>
            </a:r>
            <a:r>
              <a:rPr sz="1600" lang="en"/>
              <a:t> - Imaginary reactance of subject’s body</a:t>
            </a:r>
          </a:p>
          <a:p>
            <a:pPr rtl="0"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The FatAnalyzer</a:t>
            </a:r>
          </a:p>
        </p:txBody>
      </p:sp>
      <p:sp>
        <p:nvSpPr>
          <p:cNvPr id="63" name="Shape 63"/>
          <p:cNvSpPr txBox="1"/>
          <p:nvPr>
            <p:ph idx="1" type="body"/>
          </p:nvPr>
        </p:nvSpPr>
        <p:spPr>
          <a:xfrm>
            <a:off y="1200150" x="457200"/>
            <a:ext cy="3725699" cx="4109699"/>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Estimates the Fat % of Pork Chops</a:t>
            </a:r>
          </a:p>
          <a:p>
            <a:pPr rtl="0" lvl="0" indent="-419100" marL="457200">
              <a:spcBef>
                <a:spcPts val="0"/>
              </a:spcBef>
              <a:buClr>
                <a:schemeClr val="dk1"/>
              </a:buClr>
              <a:buSzPct val="100000"/>
              <a:buFont typeface="Arial"/>
              <a:buChar char="●"/>
            </a:pPr>
            <a:r>
              <a:rPr lang="en"/>
              <a:t>Test lasts </a:t>
            </a:r>
            <a:r>
              <a:rPr lang="en">
                <a:solidFill>
                  <a:srgbClr val="000000"/>
                </a:solidFill>
              </a:rPr>
              <a:t>less than 10</a:t>
            </a:r>
            <a:r>
              <a:rPr lang="en"/>
              <a:t> seconds</a:t>
            </a:r>
          </a:p>
          <a:p>
            <a:pPr rtl="0" lvl="0" indent="-419100" marL="457200">
              <a:spcBef>
                <a:spcPts val="0"/>
              </a:spcBef>
              <a:buClr>
                <a:schemeClr val="dk1"/>
              </a:buClr>
              <a:buSzPct val="100000"/>
              <a:buFont typeface="Arial"/>
              <a:buChar char="●"/>
            </a:pPr>
            <a:r>
              <a:rPr lang="en"/>
              <a:t>Android and iOS Support</a:t>
            </a:r>
          </a:p>
        </p:txBody>
      </p:sp>
      <p:pic>
        <p:nvPicPr>
          <p:cNvPr id="64" name="Shape 64"/>
          <p:cNvPicPr preferRelativeResize="0"/>
          <p:nvPr/>
        </p:nvPicPr>
        <p:blipFill>
          <a:blip r:embed="rId3">
            <a:alphaModFix/>
          </a:blip>
          <a:stretch>
            <a:fillRect/>
          </a:stretch>
        </p:blipFill>
        <p:spPr>
          <a:xfrm>
            <a:off y="1681400" x="4566900"/>
            <a:ext cy="2311712" cx="4109701"/>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sp>
        <p:nvSpPr>
          <p:cNvPr id="182" name="Shape 18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Demonstration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y="0" x="0"/>
          <a:ext cy="0" cx="0"/>
          <a:chOff y="0" x="0"/>
          <a:chExt cy="0" cx="0"/>
        </a:xfrm>
      </p:grpSpPr>
      <p:sp>
        <p:nvSpPr>
          <p:cNvPr id="187" name="Shape 18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Mobile App Interface</a:t>
            </a:r>
          </a:p>
        </p:txBody>
      </p:sp>
      <p:pic>
        <p:nvPicPr>
          <p:cNvPr id="188" name="Shape 188"/>
          <p:cNvPicPr preferRelativeResize="0"/>
          <p:nvPr/>
        </p:nvPicPr>
        <p:blipFill>
          <a:blip r:embed="rId3">
            <a:alphaModFix/>
          </a:blip>
          <a:stretch>
            <a:fillRect/>
          </a:stretch>
        </p:blipFill>
        <p:spPr>
          <a:xfrm>
            <a:off y="1580625" x="611525"/>
            <a:ext cy="3022274" cx="2016999"/>
          </a:xfrm>
          <a:prstGeom prst="rect">
            <a:avLst/>
          </a:prstGeom>
          <a:noFill/>
          <a:ln>
            <a:noFill/>
          </a:ln>
        </p:spPr>
      </p:pic>
      <p:pic>
        <p:nvPicPr>
          <p:cNvPr id="189" name="Shape 189"/>
          <p:cNvPicPr preferRelativeResize="0"/>
          <p:nvPr/>
        </p:nvPicPr>
        <p:blipFill>
          <a:blip r:embed="rId4">
            <a:alphaModFix/>
          </a:blip>
          <a:stretch>
            <a:fillRect/>
          </a:stretch>
        </p:blipFill>
        <p:spPr>
          <a:xfrm>
            <a:off y="1580624" x="3529237"/>
            <a:ext cy="3022274" cx="2016999"/>
          </a:xfrm>
          <a:prstGeom prst="rect">
            <a:avLst/>
          </a:prstGeom>
          <a:noFill/>
          <a:ln>
            <a:noFill/>
          </a:ln>
        </p:spPr>
      </p:pic>
      <p:pic>
        <p:nvPicPr>
          <p:cNvPr id="190" name="Shape 190"/>
          <p:cNvPicPr preferRelativeResize="0"/>
          <p:nvPr/>
        </p:nvPicPr>
        <p:blipFill>
          <a:blip r:embed="rId5">
            <a:alphaModFix/>
          </a:blip>
          <a:stretch>
            <a:fillRect/>
          </a:stretch>
        </p:blipFill>
        <p:spPr>
          <a:xfrm>
            <a:off y="1580630" x="6446925"/>
            <a:ext cy="3022257" cx="20169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Arduino Ohm Meter</a:t>
            </a:r>
          </a:p>
        </p:txBody>
      </p:sp>
      <p:pic>
        <p:nvPicPr>
          <p:cNvPr id="196" name="Shape 196"/>
          <p:cNvPicPr preferRelativeResize="0"/>
          <p:nvPr/>
        </p:nvPicPr>
        <p:blipFill rotWithShape="1">
          <a:blip r:embed="rId3">
            <a:alphaModFix/>
          </a:blip>
          <a:srcRect t="18101" b="16666" r="25960" l="24040"/>
          <a:stretch/>
        </p:blipFill>
        <p:spPr>
          <a:xfrm>
            <a:off y="1582750" x="3629025"/>
            <a:ext cy="2695575" cx="3714750"/>
          </a:xfrm>
          <a:prstGeom prst="rect">
            <a:avLst/>
          </a:prstGeom>
          <a:noFill/>
          <a:ln>
            <a:noFill/>
          </a:ln>
        </p:spPr>
      </p:pic>
      <p:sp>
        <p:nvSpPr>
          <p:cNvPr id="197" name="Shape 197"/>
          <p:cNvSpPr txBox="1"/>
          <p:nvPr/>
        </p:nvSpPr>
        <p:spPr>
          <a:xfrm>
            <a:off y="2247900" x="1177200"/>
            <a:ext cy="647700" cx="2677499"/>
          </a:xfrm>
          <a:prstGeom prst="rect">
            <a:avLst/>
          </a:prstGeom>
          <a:noFill/>
          <a:ln>
            <a:noFill/>
          </a:ln>
        </p:spPr>
        <p:txBody>
          <a:bodyPr bIns="91425" rIns="91425" lIns="91425" tIns="91425" anchor="t" anchorCtr="0">
            <a:noAutofit/>
          </a:bodyPr>
          <a:lstStyle/>
          <a:p>
            <a:pPr rtl="0" lvl="0">
              <a:spcBef>
                <a:spcPts val="0"/>
              </a:spcBef>
              <a:buNone/>
            </a:pPr>
            <a:r>
              <a:rPr lang="en"/>
              <a:t>Input Voltage from Arduino Pin </a:t>
            </a:r>
            <a:r>
              <a:rPr lang="en" i="1"/>
              <a:t>Aoutput0</a:t>
            </a:r>
            <a:r>
              <a:rPr lang="en"/>
              <a: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Conclusion</a:t>
            </a:r>
          </a:p>
        </p:txBody>
      </p:sp>
      <p:sp>
        <p:nvSpPr>
          <p:cNvPr id="203" name="Shape 203"/>
          <p:cNvSpPr txBox="1"/>
          <p:nvPr>
            <p:ph idx="1" type="body"/>
          </p:nvPr>
        </p:nvSpPr>
        <p:spPr>
          <a:xfrm>
            <a:off y="1200150" x="457200"/>
            <a:ext cy="3725699" cx="8229600"/>
          </a:xfrm>
          <a:prstGeom prst="rect">
            <a:avLst/>
          </a:prstGeom>
        </p:spPr>
        <p:txBody>
          <a:bodyPr bIns="91425" rIns="91425" lIns="91425" tIns="91425" anchor="t" anchorCtr="0">
            <a:noAutofit/>
          </a:bodyPr>
          <a:lstStyle/>
          <a:p>
            <a:pPr algn="l" rtl="0" lvl="0" marR="0" indent="-419100" marL="457200">
              <a:lnSpc>
                <a:spcPct val="100000"/>
              </a:lnSpc>
              <a:spcBef>
                <a:spcPts val="600"/>
              </a:spcBef>
              <a:spcAft>
                <a:spcPts val="0"/>
              </a:spcAft>
              <a:buClr>
                <a:schemeClr val="dk1"/>
              </a:buClr>
              <a:buSzPct val="100000"/>
              <a:buFont typeface="Arial"/>
              <a:buChar char="●"/>
            </a:pPr>
            <a:r>
              <a:rPr lang="en"/>
              <a:t>We have a product that is fairly accurate</a:t>
            </a:r>
          </a:p>
          <a:p>
            <a:pPr algn="l" rtl="0" lvl="1" marR="0" indent="-381000" marL="914400">
              <a:lnSpc>
                <a:spcPct val="100000"/>
              </a:lnSpc>
              <a:spcBef>
                <a:spcPts val="600"/>
              </a:spcBef>
              <a:spcAft>
                <a:spcPts val="0"/>
              </a:spcAft>
              <a:buClr>
                <a:schemeClr val="dk1"/>
              </a:buClr>
              <a:buSzPct val="80000"/>
              <a:buFont typeface="Courier New"/>
              <a:buChar char="o"/>
            </a:pPr>
            <a:r>
              <a:rPr lang="en"/>
              <a:t>This is likely due to little variation between samples</a:t>
            </a:r>
          </a:p>
          <a:p>
            <a:pPr algn="l" rtl="0" lvl="1" marR="0" indent="-381000" marL="914400">
              <a:lnSpc>
                <a:spcPct val="100000"/>
              </a:lnSpc>
              <a:spcBef>
                <a:spcPts val="600"/>
              </a:spcBef>
              <a:spcAft>
                <a:spcPts val="0"/>
              </a:spcAft>
              <a:buClr>
                <a:schemeClr val="dk1"/>
              </a:buClr>
              <a:buSzPct val="80000"/>
              <a:buFont typeface="Courier New"/>
              <a:buChar char="o"/>
            </a:pPr>
            <a:r>
              <a:rPr lang="en"/>
              <a:t>Weight is the most significant variable</a:t>
            </a:r>
          </a:p>
          <a:p>
            <a:pPr algn="l" rtl="0" lvl="0" marR="0" indent="-419100" marL="457200">
              <a:lnSpc>
                <a:spcPct val="100000"/>
              </a:lnSpc>
              <a:spcBef>
                <a:spcPts val="600"/>
              </a:spcBef>
              <a:spcAft>
                <a:spcPts val="0"/>
              </a:spcAft>
              <a:buClr>
                <a:schemeClr val="dk1"/>
              </a:buClr>
              <a:buSzPct val="100000"/>
              <a:buFont typeface="Arial"/>
              <a:buChar char="●"/>
            </a:pPr>
            <a:r>
              <a:rPr lang="en"/>
              <a:t>As a proof of concept, this is a viable solution, but not a marketable product</a:t>
            </a:r>
          </a:p>
          <a:p>
            <a:pPr algn="l" rtl="0" lvl="1" marR="0" indent="-381000" marL="914400">
              <a:lnSpc>
                <a:spcPct val="100000"/>
              </a:lnSpc>
              <a:spcBef>
                <a:spcPts val="600"/>
              </a:spcBef>
              <a:spcAft>
                <a:spcPts val="0"/>
              </a:spcAft>
              <a:buClr>
                <a:schemeClr val="dk1"/>
              </a:buClr>
              <a:buSzPct val="80000"/>
              <a:buFont typeface="Courier New"/>
              <a:buChar char="o"/>
            </a:pPr>
            <a:r>
              <a:rPr lang="en"/>
              <a:t>Too many variables for such a small subject</a:t>
            </a:r>
          </a:p>
          <a:p>
            <a:pPr algn="l" rtl="0" lvl="1" marR="0" indent="-381000" marL="914400">
              <a:lnSpc>
                <a:spcPct val="100000"/>
              </a:lnSpc>
              <a:spcBef>
                <a:spcPts val="600"/>
              </a:spcBef>
              <a:spcAft>
                <a:spcPts val="0"/>
              </a:spcAft>
              <a:buClr>
                <a:schemeClr val="dk1"/>
              </a:buClr>
              <a:buSzPct val="80000"/>
              <a:buFont typeface="Courier New"/>
              <a:buChar char="o"/>
            </a:pPr>
            <a:r>
              <a:rPr lang="en"/>
              <a:t>Could be more viable with human subjects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Questions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References</a:t>
            </a:r>
          </a:p>
        </p:txBody>
      </p:sp>
      <p:sp>
        <p:nvSpPr>
          <p:cNvPr id="214" name="Shape 2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1600" lang="en">
                <a:latin typeface="Times New Roman"/>
                <a:ea typeface="Times New Roman"/>
                <a:cs typeface="Times New Roman"/>
                <a:sym typeface="Times New Roman"/>
              </a:rPr>
              <a:t>[1] N. Macias. (2007, Aug. 15). </a:t>
            </a:r>
            <a:r>
              <a:rPr sz="1600" lang="en" i="1">
                <a:latin typeface="Times New Roman"/>
                <a:ea typeface="Times New Roman"/>
                <a:cs typeface="Times New Roman"/>
                <a:sym typeface="Times New Roman"/>
              </a:rPr>
              <a:t>Body fat measurement by bioelectrical impedance and air </a:t>
            </a:r>
            <a:br>
              <a:rPr sz="1600" lang="en" i="1">
                <a:latin typeface="Times New Roman"/>
                <a:ea typeface="Times New Roman"/>
                <a:cs typeface="Times New Roman"/>
                <a:sym typeface="Times New Roman"/>
              </a:rPr>
            </a:br>
            <a:r>
              <a:rPr sz="1600" lang="en" i="1">
                <a:latin typeface="Times New Roman"/>
                <a:ea typeface="Times New Roman"/>
                <a:cs typeface="Times New Roman"/>
                <a:sym typeface="Times New Roman"/>
              </a:rPr>
              <a:t>      displacement plethysmography: a cross-validation study to design bioelectrical impedance </a:t>
            </a:r>
            <a:br>
              <a:rPr sz="1600" lang="en" i="1">
                <a:latin typeface="Times New Roman"/>
                <a:ea typeface="Times New Roman"/>
                <a:cs typeface="Times New Roman"/>
                <a:sym typeface="Times New Roman"/>
              </a:rPr>
            </a:br>
            <a:r>
              <a:rPr sz="1600" lang="en" i="1">
                <a:latin typeface="Times New Roman"/>
                <a:ea typeface="Times New Roman"/>
                <a:cs typeface="Times New Roman"/>
                <a:sym typeface="Times New Roman"/>
              </a:rPr>
              <a:t>      equations in Mexican adults</a:t>
            </a:r>
            <a:r>
              <a:rPr sz="1600" lang="en">
                <a:latin typeface="Times New Roman"/>
                <a:ea typeface="Times New Roman"/>
                <a:cs typeface="Times New Roman"/>
                <a:sym typeface="Times New Roman"/>
              </a:rPr>
              <a:t> [Online]. Available: http://www.ncbi.nlm.nih.gov/pmc/articles/    </a:t>
            </a:r>
            <a:br>
              <a:rPr sz="1600" lang="en">
                <a:latin typeface="Times New Roman"/>
                <a:ea typeface="Times New Roman"/>
                <a:cs typeface="Times New Roman"/>
                <a:sym typeface="Times New Roman"/>
              </a:rPr>
            </a:br>
            <a:r>
              <a:rPr sz="1600" lang="en">
                <a:latin typeface="Times New Roman"/>
                <a:ea typeface="Times New Roman"/>
                <a:cs typeface="Times New Roman"/>
                <a:sym typeface="Times New Roman"/>
              </a:rPr>
              <a:t>      PMC2020472/#!po=3.12500</a:t>
            </a:r>
          </a:p>
          <a:p>
            <a:pPr rtl="0">
              <a:spcBef>
                <a:spcPts val="0"/>
              </a:spcBef>
              <a:buNone/>
            </a:pPr>
            <a:r>
              <a:t/>
            </a:r>
            <a:endParaRPr sz="1600">
              <a:latin typeface="Times New Roman"/>
              <a:ea typeface="Times New Roman"/>
              <a:cs typeface="Times New Roman"/>
              <a:sym typeface="Times New Roman"/>
            </a:endParaRPr>
          </a:p>
          <a:p>
            <a:pPr rtl="0">
              <a:spcBef>
                <a:spcPts val="0"/>
              </a:spcBef>
              <a:buNone/>
            </a:pPr>
            <a:r>
              <a:rPr sz="1600" lang="en">
                <a:latin typeface="Times New Roman"/>
                <a:ea typeface="Times New Roman"/>
                <a:cs typeface="Times New Roman"/>
                <a:sym typeface="Times New Roman"/>
              </a:rPr>
              <a:t>Bibliography:</a:t>
            </a:r>
          </a:p>
          <a:p>
            <a:pPr rtl="0" lvl="0">
              <a:spcBef>
                <a:spcPts val="0"/>
              </a:spcBef>
              <a:buNone/>
            </a:pPr>
            <a:r>
              <a:rPr sz="1600" lang="en">
                <a:latin typeface="Times New Roman"/>
                <a:ea typeface="Times New Roman"/>
                <a:cs typeface="Times New Roman"/>
                <a:sym typeface="Times New Roman"/>
              </a:rPr>
              <a:t> Y. Hui. (2012)</a:t>
            </a:r>
            <a:r>
              <a:rPr sz="1600" lang="en" i="1">
                <a:latin typeface="Times New Roman"/>
                <a:ea typeface="Times New Roman"/>
                <a:cs typeface="Times New Roman"/>
                <a:sym typeface="Times New Roman"/>
              </a:rPr>
              <a:t> Handbook of Meat and Meat Processing, 2nd Edition</a:t>
            </a:r>
            <a:r>
              <a:rPr sz="1600" lang="en">
                <a:latin typeface="Times New Roman"/>
                <a:ea typeface="Times New Roman"/>
                <a:cs typeface="Times New Roman"/>
                <a:sym typeface="Times New Roman"/>
              </a:rPr>
              <a:t>, Boca Raton</a:t>
            </a:r>
          </a:p>
          <a:p>
            <a:pPr rtl="0" lvl="0">
              <a:spcBef>
                <a:spcPts val="0"/>
              </a:spcBef>
              <a:buNone/>
            </a:pPr>
            <a:r>
              <a:rPr sz="1600" lang="en">
                <a:latin typeface="Times New Roman"/>
                <a:ea typeface="Times New Roman"/>
                <a:cs typeface="Times New Roman"/>
                <a:sym typeface="Times New Roman"/>
              </a:rPr>
              <a:t> S. Nielsen. (2003)</a:t>
            </a:r>
            <a:r>
              <a:rPr sz="1600" lang="en" i="1">
                <a:latin typeface="Times New Roman"/>
                <a:ea typeface="Times New Roman"/>
                <a:cs typeface="Times New Roman"/>
                <a:sym typeface="Times New Roman"/>
              </a:rPr>
              <a:t> Food Analysis Vol. 1, </a:t>
            </a:r>
            <a:r>
              <a:rPr sz="1600" lang="en">
                <a:latin typeface="Times New Roman"/>
                <a:ea typeface="Times New Roman"/>
                <a:cs typeface="Times New Roman"/>
                <a:sym typeface="Times New Roman"/>
              </a:rPr>
              <a:t>New York</a:t>
            </a:r>
            <a:r>
              <a:rPr sz="1600" lang="en" i="1">
                <a:latin typeface="Times New Roman"/>
                <a:ea typeface="Times New Roman"/>
                <a:cs typeface="Times New Roman"/>
                <a:sym typeface="Times New Roman"/>
              </a:rPr>
              <a:t> </a:t>
            </a:r>
          </a:p>
          <a:p>
            <a:pPr rtl="0" lvl="0">
              <a:spcBef>
                <a:spcPts val="0"/>
              </a:spcBef>
              <a:buNone/>
            </a:pPr>
            <a:r>
              <a:rPr sz="1600" lang="en">
                <a:latin typeface="Times New Roman"/>
                <a:ea typeface="Times New Roman"/>
                <a:cs typeface="Times New Roman"/>
                <a:sym typeface="Times New Roman"/>
              </a:rPr>
              <a:t> Y. Hui. (2001) </a:t>
            </a:r>
            <a:r>
              <a:rPr sz="1600" lang="en" i="1">
                <a:latin typeface="Times New Roman"/>
                <a:ea typeface="Times New Roman"/>
                <a:cs typeface="Times New Roman"/>
                <a:sym typeface="Times New Roman"/>
              </a:rPr>
              <a:t>Meat Science and Applications</a:t>
            </a:r>
            <a:r>
              <a:rPr sz="1600" lang="en">
                <a:latin typeface="Times New Roman"/>
                <a:ea typeface="Times New Roman"/>
                <a:cs typeface="Times New Roman"/>
                <a:sym typeface="Times New Roman"/>
              </a:rPr>
              <a:t>. New York</a:t>
            </a:r>
          </a:p>
          <a:p>
            <a:pPr rtl="0" lvl="0">
              <a:spcBef>
                <a:spcPts val="0"/>
              </a:spcBef>
              <a:buNone/>
            </a:pPr>
            <a:r>
              <a:t/>
            </a:r>
            <a:endParaRPr sz="1600">
              <a:latin typeface="Times New Roman"/>
              <a:ea typeface="Times New Roman"/>
              <a:cs typeface="Times New Roman"/>
              <a:sym typeface="Times New Roman"/>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Instructions</a:t>
            </a:r>
          </a:p>
        </p:txBody>
      </p:sp>
      <p:sp>
        <p:nvSpPr>
          <p:cNvPr id="70" name="Shape 70"/>
          <p:cNvSpPr txBox="1"/>
          <p:nvPr>
            <p:ph idx="1" type="body"/>
          </p:nvPr>
        </p:nvSpPr>
        <p:spPr>
          <a:xfrm>
            <a:off y="1200150" x="457200"/>
            <a:ext cy="3725699" cx="8229600"/>
          </a:xfrm>
          <a:prstGeom prst="rect">
            <a:avLst/>
          </a:prstGeom>
        </p:spPr>
        <p:txBody>
          <a:bodyPr bIns="91425" rIns="91425" lIns="91425" tIns="91425" anchor="t" anchorCtr="0">
            <a:noAutofit/>
          </a:bodyPr>
          <a:lstStyle/>
          <a:p>
            <a:pPr algn="l" rtl="0" lvl="0" marR="0" indent="-419100" marL="457200">
              <a:lnSpc>
                <a:spcPct val="100000"/>
              </a:lnSpc>
              <a:spcBef>
                <a:spcPts val="600"/>
              </a:spcBef>
              <a:spcAft>
                <a:spcPts val="0"/>
              </a:spcAft>
              <a:buClr>
                <a:schemeClr val="dk1"/>
              </a:buClr>
              <a:buSzPct val="100000"/>
              <a:buFont typeface="Arial"/>
              <a:buChar char="●"/>
            </a:pPr>
            <a:r>
              <a:rPr lang="en"/>
              <a:t>Weigh the Pork</a:t>
            </a:r>
          </a:p>
          <a:p>
            <a:pPr algn="l" rtl="0" lvl="0" marR="0" indent="-419100" marL="457200">
              <a:lnSpc>
                <a:spcPct val="100000"/>
              </a:lnSpc>
              <a:spcBef>
                <a:spcPts val="600"/>
              </a:spcBef>
              <a:spcAft>
                <a:spcPts val="0"/>
              </a:spcAft>
              <a:buClr>
                <a:schemeClr val="dk1"/>
              </a:buClr>
              <a:buSzPct val="100000"/>
              <a:buFont typeface="Arial"/>
              <a:buChar char="●"/>
            </a:pPr>
            <a:r>
              <a:rPr lang="en"/>
              <a:t>Insert Probes into opposite ends of the meat</a:t>
            </a:r>
          </a:p>
          <a:p>
            <a:pPr algn="l" rtl="0" lvl="0" marR="0" indent="-419100" marL="457200">
              <a:lnSpc>
                <a:spcPct val="100000"/>
              </a:lnSpc>
              <a:spcBef>
                <a:spcPts val="600"/>
              </a:spcBef>
              <a:spcAft>
                <a:spcPts val="0"/>
              </a:spcAft>
              <a:buClr>
                <a:schemeClr val="dk1"/>
              </a:buClr>
              <a:buSzPct val="100000"/>
              <a:buFont typeface="Arial"/>
              <a:buChar char="●"/>
            </a:pPr>
            <a:r>
              <a:rPr lang="en"/>
              <a:t>Begin test on the FatAnalyzer app</a:t>
            </a:r>
          </a:p>
          <a:p>
            <a:pPr algn="l" rtl="0" lvl="0" marR="0" indent="-419100" marL="457200">
              <a:lnSpc>
                <a:spcPct val="100000"/>
              </a:lnSpc>
              <a:spcBef>
                <a:spcPts val="600"/>
              </a:spcBef>
              <a:spcAft>
                <a:spcPts val="0"/>
              </a:spcAft>
              <a:buClr>
                <a:schemeClr val="dk1"/>
              </a:buClr>
              <a:buSzPct val="100000"/>
              <a:buFont typeface="Arial"/>
              <a:buChar char="●"/>
            </a:pPr>
            <a:r>
              <a:rPr lang="en"/>
              <a:t>The results are displayed on the app</a:t>
            </a:r>
          </a:p>
          <a:p>
            <a:pPr rtl="0"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Hardware</a:t>
            </a:r>
          </a:p>
        </p:txBody>
      </p:sp>
      <p:sp>
        <p:nvSpPr>
          <p:cNvPr id="76" name="Shape 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Arduino Uno</a:t>
            </a:r>
          </a:p>
          <a:p>
            <a:pPr rtl="0" lvl="0" indent="-419100" marL="457200">
              <a:spcBef>
                <a:spcPts val="0"/>
              </a:spcBef>
              <a:buClr>
                <a:schemeClr val="dk1"/>
              </a:buClr>
              <a:buSzPct val="100000"/>
              <a:buFont typeface="Arial"/>
              <a:buChar char="●"/>
            </a:pPr>
            <a:r>
              <a:rPr lang="en"/>
              <a:t>RedBearLab Bluetooth Low Energy Shield</a:t>
            </a:r>
          </a:p>
          <a:p>
            <a:pPr rtl="0" lvl="0" indent="-419100" marL="457200">
              <a:spcBef>
                <a:spcPts val="0"/>
              </a:spcBef>
              <a:buClr>
                <a:schemeClr val="dk1"/>
              </a:buClr>
              <a:buSzPct val="100000"/>
              <a:buFont typeface="Arial"/>
              <a:buChar char="●"/>
            </a:pPr>
            <a:r>
              <a:rPr lang="en"/>
              <a:t>Simple set up with a </a:t>
            </a:r>
            <a:r>
              <a:rPr lang="en">
                <a:solidFill>
                  <a:srgbClr val="000000"/>
                </a:solidFill>
              </a:rPr>
              <a:t>14.84</a:t>
            </a:r>
            <a:r>
              <a:rPr lang="en"/>
              <a:t> kOhm Resistor</a:t>
            </a:r>
          </a:p>
          <a:p>
            <a:pPr rtl="0" lvl="0">
              <a:spcBef>
                <a:spcPts val="0"/>
              </a:spcBef>
              <a:buNone/>
            </a:pPr>
            <a:r>
              <a:t/>
            </a:r>
            <a:endParaRPr/>
          </a:p>
          <a:p>
            <a:pPr rtl="0" lvl="0" indent="-419100" marL="457200">
              <a:spcBef>
                <a:spcPts val="0"/>
              </a:spcBef>
              <a:buClr>
                <a:schemeClr val="dk1"/>
              </a:buClr>
              <a:buSzPct val="100000"/>
              <a:buFont typeface="Arial"/>
              <a:buChar char="●"/>
            </a:pPr>
            <a:r>
              <a:rPr lang="en"/>
              <a:t>Other:</a:t>
            </a:r>
          </a:p>
          <a:p>
            <a:pPr rtl="0" lvl="1" indent="-381000" marL="914400">
              <a:spcBef>
                <a:spcPts val="0"/>
              </a:spcBef>
              <a:buClr>
                <a:schemeClr val="dk1"/>
              </a:buClr>
              <a:buSzPct val="80000"/>
              <a:buFont typeface="Courier New"/>
              <a:buChar char="o"/>
            </a:pPr>
            <a:r>
              <a:rPr lang="en"/>
              <a:t>Smartphone with the FatAnalyzer app installed</a:t>
            </a:r>
          </a:p>
          <a:p>
            <a:pPr rtl="0" lvl="1" indent="-381000" marL="914400">
              <a:spcBef>
                <a:spcPts val="0"/>
              </a:spcBef>
              <a:buClr>
                <a:schemeClr val="dk1"/>
              </a:buClr>
              <a:buSzPct val="80000"/>
              <a:buFont typeface="Courier New"/>
              <a:buChar char="o"/>
            </a:pPr>
            <a:r>
              <a:rPr lang="en"/>
              <a:t>Scale that measures in grams</a:t>
            </a:r>
          </a:p>
          <a:p>
            <a:pPr rtl="0"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Software</a:t>
            </a:r>
          </a:p>
        </p:txBody>
      </p:sp>
      <p:sp>
        <p:nvSpPr>
          <p:cNvPr id="82" name="Shape 8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Arduino uses short voltage pulses to test resistance of meat</a:t>
            </a:r>
          </a:p>
          <a:p>
            <a:pPr rtl="0" lvl="1" indent="-381000" marL="914400">
              <a:spcBef>
                <a:spcPts val="0"/>
              </a:spcBef>
              <a:buClr>
                <a:schemeClr val="dk1"/>
              </a:buClr>
              <a:buSzPct val="80000"/>
              <a:buFont typeface="Courier New"/>
              <a:buChar char="o"/>
            </a:pPr>
            <a:r>
              <a:rPr lang="en"/>
              <a:t>Current is determined with the known resistance</a:t>
            </a:r>
          </a:p>
          <a:p>
            <a:pPr rtl="0" lvl="0" indent="-419100" marL="457200">
              <a:spcBef>
                <a:spcPts val="0"/>
              </a:spcBef>
              <a:buClr>
                <a:schemeClr val="dk1"/>
              </a:buClr>
              <a:buSzPct val="100000"/>
              <a:buFont typeface="Arial"/>
              <a:buChar char="●"/>
            </a:pPr>
            <a:r>
              <a:rPr lang="en"/>
              <a:t>Plugs values for Resistance and Weight into the developed model</a:t>
            </a:r>
          </a:p>
          <a:p>
            <a:pPr rtl="0" lvl="0" indent="-419100" marL="457200">
              <a:spcBef>
                <a:spcPts val="0"/>
              </a:spcBef>
              <a:buClr>
                <a:schemeClr val="dk1"/>
              </a:buClr>
              <a:buSzPct val="100000"/>
              <a:buFont typeface="Arial"/>
              <a:buChar char="●"/>
            </a:pPr>
            <a:r>
              <a:rPr lang="en"/>
              <a:t>Send Results to the Application via Bluetooth</a:t>
            </a:r>
          </a:p>
          <a:p>
            <a:pPr rtl="0" lvl="0" indent="-419100" marL="457200">
              <a:spcBef>
                <a:spcPts val="0"/>
              </a:spcBef>
              <a:buClr>
                <a:schemeClr val="dk1"/>
              </a:buClr>
              <a:buSzPct val="100000"/>
              <a:buFont typeface="Arial"/>
              <a:buChar char="●"/>
            </a:pPr>
            <a:r>
              <a:rPr lang="en"/>
              <a:t>Smartphone Application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The System</a:t>
            </a:r>
          </a:p>
        </p:txBody>
      </p:sp>
      <p:pic>
        <p:nvPicPr>
          <p:cNvPr id="88" name="Shape 88"/>
          <p:cNvPicPr preferRelativeResize="0"/>
          <p:nvPr/>
        </p:nvPicPr>
        <p:blipFill>
          <a:blip r:embed="rId3">
            <a:alphaModFix/>
          </a:blip>
          <a:stretch>
            <a:fillRect/>
          </a:stretch>
        </p:blipFill>
        <p:spPr>
          <a:xfrm>
            <a:off y="1335428" x="552575"/>
            <a:ext cy="2819400" cx="7781575"/>
          </a:xfrm>
          <a:prstGeom prst="rect">
            <a:avLst/>
          </a:prstGeom>
          <a:noFill/>
          <a:ln>
            <a:noFill/>
          </a:ln>
        </p:spPr>
      </p:pic>
      <p:cxnSp>
        <p:nvCxnSpPr>
          <p:cNvPr id="89" name="Shape 89"/>
          <p:cNvCxnSpPr/>
          <p:nvPr/>
        </p:nvCxnSpPr>
        <p:spPr>
          <a:xfrm>
            <a:off y="2583819" x="4444105"/>
            <a:ext cy="423600" cx="0"/>
          </a:xfrm>
          <a:prstGeom prst="straightConnector1">
            <a:avLst/>
          </a:prstGeom>
          <a:noFill/>
          <a:ln w="19050" cap="flat">
            <a:solidFill>
              <a:srgbClr val="6D9EEB"/>
            </a:solidFill>
            <a:prstDash val="solid"/>
            <a:round/>
            <a:headEnd w="lg" len="lg" type="none"/>
            <a:tailEnd w="lg" len="lg" type="triangle"/>
          </a:ln>
        </p:spPr>
      </p:cxnSp>
      <p:sp>
        <p:nvSpPr>
          <p:cNvPr id="90" name="Shape 90"/>
          <p:cNvSpPr txBox="1"/>
          <p:nvPr/>
        </p:nvSpPr>
        <p:spPr>
          <a:xfrm>
            <a:off y="1912925" x="1100204"/>
            <a:ext cy="241199" cx="1294800"/>
          </a:xfrm>
          <a:prstGeom prst="rect">
            <a:avLst/>
          </a:prstGeom>
          <a:solidFill>
            <a:srgbClr val="FFFFFF"/>
          </a:solidFill>
          <a:ln>
            <a:noFill/>
          </a:ln>
        </p:spPr>
        <p:txBody>
          <a:bodyPr bIns="91425" rIns="91425" lIns="91425" tIns="91425" anchor="t" anchorCtr="0">
            <a:noAutofit/>
          </a:bodyPr>
          <a:lstStyle/>
          <a:p>
            <a:pPr rtl="0" lvl="0">
              <a:spcBef>
                <a:spcPts val="0"/>
              </a:spcBef>
              <a:buNone/>
            </a:pPr>
            <a:r>
              <a:rPr lang="en">
                <a:latin typeface="Calibri"/>
                <a:ea typeface="Calibri"/>
                <a:cs typeface="Calibri"/>
                <a:sym typeface="Calibri"/>
              </a:rPr>
              <a:t>(3.3V Source)</a:t>
            </a:r>
          </a:p>
        </p:txBody>
      </p:sp>
      <p:cxnSp>
        <p:nvCxnSpPr>
          <p:cNvPr id="91" name="Shape 91"/>
          <p:cNvCxnSpPr/>
          <p:nvPr/>
        </p:nvCxnSpPr>
        <p:spPr>
          <a:xfrm rot="10800000">
            <a:off y="2500759" x="7215075"/>
            <a:ext cy="494400" cx="0"/>
          </a:xfrm>
          <a:prstGeom prst="straightConnector1">
            <a:avLst/>
          </a:prstGeom>
          <a:noFill/>
          <a:ln w="19050" cap="flat">
            <a:solidFill>
              <a:srgbClr val="6D9EEB"/>
            </a:solidFill>
            <a:prstDash val="solid"/>
            <a:round/>
            <a:headEnd w="lg" len="lg" type="none"/>
            <a:tailEnd w="lg" len="lg" type="triangle"/>
          </a:ln>
        </p:spPr>
      </p:cxnSp>
      <p:cxnSp>
        <p:nvCxnSpPr>
          <p:cNvPr id="92" name="Shape 92"/>
          <p:cNvCxnSpPr/>
          <p:nvPr/>
        </p:nvCxnSpPr>
        <p:spPr>
          <a:xfrm rot="10800000">
            <a:off y="1942050" x="5508799"/>
            <a:ext cy="0" cx="576300"/>
          </a:xfrm>
          <a:prstGeom prst="straightConnector1">
            <a:avLst/>
          </a:prstGeom>
          <a:noFill/>
          <a:ln w="19050" cap="flat">
            <a:solidFill>
              <a:srgbClr val="6D9EEB"/>
            </a:solidFill>
            <a:prstDash val="solid"/>
            <a:round/>
            <a:headEnd w="lg" len="lg" type="none"/>
            <a:tailEnd w="lg" len="lg" type="triangl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Arduino Ohm Meter</a:t>
            </a:r>
          </a:p>
        </p:txBody>
      </p:sp>
      <p:pic>
        <p:nvPicPr>
          <p:cNvPr id="98" name="Shape 98"/>
          <p:cNvPicPr preferRelativeResize="0"/>
          <p:nvPr/>
        </p:nvPicPr>
        <p:blipFill rotWithShape="1">
          <a:blip r:embed="rId3">
            <a:alphaModFix/>
          </a:blip>
          <a:srcRect t="18101" b="16666" r="25960" l="24040"/>
          <a:stretch/>
        </p:blipFill>
        <p:spPr>
          <a:xfrm>
            <a:off y="1582750" x="3629025"/>
            <a:ext cy="2695575" cx="3714750"/>
          </a:xfrm>
          <a:prstGeom prst="rect">
            <a:avLst/>
          </a:prstGeom>
          <a:noFill/>
          <a:ln>
            <a:noFill/>
          </a:ln>
        </p:spPr>
      </p:pic>
      <p:sp>
        <p:nvSpPr>
          <p:cNvPr id="99" name="Shape 99"/>
          <p:cNvSpPr txBox="1"/>
          <p:nvPr/>
        </p:nvSpPr>
        <p:spPr>
          <a:xfrm>
            <a:off y="2247900" x="1177200"/>
            <a:ext cy="647700" cx="2677499"/>
          </a:xfrm>
          <a:prstGeom prst="rect">
            <a:avLst/>
          </a:prstGeom>
          <a:noFill/>
          <a:ln>
            <a:noFill/>
          </a:ln>
        </p:spPr>
        <p:txBody>
          <a:bodyPr bIns="91425" rIns="91425" lIns="91425" tIns="91425" anchor="t" anchorCtr="0">
            <a:noAutofit/>
          </a:bodyPr>
          <a:lstStyle/>
          <a:p>
            <a:pPr rtl="0" lvl="0">
              <a:spcBef>
                <a:spcPts val="0"/>
              </a:spcBef>
              <a:buNone/>
            </a:pPr>
            <a:r>
              <a:rPr lang="en"/>
              <a:t>Input Voltage from Arduino Pin </a:t>
            </a:r>
            <a:r>
              <a:rPr lang="en" i="1"/>
              <a:t>Aoutput0</a:t>
            </a:r>
            <a:r>
              <a:rPr lang="en"/>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Bluetooth</a:t>
            </a:r>
          </a:p>
        </p:txBody>
      </p:sp>
      <p:sp>
        <p:nvSpPr>
          <p:cNvPr id="105" name="Shape 10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en"/>
              <a:t>The Arduino is connected to RedBearLab’s BLE shield</a:t>
            </a:r>
          </a:p>
          <a:p>
            <a:pPr rtl="0" lvl="0" indent="-419100" marL="457200">
              <a:spcBef>
                <a:spcPts val="0"/>
              </a:spcBef>
              <a:buClr>
                <a:schemeClr val="dk1"/>
              </a:buClr>
              <a:buSzPct val="100000"/>
              <a:buFont typeface="Arial"/>
              <a:buChar char="●"/>
            </a:pPr>
            <a:r>
              <a:rPr lang="en"/>
              <a:t>Code is designed to actively ensure that the phone is connected to the FatAnalyzer</a:t>
            </a:r>
          </a:p>
          <a:p>
            <a:pPr rtl="0" lvl="0" indent="-419100" marL="457200">
              <a:spcBef>
                <a:spcPts val="0"/>
              </a:spcBef>
              <a:buClr>
                <a:schemeClr val="dk1"/>
              </a:buClr>
              <a:buSzPct val="100000"/>
              <a:buFont typeface="Arial"/>
              <a:buChar char="●"/>
            </a:pPr>
            <a:r>
              <a:rPr lang="en"/>
              <a:t>Works on iOS and Android via Cordova (Write once, run everywhere!)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Mobile App Interface</a:t>
            </a:r>
          </a:p>
        </p:txBody>
      </p:sp>
      <p:pic>
        <p:nvPicPr>
          <p:cNvPr id="111" name="Shape 111"/>
          <p:cNvPicPr preferRelativeResize="0"/>
          <p:nvPr/>
        </p:nvPicPr>
        <p:blipFill>
          <a:blip r:embed="rId3">
            <a:alphaModFix/>
          </a:blip>
          <a:stretch>
            <a:fillRect/>
          </a:stretch>
        </p:blipFill>
        <p:spPr>
          <a:xfrm>
            <a:off y="1580625" x="611525"/>
            <a:ext cy="3022274" cx="2016999"/>
          </a:xfrm>
          <a:prstGeom prst="rect">
            <a:avLst/>
          </a:prstGeom>
          <a:noFill/>
          <a:ln>
            <a:noFill/>
          </a:ln>
        </p:spPr>
      </p:pic>
      <p:pic>
        <p:nvPicPr>
          <p:cNvPr id="112" name="Shape 112"/>
          <p:cNvPicPr preferRelativeResize="0"/>
          <p:nvPr/>
        </p:nvPicPr>
        <p:blipFill>
          <a:blip r:embed="rId4">
            <a:alphaModFix/>
          </a:blip>
          <a:stretch>
            <a:fillRect/>
          </a:stretch>
        </p:blipFill>
        <p:spPr>
          <a:xfrm>
            <a:off y="1580624" x="3529237"/>
            <a:ext cy="3022274" cx="2016999"/>
          </a:xfrm>
          <a:prstGeom prst="rect">
            <a:avLst/>
          </a:prstGeom>
          <a:noFill/>
          <a:ln>
            <a:noFill/>
          </a:ln>
        </p:spPr>
      </p:pic>
      <p:pic>
        <p:nvPicPr>
          <p:cNvPr id="113" name="Shape 113"/>
          <p:cNvPicPr preferRelativeResize="0"/>
          <p:nvPr/>
        </p:nvPicPr>
        <p:blipFill>
          <a:blip r:embed="rId5">
            <a:alphaModFix/>
          </a:blip>
          <a:stretch>
            <a:fillRect/>
          </a:stretch>
        </p:blipFill>
        <p:spPr>
          <a:xfrm>
            <a:off y="1580630" x="6446925"/>
            <a:ext cy="3022257" cx="20169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