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8"/>
  </p:notes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74"/>
    <p:restoredTop sz="94691"/>
  </p:normalViewPr>
  <p:slideViewPr>
    <p:cSldViewPr snapToGrid="0">
      <p:cViewPr varScale="1">
        <p:scale>
          <a:sx n="93" d="100"/>
          <a:sy n="93" d="100"/>
        </p:scale>
        <p:origin x="21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EDB99-6310-9544-BB56-F69B242C94DA}" type="datetimeFigureOut">
              <a:rPr lang="en-TR" smtClean="0"/>
              <a:t>30.05.2025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EADB3-152D-B444-A6C4-D39D38BD7F31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92010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EADB3-152D-B444-A6C4-D39D38BD7F31}" type="slidenum">
              <a:rPr lang="en-TR" smtClean="0"/>
              <a:t>20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077040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0EADB3-152D-B444-A6C4-D39D38BD7F31}" type="slidenum">
              <a:rPr lang="en-TR" smtClean="0"/>
              <a:t>26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7255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7821-1FAE-8AC4-13E9-43E93C28F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2A156-96BB-89EF-9147-B4A8C2F7D9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A5EF5-194A-2EDA-71B1-1356EAB0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E482B-AFA8-1911-7C7A-EAF47CEE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9A375-6498-7E67-1D89-D0FC3715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27D3-84B7-EDD5-7CF1-8B4B8569D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249CF-2FF0-0F77-75B0-FF3D9F88A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481D6-5E22-4E72-E866-3D75A4570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E5C16-73B8-185E-1C33-E86C4F5E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B7A7C-8F41-9053-7F3A-917331FDC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31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0285C2-ACD3-ADC8-F637-F6A846130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FC56-B0A9-E39A-E35C-41365C80B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A1DDF-7816-E820-33EB-15B3A4B3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C45CC-87BE-F071-5AAC-9150DF34E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16716-E108-E815-338D-8AA0C70CB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00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5A88-A636-30D9-59FF-7174CEFA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466DD-C962-08EE-A92B-5C1A7069A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C8E1-2166-2449-FD2F-A3C74FFF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E6B0C-FF20-AA14-2ED7-FFD610E0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38587-9C26-1AA2-204A-7B0D384CD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28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30C9-3D96-5553-5AA0-17C8756EC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58ED8-5E5B-4FEA-7ED7-6BA6DB431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9B2F7-33F8-911E-1F29-72B59945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ABBE-F808-420C-DB06-D2E19B06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EFC6-2AD3-2E4F-B354-9FA03592F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4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4BA64-A1AD-B3F7-D037-0EBC7108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0E8C-1BBE-E150-F16C-2C879B774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434EF-BC86-E1B7-595F-CBB525C1D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21610-84EB-8FE3-53D1-C326C99A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CD3E3-EB82-F23B-58BB-63F3188D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480CB-CF35-6676-A295-8E3CA948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6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9CE4-6378-4716-07BD-4058E4693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A4F4E6-3497-BC15-C17F-695D3C3CA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3465A-E07B-4A1A-8730-C8B06A4C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C031EE-E342-13EF-0BF5-826172A2D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292DA-639E-C56F-DC4D-7AD9DD628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20727-947C-9776-57E7-00E765619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AA4A52-1F6E-A6C9-E05D-CB1C1A36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E1A8C-371B-4BFE-7501-3627D114A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F97F-B17C-8832-61DE-E7781AE5A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DDE32D-A168-D188-5C49-A99C6524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2E2B0-0095-40DF-9788-5BB98C8BC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C733A7-7593-69B2-0D4D-FB368E75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071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8B191-1840-38FF-DCCD-DA86E20A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A2AE74-CCF1-8526-1415-C9F6CFB4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99F9-CAA2-4F61-FF4A-8FB0D0F25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4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7982-E0A0-6ED3-BEAE-76F83E7BA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92520-4DDD-DEDE-520A-9D09AB000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69663-2F02-0827-9175-4E46AADB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5EE4-CAA3-AAA1-7AF9-B144E08D0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5638D-7B39-43CE-817A-9273B43A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AEFF3-A8B5-0079-E9B3-1BD7D137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20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61B3-674C-F57A-AF2B-D39E3B2E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35F3F-A97F-95CB-DC62-21348A71E1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7BDAB-263C-FE57-5555-AA4E2A21A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35FA4-EFDD-651F-EF0D-806D7FCC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91318-5B0C-8A8D-392A-A285D6CD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BF5A-1CC0-4353-7842-CF8312FFF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4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3FA5C-1459-7465-3384-97D4F6A2A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C55FE-DD43-F92F-98B4-299A1BE88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3F7E4-E179-2C63-E42D-E613DE2AB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387F-27CF-965A-BE1E-49461160D0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C5F49-D0E6-C0AE-A07A-91009F2A1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8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AA7E9-369F-1D92-76BD-E294D60FE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Impact of Key Factors on E-commerce Order Volume and Returns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00CDD-9F0D-CEBF-C0D8-BA533D40A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Mehmet Salcan 32312</a:t>
            </a:r>
          </a:p>
        </p:txBody>
      </p:sp>
    </p:spTree>
    <p:extLst>
      <p:ext uri="{BB962C8B-B14F-4D97-AF65-F5344CB8AC3E}">
        <p14:creationId xmlns:p14="http://schemas.microsoft.com/office/powerpoint/2010/main" val="112376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0A8A6-D961-C52F-7CAA-0C740906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Content Placeholder 4" descr="A graph of a bar graph&#10;&#10;AI-generated content may be incorrect.">
            <a:extLst>
              <a:ext uri="{FF2B5EF4-FFF2-40B4-BE49-F238E27FC236}">
                <a16:creationId xmlns:a16="http://schemas.microsoft.com/office/drawing/2014/main" id="{816853D7-E5CF-1599-DF1D-8A7446D9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4605"/>
            <a:ext cx="726871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3F1267-39BA-BCCE-545A-4EBBAF492553}"/>
              </a:ext>
            </a:extLst>
          </p:cNvPr>
          <p:cNvSpPr txBox="1"/>
          <p:nvPr/>
        </p:nvSpPr>
        <p:spPr>
          <a:xfrm>
            <a:off x="8597462" y="2039007"/>
            <a:ext cx="3100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Bar plot showing the distribution of orders across different age groups</a:t>
            </a:r>
          </a:p>
          <a:p>
            <a:endParaRPr lang="en-US" dirty="0"/>
          </a:p>
          <a:p>
            <a:r>
              <a:rPr lang="en-US" b="1" dirty="0"/>
              <a:t>Explanation: </a:t>
            </a:r>
            <a:r>
              <a:rPr lang="en-US" dirty="0"/>
              <a:t>This visualization shows the number of orders in each age group. It examines the distribution of orders based on a single variable (age group).</a:t>
            </a:r>
          </a:p>
        </p:txBody>
      </p:sp>
    </p:spTree>
    <p:extLst>
      <p:ext uri="{BB962C8B-B14F-4D97-AF65-F5344CB8AC3E}">
        <p14:creationId xmlns:p14="http://schemas.microsoft.com/office/powerpoint/2010/main" val="154236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DB5C-060E-2B00-D582-B0F2CD4F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ANALYSIS:</a:t>
            </a:r>
            <a:br>
              <a:rPr lang="tr-TR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5" name="Content Placeholder 4" descr="A graph of a number and a number&#10;&#10;AI-generated content may be incorrect.">
            <a:extLst>
              <a:ext uri="{FF2B5EF4-FFF2-40B4-BE49-F238E27FC236}">
                <a16:creationId xmlns:a16="http://schemas.microsoft.com/office/drawing/2014/main" id="{6BEBBA7C-7164-3E2A-0F21-542744C68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978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0CFE43-31B6-F5E1-A7E9-136F2FC6CD5A}"/>
              </a:ext>
            </a:extLst>
          </p:cNvPr>
          <p:cNvSpPr txBox="1"/>
          <p:nvPr/>
        </p:nvSpPr>
        <p:spPr>
          <a:xfrm>
            <a:off x="8049492" y="2376692"/>
            <a:ext cx="36298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Box plot showing the relationship between discount rates and order counts</a:t>
            </a:r>
          </a:p>
          <a:p>
            <a:endParaRPr lang="en-US" b="1" dirty="0"/>
          </a:p>
          <a:p>
            <a:r>
              <a:rPr lang="en-US" b="1" dirty="0"/>
              <a:t>Explanation: </a:t>
            </a:r>
            <a:r>
              <a:rPr lang="en-US" dirty="0"/>
              <a:t> </a:t>
            </a:r>
            <a:r>
              <a:rPr lang="en-US" b="1" dirty="0"/>
              <a:t> </a:t>
            </a:r>
            <a:r>
              <a:rPr lang="en-US" dirty="0"/>
              <a:t>The box plot reveals a positive correlation between discount rates and order volumes, with higher discounts leading to increased order counts. The median order count is notably higher for days with discounts.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00800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7FC7-E362-4E59-3AB9-086D5139C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Content Placeholder 4" descr="A graph of a chart&#10;&#10;AI-generated content may be incorrect.">
            <a:extLst>
              <a:ext uri="{FF2B5EF4-FFF2-40B4-BE49-F238E27FC236}">
                <a16:creationId xmlns:a16="http://schemas.microsoft.com/office/drawing/2014/main" id="{CFCC03FB-8153-14EB-BD23-FDE3ABA32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662846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343A2A-99D5-70C2-D98B-7F66D54BF82F}"/>
              </a:ext>
            </a:extLst>
          </p:cNvPr>
          <p:cNvSpPr txBox="1"/>
          <p:nvPr/>
        </p:nvSpPr>
        <p:spPr>
          <a:xfrm>
            <a:off x="8049491" y="2431633"/>
            <a:ext cx="350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Box plot displaying the relationship between weather conditions and order counts</a:t>
            </a:r>
          </a:p>
          <a:p>
            <a:endParaRPr lang="en-US" dirty="0"/>
          </a:p>
          <a:p>
            <a:r>
              <a:rPr lang="en-US" b="1" dirty="0"/>
              <a:t>Explanation: </a:t>
            </a:r>
            <a:r>
              <a:rPr lang="en-US" dirty="0"/>
              <a:t>The box plot shows that sunny days consistently have higher order volumes compared to rainy days, indicating that weather conditions significantly influence customer purchasing behavior.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30911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0D774-C964-7660-D1D8-11C05149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Content Placeholder 4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91B1077B-8E72-6EB1-1309-5CF8F77DEB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1770"/>
            <a:ext cx="6733123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7C6C91-AE36-AB22-1B7F-491E23D04A9C}"/>
              </a:ext>
            </a:extLst>
          </p:cNvPr>
          <p:cNvSpPr txBox="1"/>
          <p:nvPr/>
        </p:nvSpPr>
        <p:spPr>
          <a:xfrm>
            <a:off x="8021782" y="2556278"/>
            <a:ext cx="35606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Box plot showing the relationship between delivery time and return status</a:t>
            </a:r>
          </a:p>
          <a:p>
            <a:endParaRPr lang="en-US" dirty="0"/>
          </a:p>
          <a:p>
            <a:r>
              <a:rPr lang="en-US" b="1" dirty="0"/>
              <a:t>Explanation: </a:t>
            </a:r>
            <a:r>
              <a:rPr lang="en-US" dirty="0"/>
              <a:t>The box plot demonstrates that longer delivery times are associated with higher return rates, suggesting that delivery duration directly impacts customer satisfaction and return decisions.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87483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DB13-7A2D-EDB4-5C8B-1F2CAF3F4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pic>
        <p:nvPicPr>
          <p:cNvPr id="5" name="Content Placeholder 4" descr="A graph of a customer type&#10;&#10;AI-generated content may be incorrect.">
            <a:extLst>
              <a:ext uri="{FF2B5EF4-FFF2-40B4-BE49-F238E27FC236}">
                <a16:creationId xmlns:a16="http://schemas.microsoft.com/office/drawing/2014/main" id="{D8B45A7E-6570-486D-E955-B59AAB1EB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480"/>
            <a:ext cx="6721672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C9C1D6-258E-795B-AE5A-82862504F602}"/>
              </a:ext>
            </a:extLst>
          </p:cNvPr>
          <p:cNvSpPr txBox="1"/>
          <p:nvPr/>
        </p:nvSpPr>
        <p:spPr>
          <a:xfrm>
            <a:off x="8063345" y="2583988"/>
            <a:ext cx="3546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Bar plot comparing return rates between different customer types</a:t>
            </a:r>
          </a:p>
          <a:p>
            <a:endParaRPr lang="en-US" dirty="0"/>
          </a:p>
          <a:p>
            <a:r>
              <a:rPr lang="en-US" b="1" dirty="0"/>
              <a:t>Explanation: </a:t>
            </a:r>
            <a:r>
              <a:rPr lang="en-US" dirty="0"/>
              <a:t>The bar plot indicates that new customers have significantly higher return rates than returning customers, highlighting the impact of customer experience on return behavior.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5030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1B82-24A1-3DF6-A40D-6A1FF977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haroni" panose="02010803020104030203" pitchFamily="2" charset="-79"/>
                <a:cs typeface="Aharoni" panose="02010803020104030203" pitchFamily="2" charset="-79"/>
              </a:rPr>
              <a:t>MULTIVARIATE ANALYSIS:</a:t>
            </a:r>
            <a:br>
              <a:rPr lang="tr-TR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F92E3ECA-ACF2-5987-C628-DCC787943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14806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AEAF46-6B43-FBB1-61EA-5669A7979FB8}"/>
              </a:ext>
            </a:extLst>
          </p:cNvPr>
          <p:cNvSpPr txBox="1"/>
          <p:nvPr/>
        </p:nvSpPr>
        <p:spPr>
          <a:xfrm>
            <a:off x="6975763" y="2296696"/>
            <a:ext cx="43780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Heatmap showing correlations between multiple numeric variables</a:t>
            </a:r>
          </a:p>
          <a:p>
            <a:endParaRPr lang="en-US" dirty="0"/>
          </a:p>
          <a:p>
            <a:r>
              <a:rPr lang="en-US" b="1" dirty="0"/>
              <a:t>Explanation: </a:t>
            </a:r>
            <a:r>
              <a:rPr lang="en-US" dirty="0"/>
              <a:t>The heatmap reveals the complex relationships between key numeric variables (Delivery Time, Discount Rate, Return Status). It shows that delivery time has a moderate positive correlation with return status, while discount rate shows a weak negative correlation with returns.</a:t>
            </a:r>
          </a:p>
        </p:txBody>
      </p:sp>
    </p:spTree>
    <p:extLst>
      <p:ext uri="{BB962C8B-B14F-4D97-AF65-F5344CB8AC3E}">
        <p14:creationId xmlns:p14="http://schemas.microsoft.com/office/powerpoint/2010/main" val="4116371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E86E4E-DE45-5BE9-4A45-EC61EFF9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6588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CLASSIFICATION ANALYSIS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72806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E71E3-BD7B-2D13-5CA8-9257C5F1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Logistic Regression:</a:t>
            </a:r>
            <a:br>
              <a:rPr lang="en-US" b="1" dirty="0"/>
            </a:br>
            <a:r>
              <a:rPr lang="en-US" b="1" dirty="0"/>
              <a:t>Accuracy: 0.68</a:t>
            </a:r>
            <a:endParaRPr lang="en-TR" dirty="0"/>
          </a:p>
        </p:txBody>
      </p:sp>
      <p:pic>
        <p:nvPicPr>
          <p:cNvPr id="5" name="Content Placeholder 4" descr="A graph of a logistic regression&#10;&#10;AI-generated content may be incorrect.">
            <a:extLst>
              <a:ext uri="{FF2B5EF4-FFF2-40B4-BE49-F238E27FC236}">
                <a16:creationId xmlns:a16="http://schemas.microsoft.com/office/drawing/2014/main" id="{FC3538BC-FFD9-5B91-1ED8-8AC1929D4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369" y="1690688"/>
            <a:ext cx="4804142" cy="4351338"/>
          </a:xfrm>
        </p:spPr>
      </p:pic>
      <p:pic>
        <p:nvPicPr>
          <p:cNvPr id="7" name="Picture 6" descr="A graph of a logistic regression&#10;&#10;AI-generated content may be incorrect.">
            <a:extLst>
              <a:ext uri="{FF2B5EF4-FFF2-40B4-BE49-F238E27FC236}">
                <a16:creationId xmlns:a16="http://schemas.microsoft.com/office/drawing/2014/main" id="{1DF19352-00B4-1F2D-7EC5-8892B8F67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32" y="1690687"/>
            <a:ext cx="656176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67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3BD1-0D79-775D-15F1-E942AADA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Decision Tree:</a:t>
            </a:r>
            <a:br>
              <a:rPr lang="en-US" b="1" dirty="0"/>
            </a:br>
            <a:r>
              <a:rPr lang="en-US" b="1" dirty="0"/>
              <a:t>Accuracy: 0.65</a:t>
            </a:r>
            <a:endParaRPr lang="en-TR" dirty="0"/>
          </a:p>
        </p:txBody>
      </p:sp>
      <p:pic>
        <p:nvPicPr>
          <p:cNvPr id="5" name="Content Placeholder 4" descr="A blue squares with numbers and a number on it&#10;&#10;AI-generated content may be incorrect.">
            <a:extLst>
              <a:ext uri="{FF2B5EF4-FFF2-40B4-BE49-F238E27FC236}">
                <a16:creationId xmlns:a16="http://schemas.microsoft.com/office/drawing/2014/main" id="{52052EFD-D643-7E06-48AE-F815D7EAB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04142" cy="4351338"/>
          </a:xfrm>
        </p:spPr>
      </p:pic>
      <p:pic>
        <p:nvPicPr>
          <p:cNvPr id="7" name="Picture 6" descr="A graph of a tree&#10;&#10;AI-generated content may be incorrect.">
            <a:extLst>
              <a:ext uri="{FF2B5EF4-FFF2-40B4-BE49-F238E27FC236}">
                <a16:creationId xmlns:a16="http://schemas.microsoft.com/office/drawing/2014/main" id="{5A1737AC-3D82-9950-1AE4-FA32055F7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934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3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379C8-A8C0-85A8-4280-A3B2EA99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Random Forest:</a:t>
            </a:r>
            <a:br>
              <a:rPr lang="en-US" b="1" dirty="0"/>
            </a:br>
            <a:r>
              <a:rPr lang="en-US" b="1" dirty="0"/>
              <a:t>Accuracy: 0.69</a:t>
            </a:r>
            <a:endParaRPr lang="en-TR" dirty="0"/>
          </a:p>
        </p:txBody>
      </p:sp>
      <p:pic>
        <p:nvPicPr>
          <p:cNvPr id="5" name="Content Placeholder 4" descr="A graph of a forest&#10;&#10;AI-generated content may be incorrect.">
            <a:extLst>
              <a:ext uri="{FF2B5EF4-FFF2-40B4-BE49-F238E27FC236}">
                <a16:creationId xmlns:a16="http://schemas.microsoft.com/office/drawing/2014/main" id="{1F6A7534-7C73-2636-8607-B3583B2572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415" y="1821656"/>
            <a:ext cx="4816366" cy="4351338"/>
          </a:xfrm>
        </p:spPr>
      </p:pic>
      <p:pic>
        <p:nvPicPr>
          <p:cNvPr id="7" name="Picture 6" descr="A graph with a red line&#10;&#10;AI-generated content may be incorrect.">
            <a:extLst>
              <a:ext uri="{FF2B5EF4-FFF2-40B4-BE49-F238E27FC236}">
                <a16:creationId xmlns:a16="http://schemas.microsoft.com/office/drawing/2014/main" id="{722625B4-C837-E3D8-0EDF-927E34D8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3468" y="1756172"/>
            <a:ext cx="6113272" cy="448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5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D30D6-860C-BDF4-1D50-EA846DE28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2C53C-A6FB-4592-E927-15495AC0D7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Order Date &amp; Delivery Date: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 dates when the order was placed and delivered.</a:t>
            </a:r>
            <a:endParaRPr lang="en-US" sz="1800" b="1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Delivery Time: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 delivery duration for each order (in days).</a:t>
            </a:r>
            <a:endParaRPr lang="en-US" sz="1800" b="1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Gender &amp; Age Group: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 gender and age group of the customer.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/>
              <a:t>City: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 city where the order was delivered.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Product Category:</a:t>
            </a:r>
            <a:endParaRPr lang="en-US" sz="18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 category of the purchased product (e.g., Electronics, Clothing, Books, etc.).</a:t>
            </a:r>
          </a:p>
        </p:txBody>
      </p:sp>
    </p:spTree>
    <p:extLst>
      <p:ext uri="{BB962C8B-B14F-4D97-AF65-F5344CB8AC3E}">
        <p14:creationId xmlns:p14="http://schemas.microsoft.com/office/powerpoint/2010/main" val="202106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452C5-042B-C3E4-97EE-22A074526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895337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 performing model is Random Forest with Accuracy = 0.69</a:t>
            </a:r>
            <a:br>
              <a:rPr lang="en-US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147525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C8CB27-6DBC-3F15-28BC-2F1D119F6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8650" y="1311420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 ANALYSIS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73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150E-B5C5-596C-B4D2-A01A061AD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br>
              <a:rPr lang="en-US" b="1" dirty="0"/>
            </a:br>
            <a:endParaRPr lang="en-TR" dirty="0"/>
          </a:p>
        </p:txBody>
      </p:sp>
      <p:pic>
        <p:nvPicPr>
          <p:cNvPr id="5" name="Content Placeholder 4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0A4DFE6D-AEE1-05B8-10FF-ECFD9CFBF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480" y="1690688"/>
            <a:ext cx="668648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CED38F-9760-0AB7-B810-A3A084C86640}"/>
              </a:ext>
            </a:extLst>
          </p:cNvPr>
          <p:cNvSpPr txBox="1"/>
          <p:nvPr/>
        </p:nvSpPr>
        <p:spPr>
          <a:xfrm>
            <a:off x="7779327" y="2895600"/>
            <a:ext cx="35744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b="1" dirty="0"/>
              <a:t>Mean Squared Error: </a:t>
            </a:r>
            <a:r>
              <a:rPr lang="en-US" dirty="0"/>
              <a:t>5.23</a:t>
            </a:r>
          </a:p>
          <a:p>
            <a:endParaRPr lang="en-US" dirty="0"/>
          </a:p>
          <a:p>
            <a:r>
              <a:rPr lang="en-US" b="1" dirty="0"/>
              <a:t>R² Score: </a:t>
            </a:r>
            <a:r>
              <a:rPr lang="en-US" dirty="0"/>
              <a:t>-0.28</a:t>
            </a:r>
          </a:p>
        </p:txBody>
      </p:sp>
    </p:spTree>
    <p:extLst>
      <p:ext uri="{BB962C8B-B14F-4D97-AF65-F5344CB8AC3E}">
        <p14:creationId xmlns:p14="http://schemas.microsoft.com/office/powerpoint/2010/main" val="711896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63994-0E5C-B8A8-D533-F410632E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Decision Tree</a:t>
            </a:r>
            <a:br>
              <a:rPr lang="en-US" b="1" dirty="0"/>
            </a:br>
            <a:endParaRPr lang="en-TR" dirty="0"/>
          </a:p>
        </p:txBody>
      </p:sp>
      <p:pic>
        <p:nvPicPr>
          <p:cNvPr id="5" name="Content Placeholder 4" descr="A graph with a line and dots&#10;&#10;AI-generated content may be incorrect.">
            <a:extLst>
              <a:ext uri="{FF2B5EF4-FFF2-40B4-BE49-F238E27FC236}">
                <a16:creationId xmlns:a16="http://schemas.microsoft.com/office/drawing/2014/main" id="{DFC30DF3-52ED-DF82-FD45-E5276D4D8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69787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833DE-21EB-CDD3-6F27-08FE2AB2CB04}"/>
              </a:ext>
            </a:extLst>
          </p:cNvPr>
          <p:cNvSpPr txBox="1"/>
          <p:nvPr/>
        </p:nvSpPr>
        <p:spPr>
          <a:xfrm>
            <a:off x="8010990" y="3429000"/>
            <a:ext cx="356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 Squared Error: </a:t>
            </a:r>
            <a:r>
              <a:rPr lang="en-US" dirty="0"/>
              <a:t>5.78</a:t>
            </a:r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b="1" dirty="0"/>
              <a:t>R² Score: </a:t>
            </a:r>
            <a:r>
              <a:rPr lang="en-US" dirty="0"/>
              <a:t>-0.42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426994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D5316-D8A8-6819-D66C-FE90A6D30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Random Forest</a:t>
            </a:r>
            <a:br>
              <a:rPr lang="en-US" b="1" dirty="0"/>
            </a:br>
            <a:endParaRPr lang="en-TR" dirty="0"/>
          </a:p>
        </p:txBody>
      </p:sp>
      <p:pic>
        <p:nvPicPr>
          <p:cNvPr id="5" name="Content Placeholder 4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182CFA3D-1C9E-BC6C-4BD7-AA924508D0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917" y="1811771"/>
            <a:ext cx="6680383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D252F9-1CDC-BF4B-AAC9-5F5BC2E4F3BA}"/>
              </a:ext>
            </a:extLst>
          </p:cNvPr>
          <p:cNvSpPr txBox="1"/>
          <p:nvPr/>
        </p:nvSpPr>
        <p:spPr>
          <a:xfrm>
            <a:off x="8010990" y="3429000"/>
            <a:ext cx="35606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 Squared Error: </a:t>
            </a:r>
            <a:r>
              <a:rPr lang="en-US" dirty="0"/>
              <a:t>5.74</a:t>
            </a:r>
            <a:r>
              <a:rPr lang="en-US" b="1" dirty="0"/>
              <a:t> </a:t>
            </a:r>
          </a:p>
          <a:p>
            <a:endParaRPr lang="en-US" dirty="0"/>
          </a:p>
          <a:p>
            <a:r>
              <a:rPr lang="en-US" b="1" dirty="0"/>
              <a:t>R² Score: </a:t>
            </a:r>
            <a:r>
              <a:rPr lang="en-US" dirty="0"/>
              <a:t>-0.41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985038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3135A-3B11-9AFB-3F6E-B2F0C7655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905" y="1787674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Best performing model is Linear Regression with R² Score = -0.28.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866947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D5B1D-C16B-9868-F2C9-8E2F4EF2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ctr"/>
            <a:r>
              <a:rPr lang="en-TR" sz="4000" b="1" dirty="0">
                <a:solidFill>
                  <a:srgbClr val="FFFFFF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6BBE5-3AB4-FCAD-465D-10DF28A8B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Multiple hypothesis tests were conducted to examine the relationships between key variables such as discount rate, weather, delivery time, and customer type.</a:t>
            </a:r>
          </a:p>
          <a:p>
            <a:pPr marL="0" indent="0">
              <a:buNone/>
            </a:pPr>
            <a:r>
              <a:rPr lang="en-US" sz="1700"/>
              <a:t>For each test, the p-value was less than 0.05, indicating statistical significance.</a:t>
            </a:r>
          </a:p>
          <a:p>
            <a:pPr marL="0" indent="0">
              <a:buNone/>
            </a:pPr>
            <a:r>
              <a:rPr lang="en-US" sz="1700"/>
              <a:t>We reject the null hypotheses in all cases. There are significant relationships between:</a:t>
            </a:r>
          </a:p>
          <a:p>
            <a:r>
              <a:rPr lang="en-US" sz="1700"/>
              <a:t>Discount rate and order volume,</a:t>
            </a:r>
          </a:p>
          <a:p>
            <a:r>
              <a:rPr lang="en-US" sz="1700"/>
              <a:t>Weather conditions and order volume,</a:t>
            </a:r>
          </a:p>
          <a:p>
            <a:r>
              <a:rPr lang="en-US" sz="1700"/>
              <a:t>Delivery time and return status,</a:t>
            </a:r>
          </a:p>
          <a:p>
            <a:r>
              <a:rPr lang="en-US" sz="1700"/>
              <a:t>Customer type and return status.</a:t>
            </a:r>
          </a:p>
          <a:p>
            <a:pPr marL="0" indent="0">
              <a:buNone/>
            </a:pPr>
            <a:r>
              <a:rPr lang="en-US" sz="1700"/>
              <a:t>These results suggest that business strategies (like discounts), operational factors (like delivery time), and customer characteristics have a meaningful impact on customer behavior and order outcomes</a:t>
            </a:r>
          </a:p>
        </p:txBody>
      </p:sp>
    </p:spTree>
    <p:extLst>
      <p:ext uri="{BB962C8B-B14F-4D97-AF65-F5344CB8AC3E}">
        <p14:creationId xmlns:p14="http://schemas.microsoft.com/office/powerpoint/2010/main" val="105524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86A178-E96B-5230-5F20-6E60DB78C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EA9AB-E8BA-1137-299C-2DECE0E21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700F9-9947-A356-54FF-EFD9308565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Discount Rate:</a:t>
            </a:r>
            <a:endParaRPr lang="en-US" sz="18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 discount rate applied to the order (in percentage).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Customer Type:</a:t>
            </a:r>
            <a:endParaRPr lang="en-US" sz="18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Indicates whether the customer is new or returning.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Return Status:</a:t>
            </a:r>
            <a:endParaRPr lang="en-US" sz="18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Information on whether the product was returned.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dirty="0">
                <a:effectLst/>
              </a:rPr>
              <a:t>Weather:</a:t>
            </a:r>
            <a:endParaRPr lang="en-US" sz="1800" dirty="0">
              <a:effectLst/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dirty="0"/>
              <a:t>The weather condition on the delivery day (e.g., Sunny, Rainy).</a:t>
            </a: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4912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1973-B11A-A8BB-7C3B-5DD876F1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1: Delivery Time by Weather</a:t>
            </a:r>
            <a:br>
              <a:rPr lang="en-US" b="1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5455B-90E3-CD71-02EF-7691784A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Test:</a:t>
            </a:r>
            <a:r>
              <a:rPr lang="en-US" dirty="0"/>
              <a:t> Two-sample t-test comparing delivery times between "Rainy" and "Sunny" weather.</a:t>
            </a:r>
          </a:p>
          <a:p>
            <a:r>
              <a:rPr lang="en-US" b="1" dirty="0"/>
              <a:t>Null Hypothesis (H0):</a:t>
            </a:r>
            <a:r>
              <a:rPr lang="en-US" dirty="0"/>
              <a:t> There is no difference in mean delivery time between rainy and sunny days.</a:t>
            </a:r>
          </a:p>
          <a:p>
            <a:r>
              <a:rPr lang="en-US" b="1" dirty="0"/>
              <a:t>Alternative Hypothesis (H1):</a:t>
            </a:r>
            <a:r>
              <a:rPr lang="en-US" dirty="0"/>
              <a:t> There is a difference in mean delivery time between rainy and sunny days.</a:t>
            </a:r>
          </a:p>
          <a:p>
            <a:r>
              <a:rPr lang="en-US" b="1" dirty="0"/>
              <a:t>Result:</a:t>
            </a:r>
            <a:r>
              <a:rPr lang="en-US" dirty="0"/>
              <a:t> The p-value is compared to </a:t>
            </a:r>
            <a:r>
              <a:rPr lang="el-GR" dirty="0"/>
              <a:t>α = 0.05. </a:t>
            </a:r>
            <a:r>
              <a:rPr lang="en-US" dirty="0"/>
              <a:t>If p &lt; 0.05, the null hypothesis is rejected, indicating a significant difference.</a:t>
            </a:r>
          </a:p>
          <a:p>
            <a:r>
              <a:rPr lang="en-US" b="1" dirty="0"/>
              <a:t>Visualization:</a:t>
            </a:r>
            <a:r>
              <a:rPr lang="en-US" dirty="0"/>
              <a:t> Boxplot of delivery time by weather.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41292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E29A-6692-4889-56AE-78EA32712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Hypothesis 2: Delivery Time by Customer Type</a:t>
            </a:r>
            <a:br>
              <a:rPr lang="en-US" b="1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20572-886F-72E1-44C3-FE2490FB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Test:</a:t>
            </a:r>
            <a:r>
              <a:rPr lang="en-US" dirty="0"/>
              <a:t> Two-sample t-test comparing delivery times between "New" and "Returning" customers.</a:t>
            </a:r>
          </a:p>
          <a:p>
            <a:r>
              <a:rPr lang="en-US" b="1" dirty="0"/>
              <a:t>Null Hypothesis (H0):</a:t>
            </a:r>
            <a:r>
              <a:rPr lang="en-US" dirty="0"/>
              <a:t> No difference in mean delivery time between new and returning customers.</a:t>
            </a:r>
          </a:p>
          <a:p>
            <a:r>
              <a:rPr lang="en-US" b="1" dirty="0"/>
              <a:t>Alternative Hypothesis (H1):</a:t>
            </a:r>
            <a:r>
              <a:rPr lang="en-US" dirty="0"/>
              <a:t> There is a difference in mean delivery time.</a:t>
            </a:r>
          </a:p>
          <a:p>
            <a:r>
              <a:rPr lang="en-US" b="1" dirty="0"/>
              <a:t>Result:</a:t>
            </a:r>
            <a:r>
              <a:rPr lang="en-US" dirty="0"/>
              <a:t> Decision based on p-value and </a:t>
            </a:r>
            <a:r>
              <a:rPr lang="el-GR" dirty="0"/>
              <a:t>α = 0.05.</a:t>
            </a:r>
          </a:p>
          <a:p>
            <a:r>
              <a:rPr lang="en-US" b="1" dirty="0"/>
              <a:t>Visualization:</a:t>
            </a:r>
            <a:r>
              <a:rPr lang="en-US" dirty="0"/>
              <a:t> Boxplot of delivery time by customer type.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4630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3462-427F-5C22-8CDB-02F356A36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Hypothesis 3: Return Status vs. Weather</a:t>
            </a:r>
            <a:br>
              <a:rPr lang="en-US" b="1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FBD8B-DDC8-43F7-7D28-A3F172E2F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Test:</a:t>
            </a:r>
            <a:r>
              <a:rPr lang="en-US" dirty="0"/>
              <a:t> Chi-square test of independence between return status and weather.</a:t>
            </a:r>
          </a:p>
          <a:p>
            <a:r>
              <a:rPr lang="en-US" b="1" dirty="0"/>
              <a:t>Null Hypothesis (H0):</a:t>
            </a:r>
            <a:r>
              <a:rPr lang="en-US" dirty="0"/>
              <a:t> Return status and weather are independent.</a:t>
            </a:r>
          </a:p>
          <a:p>
            <a:r>
              <a:rPr lang="en-US" b="1" dirty="0"/>
              <a:t>Alternative Hypothesis (H1):</a:t>
            </a:r>
            <a:r>
              <a:rPr lang="en-US" dirty="0"/>
              <a:t> There is an association between return status and weather.</a:t>
            </a:r>
          </a:p>
          <a:p>
            <a:r>
              <a:rPr lang="en-US" b="1" dirty="0"/>
              <a:t>Result:</a:t>
            </a:r>
            <a:r>
              <a:rPr lang="en-US" dirty="0"/>
              <a:t> Decision based on p-value and </a:t>
            </a:r>
            <a:r>
              <a:rPr lang="el-GR" dirty="0"/>
              <a:t>α = 0.05.</a:t>
            </a:r>
          </a:p>
          <a:p>
            <a:r>
              <a:rPr lang="en-US" b="1" dirty="0"/>
              <a:t>Visualization:</a:t>
            </a:r>
            <a:r>
              <a:rPr lang="en-US" dirty="0"/>
              <a:t> Stacked bar plot of return status by weather.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7639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4F0B-23D0-A2D2-2847-6C25338D6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Hypothesis 4: Return Status vs. Customer Type</a:t>
            </a:r>
            <a:br>
              <a:rPr lang="en-US" b="1" dirty="0"/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71F9-621A-D17D-1933-2B286F749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Test:</a:t>
            </a:r>
            <a:r>
              <a:rPr lang="en-US" dirty="0"/>
              <a:t> Chi-square test of independence between return status and customer type.</a:t>
            </a:r>
          </a:p>
          <a:p>
            <a:r>
              <a:rPr lang="en-US" b="1" dirty="0"/>
              <a:t>Null Hypothesis (H0):</a:t>
            </a:r>
            <a:r>
              <a:rPr lang="en-US" dirty="0"/>
              <a:t> Return status and customer type are independent.</a:t>
            </a:r>
          </a:p>
          <a:p>
            <a:r>
              <a:rPr lang="en-US" b="1" dirty="0"/>
              <a:t>Alternative Hypothesis (H1):</a:t>
            </a:r>
            <a:r>
              <a:rPr lang="en-US" dirty="0"/>
              <a:t> There is an association between return status and customer type.</a:t>
            </a:r>
          </a:p>
          <a:p>
            <a:r>
              <a:rPr lang="en-US" b="1" dirty="0"/>
              <a:t>Result:</a:t>
            </a:r>
            <a:r>
              <a:rPr lang="en-US" dirty="0"/>
              <a:t> Decision based on p-value and </a:t>
            </a:r>
            <a:r>
              <a:rPr lang="el-GR" dirty="0"/>
              <a:t>α = 0.05.</a:t>
            </a:r>
          </a:p>
          <a:p>
            <a:r>
              <a:rPr lang="en-US" b="1" dirty="0"/>
              <a:t>Visualization:</a:t>
            </a:r>
            <a:r>
              <a:rPr lang="en-US" dirty="0"/>
              <a:t> Stacked bar plot of return status by customer type.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1961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CA44-8C91-511B-C667-DB3EDFA75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ANALYSIS:</a:t>
            </a:r>
          </a:p>
        </p:txBody>
      </p:sp>
      <p:pic>
        <p:nvPicPr>
          <p:cNvPr id="5" name="Content Placeholder 4" descr="A graph of blue bars&#10;&#10;AI-generated content may be incorrect.">
            <a:extLst>
              <a:ext uri="{FF2B5EF4-FFF2-40B4-BE49-F238E27FC236}">
                <a16:creationId xmlns:a16="http://schemas.microsoft.com/office/drawing/2014/main" id="{0A5B4F79-7C39-F765-A8AE-982FCD65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188"/>
            <a:ext cx="7248121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45CF6F-AEDE-645D-C5E9-BDCE9DEC080F}"/>
              </a:ext>
            </a:extLst>
          </p:cNvPr>
          <p:cNvSpPr txBox="1"/>
          <p:nvPr/>
        </p:nvSpPr>
        <p:spPr>
          <a:xfrm>
            <a:off x="8576441" y="2473196"/>
            <a:ext cx="2911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Bar plot showing the distribution of orders across different cities</a:t>
            </a:r>
          </a:p>
          <a:p>
            <a:endParaRPr lang="en-US" dirty="0"/>
          </a:p>
          <a:p>
            <a:r>
              <a:rPr lang="en-US" b="1" dirty="0"/>
              <a:t>Explanation: </a:t>
            </a:r>
            <a:r>
              <a:rPr lang="en-US" dirty="0"/>
              <a:t>This visualization shows the number of orders in each city. It examines the distribution of orders based on a single variable (city).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81771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5C81-6C18-BBCF-7838-E48956288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 dirty="0"/>
          </a:p>
        </p:txBody>
      </p:sp>
      <p:pic>
        <p:nvPicPr>
          <p:cNvPr id="5" name="Content Placeholder 4" descr="A bar graph with text&#10;&#10;AI-generated content may be incorrect.">
            <a:extLst>
              <a:ext uri="{FF2B5EF4-FFF2-40B4-BE49-F238E27FC236}">
                <a16:creationId xmlns:a16="http://schemas.microsoft.com/office/drawing/2014/main" id="{7EA491FC-FE41-EF03-5094-808E170B31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7156"/>
            <a:ext cx="7260447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B2003-8261-4A6C-0C68-B0345073EA8F}"/>
              </a:ext>
            </a:extLst>
          </p:cNvPr>
          <p:cNvSpPr txBox="1"/>
          <p:nvPr/>
        </p:nvSpPr>
        <p:spPr>
          <a:xfrm>
            <a:off x="8481848" y="2144110"/>
            <a:ext cx="331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Visualization: </a:t>
            </a:r>
            <a:r>
              <a:rPr lang="en-US" dirty="0"/>
              <a:t>Bar plot displaying the number of orders for each product category</a:t>
            </a:r>
          </a:p>
          <a:p>
            <a:endParaRPr lang="en-US" dirty="0"/>
          </a:p>
          <a:p>
            <a:r>
              <a:rPr lang="en-US" b="1" dirty="0"/>
              <a:t>Explanation: </a:t>
            </a:r>
            <a:r>
              <a:rPr lang="en-US" dirty="0"/>
              <a:t>This visualization shows the number of orders in each product category. It examines the distribution of orders based on a single variable (product category).</a:t>
            </a:r>
          </a:p>
        </p:txBody>
      </p:sp>
    </p:spTree>
    <p:extLst>
      <p:ext uri="{BB962C8B-B14F-4D97-AF65-F5344CB8AC3E}">
        <p14:creationId xmlns:p14="http://schemas.microsoft.com/office/powerpoint/2010/main" val="12553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1040</Words>
  <Application>Microsoft Macintosh PowerPoint</Application>
  <PresentationFormat>Widescreen</PresentationFormat>
  <Paragraphs>111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Aharoni</vt:lpstr>
      <vt:lpstr>Aptos</vt:lpstr>
      <vt:lpstr>Aptos Display</vt:lpstr>
      <vt:lpstr>Arial</vt:lpstr>
      <vt:lpstr>Office Theme</vt:lpstr>
      <vt:lpstr>The Impact of Key Factors on E-commerce Order Volume and Returns</vt:lpstr>
      <vt:lpstr>My Dataset</vt:lpstr>
      <vt:lpstr>My Dataset</vt:lpstr>
      <vt:lpstr>Hypothesis 1: Delivery Time by Weather </vt:lpstr>
      <vt:lpstr>Hypothesis 2: Delivery Time by Customer Type </vt:lpstr>
      <vt:lpstr>Hypothesis 3: Return Status vs. Weather </vt:lpstr>
      <vt:lpstr>Hypothesis 4: Return Status vs. Customer Type </vt:lpstr>
      <vt:lpstr>UNIVARIATE ANALYSIS:</vt:lpstr>
      <vt:lpstr>PowerPoint Presentation</vt:lpstr>
      <vt:lpstr>PowerPoint Presentation</vt:lpstr>
      <vt:lpstr>BIVARIATE ANALYSIS: </vt:lpstr>
      <vt:lpstr>PowerPoint Presentation</vt:lpstr>
      <vt:lpstr>PowerPoint Presentation</vt:lpstr>
      <vt:lpstr>PowerPoint Presentation</vt:lpstr>
      <vt:lpstr>MULTIVARIATE ANALYSIS: </vt:lpstr>
      <vt:lpstr>CLASSIFICATION ANALYSIS </vt:lpstr>
      <vt:lpstr>Logistic Regression: Accuracy: 0.68</vt:lpstr>
      <vt:lpstr>Decision Tree: Accuracy: 0.65</vt:lpstr>
      <vt:lpstr>Random Forest: Accuracy: 0.69</vt:lpstr>
      <vt:lpstr>Best performing model is Random Forest with Accuracy = 0.69 </vt:lpstr>
      <vt:lpstr>REGRESSION ANALYSIS </vt:lpstr>
      <vt:lpstr>Linear Regression </vt:lpstr>
      <vt:lpstr>Decision Tree </vt:lpstr>
      <vt:lpstr>Random Forest </vt:lpstr>
      <vt:lpstr>Best performing model is Linear Regression with R² Score = -0.28. 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Mehmet Salcan</dc:creator>
  <cp:lastModifiedBy>Mehmet Salcan</cp:lastModifiedBy>
  <cp:revision>2</cp:revision>
  <dcterms:created xsi:type="dcterms:W3CDTF">2025-05-29T14:27:24Z</dcterms:created>
  <dcterms:modified xsi:type="dcterms:W3CDTF">2025-05-30T08:41:25Z</dcterms:modified>
</cp:coreProperties>
</file>