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A1FA9D-E73C-4988-918D-DB617E5F3AE0}">
  <a:tblStyle styleId="{28A1FA9D-E73C-4988-918D-DB617E5F3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bb009ed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bb009ed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4bb009ed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4bb009ed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bb009ed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bb009ed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bb009ed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bb009ed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bb009ed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bb009ed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c111c2c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c111c2c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4c111c2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4c111c2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c111c2c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4c111c2c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c111c2c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4c111c2c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c111c2c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c111c2c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bb009e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bb009e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c111c2c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4c111c2c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c111c2c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c111c2c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c111c2c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4c111c2c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4c111c2c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4c111c2c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c111c2c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4c111c2c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c111c2c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4c111c2c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c111c2c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c111c2c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bb009e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bb009e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bb009ed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bb009ed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bb009ed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bb009ed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bb009e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bb009e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bb009ed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bb009ed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bb009ed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bb009ed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bb009ed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bb009ed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EMSE 6586 - Million Song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Kim &amp; Michael Salceda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2</a:t>
            </a:r>
            <a:endParaRPr/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3875525" y="10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130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Song Analysis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danceability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segments_start[ ]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title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loudness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2"/>
          <p:cNvGraphicFramePr/>
          <p:nvPr/>
        </p:nvGraphicFramePr>
        <p:xfrm>
          <a:off x="6590150" y="10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130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Metadata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release_7digitalid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artist_latitude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artist_name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2"/>
          <p:cNvGraphicFramePr/>
          <p:nvPr/>
        </p:nvGraphicFramePr>
        <p:xfrm>
          <a:off x="1160900" y="10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77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Musicbrainz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release_7digitalid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segments_start[ ]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title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artist_name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22"/>
          <p:cNvCxnSpPr/>
          <p:nvPr/>
        </p:nvCxnSpPr>
        <p:spPr>
          <a:xfrm>
            <a:off x="2553850" y="1577350"/>
            <a:ext cx="13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2553850" y="1844050"/>
            <a:ext cx="13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5268475" y="1577350"/>
            <a:ext cx="13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5268475" y="1844050"/>
            <a:ext cx="13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3173725" y="462925"/>
            <a:ext cx="27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3173725" y="462925"/>
            <a:ext cx="33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5945425" y="463750"/>
            <a:ext cx="33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3173725" y="3496325"/>
            <a:ext cx="27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3173725" y="1844050"/>
            <a:ext cx="18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5946163" y="1844050"/>
            <a:ext cx="18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/>
          <p:nvPr/>
        </p:nvCxnSpPr>
        <p:spPr>
          <a:xfrm flipH="1" rot="10800000">
            <a:off x="529600" y="2106075"/>
            <a:ext cx="631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527700" y="2106075"/>
            <a:ext cx="18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/>
          <p:nvPr/>
        </p:nvCxnSpPr>
        <p:spPr>
          <a:xfrm flipH="1" rot="10800000">
            <a:off x="527700" y="3763275"/>
            <a:ext cx="8091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/>
          <p:nvPr/>
        </p:nvCxnSpPr>
        <p:spPr>
          <a:xfrm flipH="1" rot="10800000">
            <a:off x="7983100" y="2106075"/>
            <a:ext cx="631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8614500" y="2106075"/>
            <a:ext cx="18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2 Trade-offs</a:t>
            </a:r>
            <a:endParaRPr/>
          </a:p>
        </p:txBody>
      </p: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“Redundancy, Redundancy, Redundancy”</a:t>
            </a:r>
            <a:endParaRPr/>
          </a:p>
        </p:txBody>
      </p:sp>
      <p:sp>
        <p:nvSpPr>
          <p:cNvPr id="233" name="Google Shape;233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is naturally formatted in this way so it’s easy to design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Less code overhead to create and populate the tables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Should one or two tables get lost/deleted/etc.  due to issues, one or both of the other tables contain the same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Multiple </a:t>
            </a:r>
            <a:r>
              <a:rPr lang="en"/>
              <a:t>columns</a:t>
            </a:r>
            <a:r>
              <a:rPr lang="en"/>
              <a:t> appear across all three tables - </a:t>
            </a:r>
            <a:r>
              <a:rPr lang="en"/>
              <a:t>perhaps</a:t>
            </a:r>
            <a:r>
              <a:rPr lang="en"/>
              <a:t> this is too much redundancy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size of the data would be much greater since all three tables would have so much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3</a:t>
            </a:r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3780750" y="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434950"/>
                <a:gridCol w="1147550"/>
              </a:tblGrid>
              <a:tr h="130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Song Info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release_7digitalid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title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artist_name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year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danceability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key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time_signature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time_signature_confidence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3 Trade-offs</a:t>
            </a:r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“Keep It Simple, Stupid”</a:t>
            </a:r>
            <a:endParaRPr/>
          </a:p>
        </p:txBody>
      </p:sp>
      <p:sp>
        <p:nvSpPr>
          <p:cNvPr id="246" name="Google Shape;246;p2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Slightly more code complexity than option 2, but not as complex as option 1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Everything is in one place so queries are super simple to write - no need for complex JOINs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 size is bigger since more there is more redundancy in the data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Less efficient to update columns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e.g., changing “Prince” to “The Artist Formerly Known as Prince” would need to go through ALL of his songs to change that value vs only changing one row in option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Database Design &amp; Implementation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Design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Option 3 (“KISS”)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Fairly easy to implement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size was small enough that it was okay to have a single large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run queries on this design</a:t>
            </a:r>
            <a:endParaRPr/>
          </a:p>
        </p:txBody>
      </p:sp>
      <p:sp>
        <p:nvSpPr>
          <p:cNvPr id="253" name="Google Shape;253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29"/>
              <a:t>Database Implementation</a:t>
            </a:r>
            <a:endParaRPr b="1" sz="1429"/>
          </a:p>
          <a:p>
            <a:pPr indent="-3007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Custom Docker image with PostgreSQL Docker image as base</a:t>
            </a:r>
            <a:endParaRPr sz="1229"/>
          </a:p>
          <a:p>
            <a:pPr indent="-300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Added additional steps:</a:t>
            </a:r>
            <a:endParaRPr sz="1229"/>
          </a:p>
          <a:p>
            <a:pPr indent="-3007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29"/>
              <a:t>Install prerequisite packages (Python, conda, etc.)</a:t>
            </a:r>
            <a:endParaRPr sz="1229"/>
          </a:p>
          <a:p>
            <a:pPr indent="-3007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29"/>
              <a:t>Download the dataset</a:t>
            </a:r>
            <a:endParaRPr sz="1229"/>
          </a:p>
          <a:p>
            <a:pPr indent="-3007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29"/>
              <a:t>Run our custom initialization scripts</a:t>
            </a:r>
            <a:endParaRPr sz="1229"/>
          </a:p>
          <a:p>
            <a:pPr indent="-30079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29"/>
              <a:t>Converted H5 to DataFrames</a:t>
            </a:r>
            <a:endParaRPr sz="1229"/>
          </a:p>
          <a:p>
            <a:pPr indent="-30079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29"/>
              <a:t>Created the PostgreSQL table</a:t>
            </a:r>
            <a:endParaRPr sz="1229"/>
          </a:p>
          <a:p>
            <a:pPr indent="-30079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29"/>
              <a:t>Uploaded the data into PostgreSQL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75" y="3186125"/>
            <a:ext cx="18282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3186127"/>
            <a:ext cx="13711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575" y="4219575"/>
            <a:ext cx="1809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698" y="4219573"/>
            <a:ext cx="1022663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1297500" y="266100"/>
            <a:ext cx="70389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Question/Goal - How has music changed (if at all) throughout the years; can we predict release year by song attributes?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625"/>
            <a:ext cx="8839201" cy="335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450800" y="1688500"/>
            <a:ext cx="788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Did the rise of technology/music streaming change music at all?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 the 10,000 rows in the dataset, only just under half have valid years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Big label imbalance with the year distribution heavily skewed towards the 90s and mid 2000s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can cause misleading classification results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Because of the nature of the data (different songs being very unique), how severe the imbalance is, and a relatively small (ish) dataset, we cannot simply under or oversample to fix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a total fix, but decided to create a new feature called “decade” (going to predict this new label)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25" y="589400"/>
            <a:ext cx="4118551" cy="41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" y="629550"/>
            <a:ext cx="4030574" cy="40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226327"/>
            <a:ext cx="6371926" cy="23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125" y="2673100"/>
            <a:ext cx="6419366" cy="23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000"/>
            <a:ext cx="8839200" cy="23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7400"/>
            <a:ext cx="8760793" cy="2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25" y="155825"/>
            <a:ext cx="4943648" cy="48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Wrangling/</a:t>
            </a:r>
            <a:r>
              <a:rPr lang="en"/>
              <a:t>Preparation</a:t>
            </a:r>
            <a:r>
              <a:rPr lang="en"/>
              <a:t> 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features that were not necessary for modeling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Track_id, song_id, title, analysis_sample_rate (all records had the same value), audio_md5, energy (all records had the same value), etc.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float array features into single value features by taking the mean value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segments_loudness_max represents the max loudness (in dB) for each segment in the song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Segments are delimited by note onsets, or other discontinuities in the song’s signal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segments max loudness is recorded in its corresponding indices in the float array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Segments_loudness_max replaced by segments_loudness_max_mean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found features that had missing data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Features with some missing data included artist_familiarity, song_hotness, and others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Missing data was filled </a:t>
            </a:r>
            <a:r>
              <a:rPr lang="en"/>
              <a:t>with</a:t>
            </a:r>
            <a:r>
              <a:rPr lang="en"/>
              <a:t> 0s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1297500" y="1567550"/>
            <a:ext cx="70389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Logistic Regression and Random Forest Classifier to try and predict the decade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RandomSearchCV for hyperparameter tuning and 3-fold cross validation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one Logistic Regression model using all of the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Parameter search space included C, multi_class, and max_iter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0.56 overall f1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another Logistic Regression model after removing features with high multicollinearity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parameter search </a:t>
            </a:r>
            <a:r>
              <a:rPr lang="en"/>
              <a:t>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0.55 overall f1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Random Forest Classifier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Parameter search space included n_estimators and max_features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0.56 overall f1 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importance on next slide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63" y="152400"/>
            <a:ext cx="42338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1297500" y="16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Where to Improve for the Future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1297500" y="755000"/>
            <a:ext cx="70389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population (label imbalance)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seen earlier, data is very skewed </a:t>
            </a:r>
            <a:r>
              <a:rPr lang="en"/>
              <a:t>towards</a:t>
            </a:r>
            <a:r>
              <a:rPr lang="en"/>
              <a:t> the 90s and 2000s making it difficult to properly train a classifier to learn and predict release decade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predicting, some decades (1920s for example) were never predicted as the </a:t>
            </a:r>
            <a:r>
              <a:rPr lang="en"/>
              <a:t>classifier</a:t>
            </a:r>
            <a:r>
              <a:rPr lang="en"/>
              <a:t> was trained on very few examples of 1920s songs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Severe label imbalance leads to misleading </a:t>
            </a:r>
            <a:r>
              <a:rPr lang="en"/>
              <a:t>classifier</a:t>
            </a:r>
            <a:r>
              <a:rPr lang="en"/>
              <a:t> results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sample size (subset vs full dataset)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the million songs dataset subset (10,000 songs), only about half had valid year values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Rather small sample to build an accurate and unbiased </a:t>
            </a:r>
            <a:r>
              <a:rPr lang="en"/>
              <a:t>classifier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dataset is almost 300 Gb, would likely have to use a distributed/scalable computing technique such as MapReduce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handling of missing data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missing data could have been sourced and joined through other supplementary datasets listed on the million songs website (or third party APIs)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does not provide any actual audio to work with, entirely metadata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metadata is good, but maybe not suitable for every classification task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data?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791325"/>
            <a:ext cx="73974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Collection of songs and its associated metadata collected by the Echo Nest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Metadata includes things like: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Duration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Artist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“Danceability”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Etc.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row in the dataset is a specific song identified by a unique ID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this project, we are using a </a:t>
            </a:r>
            <a:r>
              <a:rPr b="1" lang="en"/>
              <a:t>SUBSET</a:t>
            </a:r>
            <a:r>
              <a:rPr lang="en"/>
              <a:t> of the entire set - 10,000 songs instead of the full 1,000,000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50" y="1007450"/>
            <a:ext cx="7158299" cy="1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5470825" y="544850"/>
            <a:ext cx="3445800" cy="38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data formatted?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data is formatted as HDF5  files (.h5 file extension)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Hierarchical Data Format - created by NCSA for storing large amounts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idea of “groups” and “datasets”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Group: similar to a folder/container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Dataset: arrays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Storing large amounts of structured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a flexible way to efficiently store complex data structures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Being slightly annoying to parse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/>
              <a:t> if it doesn’t follow a strict format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5572475" y="1032775"/>
            <a:ext cx="1575600" cy="7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0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259800" y="1032775"/>
            <a:ext cx="1575600" cy="7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572475" y="2028875"/>
            <a:ext cx="1575600" cy="7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7295350" y="2028875"/>
            <a:ext cx="1504500" cy="21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7376650" y="2465900"/>
            <a:ext cx="1341900" cy="66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0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7376650" y="3294375"/>
            <a:ext cx="1341900" cy="66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608025" y="3024975"/>
            <a:ext cx="1504500" cy="11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689325" y="3431500"/>
            <a:ext cx="1341900" cy="66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Selection &amp;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Tale of Two Databases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reliant on data structure so easier to load data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reliant on data structure so harder to enforce data constraints (deduplication, weird values,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MQL (MongoDB Query Language) can be pain - especially with complex aggregations</a:t>
            </a:r>
            <a:endParaRPr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Heavily relies on explicit data structure and relationships so easy to enforce data </a:t>
            </a:r>
            <a:r>
              <a:rPr lang="en"/>
              <a:t>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Heavily relies on </a:t>
            </a:r>
            <a:r>
              <a:rPr lang="en"/>
              <a:t>explicitly</a:t>
            </a:r>
            <a:r>
              <a:rPr lang="en"/>
              <a:t> data structure and relationships so harder to load stuff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SQL can be easier than MQL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972725" y="1612175"/>
            <a:ext cx="3403200" cy="237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three different database designs we explored.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1</a:t>
            </a:r>
            <a:endParaRPr/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3875525" y="112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143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Song Analyses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release_7digitalid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loudness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danceability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bars_start[ ]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0"/>
          <p:cNvGraphicFramePr/>
          <p:nvPr/>
        </p:nvGraphicFramePr>
        <p:xfrm>
          <a:off x="7016425" y="2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784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Song Attributes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song_id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title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year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0"/>
          <p:cNvGraphicFramePr/>
          <p:nvPr/>
        </p:nvGraphicFramePr>
        <p:xfrm>
          <a:off x="7016425" y="23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143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Artist</a:t>
                      </a:r>
                      <a:r>
                        <a:rPr lang="en" sz="1000"/>
                        <a:t> Attributes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artist_location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artist_latitude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artist_longitude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artist_name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0"/>
          <p:cNvGraphicFramePr/>
          <p:nvPr/>
        </p:nvGraphicFramePr>
        <p:xfrm>
          <a:off x="812725" y="23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143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Artist</a:t>
                      </a:r>
                      <a:r>
                        <a:rPr lang="en" sz="1000"/>
                        <a:t> Analyses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artist_mbtags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artist_familiarity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artist_hotttnesss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similar_artists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90" name="Google Shape;190;p20"/>
          <p:cNvCxnSpPr/>
          <p:nvPr/>
        </p:nvCxnSpPr>
        <p:spPr>
          <a:xfrm flipH="1" rot="10800000">
            <a:off x="5278750" y="737300"/>
            <a:ext cx="1743000" cy="86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5278750" y="1899275"/>
            <a:ext cx="1743000" cy="95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/>
          <p:nvPr/>
        </p:nvCxnSpPr>
        <p:spPr>
          <a:xfrm flipH="1" rot="10800000">
            <a:off x="2211700" y="2832850"/>
            <a:ext cx="1352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3564400" y="2832725"/>
            <a:ext cx="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 flipH="1" rot="10800000">
            <a:off x="3564400" y="2852825"/>
            <a:ext cx="3455100" cy="1080000"/>
          </a:xfrm>
          <a:prstGeom prst="bentConnector3">
            <a:avLst>
              <a:gd fmla="val 74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5" name="Google Shape;195;p20"/>
          <p:cNvGraphicFramePr/>
          <p:nvPr/>
        </p:nvGraphicFramePr>
        <p:xfrm>
          <a:off x="812725" y="2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{28A1FA9D-E73C-4988-918D-DB617E5F3AE0}</a:tableStyleId>
              </a:tblPr>
              <a:tblGrid>
                <a:gridCol w="382850"/>
                <a:gridCol w="1010100"/>
              </a:tblGrid>
              <a:tr h="784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Release </a:t>
                      </a:r>
                      <a:r>
                        <a:rPr lang="en" sz="1000"/>
                        <a:t>Attributes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PK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release_7digitalid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release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96" name="Google Shape;196;p20"/>
          <p:cNvCxnSpPr/>
          <p:nvPr/>
        </p:nvCxnSpPr>
        <p:spPr>
          <a:xfrm rot="10800000">
            <a:off x="2211775" y="729700"/>
            <a:ext cx="1666800" cy="143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Option 1 Trade-offs</a:t>
            </a:r>
            <a:endParaRPr/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One Table to Rule Them All”</a:t>
            </a:r>
            <a:endParaRPr/>
          </a:p>
        </p:txBody>
      </p:sp>
      <p:sp>
        <p:nvSpPr>
          <p:cNvPr id="203" name="Google Shape;203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pull in relevant information from other tables without complex JOINs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Easier to update/add information to a subset of tables without affecting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Tables not directly connected have to be bridged using “Songs Analyses” table (e.g., “Release Attributes” and “Artist Attributes”)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processing needed upfront on data ingestion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complex design 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