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0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5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7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7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9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91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4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7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00E74-5A1F-AFFE-4570-B04C56F0F2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024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76C20B-1A20-4308-830B-6D6E983E4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800" dirty="0">
                <a:solidFill>
                  <a:schemeClr val="bg1"/>
                </a:solidFill>
                <a:latin typeface="Abadi" panose="020B0604020202020204" pitchFamily="34" charset="0"/>
              </a:rPr>
              <a:t>Analysis Of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28E22-A26D-4E3C-9977-7C42292BA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13620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  <a:t>Deleted tweet </a:t>
            </a:r>
            <a:r>
              <a:rPr lang="en-US" sz="3600" b="1" dirty="0">
                <a:latin typeface="Abadi" panose="020B0604020104020204" pitchFamily="34" charset="0"/>
              </a:rPr>
              <a:t>or </a:t>
            </a:r>
            <a:r>
              <a:rPr lang="en-US" sz="3600" b="1" dirty="0">
                <a:solidFill>
                  <a:schemeClr val="accent4"/>
                </a:solidFill>
                <a:latin typeface="Abadi" panose="020B0604020104020204" pitchFamily="34" charset="0"/>
              </a:rPr>
              <a:t>Legitimate tweet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F9843-D895-415D-B31A-79AC6C52E208}"/>
              </a:ext>
            </a:extLst>
          </p:cNvPr>
          <p:cNvSpPr txBox="1"/>
          <p:nvPr/>
        </p:nvSpPr>
        <p:spPr>
          <a:xfrm>
            <a:off x="5553075" y="6019800"/>
            <a:ext cx="1203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Spring 2022</a:t>
            </a:r>
          </a:p>
        </p:txBody>
      </p:sp>
    </p:spTree>
    <p:extLst>
      <p:ext uri="{BB962C8B-B14F-4D97-AF65-F5344CB8AC3E}">
        <p14:creationId xmlns:p14="http://schemas.microsoft.com/office/powerpoint/2010/main" val="596316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738D-C13C-4EB5-96CF-F9DAB380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Gradient Boosting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4C64-80CB-47EF-906E-407AA61B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640381"/>
          </a:xfrm>
        </p:spPr>
        <p:txBody>
          <a:bodyPr/>
          <a:lstStyle/>
          <a:p>
            <a:r>
              <a:rPr lang="en-US" dirty="0" err="1">
                <a:latin typeface="Abadi" panose="020B0604020104020204" pitchFamily="34" charset="0"/>
              </a:rPr>
              <a:t>learning_rate</a:t>
            </a:r>
            <a:r>
              <a:rPr lang="en-US" dirty="0">
                <a:latin typeface="Abadi" panose="020B0604020104020204" pitchFamily="34" charset="0"/>
              </a:rPr>
              <a:t>=0.1</a:t>
            </a:r>
          </a:p>
          <a:p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max_depth</a:t>
            </a:r>
            <a:r>
              <a:rPr lang="en-US" dirty="0">
                <a:latin typeface="Abadi" panose="020B0604020104020204" pitchFamily="34" charset="0"/>
              </a:rPr>
              <a:t>= 5 </a:t>
            </a:r>
          </a:p>
          <a:p>
            <a:r>
              <a:rPr lang="en-US" dirty="0" err="1">
                <a:latin typeface="Abadi" panose="020B0604020104020204" pitchFamily="34" charset="0"/>
              </a:rPr>
              <a:t>max_features</a:t>
            </a:r>
            <a:r>
              <a:rPr lang="en-US" dirty="0">
                <a:latin typeface="Abadi" panose="020B0604020104020204" pitchFamily="34" charset="0"/>
              </a:rPr>
              <a:t> = 5</a:t>
            </a:r>
          </a:p>
          <a:p>
            <a:r>
              <a:rPr lang="en-US" dirty="0" err="1">
                <a:latin typeface="Abadi" panose="020B0604020104020204" pitchFamily="34" charset="0"/>
              </a:rPr>
              <a:t>random_state</a:t>
            </a:r>
            <a:r>
              <a:rPr lang="en-US" dirty="0">
                <a:latin typeface="Abadi" panose="020B0604020104020204" pitchFamily="34" charset="0"/>
              </a:rPr>
              <a:t> = 42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2D12FAD-4DDD-46CC-8FE7-FF609D955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723" y="2487779"/>
            <a:ext cx="6561389" cy="3932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F147EC-09FA-49E5-B439-B486E6752BEF}"/>
              </a:ext>
            </a:extLst>
          </p:cNvPr>
          <p:cNvSpPr txBox="1"/>
          <p:nvPr/>
        </p:nvSpPr>
        <p:spPr>
          <a:xfrm>
            <a:off x="1063486" y="5466522"/>
            <a:ext cx="227606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Accuracy Score </a:t>
            </a:r>
          </a:p>
          <a:p>
            <a:pPr algn="ctr"/>
            <a:r>
              <a:rPr lang="en-US" dirty="0">
                <a:latin typeface="Abadi" panose="020B0604020104020204" pitchFamily="34" charset="0"/>
              </a:rPr>
              <a:t> ~ 62</a:t>
            </a:r>
          </a:p>
        </p:txBody>
      </p:sp>
    </p:spTree>
    <p:extLst>
      <p:ext uri="{BB962C8B-B14F-4D97-AF65-F5344CB8AC3E}">
        <p14:creationId xmlns:p14="http://schemas.microsoft.com/office/powerpoint/2010/main" val="42152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F92-2547-4345-8927-D0C6671C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 </a:t>
            </a:r>
            <a:r>
              <a:rPr lang="en-US" dirty="0">
                <a:latin typeface="Inter"/>
              </a:rPr>
              <a:t>F</a:t>
            </a:r>
            <a:r>
              <a:rPr lang="en-US" b="0" i="0" dirty="0">
                <a:effectLst/>
                <a:latin typeface="Inter"/>
              </a:rPr>
              <a:t>eature </a:t>
            </a:r>
            <a:r>
              <a:rPr lang="en-US" dirty="0">
                <a:latin typeface="Inter"/>
              </a:rPr>
              <a:t>I</a:t>
            </a:r>
            <a:r>
              <a:rPr lang="en-US" b="0" i="0" dirty="0">
                <a:effectLst/>
                <a:latin typeface="Inter"/>
              </a:rPr>
              <a:t>mportance </a:t>
            </a:r>
            <a:endParaRPr lang="en-US" dirty="0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16C550D2-24A8-4B21-A492-FC72782BA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6" y="1928812"/>
            <a:ext cx="8982074" cy="4452937"/>
          </a:xfrm>
        </p:spPr>
      </p:pic>
    </p:spTree>
    <p:extLst>
      <p:ext uri="{BB962C8B-B14F-4D97-AF65-F5344CB8AC3E}">
        <p14:creationId xmlns:p14="http://schemas.microsoft.com/office/powerpoint/2010/main" val="88532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6CD8-359C-42EF-B085-737FE8A3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SVMs(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Support Vector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M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achines)</a:t>
            </a:r>
            <a:r>
              <a:rPr lang="en-US" dirty="0">
                <a:latin typeface="Abadi" panose="020B0604020104020204" pitchFamily="34" charset="0"/>
              </a:rPr>
              <a:t>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C60C4F7-F64C-45EC-8D05-8CC3C78C0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15" y="2617024"/>
            <a:ext cx="1569856" cy="10803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84BC509-F75F-4C94-8264-5417DAFF9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49" y="4623693"/>
            <a:ext cx="4740051" cy="15850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804CB08F-13D3-4910-B121-9D71EED8D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45" y="2276529"/>
            <a:ext cx="4176122" cy="31397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1584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85EA-09C2-403C-9AF0-39A01B2D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Decision Tree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C69B9DF3-7B58-47F9-AD8B-801042147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22" y="2221125"/>
            <a:ext cx="3901778" cy="306350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7C6CC9-65CF-43A6-A417-1C9B72B28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46" y="2881325"/>
            <a:ext cx="1615580" cy="8715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7E2141B-1E7E-4DD5-B2E5-F646B7566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46" y="4695100"/>
            <a:ext cx="4587638" cy="15241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0133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C8E3-5B3F-4C2F-84FB-344CD857A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latin typeface="Abadi" panose="020B0604020104020204" pitchFamily="34" charset="0"/>
              </a:rPr>
              <a:t>Thank You!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38461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DF71-C29B-4244-9046-808B8491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9084-3923-49DC-A415-66E2D462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668"/>
            <a:ext cx="3742765" cy="4195289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latin typeface="Abadi" panose="020B0604020104020204" pitchFamily="34" charset="0"/>
              </a:rPr>
              <a:t>Legitimate data</a:t>
            </a:r>
          </a:p>
          <a:p>
            <a:pPr marL="0" indent="0">
              <a:buNone/>
            </a:pPr>
            <a:r>
              <a:rPr lang="en-US" sz="5600" dirty="0">
                <a:latin typeface="Abadi" panose="020B0604020104020204" pitchFamily="34" charset="0"/>
              </a:rPr>
              <a:t>(755659,6)</a:t>
            </a:r>
          </a:p>
          <a:p>
            <a:r>
              <a:rPr lang="en-US" sz="8000" b="1" dirty="0">
                <a:latin typeface="Abadi" panose="020B0604020104020204" pitchFamily="34" charset="0"/>
              </a:rPr>
              <a:t>Deleted data</a:t>
            </a:r>
          </a:p>
          <a:p>
            <a:pPr marL="0" indent="0">
              <a:buNone/>
            </a:pPr>
            <a:r>
              <a:rPr lang="en-US" sz="5600" dirty="0">
                <a:latin typeface="Abadi" panose="020B0604020104020204" pitchFamily="34" charset="0"/>
              </a:rPr>
              <a:t>(259533,6)</a:t>
            </a:r>
          </a:p>
          <a:p>
            <a:pPr marL="0" indent="0">
              <a:buNone/>
            </a:pPr>
            <a:endParaRPr lang="en-US" sz="32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7200" b="1" dirty="0">
                <a:latin typeface="Abadi" panose="020B0604020104020204" pitchFamily="34" charset="0"/>
              </a:rPr>
              <a:t>Attributes</a:t>
            </a:r>
            <a:r>
              <a:rPr lang="en-US" sz="6400" b="1" dirty="0">
                <a:latin typeface="Abadi" panose="020B0604020104020204" pitchFamily="34" charset="0"/>
              </a:rPr>
              <a:t>: </a:t>
            </a:r>
          </a:p>
          <a:p>
            <a:r>
              <a:rPr lang="en-US" sz="5600" b="1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Author </a:t>
            </a:r>
            <a:r>
              <a:rPr lang="en-US" sz="5600" b="1" i="0" dirty="0">
                <a:solidFill>
                  <a:srgbClr val="000000"/>
                </a:solidFill>
                <a:effectLst/>
                <a:latin typeface="Abadi" panose="020B0604020104020204" pitchFamily="34" charset="0"/>
                <a:sym typeface="Wingdings" panose="05000000000000000000" pitchFamily="2" charset="2"/>
              </a:rPr>
              <a:t> String</a:t>
            </a:r>
            <a:endParaRPr lang="en-US" sz="5600" b="1" i="0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r>
              <a:rPr lang="en-US" sz="6400" b="1" dirty="0">
                <a:solidFill>
                  <a:srgbClr val="FF0000"/>
                </a:solidFill>
                <a:latin typeface="Abadi" panose="020B0604020104020204" pitchFamily="34" charset="0"/>
              </a:rPr>
              <a:t>Content </a:t>
            </a:r>
            <a:r>
              <a:rPr lang="en-US" sz="6400" b="1" dirty="0">
                <a:solidFill>
                  <a:srgbClr val="FF0000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 String (Text)</a:t>
            </a:r>
            <a:endParaRPr lang="en-US" sz="6400" b="1" dirty="0">
              <a:solidFill>
                <a:srgbClr val="FF0000"/>
              </a:solidFill>
              <a:latin typeface="Abadi" panose="020B0604020104020204" pitchFamily="34" charset="0"/>
            </a:endParaRPr>
          </a:p>
          <a:p>
            <a:r>
              <a:rPr lang="en-US" sz="5600" b="1" dirty="0" err="1">
                <a:solidFill>
                  <a:srgbClr val="000000"/>
                </a:solidFill>
                <a:latin typeface="Abadi" panose="020B0604020104020204" pitchFamily="34" charset="0"/>
              </a:rPr>
              <a:t>Is_retweet</a:t>
            </a:r>
            <a:r>
              <a:rPr lang="en-US" sz="5600" b="1" dirty="0">
                <a:solidFill>
                  <a:srgbClr val="000000"/>
                </a:solidFill>
                <a:latin typeface="Abadi" panose="020B0604020104020204" pitchFamily="34" charset="0"/>
              </a:rPr>
              <a:t> </a:t>
            </a:r>
            <a:r>
              <a:rPr lang="en-US" sz="5600" b="1" dirty="0">
                <a:solidFill>
                  <a:srgbClr val="000000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 Boolean</a:t>
            </a:r>
            <a:endParaRPr lang="en-US" sz="5600" b="1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r>
              <a:rPr lang="en-US" sz="5600" b="1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tweet_id</a:t>
            </a:r>
            <a:r>
              <a:rPr lang="en-US" sz="5600" b="1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sz="5600" b="1" i="0" dirty="0">
                <a:solidFill>
                  <a:srgbClr val="000000"/>
                </a:solidFill>
                <a:effectLst/>
                <a:latin typeface="Abadi" panose="020B0604020104020204" pitchFamily="34" charset="0"/>
                <a:sym typeface="Wingdings" panose="05000000000000000000" pitchFamily="2" charset="2"/>
              </a:rPr>
              <a:t> String</a:t>
            </a:r>
            <a:endParaRPr lang="en-US" sz="5600" b="1" i="0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r>
              <a:rPr lang="en-US" sz="5600" b="1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Following </a:t>
            </a:r>
            <a:r>
              <a:rPr lang="en-US" sz="5600" b="1" i="0" dirty="0">
                <a:solidFill>
                  <a:srgbClr val="000000"/>
                </a:solidFill>
                <a:effectLst/>
                <a:latin typeface="Abadi" panose="020B0604020104020204" pitchFamily="34" charset="0"/>
                <a:sym typeface="Wingdings" panose="05000000000000000000" pitchFamily="2" charset="2"/>
              </a:rPr>
              <a:t> Numerical</a:t>
            </a:r>
            <a:endParaRPr lang="en-US" sz="5600" b="1" i="0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r>
              <a:rPr lang="en-US" sz="5600" b="1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Followers </a:t>
            </a:r>
            <a:r>
              <a:rPr lang="en-US" sz="5600" b="1" i="0" dirty="0">
                <a:solidFill>
                  <a:srgbClr val="000000"/>
                </a:solidFill>
                <a:effectLst/>
                <a:latin typeface="Abadi" panose="020B0604020104020204" pitchFamily="34" charset="0"/>
                <a:sym typeface="Wingdings" panose="05000000000000000000" pitchFamily="2" charset="2"/>
              </a:rPr>
              <a:t> Numerical</a:t>
            </a:r>
            <a:endParaRPr lang="en-US" sz="5600" b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	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253D6A-D004-4BBE-A01F-B189F03E4CA8}"/>
              </a:ext>
            </a:extLst>
          </p:cNvPr>
          <p:cNvSpPr/>
          <p:nvPr/>
        </p:nvSpPr>
        <p:spPr>
          <a:xfrm>
            <a:off x="4332195" y="3576480"/>
            <a:ext cx="2312893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AADE6-651C-4A76-8FFE-62F0861020EE}"/>
              </a:ext>
            </a:extLst>
          </p:cNvPr>
          <p:cNvSpPr txBox="1"/>
          <p:nvPr/>
        </p:nvSpPr>
        <p:spPr>
          <a:xfrm>
            <a:off x="7620000" y="2874493"/>
            <a:ext cx="2949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" panose="020B0604020104020204" pitchFamily="34" charset="0"/>
              </a:rPr>
              <a:t>Legitimate data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(3000,5)</a:t>
            </a:r>
          </a:p>
          <a:p>
            <a:pPr marL="0" indent="0">
              <a:buNone/>
            </a:pPr>
            <a:endParaRPr lang="en-US" sz="1400" dirty="0">
              <a:latin typeface="Abadi" panose="020B0604020104020204" pitchFamily="34" charset="0"/>
            </a:endParaRPr>
          </a:p>
          <a:p>
            <a:r>
              <a:rPr lang="en-US" sz="2000" b="1" dirty="0">
                <a:latin typeface="Abadi" panose="020B0604020104020204" pitchFamily="34" charset="0"/>
              </a:rPr>
              <a:t>Deleted data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(3000,5)</a:t>
            </a:r>
          </a:p>
          <a:p>
            <a:pPr marL="0" indent="0">
              <a:buNone/>
            </a:pPr>
            <a:endParaRPr lang="en-US" sz="1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Abadi" panose="020B0604020104020204" pitchFamily="34" charset="0"/>
              </a:rPr>
              <a:t>Is_retweet</a:t>
            </a:r>
            <a:r>
              <a:rPr lang="en-US" sz="1600" dirty="0">
                <a:solidFill>
                  <a:srgbClr val="FF0000"/>
                </a:solidFill>
                <a:latin typeface="Abadi" panose="020B0604020104020204" pitchFamily="34" charset="0"/>
              </a:rPr>
              <a:t> [‘True’] removed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48505-2D0F-4A6F-92E3-59BA546F7B85}"/>
              </a:ext>
            </a:extLst>
          </p:cNvPr>
          <p:cNvSpPr txBox="1"/>
          <p:nvPr/>
        </p:nvSpPr>
        <p:spPr>
          <a:xfrm>
            <a:off x="6849034" y="5812625"/>
            <a:ext cx="2617694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Politician Authors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363E6-6FC9-4210-849D-C973A36D00D0}"/>
              </a:ext>
            </a:extLst>
          </p:cNvPr>
          <p:cNvSpPr txBox="1"/>
          <p:nvPr/>
        </p:nvSpPr>
        <p:spPr>
          <a:xfrm>
            <a:off x="4235823" y="3280500"/>
            <a:ext cx="21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Selected by random</a:t>
            </a:r>
          </a:p>
        </p:txBody>
      </p:sp>
    </p:spTree>
    <p:extLst>
      <p:ext uri="{BB962C8B-B14F-4D97-AF65-F5344CB8AC3E}">
        <p14:creationId xmlns:p14="http://schemas.microsoft.com/office/powerpoint/2010/main" val="259357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C0B-4672-48E0-8355-3ADE9B0F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Preprocessing and preparing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D755-8A87-475B-AEE2-BF9BF1A6C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972800" cy="4261866"/>
          </a:xfrm>
        </p:spPr>
        <p:txBody>
          <a:bodyPr/>
          <a:lstStyle/>
          <a:p>
            <a: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  <a:t>HTML decoding</a:t>
            </a:r>
          </a:p>
          <a:p>
            <a: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  <a:t>‘@’mention</a:t>
            </a:r>
          </a:p>
          <a:p>
            <a: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  <a:t>URL links</a:t>
            </a:r>
          </a:p>
          <a:p>
            <a: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  <a:t>UTF-8 BOM (Byte Order Mark)</a:t>
            </a:r>
          </a:p>
          <a:p>
            <a: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  <a:t>hashtag / numbers</a:t>
            </a:r>
          </a:p>
          <a:p>
            <a:r>
              <a:rPr lang="en-US" sz="2400" b="1" i="0" dirty="0" err="1">
                <a:solidFill>
                  <a:srgbClr val="292929"/>
                </a:solidFill>
                <a:effectLst/>
                <a:latin typeface="sohne"/>
              </a:rPr>
              <a:t>lower_case</a:t>
            </a:r>
            <a:endParaRPr lang="en-US" sz="2400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1259B1-0CC2-4BE5-A1B1-148A78725DB3}"/>
              </a:ext>
            </a:extLst>
          </p:cNvPr>
          <p:cNvSpPr/>
          <p:nvPr/>
        </p:nvSpPr>
        <p:spPr>
          <a:xfrm>
            <a:off x="6203576" y="3801035"/>
            <a:ext cx="1387849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A6F50-27E1-4E6C-8E5D-1D2A5E4B63AC}"/>
              </a:ext>
            </a:extLst>
          </p:cNvPr>
          <p:cNvSpPr txBox="1"/>
          <p:nvPr/>
        </p:nvSpPr>
        <p:spPr>
          <a:xfrm>
            <a:off x="9153525" y="2550458"/>
            <a:ext cx="1675842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" panose="020B0604020104020204" pitchFamily="34" charset="0"/>
              </a:rPr>
              <a:t>Clean Column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D1D191-5FCF-4353-97EE-391447586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5489647"/>
            <a:ext cx="6454699" cy="4744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D89D79-D665-46A9-89CB-5015F1C6A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5" y="4815728"/>
            <a:ext cx="4327109" cy="47389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65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C739-C89D-4258-9641-5F346C88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POS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8464-1DC0-406D-8350-4311D12B7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147566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NLTK library</a:t>
            </a:r>
          </a:p>
          <a:p>
            <a:r>
              <a:rPr lang="en-US" dirty="0">
                <a:latin typeface="Abadi" panose="020B0604020104020204" pitchFamily="34" charset="0"/>
              </a:rPr>
              <a:t>Define POS function</a:t>
            </a:r>
          </a:p>
          <a:p>
            <a:r>
              <a:rPr lang="en-US" dirty="0">
                <a:latin typeface="Abadi" panose="020B0604020104020204" pitchFamily="34" charset="0"/>
              </a:rPr>
              <a:t>Implement POS to deleted data and Legitimate data</a:t>
            </a:r>
          </a:p>
          <a:p>
            <a:r>
              <a:rPr lang="en-US" dirty="0">
                <a:latin typeface="Abadi" panose="020B0604020104020204" pitchFamily="34" charset="0"/>
              </a:rPr>
              <a:t>Create one column for each POS tags (‘</a:t>
            </a:r>
            <a:r>
              <a:rPr lang="en-US" dirty="0" err="1">
                <a:latin typeface="Abadi" panose="020B0604020104020204" pitchFamily="34" charset="0"/>
              </a:rPr>
              <a:t>upenn_tagset.pickle</a:t>
            </a:r>
            <a:r>
              <a:rPr lang="en-US" dirty="0">
                <a:latin typeface="Abadi" panose="020B0604020104020204" pitchFamily="34" charset="0"/>
              </a:rPr>
              <a:t>’)</a:t>
            </a:r>
          </a:p>
          <a:p>
            <a:r>
              <a:rPr lang="en-US" dirty="0">
                <a:latin typeface="Abadi" panose="020B0604020104020204" pitchFamily="34" charset="0"/>
              </a:rPr>
              <a:t>Do the frequency of POS for each row</a:t>
            </a:r>
          </a:p>
          <a:p>
            <a:r>
              <a:rPr lang="en-US" dirty="0">
                <a:latin typeface="Abadi" panose="020B0604020104020204" pitchFamily="34" charset="0"/>
              </a:rPr>
              <a:t>Normalize frequency of POS tags for both dataset</a:t>
            </a:r>
          </a:p>
        </p:txBody>
      </p:sp>
    </p:spTree>
    <p:extLst>
      <p:ext uri="{BB962C8B-B14F-4D97-AF65-F5344CB8AC3E}">
        <p14:creationId xmlns:p14="http://schemas.microsoft.com/office/powerpoint/2010/main" val="420973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6932-E718-41FE-862D-6E35AD1B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Statistics of POS Tags</a:t>
            </a:r>
          </a:p>
        </p:txBody>
      </p:sp>
      <p:pic>
        <p:nvPicPr>
          <p:cNvPr id="5" name="Content Placeholder 4" descr="Histogram&#10;&#10;Description automatically generated">
            <a:extLst>
              <a:ext uri="{FF2B5EF4-FFF2-40B4-BE49-F238E27FC236}">
                <a16:creationId xmlns:a16="http://schemas.microsoft.com/office/drawing/2014/main" id="{69D6A13C-3EC1-4DD2-8C60-18C5EFE6C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28813"/>
            <a:ext cx="10074964" cy="39290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25DA6C-C07D-4250-9100-FAD651ADD190}"/>
              </a:ext>
            </a:extLst>
          </p:cNvPr>
          <p:cNvSpPr txBox="1"/>
          <p:nvPr/>
        </p:nvSpPr>
        <p:spPr>
          <a:xfrm>
            <a:off x="1409700" y="6172200"/>
            <a:ext cx="17049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Most common tags: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CA7F4430-C3D5-49B1-9013-D7F49240951F}"/>
              </a:ext>
            </a:extLst>
          </p:cNvPr>
          <p:cNvSpPr/>
          <p:nvPr/>
        </p:nvSpPr>
        <p:spPr>
          <a:xfrm>
            <a:off x="3457574" y="6305550"/>
            <a:ext cx="733425" cy="1744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30EC5-299A-456B-B143-D6A054AE3791}"/>
              </a:ext>
            </a:extLst>
          </p:cNvPr>
          <p:cNvSpPr txBox="1"/>
          <p:nvPr/>
        </p:nvSpPr>
        <p:spPr>
          <a:xfrm>
            <a:off x="4897277" y="6110645"/>
            <a:ext cx="13001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C2C30-F264-4AFB-BCD5-807004A49095}"/>
              </a:ext>
            </a:extLst>
          </p:cNvPr>
          <p:cNvSpPr txBox="1"/>
          <p:nvPr/>
        </p:nvSpPr>
        <p:spPr>
          <a:xfrm flipH="1">
            <a:off x="6799897" y="6110645"/>
            <a:ext cx="11801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2. JJ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78159-A009-4A86-97BE-7C837152F44D}"/>
              </a:ext>
            </a:extLst>
          </p:cNvPr>
          <p:cNvSpPr txBox="1"/>
          <p:nvPr/>
        </p:nvSpPr>
        <p:spPr>
          <a:xfrm>
            <a:off x="8515350" y="6134100"/>
            <a:ext cx="11801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3. NNS</a:t>
            </a:r>
          </a:p>
        </p:txBody>
      </p:sp>
    </p:spTree>
    <p:extLst>
      <p:ext uri="{BB962C8B-B14F-4D97-AF65-F5344CB8AC3E}">
        <p14:creationId xmlns:p14="http://schemas.microsoft.com/office/powerpoint/2010/main" val="167685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46C2-1F29-4355-965E-4A0332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Histogram for most common POS tags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0A6AD44-35C0-44AD-97BD-395398FAD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9" y="1979723"/>
            <a:ext cx="3871295" cy="240050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D5C2E1F-128C-4E55-AEF2-FED5DF722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76" y="4380231"/>
            <a:ext cx="3779848" cy="240812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8ED329B-83F7-4732-81A6-098DB4315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020" y="2727947"/>
            <a:ext cx="3939881" cy="2415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E88D0E-7011-4156-8867-9F14A1F43880}"/>
              </a:ext>
            </a:extLst>
          </p:cNvPr>
          <p:cNvSpPr txBox="1"/>
          <p:nvPr/>
        </p:nvSpPr>
        <p:spPr>
          <a:xfrm>
            <a:off x="1321905" y="434750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Frequency Of 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FB4AC1-9C0E-41ED-867F-39C8CC7F20BA}"/>
              </a:ext>
            </a:extLst>
          </p:cNvPr>
          <p:cNvSpPr txBox="1"/>
          <p:nvPr/>
        </p:nvSpPr>
        <p:spPr>
          <a:xfrm>
            <a:off x="4863331" y="402652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Frequency Of JJ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FF3AE-B294-44EB-8D0D-9D22C7128F0C}"/>
              </a:ext>
            </a:extLst>
          </p:cNvPr>
          <p:cNvSpPr txBox="1"/>
          <p:nvPr/>
        </p:nvSpPr>
        <p:spPr>
          <a:xfrm>
            <a:off x="9002260" y="514369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Frequency Of NNS</a:t>
            </a:r>
          </a:p>
        </p:txBody>
      </p:sp>
    </p:spTree>
    <p:extLst>
      <p:ext uri="{BB962C8B-B14F-4D97-AF65-F5344CB8AC3E}">
        <p14:creationId xmlns:p14="http://schemas.microsoft.com/office/powerpoint/2010/main" val="38023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9489-BCD9-4176-98F6-BDE4DF08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Unigram and Bigram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0D2-EF2F-4E6B-BAAB-22C644641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nltk.ngrams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Define Unigram and Bigram functions and implement them to both datasets.</a:t>
            </a:r>
          </a:p>
          <a:p>
            <a:r>
              <a:rPr lang="en-US" dirty="0">
                <a:latin typeface="Abadi" panose="020B0604020104020204" pitchFamily="34" charset="0"/>
              </a:rPr>
              <a:t>Gathered all the words in the dataset and created a library with the length of 7144 unique words for deleted data and 8579 unique word for legitimate data.</a:t>
            </a:r>
          </a:p>
          <a:p>
            <a:r>
              <a:rPr lang="en-US" dirty="0">
                <a:latin typeface="Abadi" panose="020B0604020104020204" pitchFamily="34" charset="0"/>
              </a:rPr>
              <a:t>Create column for each word.</a:t>
            </a:r>
          </a:p>
          <a:p>
            <a:r>
              <a:rPr lang="en-US" dirty="0">
                <a:latin typeface="Abadi" panose="020B0604020104020204" pitchFamily="34" charset="0"/>
              </a:rPr>
              <a:t>Calculate the frequency of each word in each row.</a:t>
            </a:r>
          </a:p>
          <a:p>
            <a:r>
              <a:rPr lang="en-US" dirty="0">
                <a:latin typeface="Abadi" panose="020B0604020104020204" pitchFamily="34" charset="0"/>
              </a:rPr>
              <a:t>Normalize the frequency based on the length of each row.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0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0846-001D-4227-8BD5-90A566AA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Phrasal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A417-3DA4-4257-8A83-3DD9D4F3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badi" panose="020B0604020104020204" pitchFamily="34" charset="0"/>
              </a:rPr>
              <a:t>nltk.RegexpParser</a:t>
            </a:r>
            <a:r>
              <a:rPr lang="en-US" dirty="0">
                <a:latin typeface="Abadi" panose="020B0604020104020204" pitchFamily="34" charset="0"/>
              </a:rPr>
              <a:t>(grammar)   # grammar for VP and Np</a:t>
            </a:r>
          </a:p>
          <a:p>
            <a:r>
              <a:rPr lang="en-US" dirty="0">
                <a:latin typeface="Abadi" panose="020B0604020104020204" pitchFamily="34" charset="0"/>
              </a:rPr>
              <a:t>Define a function to apply phrasal tags</a:t>
            </a:r>
          </a:p>
          <a:p>
            <a:r>
              <a:rPr lang="en-US" dirty="0">
                <a:latin typeface="Abadi" panose="020B0604020104020204" pitchFamily="34" charset="0"/>
              </a:rPr>
              <a:t>Implement Phrasal tags to both dataset</a:t>
            </a:r>
          </a:p>
          <a:p>
            <a:r>
              <a:rPr lang="en-US" dirty="0">
                <a:latin typeface="Abadi" panose="020B0604020104020204" pitchFamily="34" charset="0"/>
              </a:rPr>
              <a:t>Create new columns of VP and NP</a:t>
            </a:r>
          </a:p>
          <a:p>
            <a:r>
              <a:rPr lang="en-US" dirty="0">
                <a:latin typeface="Abadi" panose="020B0604020104020204" pitchFamily="34" charset="0"/>
              </a:rPr>
              <a:t>Calculate the frequency for VP and NP</a:t>
            </a:r>
          </a:p>
          <a:p>
            <a:r>
              <a:rPr lang="en-US" dirty="0">
                <a:latin typeface="Abadi" panose="020B0604020104020204" pitchFamily="34" charset="0"/>
              </a:rPr>
              <a:t>Normalize the frequency of VP and NP </a:t>
            </a:r>
          </a:p>
        </p:txBody>
      </p:sp>
    </p:spTree>
    <p:extLst>
      <p:ext uri="{BB962C8B-B14F-4D97-AF65-F5344CB8AC3E}">
        <p14:creationId xmlns:p14="http://schemas.microsoft.com/office/powerpoint/2010/main" val="428026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C407-0EA0-41BB-A0DB-261AAF85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Bar Plot for Phrasal tags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AC5CF39-A32D-431E-9044-773C78F85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79" y="2131459"/>
            <a:ext cx="7669841" cy="3474211"/>
          </a:xfrm>
        </p:spPr>
      </p:pic>
    </p:spTree>
    <p:extLst>
      <p:ext uri="{BB962C8B-B14F-4D97-AF65-F5344CB8AC3E}">
        <p14:creationId xmlns:p14="http://schemas.microsoft.com/office/powerpoint/2010/main" val="168143606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243C22"/>
      </a:dk2>
      <a:lt2>
        <a:srgbClr val="E8E6E2"/>
      </a:lt2>
      <a:accent1>
        <a:srgbClr val="4D7DC3"/>
      </a:accent1>
      <a:accent2>
        <a:srgbClr val="3B9CB1"/>
      </a:accent2>
      <a:accent3>
        <a:srgbClr val="47B49A"/>
      </a:accent3>
      <a:accent4>
        <a:srgbClr val="3BB164"/>
      </a:accent4>
      <a:accent5>
        <a:srgbClr val="4FB648"/>
      </a:accent5>
      <a:accent6>
        <a:srgbClr val="75B13B"/>
      </a:accent6>
      <a:hlink>
        <a:srgbClr val="A87A38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371</TotalTime>
  <Words>341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Abadi</vt:lpstr>
      <vt:lpstr>Aharoni</vt:lpstr>
      <vt:lpstr>Arial</vt:lpstr>
      <vt:lpstr>Inter</vt:lpstr>
      <vt:lpstr>Modern Love</vt:lpstr>
      <vt:lpstr>Roboto</vt:lpstr>
      <vt:lpstr>sohne</vt:lpstr>
      <vt:lpstr>The Hand</vt:lpstr>
      <vt:lpstr>SketchyVTI</vt:lpstr>
      <vt:lpstr>Analysis Of Tweets</vt:lpstr>
      <vt:lpstr>Dataset</vt:lpstr>
      <vt:lpstr>Preprocessing and preparing data</vt:lpstr>
      <vt:lpstr>POS Tagging</vt:lpstr>
      <vt:lpstr>Statistics of POS Tags</vt:lpstr>
      <vt:lpstr>Histogram for most common POS tags</vt:lpstr>
      <vt:lpstr>Unigram and Bigram</vt:lpstr>
      <vt:lpstr>Phrasal Tags</vt:lpstr>
      <vt:lpstr>Bar Plot for Phrasal tags </vt:lpstr>
      <vt:lpstr>Gradient Boosting Classifier</vt:lpstr>
      <vt:lpstr> Feature Importance </vt:lpstr>
      <vt:lpstr>SVMs(Support Vector Machines) </vt:lpstr>
      <vt:lpstr>Decision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Tweets</dc:title>
  <dc:creator>Salehi, Maryam</dc:creator>
  <cp:lastModifiedBy>Salehi, Maryam</cp:lastModifiedBy>
  <cp:revision>6</cp:revision>
  <dcterms:created xsi:type="dcterms:W3CDTF">2022-05-03T01:07:03Z</dcterms:created>
  <dcterms:modified xsi:type="dcterms:W3CDTF">2022-05-03T16:07:29Z</dcterms:modified>
</cp:coreProperties>
</file>