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87" r:id="rId4"/>
    <p:sldId id="289" r:id="rId5"/>
    <p:sldId id="266" r:id="rId6"/>
    <p:sldId id="263" r:id="rId7"/>
    <p:sldId id="282" r:id="rId8"/>
    <p:sldId id="280" r:id="rId9"/>
    <p:sldId id="285" r:id="rId10"/>
    <p:sldId id="286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9DF29A-A6BA-4617-88EA-FD65037AFB2C}">
          <p14:sldIdLst>
            <p14:sldId id="256"/>
            <p14:sldId id="257"/>
            <p14:sldId id="287"/>
            <p14:sldId id="289"/>
            <p14:sldId id="266"/>
            <p14:sldId id="263"/>
            <p14:sldId id="282"/>
            <p14:sldId id="280"/>
            <p14:sldId id="285"/>
            <p14:sldId id="28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ee\Downloads\Literature_Review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b="1" i="0">
                <a:effectLst/>
              </a:rPr>
              <a:t>Drowsy driving statistics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656148778407452E-2"/>
          <c:y val="0.1531924432699652"/>
          <c:w val="0.90088329330256456"/>
          <c:h val="0.5107549455432783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Drivers involved in fatal crashes who were drowsy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</c:numCache>
            </c:numRef>
          </c:cat>
          <c:val>
            <c:numRef>
              <c:f>Sheet1!$B$2:$B$13</c:f>
              <c:numCache>
                <c:formatCode>#,##0</c:formatCode>
                <c:ptCount val="12"/>
                <c:pt idx="0">
                  <c:v>1264</c:v>
                </c:pt>
                <c:pt idx="1">
                  <c:v>1210</c:v>
                </c:pt>
                <c:pt idx="2">
                  <c:v>1165</c:v>
                </c:pt>
                <c:pt idx="3">
                  <c:v>1240</c:v>
                </c:pt>
                <c:pt idx="4">
                  <c:v>1221</c:v>
                </c:pt>
                <c:pt idx="5">
                  <c:v>1319</c:v>
                </c:pt>
                <c:pt idx="6">
                  <c:v>1332</c:v>
                </c:pt>
                <c:pt idx="7">
                  <c:v>1275</c:v>
                </c:pt>
                <c:pt idx="8">
                  <c:v>1306</c:v>
                </c:pt>
                <c:pt idx="9">
                  <c:v>1234</c:v>
                </c:pt>
                <c:pt idx="10">
                  <c:v>1221</c:v>
                </c:pt>
                <c:pt idx="11">
                  <c:v>1173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0-4BB5-9039-F171FD9D3541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Fatalities involving drowsy driving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2022</c:v>
                </c:pt>
                <c:pt idx="1">
                  <c:v>2021</c:v>
                </c:pt>
                <c:pt idx="2">
                  <c:v>2020</c:v>
                </c:pt>
                <c:pt idx="3">
                  <c:v>2019</c:v>
                </c:pt>
                <c:pt idx="4">
                  <c:v>2018</c:v>
                </c:pt>
                <c:pt idx="5">
                  <c:v>2017</c:v>
                </c:pt>
                <c:pt idx="6">
                  <c:v>2016</c:v>
                </c:pt>
                <c:pt idx="7">
                  <c:v>2015</c:v>
                </c:pt>
                <c:pt idx="8">
                  <c:v>2014</c:v>
                </c:pt>
                <c:pt idx="9">
                  <c:v>2013</c:v>
                </c:pt>
                <c:pt idx="10">
                  <c:v>2012</c:v>
                </c:pt>
                <c:pt idx="11">
                  <c:v>2011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693</c:v>
                </c:pt>
                <c:pt idx="1">
                  <c:v>701</c:v>
                </c:pt>
                <c:pt idx="2">
                  <c:v>632</c:v>
                </c:pt>
                <c:pt idx="3">
                  <c:v>697</c:v>
                </c:pt>
                <c:pt idx="4">
                  <c:v>785</c:v>
                </c:pt>
                <c:pt idx="5">
                  <c:v>697</c:v>
                </c:pt>
                <c:pt idx="6">
                  <c:v>803</c:v>
                </c:pt>
                <c:pt idx="7">
                  <c:v>824</c:v>
                </c:pt>
                <c:pt idx="8">
                  <c:v>851</c:v>
                </c:pt>
                <c:pt idx="9">
                  <c:v>801</c:v>
                </c:pt>
                <c:pt idx="10">
                  <c:v>835</c:v>
                </c:pt>
                <c:pt idx="11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0-4BB5-9039-F171FD9D3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1217423"/>
        <c:axId val="190121550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Year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2022</c:v>
                      </c:pt>
                      <c:pt idx="1">
                        <c:v>2021</c:v>
                      </c:pt>
                      <c:pt idx="2">
                        <c:v>2020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2017</c:v>
                      </c:pt>
                      <c:pt idx="6">
                        <c:v>2016</c:v>
                      </c:pt>
                      <c:pt idx="7">
                        <c:v>2015</c:v>
                      </c:pt>
                      <c:pt idx="8">
                        <c:v>2014</c:v>
                      </c:pt>
                      <c:pt idx="9">
                        <c:v>2013</c:v>
                      </c:pt>
                      <c:pt idx="10">
                        <c:v>2012</c:v>
                      </c:pt>
                      <c:pt idx="11">
                        <c:v>2011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2022</c:v>
                      </c:pt>
                      <c:pt idx="1">
                        <c:v>2021</c:v>
                      </c:pt>
                      <c:pt idx="2">
                        <c:v>2020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2017</c:v>
                      </c:pt>
                      <c:pt idx="6">
                        <c:v>2016</c:v>
                      </c:pt>
                      <c:pt idx="7">
                        <c:v>2015</c:v>
                      </c:pt>
                      <c:pt idx="8">
                        <c:v>2014</c:v>
                      </c:pt>
                      <c:pt idx="9">
                        <c:v>2013</c:v>
                      </c:pt>
                      <c:pt idx="10">
                        <c:v>2012</c:v>
                      </c:pt>
                      <c:pt idx="11">
                        <c:v>2011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340-4BB5-9039-F171FD9D354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Percentage of all drivers involved in fatal crashes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2022</c:v>
                      </c:pt>
                      <c:pt idx="1">
                        <c:v>2021</c:v>
                      </c:pt>
                      <c:pt idx="2">
                        <c:v>2020</c:v>
                      </c:pt>
                      <c:pt idx="3">
                        <c:v>2019</c:v>
                      </c:pt>
                      <c:pt idx="4">
                        <c:v>2018</c:v>
                      </c:pt>
                      <c:pt idx="5">
                        <c:v>2017</c:v>
                      </c:pt>
                      <c:pt idx="6">
                        <c:v>2016</c:v>
                      </c:pt>
                      <c:pt idx="7">
                        <c:v>2015</c:v>
                      </c:pt>
                      <c:pt idx="8">
                        <c:v>2014</c:v>
                      </c:pt>
                      <c:pt idx="9">
                        <c:v>2013</c:v>
                      </c:pt>
                      <c:pt idx="10">
                        <c:v>2012</c:v>
                      </c:pt>
                      <c:pt idx="11">
                        <c:v>2011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0.00%</c:formatCode>
                      <c:ptCount val="12"/>
                      <c:pt idx="0">
                        <c:v>1.3299999999999999E-2</c:v>
                      </c:pt>
                      <c:pt idx="1">
                        <c:v>1.38E-2</c:v>
                      </c:pt>
                      <c:pt idx="2">
                        <c:v>2.1999999999999999E-2</c:v>
                      </c:pt>
                      <c:pt idx="3">
                        <c:v>1.2E-2</c:v>
                      </c:pt>
                      <c:pt idx="4">
                        <c:v>2.4E-2</c:v>
                      </c:pt>
                      <c:pt idx="5">
                        <c:v>2.5000000000000001E-2</c:v>
                      </c:pt>
                      <c:pt idx="6">
                        <c:v>2.5000000000000001E-2</c:v>
                      </c:pt>
                      <c:pt idx="7">
                        <c:v>2.5999999999999999E-2</c:v>
                      </c:pt>
                      <c:pt idx="8">
                        <c:v>2.9000000000000001E-2</c:v>
                      </c:pt>
                      <c:pt idx="9">
                        <c:v>2.8000000000000001E-2</c:v>
                      </c:pt>
                      <c:pt idx="10">
                        <c:v>2.4E-2</c:v>
                      </c:pt>
                      <c:pt idx="11">
                        <c:v>2.7E-2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340-4BB5-9039-F171FD9D3541}"/>
                  </c:ext>
                </c:extLst>
              </c15:ser>
            </c15:filteredBarSeries>
          </c:ext>
        </c:extLst>
      </c:barChart>
      <c:catAx>
        <c:axId val="19012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215503"/>
        <c:crosses val="autoZero"/>
        <c:auto val="1"/>
        <c:lblAlgn val="ctr"/>
        <c:lblOffset val="100"/>
        <c:noMultiLvlLbl val="0"/>
      </c:catAx>
      <c:valAx>
        <c:axId val="190121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2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2663-FF0F-43FC-851C-DCD14F75DDF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AE9DA-D8D6-4D18-B336-6F276FD8D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6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50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04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9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7C20-AC9A-4FFB-AF1A-6B2AA130AA9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F5EA9D-487E-41BC-BBAB-ADB61AFFF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401415" TargetMode="External"/><Relationship Id="rId2" Type="http://schemas.openxmlformats.org/officeDocument/2006/relationships/hyperlink" Target="https://ieeexplore.ieee.org/abstract/document/8326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68590488_A_MultiDimensional_Covert_Transaction_Recognition_Scheme_for_Blockchain" TargetMode="External"/><Relationship Id="rId5" Type="http://schemas.openxmlformats.org/officeDocument/2006/relationships/hyperlink" Target="https://arxiv.org/pdf/2401.15762" TargetMode="External"/><Relationship Id="rId4" Type="http://schemas.openxmlformats.org/officeDocument/2006/relationships/hyperlink" Target="https://ieeexplore.ieee.org/document/851959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shstats.nhtsa.dot.gov/Api/Public/ViewPublication/813560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ii.org/fact-statistic/facts-statistics-drowsy-driv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E866-91E7-69B4-0798-FC956B21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415" y="1460636"/>
            <a:ext cx="7981062" cy="1666021"/>
          </a:xfrm>
        </p:spPr>
        <p:txBody>
          <a:bodyPr/>
          <a:lstStyle/>
          <a:p>
            <a:pPr algn="ctr"/>
            <a:r>
              <a:rPr lang="en-US" sz="4800" dirty="0"/>
              <a:t>Driver Monitoring System for Attention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B1ED2-AB94-FD5F-46E8-847B98671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4847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Mehak Saleem  </a:t>
            </a:r>
          </a:p>
          <a:p>
            <a:pPr algn="l"/>
            <a:r>
              <a:rPr lang="en-US" dirty="0"/>
              <a:t>Laiba Barg</a:t>
            </a:r>
          </a:p>
          <a:p>
            <a:pPr algn="l"/>
            <a:r>
              <a:rPr lang="en-US" dirty="0" err="1"/>
              <a:t>Mingxuan</a:t>
            </a:r>
            <a:r>
              <a:rPr lang="en-US" dirty="0"/>
              <a:t> Yan</a:t>
            </a:r>
          </a:p>
          <a:p>
            <a:pPr algn="l"/>
            <a:r>
              <a:rPr lang="en-US" dirty="0"/>
              <a:t>University of California, Riverside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79"/>
    </mc:Choice>
    <mc:Fallback xmlns="">
      <p:transition spd="slow" advTm="177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60A4AD-5AA0-BBB6-9F96-3D25382D9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0E26-CE63-ACF0-C427-46B988D3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>
            <a:normAutofit/>
          </a:bodyPr>
          <a:lstStyle/>
          <a:p>
            <a:r>
              <a:rPr lang="en-US" dirty="0"/>
              <a:t>Results 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8D7F9-7FD5-A44F-77DE-C71C842B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1526643"/>
            <a:ext cx="4185623" cy="576262"/>
          </a:xfrm>
        </p:spPr>
        <p:txBody>
          <a:bodyPr/>
          <a:lstStyle/>
          <a:p>
            <a:pPr marL="0" marR="0"/>
            <a:r>
              <a:rPr lang="en-US" dirty="0">
                <a:solidFill>
                  <a:srgbClr val="000000"/>
                </a:solidFill>
                <a:effectLst/>
                <a:latin typeface="Menlo"/>
                <a:ea typeface="Times New Roman" panose="02020603050405020304" pitchFamily="18" charset="0"/>
              </a:rPr>
              <a:t>Test Accuracy: 91.47%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Content Placeholder 5" descr="A diagram of different shades of blue&#10;&#10;AI-generated content may be incorrect.">
            <a:extLst>
              <a:ext uri="{FF2B5EF4-FFF2-40B4-BE49-F238E27FC236}">
                <a16:creationId xmlns:a16="http://schemas.microsoft.com/office/drawing/2014/main" id="{4D2E78CB-EB3B-34B2-5540-DB334C90F9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33" y="2272696"/>
            <a:ext cx="4681247" cy="4285649"/>
          </a:xfrm>
          <a:prstGeom prst="rect">
            <a:avLst/>
          </a:prstGeom>
        </p:spPr>
      </p:pic>
      <p:pic>
        <p:nvPicPr>
          <p:cNvPr id="11" name="Content Placeholder 10" descr="A screenshot of a graph&#10;&#10;AI-generated content may be incorrect.">
            <a:extLst>
              <a:ext uri="{FF2B5EF4-FFF2-40B4-BE49-F238E27FC236}">
                <a16:creationId xmlns:a16="http://schemas.microsoft.com/office/drawing/2014/main" id="{9563A13D-BEDF-397E-A367-20188C38C5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3935" y="2612262"/>
            <a:ext cx="4981152" cy="23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9"/>
    </mc:Choice>
    <mc:Fallback xmlns="">
      <p:transition spd="slow" advTm="375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F4FB-02D9-494E-67EF-090DE226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91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8EFD-5FB0-BC31-77A2-94C11341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284"/>
            <a:ext cx="8515827" cy="43517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[1] M. J. Kang and W. Y. Chung, "EYE GAZE TRACKING BASED DRIVER MONITORING SYSTEM," </a:t>
            </a:r>
            <a:r>
              <a:rPr lang="en-US" sz="1400" i="1" dirty="0"/>
              <a:t>IEEE Xplore</a:t>
            </a:r>
            <a:r>
              <a:rPr lang="en-US" sz="1400" dirty="0"/>
              <a:t>, 2018. [Online]. Available: </a:t>
            </a:r>
            <a:r>
              <a:rPr lang="en-US" sz="1400" dirty="0">
                <a:hlinkClick r:id="rId2"/>
              </a:rPr>
              <a:t>https://ieeexplore.ieee.org/abstract/document/8326022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[2] B. T. Jap, S. Lal, P. Fischer, and E. Bekiaris, "Affordable Visual Driver Monitoring System for Fatigue and Monotony," </a:t>
            </a:r>
            <a:r>
              <a:rPr lang="en-US" sz="1400" i="1" dirty="0"/>
              <a:t>IEEE Xplore</a:t>
            </a:r>
            <a:r>
              <a:rPr lang="en-US" sz="1400" dirty="0"/>
              <a:t>, 2005. [Online]. Available: </a:t>
            </a:r>
            <a:r>
              <a:rPr lang="en-US" sz="1400" dirty="0">
                <a:hlinkClick r:id="rId3"/>
              </a:rPr>
              <a:t>https://ieeexplore.ieee.org/document/1401415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/>
              <a:t>[3] C. P. Hu, T. Liu, and J. Zhao, "Deep Learning Based Real-Time Driver Emotion Monitoring," </a:t>
            </a:r>
            <a:r>
              <a:rPr lang="en-US" sz="1400" i="1" dirty="0"/>
              <a:t>IEEE Xplore</a:t>
            </a:r>
            <a:r>
              <a:rPr lang="en-US" sz="1400" dirty="0"/>
              <a:t>, 2018. [Online]. Available: </a:t>
            </a:r>
            <a:r>
              <a:rPr lang="en-US" sz="1400" dirty="0">
                <a:hlinkClick r:id="rId4"/>
              </a:rPr>
              <a:t>https://ieeexplore.ieee.org/document/8519595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[4] R. Patel, A. Kumar, and D. S. Brown, "Smart Driver Monitoring Robotic System to Enhance Road Safety: A Comprehensive Review," </a:t>
            </a:r>
            <a:r>
              <a:rPr lang="en-US" sz="1400" i="1" dirty="0" err="1"/>
              <a:t>arXiv</a:t>
            </a:r>
            <a:r>
              <a:rPr lang="en-US" sz="1400" i="1" dirty="0"/>
              <a:t> preprint</a:t>
            </a:r>
            <a:r>
              <a:rPr lang="en-US" sz="1400" dirty="0"/>
              <a:t>, 2024. [Online]. Available: </a:t>
            </a:r>
            <a:r>
              <a:rPr lang="en-US" sz="1400" dirty="0">
                <a:hlinkClick r:id="rId5"/>
              </a:rPr>
              <a:t>https://arxiv.org/pdf/2401.15762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[5] Y. Wang, L. Zhang, and X. Liu, "A Multi-Dimensional Covert Transaction Recognition Scheme for Blockchain," </a:t>
            </a:r>
            <a:r>
              <a:rPr lang="en-US" sz="1400" i="1" dirty="0"/>
              <a:t>ResearchGate</a:t>
            </a:r>
            <a:r>
              <a:rPr lang="en-US" sz="1400" dirty="0"/>
              <a:t>, 2023. [Online]. Available: </a:t>
            </a:r>
            <a:r>
              <a:rPr lang="en-US" sz="1400" dirty="0">
                <a:hlinkClick r:id="rId6"/>
              </a:rPr>
              <a:t>https://www.researchgate.net/publication/368590488_A_MultiDimensional_Covert_Transaction_Recognition_Scheme_for_Blockchain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0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"/>
    </mc:Choice>
    <mc:Fallback xmlns="">
      <p:transition spd="slow" advTm="15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91A0-6575-8363-EA44-B9E1D132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43" y="526026"/>
            <a:ext cx="8596668" cy="717755"/>
          </a:xfrm>
        </p:spPr>
        <p:txBody>
          <a:bodyPr/>
          <a:lstStyle/>
          <a:p>
            <a:r>
              <a:rPr lang="en-US" dirty="0"/>
              <a:t>Research Problem &amp; 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098528-C189-2C69-42E5-DC628AF47CF0}"/>
              </a:ext>
            </a:extLst>
          </p:cNvPr>
          <p:cNvSpPr txBox="1">
            <a:spLocks/>
          </p:cNvSpPr>
          <p:nvPr/>
        </p:nvSpPr>
        <p:spPr>
          <a:xfrm>
            <a:off x="529850" y="3554362"/>
            <a:ext cx="6981995" cy="218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26A9FE-61D5-7322-50A6-F86A3953E668}"/>
              </a:ext>
            </a:extLst>
          </p:cNvPr>
          <p:cNvSpPr txBox="1">
            <a:spLocks/>
          </p:cNvSpPr>
          <p:nvPr/>
        </p:nvSpPr>
        <p:spPr>
          <a:xfrm>
            <a:off x="529850" y="1491996"/>
            <a:ext cx="7503105" cy="152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Driver Inattention and Road Accidents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Drowsiness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 of Existing Monitoring Systems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C474BE-D3DA-490E-FF42-636244CC4A27}"/>
              </a:ext>
            </a:extLst>
          </p:cNvPr>
          <p:cNvSpPr txBox="1">
            <a:spLocks/>
          </p:cNvSpPr>
          <p:nvPr/>
        </p:nvSpPr>
        <p:spPr>
          <a:xfrm>
            <a:off x="720743" y="3018504"/>
            <a:ext cx="8942467" cy="517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>
              <a:latin typeface="+mn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A8CD313-9103-06E5-05F9-81F905E0C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895164"/>
              </p:ext>
            </p:extLst>
          </p:nvPr>
        </p:nvGraphicFramePr>
        <p:xfrm>
          <a:off x="1730846" y="3266719"/>
          <a:ext cx="6646237" cy="267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8FE42BB-5A6D-5A39-9D9B-E9B3439F526A}"/>
              </a:ext>
            </a:extLst>
          </p:cNvPr>
          <p:cNvSpPr txBox="1"/>
          <p:nvPr/>
        </p:nvSpPr>
        <p:spPr>
          <a:xfrm>
            <a:off x="3524455" y="6148595"/>
            <a:ext cx="2684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1" dirty="0">
                <a:solidFill>
                  <a:srgbClr val="515260"/>
                </a:solidFill>
                <a:effectLst/>
              </a:rPr>
              <a:t>Source:</a:t>
            </a:r>
            <a:r>
              <a:rPr lang="en-US" sz="1200" b="0" i="0" dirty="0">
                <a:solidFill>
                  <a:srgbClr val="515260"/>
                </a:solidFill>
                <a:effectLst/>
              </a:rPr>
              <a:t> </a:t>
            </a:r>
            <a:r>
              <a:rPr lang="en-US" sz="1200" b="0" i="1" u="sng" dirty="0">
                <a:effectLst/>
                <a:hlinkClick r:id="rId3"/>
              </a:rPr>
              <a:t>NHTSA</a:t>
            </a:r>
            <a:r>
              <a:rPr lang="en-US" sz="1200" b="0" i="1" dirty="0">
                <a:solidFill>
                  <a:srgbClr val="515260"/>
                </a:solidFill>
                <a:effectLst/>
              </a:rPr>
              <a:t> and </a:t>
            </a:r>
            <a:r>
              <a:rPr lang="en-US" sz="1200" b="0" i="1" u="sng" dirty="0">
                <a:effectLst/>
                <a:hlinkClick r:id="rId4"/>
              </a:rPr>
              <a:t>Triple-I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24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14"/>
    </mc:Choice>
    <mc:Fallback xmlns="">
      <p:transition spd="slow" advTm="446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56CB-8C68-0159-2E3A-069945BE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4" y="1661654"/>
            <a:ext cx="9036938" cy="1641985"/>
          </a:xfrm>
        </p:spPr>
        <p:txBody>
          <a:bodyPr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for Feature Extraction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Improved Robustness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Scalability &amp; Adaptability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1600" dirty="0"/>
              <a:t>Reduction in False Alarms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7D034C-1D0A-6A85-E383-265247950632}"/>
              </a:ext>
            </a:extLst>
          </p:cNvPr>
          <p:cNvSpPr txBox="1">
            <a:spLocks/>
          </p:cNvSpPr>
          <p:nvPr/>
        </p:nvSpPr>
        <p:spPr>
          <a:xfrm>
            <a:off x="893644" y="1592827"/>
            <a:ext cx="8596668" cy="7079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277CB2-1B44-7F7E-E19F-C905B2E4F2D8}"/>
              </a:ext>
            </a:extLst>
          </p:cNvPr>
          <p:cNvSpPr txBox="1">
            <a:spLocks/>
          </p:cNvSpPr>
          <p:nvPr/>
        </p:nvSpPr>
        <p:spPr>
          <a:xfrm>
            <a:off x="468674" y="766917"/>
            <a:ext cx="8596668" cy="943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Proposed Approach - CNN based Technique</a:t>
            </a:r>
          </a:p>
        </p:txBody>
      </p:sp>
    </p:spTree>
    <p:extLst>
      <p:ext uri="{BB962C8B-B14F-4D97-AF65-F5344CB8AC3E}">
        <p14:creationId xmlns:p14="http://schemas.microsoft.com/office/powerpoint/2010/main" val="14889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4"/>
    </mc:Choice>
    <mc:Fallback xmlns="">
      <p:transition spd="slow" advTm="605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43F0-9C3B-679E-8BD4-D5B84591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402"/>
            <a:ext cx="8596668" cy="1320800"/>
          </a:xfrm>
        </p:spPr>
        <p:txBody>
          <a:bodyPr/>
          <a:lstStyle/>
          <a:p>
            <a:r>
              <a:rPr lang="en-US" sz="3600" dirty="0"/>
              <a:t>ResNet34 - Deep Residual Networks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8BF-7488-B9E8-87B6-4098DB81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21" y="1338801"/>
            <a:ext cx="9676033" cy="952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Balanced depth (34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computational cost than deeper variants like ResNet50/101.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19B15-D155-9E62-52E6-007D1C85111F}"/>
              </a:ext>
            </a:extLst>
          </p:cNvPr>
          <p:cNvSpPr txBox="1">
            <a:spLocks/>
          </p:cNvSpPr>
          <p:nvPr/>
        </p:nvSpPr>
        <p:spPr>
          <a:xfrm>
            <a:off x="5207956" y="1619815"/>
            <a:ext cx="4184034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300FA5DF-6CB3-030D-B525-D257522F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10" y="2659601"/>
            <a:ext cx="8266212" cy="2415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33D01-C2FB-3B0A-3857-2F3E9DB7D191}"/>
              </a:ext>
            </a:extLst>
          </p:cNvPr>
          <p:cNvSpPr txBox="1"/>
          <p:nvPr/>
        </p:nvSpPr>
        <p:spPr>
          <a:xfrm>
            <a:off x="1398910" y="5355538"/>
            <a:ext cx="8521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Source: Y. Wang, L. Zhang, and X. Liu, "A Multi-Dimensional Covert Transaction Recognition Scheme for Blockchain," ResearchGate, 2023.</a:t>
            </a:r>
          </a:p>
        </p:txBody>
      </p:sp>
    </p:spTree>
    <p:extLst>
      <p:ext uri="{BB962C8B-B14F-4D97-AF65-F5344CB8AC3E}">
        <p14:creationId xmlns:p14="http://schemas.microsoft.com/office/powerpoint/2010/main" val="38499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52"/>
    </mc:Choice>
    <mc:Fallback xmlns="">
      <p:transition spd="slow" advTm="668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B745-D01F-32CD-2F1F-42E1EDC6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11" y="304799"/>
            <a:ext cx="8673143" cy="720093"/>
          </a:xfrm>
        </p:spPr>
        <p:txBody>
          <a:bodyPr>
            <a:normAutofit/>
          </a:bodyPr>
          <a:lstStyle/>
          <a:p>
            <a:r>
              <a:rPr lang="en-US" dirty="0"/>
              <a:t>Proposed Methodology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47895F-31CE-C247-4D1C-DC118FE5E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66" y="1024893"/>
            <a:ext cx="9492583" cy="560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2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01"/>
    </mc:Choice>
    <mc:Fallback xmlns="">
      <p:transition spd="slow" advTm="469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E926-BA96-6D8B-F2DF-DEDFF834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3729"/>
          </a:xfrm>
        </p:spPr>
        <p:txBody>
          <a:bodyPr/>
          <a:lstStyle/>
          <a:p>
            <a:r>
              <a:rPr lang="en-US" dirty="0"/>
              <a:t>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2744-6EF6-DC2D-00DA-1C70807F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88" y="1759924"/>
            <a:ext cx="8899285" cy="21656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Main Dataset:  (</a:t>
            </a:r>
            <a:r>
              <a:rPr lang="en-US" b="1" i="1" dirty="0"/>
              <a:t>Real-Time Driver’s Drowsiness Monitoring Based on Dynamically Varying threshold)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 subjects </a:t>
            </a:r>
            <a:r>
              <a:rPr lang="en-US" dirty="0">
                <a:sym typeface="Wingdings" panose="05000000000000000000" pitchFamily="2" charset="2"/>
              </a:rPr>
              <a:t> (Neutral, </a:t>
            </a:r>
            <a:r>
              <a:rPr lang="en-US" dirty="0" err="1">
                <a:sym typeface="Wingdings" panose="05000000000000000000" pitchFamily="2" charset="2"/>
              </a:rPr>
              <a:t>Eyeclose</a:t>
            </a:r>
            <a:r>
              <a:rPr lang="en-US" dirty="0">
                <a:sym typeface="Wingdings" panose="05000000000000000000" pitchFamily="2" charset="2"/>
              </a:rPr>
              <a:t>, Yawn)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1208 correctly labeled images of driver states.</a:t>
            </a:r>
          </a:p>
          <a:p>
            <a:pPr marL="0" indent="0">
              <a:buNone/>
            </a:pPr>
            <a:r>
              <a:rPr lang="en-US" b="1" dirty="0"/>
              <a:t>Additional Dataset: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YawDD</a:t>
            </a:r>
            <a:r>
              <a:rPr lang="en-US" dirty="0"/>
              <a:t> (for yawn samples)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</a:rPr>
              <a:t>Closed Eyes in the Wild (CEW) dataset (for eye closed sample)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</a:rPr>
              <a:t>Labeled Face in the Wild dataset</a:t>
            </a:r>
            <a:r>
              <a:rPr lang="en-US" dirty="0"/>
              <a:t> ( neutral samples)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9C116-E400-B7F8-AF24-4F9059EC4690}"/>
              </a:ext>
            </a:extLst>
          </p:cNvPr>
          <p:cNvSpPr txBox="1">
            <a:spLocks/>
          </p:cNvSpPr>
          <p:nvPr/>
        </p:nvSpPr>
        <p:spPr>
          <a:xfrm>
            <a:off x="677334" y="4122124"/>
            <a:ext cx="8899285" cy="187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Preprocessing Steps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Normalization and resizing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augmentation (flipping, brightness adjustment, random crop, random rotation).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"/>
    </mc:Choice>
    <mc:Fallback xmlns="">
      <p:transition spd="slow" advTm="39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1AA2-D76E-9876-9BAE-97587F20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3561"/>
          </a:xfrm>
        </p:spPr>
        <p:txBody>
          <a:bodyPr/>
          <a:lstStyle/>
          <a:p>
            <a:r>
              <a:rPr lang="en-US" dirty="0"/>
              <a:t>Train &amp; Validation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D5C36-44C0-2251-C494-C6E93995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045" y="1725368"/>
            <a:ext cx="4185623" cy="576262"/>
          </a:xfrm>
        </p:spPr>
        <p:txBody>
          <a:bodyPr/>
          <a:lstStyle/>
          <a:p>
            <a:r>
              <a:rPr lang="en-US" dirty="0"/>
              <a:t>Train Set (3242 Images)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E2054-3D18-15D9-95C1-672954964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5738" y="1856183"/>
            <a:ext cx="4185618" cy="576262"/>
          </a:xfrm>
        </p:spPr>
        <p:txBody>
          <a:bodyPr/>
          <a:lstStyle/>
          <a:p>
            <a:r>
              <a:rPr lang="en-US" dirty="0"/>
              <a:t>Validation Set (573)</a:t>
            </a:r>
          </a:p>
        </p:txBody>
      </p:sp>
      <p:pic>
        <p:nvPicPr>
          <p:cNvPr id="7" name="Content Placeholder 6" descr="A collage of different images of people&#10;&#10;AI-generated content may be incorrect.">
            <a:extLst>
              <a:ext uri="{FF2B5EF4-FFF2-40B4-BE49-F238E27FC236}">
                <a16:creationId xmlns:a16="http://schemas.microsoft.com/office/drawing/2014/main" id="{4A8D2654-1584-DE7A-91A1-0736C1EF9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0045" y="2565245"/>
            <a:ext cx="4483840" cy="3683155"/>
          </a:xfrm>
          <a:prstGeom prst="rect">
            <a:avLst/>
          </a:prstGeom>
        </p:spPr>
      </p:pic>
      <p:pic>
        <p:nvPicPr>
          <p:cNvPr id="8" name="Content Placeholder 7" descr="A collage of several images of people in a car&#10;&#10;AI-generated content may be incorrect.">
            <a:extLst>
              <a:ext uri="{FF2B5EF4-FFF2-40B4-BE49-F238E27FC236}">
                <a16:creationId xmlns:a16="http://schemas.microsoft.com/office/drawing/2014/main" id="{0EB772F2-ADFA-FBD8-5B94-F762179A65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6627" y="2556615"/>
            <a:ext cx="4483840" cy="36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8"/>
    </mc:Choice>
    <mc:Fallback xmlns="">
      <p:transition spd="slow" advTm="157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lage of a person&#10;&#10;AI-generated content may be incorrect.">
            <a:extLst>
              <a:ext uri="{FF2B5EF4-FFF2-40B4-BE49-F238E27FC236}">
                <a16:creationId xmlns:a16="http://schemas.microsoft.com/office/drawing/2014/main" id="{A5713C56-2B32-F457-3D4A-24F530DD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73" y="1887127"/>
            <a:ext cx="5098927" cy="4236269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B816604B-880C-1109-0F7F-6A44CA2795EF}"/>
              </a:ext>
            </a:extLst>
          </p:cNvPr>
          <p:cNvSpPr txBox="1">
            <a:spLocks/>
          </p:cNvSpPr>
          <p:nvPr/>
        </p:nvSpPr>
        <p:spPr>
          <a:xfrm>
            <a:off x="997073" y="461042"/>
            <a:ext cx="8596668" cy="57626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Test Set</a:t>
            </a:r>
          </a:p>
          <a:p>
            <a:endParaRPr lang="en-US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EBDA4EBC-6DEC-E50A-539F-28E742139EDD}"/>
              </a:ext>
            </a:extLst>
          </p:cNvPr>
          <p:cNvSpPr txBox="1">
            <a:spLocks/>
          </p:cNvSpPr>
          <p:nvPr/>
        </p:nvSpPr>
        <p:spPr>
          <a:xfrm>
            <a:off x="1105228" y="1310865"/>
            <a:ext cx="8596668" cy="5762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Test Set: Subj3 in test set (293 Images)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1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8"/>
    </mc:Choice>
    <mc:Fallback xmlns="">
      <p:transition spd="slow" advTm="72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E8BDB6-4C06-E1B1-A052-B6E24A0F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04F-029E-B998-C7F4-6DFE0470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4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46D3-F8F9-3B7B-501A-90239147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707152"/>
            <a:ext cx="4185623" cy="576262"/>
          </a:xfrm>
        </p:spPr>
        <p:txBody>
          <a:bodyPr/>
          <a:lstStyle/>
          <a:p>
            <a:r>
              <a:rPr lang="en-US" dirty="0"/>
              <a:t>Training vs Validation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5E5B6-E463-4152-B88A-06BC22F2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9290" y="2624467"/>
            <a:ext cx="4185618" cy="576262"/>
          </a:xfrm>
        </p:spPr>
        <p:txBody>
          <a:bodyPr/>
          <a:lstStyle/>
          <a:p>
            <a:r>
              <a:rPr lang="en-US" dirty="0"/>
              <a:t>Validation Accuracy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AF7962-C79F-6639-2D54-D3F938531720}"/>
              </a:ext>
            </a:extLst>
          </p:cNvPr>
          <p:cNvSpPr txBox="1">
            <a:spLocks/>
          </p:cNvSpPr>
          <p:nvPr/>
        </p:nvSpPr>
        <p:spPr>
          <a:xfrm>
            <a:off x="677334" y="1560230"/>
            <a:ext cx="8142201" cy="9118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Layer 4 and FC Unfreezed with dropout 0.3</a:t>
            </a:r>
          </a:p>
          <a:p>
            <a:pPr marL="0" marR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LR: 3e-5</a:t>
            </a:r>
          </a:p>
          <a:p>
            <a:pPr marL="0" marR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Weight Decay: 1e-4</a:t>
            </a:r>
          </a:p>
        </p:txBody>
      </p:sp>
      <p:pic>
        <p:nvPicPr>
          <p:cNvPr id="14" name="Content Placeholder 13" descr="A graph of a graph&#10;&#10;AI-generated content may be incorrect.">
            <a:extLst>
              <a:ext uri="{FF2B5EF4-FFF2-40B4-BE49-F238E27FC236}">
                <a16:creationId xmlns:a16="http://schemas.microsoft.com/office/drawing/2014/main" id="{47043A7C-146D-903F-17CC-3FBC114D97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461" y="3283414"/>
            <a:ext cx="5243757" cy="2895271"/>
          </a:xfrm>
          <a:prstGeom prst="rect">
            <a:avLst/>
          </a:prstGeom>
        </p:spPr>
      </p:pic>
      <p:pic>
        <p:nvPicPr>
          <p:cNvPr id="17" name="Content Placeholder 16" descr="A graph with blue lines&#10;&#10;AI-generated content may be incorrect.">
            <a:extLst>
              <a:ext uri="{FF2B5EF4-FFF2-40B4-BE49-F238E27FC236}">
                <a16:creationId xmlns:a16="http://schemas.microsoft.com/office/drawing/2014/main" id="{E800A07F-F93A-32BD-FBF9-EEDCB94D02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8312" y="3353129"/>
            <a:ext cx="4911062" cy="27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3"/>
    </mc:Choice>
    <mc:Fallback xmlns="">
      <p:transition spd="slow" advTm="23033"/>
    </mc:Fallback>
  </mc:AlternateContent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1925</TotalTime>
  <Words>530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Menlo</vt:lpstr>
      <vt:lpstr>Times New Roman</vt:lpstr>
      <vt:lpstr>Trebuchet MS</vt:lpstr>
      <vt:lpstr>Wingdings</vt:lpstr>
      <vt:lpstr>Wingdings 3</vt:lpstr>
      <vt:lpstr>Facet</vt:lpstr>
      <vt:lpstr>Driver Monitoring System for Attention Detection</vt:lpstr>
      <vt:lpstr>Research Problem &amp; Motivation</vt:lpstr>
      <vt:lpstr>PowerPoint Presentation</vt:lpstr>
      <vt:lpstr>ResNet34 - Deep Residual Networks </vt:lpstr>
      <vt:lpstr>Proposed Methodology</vt:lpstr>
      <vt:lpstr>Data Collection &amp; Preprocessing</vt:lpstr>
      <vt:lpstr>Train &amp; Validation Set</vt:lpstr>
      <vt:lpstr>PowerPoint Presentation</vt:lpstr>
      <vt:lpstr>Results</vt:lpstr>
      <vt:lpstr>Results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Saleem</dc:creator>
  <cp:lastModifiedBy>Mehak Saleem</cp:lastModifiedBy>
  <cp:revision>5</cp:revision>
  <dcterms:created xsi:type="dcterms:W3CDTF">2025-03-08T08:44:16Z</dcterms:created>
  <dcterms:modified xsi:type="dcterms:W3CDTF">2025-03-15T00:23:56Z</dcterms:modified>
</cp:coreProperties>
</file>