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DD757-404F-47C9-A456-CB3D17E7DC2D}">
  <a:tblStyle styleId="{F5ADD757-404F-47C9-A456-CB3D17E7D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ac03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ac03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3fac03298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3fac03298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fac03298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fac03298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fac03298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fac03298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fac0329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3fac0329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fac03298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3fac03298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fac03298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fac03298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3fac03298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3fac03298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fac03298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fac03298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fac03298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fac03298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be160d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be160d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9292d5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9292d5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fac03298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fac03298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fac03298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fac03298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ac0329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ac0329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fac03298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fac03298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fac0329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fac0329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fac03298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3fac0329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fac0329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fac0329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Appliances’ Energy Consumption Prediction Based on House Temperature and Humidity Conditions and Meteorological Variables</a:t>
            </a:r>
            <a:endParaRPr sz="33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/>
              <a:t>Mehdi Salehi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Springboard Data Science Track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Capstone Two Final Report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/>
        </p:nvSpPr>
        <p:spPr>
          <a:xfrm>
            <a:off x="1072525" y="2367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75" y="919050"/>
            <a:ext cx="4846174" cy="40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3342800" y="1013225"/>
            <a:ext cx="3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T</a:t>
            </a:r>
            <a:r>
              <a:rPr b="1" lang="en" sz="1050">
                <a:solidFill>
                  <a:schemeClr val="dk1"/>
                </a:solidFill>
              </a:rPr>
              <a:t>op six most contributing factors: </a:t>
            </a:r>
            <a:r>
              <a:rPr b="1" lang="en" sz="1050">
                <a:solidFill>
                  <a:schemeClr val="dk1"/>
                </a:solidFill>
              </a:rPr>
              <a:t>Lights_E_Wh, H_out, T_Living, T_Building_out_NS, T_out, &amp; H_Building_out_NS </a:t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723450" y="919050"/>
            <a:ext cx="23295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Target variable is p</a:t>
            </a:r>
            <a:r>
              <a:rPr b="1" lang="en" sz="1050">
                <a:solidFill>
                  <a:schemeClr val="lt1"/>
                </a:solidFill>
              </a:rPr>
              <a:t>ositively correlated with temperature and negatively with humidity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Temperatures are strongly and negatively correlated with H_Building_out_NS and to less extent with H_out. 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9963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093100" y="940700"/>
            <a:ext cx="2878500" cy="19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Preprocessing </a:t>
            </a:r>
            <a:r>
              <a:rPr lang="en" sz="1700">
                <a:solidFill>
                  <a:schemeClr val="lt1"/>
                </a:solidFill>
              </a:rPr>
              <a:t>Steps: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Defined X (features) and y (target variable)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Created a 70/30 train and test split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Scaling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072525" y="3573375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Optimum number of features (linear model, CV)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 rot="5400000">
            <a:off x="2254675" y="309403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400" y="1020375"/>
            <a:ext cx="4565170" cy="2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4313150" y="35981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924375" y="43519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All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25 features give the best 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performance</a:t>
            </a:r>
            <a:r>
              <a:rPr b="1" i="1" lang="en" sz="1350">
                <a:solidFill>
                  <a:schemeClr val="lt1"/>
                </a:solidFill>
                <a:highlight>
                  <a:schemeClr val="dk1"/>
                </a:highlight>
              </a:rPr>
              <a:t> during the training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Preprocessing and Training Data Development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169300" y="940700"/>
            <a:ext cx="2878500" cy="113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Data Quantity Assessment</a:t>
            </a:r>
            <a:r>
              <a:rPr lang="en" sz="17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Do we have enough data in our training set?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169300" y="2854800"/>
            <a:ext cx="3000000" cy="85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Using learning_curve  &amp; CV with a </a:t>
            </a:r>
            <a:r>
              <a:rPr lang="en" sz="1600">
                <a:solidFill>
                  <a:schemeClr val="lt1"/>
                </a:solidFill>
              </a:rPr>
              <a:t>linear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2261675" y="2332888"/>
            <a:ext cx="5766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2874175" y="373057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5048827" y="3730575"/>
            <a:ext cx="3538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I</a:t>
            </a:r>
            <a:r>
              <a:rPr b="1" lang="en" sz="1150">
                <a:solidFill>
                  <a:schemeClr val="lt1"/>
                </a:solidFill>
              </a:rPr>
              <a:t>nitial improvement in model score as  sample size increases 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Model performance levels off around a sample size of 8840</a:t>
            </a:r>
            <a:endParaRPr b="1" sz="1150">
              <a:solidFill>
                <a:schemeClr val="lt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</a:pPr>
            <a:r>
              <a:rPr b="1" lang="en" sz="1150">
                <a:solidFill>
                  <a:schemeClr val="lt1"/>
                </a:solidFill>
              </a:rPr>
              <a:t>Training data set includes 13814 entries </a:t>
            </a:r>
            <a:endParaRPr b="1" i="1" sz="135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00" y="1020375"/>
            <a:ext cx="4301825" cy="2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Machine Learning and Modeling Overview </a:t>
            </a:r>
            <a:r>
              <a:rPr lang="en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169300" y="864500"/>
            <a:ext cx="3994500" cy="182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Type: </a:t>
            </a:r>
            <a:r>
              <a:rPr lang="en" sz="1700">
                <a:solidFill>
                  <a:schemeClr val="lt1"/>
                </a:solidFill>
              </a:rPr>
              <a:t>Supervised</a:t>
            </a:r>
            <a:r>
              <a:rPr lang="en" sz="1700">
                <a:solidFill>
                  <a:schemeClr val="lt1"/>
                </a:solidFill>
              </a:rPr>
              <a:t> Learning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Algorithms used: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Linear Regression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Random Forest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Gradient Boosting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" sz="1700">
                <a:solidFill>
                  <a:schemeClr val="lt1"/>
                </a:solidFill>
              </a:rPr>
              <a:t>Extreme</a:t>
            </a:r>
            <a:r>
              <a:rPr lang="en" sz="1700">
                <a:solidFill>
                  <a:schemeClr val="lt1"/>
                </a:solidFill>
              </a:rPr>
              <a:t> Gradient </a:t>
            </a:r>
            <a:r>
              <a:rPr lang="en" sz="1700">
                <a:solidFill>
                  <a:schemeClr val="lt1"/>
                </a:solidFill>
              </a:rPr>
              <a:t>Boosting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169300" y="2778600"/>
            <a:ext cx="3994500" cy="228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Cross validation (CV) for hyperparameter tuning: 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3 fold cv (100 iteration, 300 runs)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Using scikit-learn’s randomized grid search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Evaluation metric:  R-squared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442575" y="4189825"/>
            <a:ext cx="2248800" cy="57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18075" y="3449400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</a:t>
            </a:r>
            <a:r>
              <a:rPr lang="en" sz="1600">
                <a:solidFill>
                  <a:schemeClr val="lt1"/>
                </a:solidFill>
              </a:rPr>
              <a:t>raining using optimal parameters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426275" y="2469700"/>
            <a:ext cx="183600" cy="785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5926225" y="1642375"/>
            <a:ext cx="30000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Performance Evaluation </a:t>
            </a:r>
            <a:r>
              <a:rPr lang="en" sz="1600">
                <a:solidFill>
                  <a:schemeClr val="lt1"/>
                </a:solidFill>
              </a:rPr>
              <a:t>Using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Test set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Modeling Comparisons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7" name="Google Shape;257;p26"/>
          <p:cNvGraphicFramePr/>
          <p:nvPr/>
        </p:nvGraphicFramePr>
        <p:xfrm>
          <a:off x="1199050" y="10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{F5ADD757-404F-47C9-A456-CB3D17E7DC2D}</a:tableStyleId>
              </a:tblPr>
              <a:tblGrid>
                <a:gridCol w="3105825"/>
                <a:gridCol w="1238275"/>
                <a:gridCol w="1391325"/>
                <a:gridCol w="150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Model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R-Squared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MAPE (%)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Linear Regression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0.280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0.395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8.9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0.379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0.359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8.2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0.618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0.274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6.3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Extreme Gradient Boosting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0.670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0.249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RF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0.724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0.227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Tuned GB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0.714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0.235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5.4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Tuned XGB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0.728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0.226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5.2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6"/>
          <p:cNvSpPr txBox="1"/>
          <p:nvPr/>
        </p:nvSpPr>
        <p:spPr>
          <a:xfrm>
            <a:off x="441100" y="4556850"/>
            <a:ext cx="84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Linear Regression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rgbClr val="FF0000"/>
                </a:solidFill>
              </a:rPr>
              <a:t>worst </a:t>
            </a:r>
            <a:r>
              <a:rPr i="1" lang="en" sz="1600">
                <a:solidFill>
                  <a:schemeClr val="lt1"/>
                </a:solidFill>
              </a:rPr>
              <a:t>and </a:t>
            </a:r>
            <a:r>
              <a:rPr i="1" lang="en" sz="1600">
                <a:solidFill>
                  <a:schemeClr val="lt2"/>
                </a:solidFill>
              </a:rPr>
              <a:t>Tuned  XGB</a:t>
            </a:r>
            <a:r>
              <a:rPr i="1" lang="en" sz="1600">
                <a:solidFill>
                  <a:schemeClr val="lt1"/>
                </a:solidFill>
              </a:rPr>
              <a:t> is the </a:t>
            </a:r>
            <a:r>
              <a:rPr i="1" lang="en" sz="1600">
                <a:solidFill>
                  <a:schemeClr val="lt2"/>
                </a:solidFill>
              </a:rPr>
              <a:t>best </a:t>
            </a:r>
            <a:r>
              <a:rPr i="1" lang="en" sz="1600">
                <a:solidFill>
                  <a:schemeClr val="lt1"/>
                </a:solidFill>
              </a:rPr>
              <a:t>model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</a:t>
            </a:r>
            <a:r>
              <a:rPr lang="en" sz="2900">
                <a:solidFill>
                  <a:schemeClr val="lt1"/>
                </a:solidFill>
              </a:rPr>
              <a:t>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1245500" y="940700"/>
            <a:ext cx="2545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Model: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100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max_depth = 6 learning_rate = 0.3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5188850" y="940700"/>
            <a:ext cx="2878500" cy="16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</a:t>
            </a:r>
            <a:r>
              <a:rPr lang="en" sz="1600">
                <a:solidFill>
                  <a:schemeClr val="lt1"/>
                </a:solidFill>
              </a:rPr>
              <a:t>Model: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n_estimators = 1800 max_depth = 20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learning_rate = 0.01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colsample_bytree = 0.7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colsample_bylevel = 0.4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" y="2785425"/>
            <a:ext cx="3455979" cy="2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00" y="2785425"/>
            <a:ext cx="3455975" cy="22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Details of the Best Model (Tuned XGB)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1245500" y="940700"/>
            <a:ext cx="2545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Base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036450" y="940700"/>
            <a:ext cx="2878500" cy="36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Tuned Model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458800"/>
            <a:ext cx="4057894" cy="35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619" y="1458800"/>
            <a:ext cx="4025896" cy="3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Example of Model Usage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072525" y="940700"/>
            <a:ext cx="7571400" cy="400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The models can be used to simulate and forecast the energy consumption of appliances considering interior and exterior conditions of a household.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For example, how installing a humidifier or dehumidifier in a house will affect energy consumption (increase or decrease in humidity)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How the orientation of the house (facing north or south) will affect the energy consumption </a:t>
            </a:r>
            <a:endParaRPr sz="1650">
              <a:solidFill>
                <a:schemeClr val="lt1"/>
              </a:solidFill>
            </a:endParaRPr>
          </a:p>
          <a:p>
            <a:pPr indent="-3333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Char char="●"/>
            </a:pPr>
            <a:r>
              <a:rPr lang="en" sz="1650">
                <a:solidFill>
                  <a:schemeClr val="lt1"/>
                </a:solidFill>
              </a:rPr>
              <a:t>Model can also be used in combination with weather forecasts to predict the possible increases or decreases in energy loads, especially when considering more than one individual household in a neighborhood or zip code, or even a city to scale the process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Conclusions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016900" y="940700"/>
            <a:ext cx="7725000" cy="380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 predictive model was developed that predicts the energy consumption with an accuracy of of 74%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Out of 7 supervised regression models, the tuned Extreme Gradient Boosting provided the best results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All 25 features were used in the modeling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With 70%-30% splitting, the test data set gave MAE = 0.226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Top features in the subject household affecting the appliance energy consumption are:  Lights_E_Wh, H_Teenager, and H_out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1072525" y="236775"/>
            <a:ext cx="785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Ideas to Improve the Model in Future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16800" y="940700"/>
            <a:ext cx="7853700" cy="204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Expand the study over a few households with different </a:t>
            </a:r>
            <a:r>
              <a:rPr lang="en" sz="1700">
                <a:solidFill>
                  <a:schemeClr val="lt1"/>
                </a:solidFill>
              </a:rPr>
              <a:t>orientation of the house, appliances manufacturers, and # of people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Consider approximately to the weather station (airport)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Extend the study over a longer period of time to capture seasonality effects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1095575" y="168000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Problem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75" y="244650"/>
            <a:ext cx="297929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898600" y="741125"/>
            <a:ext cx="41826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W</a:t>
            </a:r>
            <a:r>
              <a:rPr lang="en" sz="1450">
                <a:solidFill>
                  <a:schemeClr val="lt1"/>
                </a:solidFill>
              </a:rPr>
              <a:t>e are very dependent on energy supply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H</a:t>
            </a:r>
            <a:r>
              <a:rPr lang="en" sz="1450">
                <a:solidFill>
                  <a:schemeClr val="lt1"/>
                </a:solidFill>
              </a:rPr>
              <a:t>ow a consumer’s house environmental conditions and meteorological variables will affect appliances' energy consumption? </a:t>
            </a:r>
            <a:endParaRPr sz="1450">
              <a:solidFill>
                <a:schemeClr val="lt1"/>
              </a:solidFill>
            </a:endParaRPr>
          </a:p>
          <a:p>
            <a:pPr indent="-32067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>
                <a:solidFill>
                  <a:schemeClr val="lt1"/>
                </a:solidFill>
              </a:rPr>
              <a:t>Develop a predictive machine learning model to estimate appliance energy consumption from those attributes.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41425" y="2612825"/>
            <a:ext cx="4485900" cy="161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 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How </a:t>
            </a:r>
            <a:r>
              <a:rPr lang="en" sz="1550">
                <a:solidFill>
                  <a:schemeClr val="lt1"/>
                </a:solidFill>
              </a:rPr>
              <a:t>important</a:t>
            </a:r>
            <a:r>
              <a:rPr lang="en" sz="1550">
                <a:solidFill>
                  <a:schemeClr val="lt1"/>
                </a:solidFill>
              </a:rPr>
              <a:t> is each attribute and its </a:t>
            </a:r>
            <a:r>
              <a:rPr lang="en" sz="1550">
                <a:solidFill>
                  <a:schemeClr val="lt1"/>
                </a:solidFill>
              </a:rPr>
              <a:t>effect</a:t>
            </a:r>
            <a:r>
              <a:rPr lang="en" sz="1550">
                <a:solidFill>
                  <a:schemeClr val="lt1"/>
                </a:solidFill>
              </a:rPr>
              <a:t> on  </a:t>
            </a:r>
            <a:r>
              <a:rPr lang="en" sz="1550">
                <a:solidFill>
                  <a:schemeClr val="lt1"/>
                </a:solidFill>
              </a:rPr>
              <a:t>appliances</a:t>
            </a:r>
            <a:r>
              <a:rPr lang="en" sz="1550">
                <a:solidFill>
                  <a:schemeClr val="lt1"/>
                </a:solidFill>
              </a:rPr>
              <a:t> energy usage?</a:t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Can we predict the </a:t>
            </a:r>
            <a:r>
              <a:rPr lang="en" sz="1550">
                <a:solidFill>
                  <a:schemeClr val="lt1"/>
                </a:solidFill>
              </a:rPr>
              <a:t>usage</a:t>
            </a:r>
            <a:r>
              <a:rPr lang="en" sz="1550">
                <a:solidFill>
                  <a:schemeClr val="lt1"/>
                </a:solidFill>
              </a:rPr>
              <a:t> based on these attributes?</a:t>
            </a:r>
            <a:endParaRPr sz="1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072525" y="160575"/>
            <a:ext cx="306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Cares?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80275" y="938225"/>
            <a:ext cx="32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Utility / Power 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399800" y="938225"/>
            <a:ext cx="43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Appliances Manuf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Companies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25" y="1903325"/>
            <a:ext cx="2880650" cy="9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525" y="2933775"/>
            <a:ext cx="28806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8863" y="3952950"/>
            <a:ext cx="2847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325" y="4086025"/>
            <a:ext cx="2306350" cy="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0325" y="1903325"/>
            <a:ext cx="4709551" cy="19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6448" y="4088367"/>
            <a:ext cx="2373425" cy="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factors might affect energy usage?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19763" y="10144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238000" y="10144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80425" y="1768575"/>
            <a:ext cx="3990276" cy="162610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Temperature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Humidity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Hour of day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of household members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Type / Size of home, etc…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942925" y="1768575"/>
            <a:ext cx="3826278" cy="1626102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</a:t>
            </a:r>
            <a:r>
              <a:rPr lang="en" sz="1600">
                <a:solidFill>
                  <a:schemeClr val="lt1"/>
                </a:solidFill>
              </a:rPr>
              <a:t>eographic location / Climate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Temperature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Humidity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Wind Speed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Pressure, etc…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1119763" y="1624025"/>
            <a:ext cx="311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</a:t>
            </a:r>
            <a:r>
              <a:rPr lang="en" sz="2100">
                <a:solidFill>
                  <a:schemeClr val="lt1"/>
                </a:solidFill>
              </a:rPr>
              <a:t> conditions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72525" y="3891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 &amp; Information </a:t>
            </a: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466600" y="1624025"/>
            <a:ext cx="32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100">
                <a:solidFill>
                  <a:schemeClr val="lt1"/>
                </a:solidFill>
              </a:rPr>
              <a:t>eteorological variables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80425" y="2073375"/>
            <a:ext cx="3990276" cy="220271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Data collected at 10 min intervals for about 4.5 months (January to April 2016)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The house temperature and humidity conditions were monitored with a ZigBee wireless sensor network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wireless data was averaged for 10 minutes periods</a:t>
            </a:r>
            <a:endParaRPr sz="12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250">
                <a:solidFill>
                  <a:schemeClr val="lt1"/>
                </a:solidFill>
              </a:rPr>
              <a:t>The energy data was logged every 10 minutes with m-bus energy meters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958975" y="2068875"/>
            <a:ext cx="3886434" cy="2202714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Weather from the nearest airport weather station (Chievres Airport, Belgium) was downloaded from a public data set from Reliable Prognosis</a:t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134725" y="947725"/>
            <a:ext cx="73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The data set obtained from the UC Irvine Machine Learning Repository of appliances energy use in a low energy building (https://archive.ics.uci.edu/ml/machine-learning-databases/00374/)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252175" y="45207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M</a:t>
            </a:r>
            <a:r>
              <a:rPr lang="en" sz="1550">
                <a:solidFill>
                  <a:schemeClr val="lt1"/>
                </a:solidFill>
              </a:rPr>
              <a:t>erged together using the date and time column.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6" name="Google Shape;176;p17"/>
          <p:cNvSpPr/>
          <p:nvPr/>
        </p:nvSpPr>
        <p:spPr>
          <a:xfrm rot="2700000">
            <a:off x="2675607" y="4301578"/>
            <a:ext cx="645730" cy="2537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-3054171">
            <a:off x="6100741" y="4358883"/>
            <a:ext cx="761135" cy="25399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891201" y="1014425"/>
            <a:ext cx="74835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</a:t>
            </a:r>
            <a:r>
              <a:rPr lang="en" sz="1750">
                <a:solidFill>
                  <a:schemeClr val="lt1"/>
                </a:solidFill>
              </a:rPr>
              <a:t>ata set contained 19735 rows (entries) with 29 attributes (columns)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All the columns were numerical, except for the date column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There were two random variables included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 </a:t>
            </a:r>
            <a:r>
              <a:rPr i="1" lang="en" sz="1750">
                <a:solidFill>
                  <a:schemeClr val="lt1"/>
                </a:solidFill>
              </a:rPr>
              <a:t>Appliances</a:t>
            </a:r>
            <a:r>
              <a:rPr lang="en" sz="1750">
                <a:solidFill>
                  <a:schemeClr val="lt1"/>
                </a:solidFill>
              </a:rPr>
              <a:t> is the electricity usage in Wh for appliances in the house (our target variable)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Other columns are potential features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No missing or duplicate values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Columns were renamed for more readability 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Two random variables were removed</a:t>
            </a:r>
            <a:endParaRPr sz="175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750">
                <a:solidFill>
                  <a:schemeClr val="lt1"/>
                </a:solidFill>
              </a:rPr>
              <a:t>Date column was converted into date type</a:t>
            </a:r>
            <a:r>
              <a:rPr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Wrangling  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1072525" y="3129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175" y="1284350"/>
            <a:ext cx="5263339" cy="3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2383275" y="1332125"/>
            <a:ext cx="933600" cy="52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(Evening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1" name="Google Shape;191;p19"/>
          <p:cNvSpPr/>
          <p:nvPr/>
        </p:nvSpPr>
        <p:spPr>
          <a:xfrm>
            <a:off x="4020900" y="13879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(Noon</a:t>
            </a:r>
            <a:r>
              <a:rPr b="1" lang="en" sz="1300"/>
              <a:t>)</a:t>
            </a:r>
            <a:endParaRPr b="1" sz="1300"/>
          </a:p>
        </p:txBody>
      </p:sp>
      <p:sp>
        <p:nvSpPr>
          <p:cNvPr id="192" name="Google Shape;192;p19"/>
          <p:cNvSpPr/>
          <p:nvPr/>
        </p:nvSpPr>
        <p:spPr>
          <a:xfrm>
            <a:off x="5316300" y="1360025"/>
            <a:ext cx="867000" cy="469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Peak Usage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(Morning</a:t>
            </a:r>
            <a:r>
              <a:rPr b="1" lang="en" sz="1300"/>
              <a:t>)</a:t>
            </a:r>
            <a:endParaRPr b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62" y="1172775"/>
            <a:ext cx="4791224" cy="38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 rot="-5400000">
            <a:off x="1178153" y="1161744"/>
            <a:ext cx="878700" cy="704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Our </a:t>
            </a:r>
            <a:r>
              <a:rPr lang="en" sz="900"/>
              <a:t>target is not normal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1072525" y="541575"/>
            <a:ext cx="678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825075" y="42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appliances energy consumption is cyclic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477575"/>
            <a:ext cx="3323301" cy="272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75" y="1477575"/>
            <a:ext cx="3235774" cy="272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3753925" y="2684000"/>
            <a:ext cx="1511400" cy="39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Transform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