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Montserrat SemiBold"/>
      <p:regular r:id="rId37"/>
      <p:bold r:id="rId38"/>
      <p:italic r:id="rId39"/>
      <p:boldItalic r:id="rId40"/>
    </p:embeddedFont>
    <p:embeddedFont>
      <p:font typeface="Proxima Nova"/>
      <p:regular r:id="rId41"/>
      <p:bold r:id="rId42"/>
      <p:italic r:id="rId43"/>
      <p:boldItalic r:id="rId44"/>
    </p:embeddedFont>
    <p:embeddedFont>
      <p:font typeface="Montserrat"/>
      <p:regular r:id="rId45"/>
      <p:bold r:id="rId46"/>
      <p:italic r:id="rId47"/>
      <p:boldItalic r:id="rId48"/>
    </p:embeddedFont>
    <p:embeddedFont>
      <p:font typeface="Montserrat Medium"/>
      <p:regular r:id="rId49"/>
      <p:bold r:id="rId50"/>
      <p:italic r:id="rId51"/>
      <p:boldItalic r:id="rId52"/>
    </p:embeddedFont>
    <p:embeddedFont>
      <p:font typeface="Montserrat Light"/>
      <p:regular r:id="rId53"/>
      <p:bold r:id="rId54"/>
      <p:italic r:id="rId55"/>
      <p:boldItalic r:id="rId56"/>
    </p:embeddedFont>
    <p:embeddedFont>
      <p:font typeface="Montserrat ExtraBold"/>
      <p:bold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SemiBold-boldItalic.fntdata"/><Relationship Id="rId42" Type="http://schemas.openxmlformats.org/officeDocument/2006/relationships/font" Target="fonts/ProximaNova-bold.fntdata"/><Relationship Id="rId41" Type="http://schemas.openxmlformats.org/officeDocument/2006/relationships/font" Target="fonts/ProximaNova-regular.fntdata"/><Relationship Id="rId44" Type="http://schemas.openxmlformats.org/officeDocument/2006/relationships/font" Target="fonts/ProximaNova-boldItalic.fntdata"/><Relationship Id="rId43" Type="http://schemas.openxmlformats.org/officeDocument/2006/relationships/font" Target="fonts/ProximaNova-italic.fntdata"/><Relationship Id="rId46" Type="http://schemas.openxmlformats.org/officeDocument/2006/relationships/font" Target="fonts/Montserrat-bold.fntdata"/><Relationship Id="rId45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boldItalic.fntdata"/><Relationship Id="rId47" Type="http://schemas.openxmlformats.org/officeDocument/2006/relationships/font" Target="fonts/Montserrat-italic.fntdata"/><Relationship Id="rId49" Type="http://schemas.openxmlformats.org/officeDocument/2006/relationships/font" Target="fonts/Montserrat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MontserratSemiBold-regular.fntdata"/><Relationship Id="rId36" Type="http://schemas.openxmlformats.org/officeDocument/2006/relationships/slide" Target="slides/slide31.xml"/><Relationship Id="rId39" Type="http://schemas.openxmlformats.org/officeDocument/2006/relationships/font" Target="fonts/MontserratSemiBold-italic.fntdata"/><Relationship Id="rId38" Type="http://schemas.openxmlformats.org/officeDocument/2006/relationships/font" Target="fonts/MontserratSemiBold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Medium-italic.fntdata"/><Relationship Id="rId50" Type="http://schemas.openxmlformats.org/officeDocument/2006/relationships/font" Target="fonts/MontserratMedium-bold.fntdata"/><Relationship Id="rId53" Type="http://schemas.openxmlformats.org/officeDocument/2006/relationships/font" Target="fonts/MontserratLight-regular.fntdata"/><Relationship Id="rId52" Type="http://schemas.openxmlformats.org/officeDocument/2006/relationships/font" Target="fonts/MontserratMedium-boldItalic.fntdata"/><Relationship Id="rId11" Type="http://schemas.openxmlformats.org/officeDocument/2006/relationships/slide" Target="slides/slide6.xml"/><Relationship Id="rId55" Type="http://schemas.openxmlformats.org/officeDocument/2006/relationships/font" Target="fonts/MontserratLight-italic.fntdata"/><Relationship Id="rId10" Type="http://schemas.openxmlformats.org/officeDocument/2006/relationships/slide" Target="slides/slide5.xml"/><Relationship Id="rId54" Type="http://schemas.openxmlformats.org/officeDocument/2006/relationships/font" Target="fonts/MontserratLight-bold.fntdata"/><Relationship Id="rId13" Type="http://schemas.openxmlformats.org/officeDocument/2006/relationships/slide" Target="slides/slide8.xml"/><Relationship Id="rId57" Type="http://schemas.openxmlformats.org/officeDocument/2006/relationships/font" Target="fonts/MontserratExtraBold-bold.fntdata"/><Relationship Id="rId12" Type="http://schemas.openxmlformats.org/officeDocument/2006/relationships/slide" Target="slides/slide7.xml"/><Relationship Id="rId56" Type="http://schemas.openxmlformats.org/officeDocument/2006/relationships/font" Target="fonts/MontserratLigh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MontserratExtraBold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c93bdca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c93bdca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c93bdca68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c93bdca6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c93bdca68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c93bdca6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c93bdca6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c93bdca6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c93bdca68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c93bdca68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c93bdca68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c93bdca68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c93bdca68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bc93bdca68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bc93bdca68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bc93bdca68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c93bdca68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c93bdca68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c93bdca68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c93bdca68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bc93bdca68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bc93bdca68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b210ed48a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b210ed48a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bc93bdca68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bc93bdca68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c93bdca68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bc93bdca68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bc93bdca68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bc93bdca68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bcd5aeb3f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bcd5aeb3f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bcd5aeb3f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bcd5aeb3f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bcd5aeb3f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bcd5aeb3f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bcd5aeb3f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bcd5aeb3f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bcd5aeb3f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bcd5aeb3f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bcd5aeb3f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bcd5aeb3f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bcd5aeb3f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bcd5aeb3f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c93bdca6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c93bdca6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bcd5aeb3f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bcd5aeb3f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bcd5aeb3f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bcd5aeb3f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c93bdca6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c93bdca6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b210ed48a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b210ed48a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c93bdca6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c93bdca6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c93bdca6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c93bdca6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c93bdca6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c93bdca6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c93bdca68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c93bdca68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11" Type="http://schemas.openxmlformats.org/officeDocument/2006/relationships/image" Target="../media/image6.png"/><Relationship Id="rId10" Type="http://schemas.openxmlformats.org/officeDocument/2006/relationships/image" Target="../media/image9.png"/><Relationship Id="rId9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7.png"/><Relationship Id="rId7" Type="http://schemas.openxmlformats.org/officeDocument/2006/relationships/image" Target="../media/image10.png"/><Relationship Id="rId8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Relationship Id="rId4" Type="http://schemas.openxmlformats.org/officeDocument/2006/relationships/image" Target="../media/image10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Relationship Id="rId4" Type="http://schemas.openxmlformats.org/officeDocument/2006/relationships/image" Target="../media/image21.jpg"/><Relationship Id="rId5" Type="http://schemas.openxmlformats.org/officeDocument/2006/relationships/image" Target="../media/image1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jpg"/><Relationship Id="rId4" Type="http://schemas.openxmlformats.org/officeDocument/2006/relationships/image" Target="../media/image2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jpg"/><Relationship Id="rId4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jpg"/><Relationship Id="rId4" Type="http://schemas.openxmlformats.org/officeDocument/2006/relationships/image" Target="../media/image15.jpg"/><Relationship Id="rId5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jpg"/><Relationship Id="rId4" Type="http://schemas.openxmlformats.org/officeDocument/2006/relationships/image" Target="../media/image15.jpg"/><Relationship Id="rId5" Type="http://schemas.openxmlformats.org/officeDocument/2006/relationships/image" Target="../media/image2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371600" y="1631350"/>
            <a:ext cx="6400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Montserrat ExtraBold"/>
                <a:ea typeface="Montserrat ExtraBold"/>
                <a:cs typeface="Montserrat ExtraBold"/>
                <a:sym typeface="Montserrat ExtraBold"/>
              </a:rPr>
              <a:t>Wage</a:t>
            </a:r>
            <a:r>
              <a:rPr lang="en" sz="7200">
                <a:solidFill>
                  <a:srgbClr val="3C78D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Base</a:t>
            </a:r>
            <a:endParaRPr sz="7200">
              <a:solidFill>
                <a:srgbClr val="3C78D8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044300" y="3387450"/>
            <a:ext cx="70554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A86E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Week 5: </a:t>
            </a:r>
            <a:endParaRPr sz="1900">
              <a:solidFill>
                <a:srgbClr val="4A86E8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Low-fi Prototyping &amp; Pilot Usability Testing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 Light"/>
                <a:ea typeface="Montserrat Light"/>
                <a:cs typeface="Montserrat Light"/>
                <a:sym typeface="Montserrat Light"/>
              </a:rPr>
              <a:t>CS147 Winter 2021</a:t>
            </a:r>
            <a:endParaRPr sz="12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387900" y="382875"/>
            <a:ext cx="813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Tried a bunch of interfaces...</a:t>
            </a:r>
            <a:endParaRPr>
              <a:solidFill>
                <a:srgbClr val="4A86E8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675" y="1814175"/>
            <a:ext cx="2022875" cy="227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8850" y="1316075"/>
            <a:ext cx="2318100" cy="3425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2250" y="1407575"/>
            <a:ext cx="2075800" cy="32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387900" y="382875"/>
            <a:ext cx="813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Tried a bunch of interfaces...</a:t>
            </a:r>
            <a:endParaRPr>
              <a:solidFill>
                <a:srgbClr val="4A86E8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675" y="1814175"/>
            <a:ext cx="2022875" cy="227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8850" y="1316075"/>
            <a:ext cx="2318100" cy="3425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2250" y="1407575"/>
            <a:ext cx="2075800" cy="326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695387">
            <a:off x="6602500" y="386275"/>
            <a:ext cx="2165175" cy="293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505164">
            <a:off x="3796848" y="1490662"/>
            <a:ext cx="2318099" cy="3101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 rotWithShape="1">
          <a:blip r:embed="rId8">
            <a:alphaModFix/>
          </a:blip>
          <a:srcRect b="8366" l="0" r="0" t="0"/>
          <a:stretch/>
        </p:blipFill>
        <p:spPr>
          <a:xfrm>
            <a:off x="1556875" y="2021525"/>
            <a:ext cx="1878300" cy="312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696029">
            <a:off x="7527175" y="2376725"/>
            <a:ext cx="1548400" cy="2638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176" name="Google Shape;176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997819">
            <a:off x="-149100" y="2624463"/>
            <a:ext cx="1750400" cy="252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-830796">
            <a:off x="9577" y="1348350"/>
            <a:ext cx="1262699" cy="18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387900" y="382875"/>
            <a:ext cx="813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The Final Two</a:t>
            </a:r>
            <a:endParaRPr>
              <a:solidFill>
                <a:srgbClr val="4A86E8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83" name="Google Shape;18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1650" y="1224675"/>
            <a:ext cx="4925508" cy="361402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4"/>
          <p:cNvSpPr txBox="1"/>
          <p:nvPr/>
        </p:nvSpPr>
        <p:spPr>
          <a:xfrm>
            <a:off x="387900" y="1831075"/>
            <a:ext cx="3212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 ExtraBold"/>
                <a:ea typeface="Montserrat ExtraBold"/>
                <a:cs typeface="Montserrat ExtraBold"/>
                <a:sym typeface="Montserrat ExtraBold"/>
              </a:rPr>
              <a:t>Option 1: </a:t>
            </a:r>
            <a:endParaRPr sz="18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 ExtraBold"/>
                <a:ea typeface="Montserrat ExtraBold"/>
                <a:cs typeface="Montserrat ExtraBold"/>
                <a:sym typeface="Montserrat ExtraBold"/>
              </a:rPr>
              <a:t>Map-Based Mobile App</a:t>
            </a:r>
            <a:endParaRPr sz="18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 Light"/>
                <a:ea typeface="Montserrat Light"/>
                <a:cs typeface="Montserrat Light"/>
                <a:sym typeface="Montserrat Light"/>
              </a:rPr>
              <a:t>Map shows restaurants around your location with their wages prominently labelled</a:t>
            </a:r>
            <a:endParaRPr sz="18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387900" y="382875"/>
            <a:ext cx="813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The Final Two</a:t>
            </a:r>
            <a:endParaRPr>
              <a:solidFill>
                <a:srgbClr val="4A86E8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387900" y="1831075"/>
            <a:ext cx="40569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 ExtraBold"/>
                <a:ea typeface="Montserrat ExtraBold"/>
                <a:cs typeface="Montserrat ExtraBold"/>
                <a:sym typeface="Montserrat ExtraBold"/>
              </a:rPr>
              <a:t>Option 2: </a:t>
            </a:r>
            <a:endParaRPr sz="18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 ExtraBold"/>
                <a:ea typeface="Montserrat ExtraBold"/>
                <a:cs typeface="Montserrat ExtraBold"/>
                <a:sym typeface="Montserrat ExtraBold"/>
              </a:rPr>
              <a:t>‘Search-Engine’ Web App</a:t>
            </a:r>
            <a:endParaRPr sz="18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 Light"/>
                <a:ea typeface="Montserrat Light"/>
                <a:cs typeface="Montserrat Light"/>
                <a:sym typeface="Montserrat Light"/>
              </a:rPr>
              <a:t>Search for restaurants and view information about the top results</a:t>
            </a:r>
            <a:endParaRPr sz="18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91" name="Google Shape;191;p25"/>
          <p:cNvPicPr preferRelativeResize="0"/>
          <p:nvPr/>
        </p:nvPicPr>
        <p:blipFill rotWithShape="1">
          <a:blip r:embed="rId3">
            <a:alphaModFix/>
          </a:blip>
          <a:srcRect b="9793" l="16801" r="16999" t="9267"/>
          <a:stretch/>
        </p:blipFill>
        <p:spPr>
          <a:xfrm>
            <a:off x="4994575" y="115688"/>
            <a:ext cx="3803225" cy="4912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387900" y="382875"/>
            <a:ext cx="813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Going with ‘Search-Engine’ Web</a:t>
            </a:r>
            <a:endParaRPr>
              <a:solidFill>
                <a:srgbClr val="4A86E8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97" name="Google Shape;197;p26"/>
          <p:cNvPicPr preferRelativeResize="0"/>
          <p:nvPr/>
        </p:nvPicPr>
        <p:blipFill rotWithShape="1">
          <a:blip r:embed="rId3">
            <a:alphaModFix/>
          </a:blip>
          <a:srcRect b="63576" l="16801" r="16999" t="9268"/>
          <a:stretch/>
        </p:blipFill>
        <p:spPr>
          <a:xfrm>
            <a:off x="3927641" y="1965368"/>
            <a:ext cx="3228949" cy="1695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6"/>
          <p:cNvPicPr preferRelativeResize="0"/>
          <p:nvPr/>
        </p:nvPicPr>
        <p:blipFill rotWithShape="1">
          <a:blip r:embed="rId4">
            <a:alphaModFix/>
          </a:blip>
          <a:srcRect b="0" l="0" r="11268" t="0"/>
          <a:stretch/>
        </p:blipFill>
        <p:spPr>
          <a:xfrm rot="-3">
            <a:off x="7399639" y="1722775"/>
            <a:ext cx="1275319" cy="1972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6621" y="3232149"/>
            <a:ext cx="601386" cy="616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30778" y="3232159"/>
            <a:ext cx="601386" cy="61686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6"/>
          <p:cNvSpPr txBox="1"/>
          <p:nvPr/>
        </p:nvSpPr>
        <p:spPr>
          <a:xfrm>
            <a:off x="387900" y="1473950"/>
            <a:ext cx="32967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Activation energy to download mobile app</a:t>
            </a:r>
            <a:br>
              <a:rPr lang="en" sz="1800">
                <a:latin typeface="Montserrat"/>
                <a:ea typeface="Montserrat"/>
                <a:cs typeface="Montserrat"/>
                <a:sym typeface="Montserrat"/>
              </a:rPr>
            </a:b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Wage info- visualizations best work on web/larger viewports</a:t>
            </a:r>
            <a:br>
              <a:rPr lang="en" sz="1800">
                <a:latin typeface="Montserrat"/>
                <a:ea typeface="Montserrat"/>
                <a:cs typeface="Montserrat"/>
                <a:sym typeface="Montserrat"/>
              </a:rPr>
            </a:b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Location emphasis reduces scale of issue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/>
          <p:nvPr/>
        </p:nvSpPr>
        <p:spPr>
          <a:xfrm>
            <a:off x="6278813" y="1992425"/>
            <a:ext cx="1118100" cy="40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4739567" y="1992425"/>
            <a:ext cx="1118100" cy="40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/>
          <p:nvPr/>
        </p:nvSpPr>
        <p:spPr>
          <a:xfrm>
            <a:off x="3210500" y="1992425"/>
            <a:ext cx="1118100" cy="40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7"/>
          <p:cNvSpPr/>
          <p:nvPr/>
        </p:nvSpPr>
        <p:spPr>
          <a:xfrm>
            <a:off x="1678129" y="1992425"/>
            <a:ext cx="1118100" cy="40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7"/>
          <p:cNvSpPr/>
          <p:nvPr/>
        </p:nvSpPr>
        <p:spPr>
          <a:xfrm>
            <a:off x="1304894" y="1845425"/>
            <a:ext cx="328200" cy="3345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7"/>
          <p:cNvSpPr txBox="1"/>
          <p:nvPr/>
        </p:nvSpPr>
        <p:spPr>
          <a:xfrm>
            <a:off x="2312355" y="2398925"/>
            <a:ext cx="13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Interface Selection</a:t>
            </a:r>
            <a:endParaRPr>
              <a:solidFill>
                <a:srgbClr val="99999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2" name="Google Shape;212;p27"/>
          <p:cNvSpPr txBox="1"/>
          <p:nvPr/>
        </p:nvSpPr>
        <p:spPr>
          <a:xfrm>
            <a:off x="3876280" y="2398925"/>
            <a:ext cx="13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Low-fi Prototype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3" name="Google Shape;213;p27"/>
          <p:cNvSpPr txBox="1"/>
          <p:nvPr/>
        </p:nvSpPr>
        <p:spPr>
          <a:xfrm>
            <a:off x="5419875" y="2398925"/>
            <a:ext cx="13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Prototype Experiment</a:t>
            </a:r>
            <a:endParaRPr>
              <a:solidFill>
                <a:srgbClr val="99999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4" name="Google Shape;214;p27"/>
          <p:cNvSpPr txBox="1"/>
          <p:nvPr/>
        </p:nvSpPr>
        <p:spPr>
          <a:xfrm>
            <a:off x="6983800" y="2398925"/>
            <a:ext cx="13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UI Changes &amp; Summary</a:t>
            </a:r>
            <a:endParaRPr>
              <a:solidFill>
                <a:srgbClr val="99999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5" name="Google Shape;215;p27"/>
          <p:cNvSpPr/>
          <p:nvPr/>
        </p:nvSpPr>
        <p:spPr>
          <a:xfrm>
            <a:off x="2839455" y="1845425"/>
            <a:ext cx="328200" cy="3345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7"/>
          <p:cNvSpPr/>
          <p:nvPr/>
        </p:nvSpPr>
        <p:spPr>
          <a:xfrm>
            <a:off x="4367267" y="1845425"/>
            <a:ext cx="328200" cy="334500"/>
          </a:xfrm>
          <a:prstGeom prst="ellipse">
            <a:avLst/>
          </a:prstGeom>
          <a:noFill/>
          <a:ln cap="flat" cmpd="sng" w="1524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7"/>
          <p:cNvSpPr/>
          <p:nvPr/>
        </p:nvSpPr>
        <p:spPr>
          <a:xfrm>
            <a:off x="5896088" y="1845425"/>
            <a:ext cx="328200" cy="3345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7"/>
          <p:cNvSpPr/>
          <p:nvPr/>
        </p:nvSpPr>
        <p:spPr>
          <a:xfrm>
            <a:off x="7445238" y="1845425"/>
            <a:ext cx="328200" cy="3345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7"/>
          <p:cNvSpPr txBox="1"/>
          <p:nvPr/>
        </p:nvSpPr>
        <p:spPr>
          <a:xfrm>
            <a:off x="3876280" y="2952865"/>
            <a:ext cx="1382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Task Flows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7"/>
          <p:cNvSpPr txBox="1"/>
          <p:nvPr/>
        </p:nvSpPr>
        <p:spPr>
          <a:xfrm>
            <a:off x="5419875" y="2952875"/>
            <a:ext cx="135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Method Results</a:t>
            </a:r>
            <a:endParaRPr sz="12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777794" y="2398925"/>
            <a:ext cx="13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Background</a:t>
            </a:r>
            <a:endParaRPr>
              <a:solidFill>
                <a:srgbClr val="99999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681100" y="2952875"/>
            <a:ext cx="163110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Mission Statement</a:t>
            </a:r>
            <a:endParaRPr sz="12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Value Proposition</a:t>
            </a:r>
            <a:endParaRPr sz="12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387900" y="382875"/>
            <a:ext cx="813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Low-fi Prototype</a:t>
            </a:r>
            <a:endParaRPr>
              <a:solidFill>
                <a:srgbClr val="4A86E8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387900" y="1831075"/>
            <a:ext cx="3472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Paper prototype</a:t>
            </a:r>
            <a:b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Web Interface</a:t>
            </a:r>
            <a:b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Press on ‘clickable’ buttons to interact between different screens</a:t>
            </a:r>
            <a:endParaRPr sz="18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29" name="Google Shape;229;p28"/>
          <p:cNvPicPr preferRelativeResize="0"/>
          <p:nvPr/>
        </p:nvPicPr>
        <p:blipFill rotWithShape="1">
          <a:blip r:embed="rId3">
            <a:alphaModFix/>
          </a:blip>
          <a:srcRect b="9414" l="16402" r="17166" t="8145"/>
          <a:stretch/>
        </p:blipFill>
        <p:spPr>
          <a:xfrm>
            <a:off x="6988647" y="1438225"/>
            <a:ext cx="1564129" cy="2985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8"/>
          <p:cNvPicPr preferRelativeResize="0"/>
          <p:nvPr/>
        </p:nvPicPr>
        <p:blipFill rotWithShape="1">
          <a:blip r:embed="rId4">
            <a:alphaModFix/>
          </a:blip>
          <a:srcRect b="10131" l="17151" r="16828" t="9463"/>
          <a:stretch/>
        </p:blipFill>
        <p:spPr>
          <a:xfrm>
            <a:off x="5424523" y="1493678"/>
            <a:ext cx="1564129" cy="2929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8"/>
          <p:cNvPicPr preferRelativeResize="0"/>
          <p:nvPr/>
        </p:nvPicPr>
        <p:blipFill rotWithShape="1">
          <a:blip r:embed="rId5">
            <a:alphaModFix/>
          </a:blip>
          <a:srcRect b="9462" l="16861" r="17118" t="9243"/>
          <a:stretch/>
        </p:blipFill>
        <p:spPr>
          <a:xfrm>
            <a:off x="3860400" y="1477465"/>
            <a:ext cx="1564111" cy="2962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387900" y="382875"/>
            <a:ext cx="813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Home Page</a:t>
            </a:r>
            <a:endParaRPr>
              <a:solidFill>
                <a:srgbClr val="4A86E8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Base-ground for all tasks</a:t>
            </a:r>
            <a:endParaRPr b="1" sz="2900">
              <a:solidFill>
                <a:srgbClr val="4A86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7" name="Google Shape;2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398" y="1454850"/>
            <a:ext cx="6161225" cy="32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/>
          <p:nvPr/>
        </p:nvSpPr>
        <p:spPr>
          <a:xfrm>
            <a:off x="0" y="0"/>
            <a:ext cx="1471200" cy="51435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30"/>
          <p:cNvPicPr preferRelativeResize="0"/>
          <p:nvPr/>
        </p:nvPicPr>
        <p:blipFill rotWithShape="1">
          <a:blip r:embed="rId3">
            <a:alphaModFix/>
          </a:blip>
          <a:srcRect b="63794" l="16688" r="16874" t="9449"/>
          <a:stretch/>
        </p:blipFill>
        <p:spPr>
          <a:xfrm>
            <a:off x="1528575" y="46751"/>
            <a:ext cx="3693548" cy="1924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0"/>
          <p:cNvPicPr preferRelativeResize="0"/>
          <p:nvPr/>
        </p:nvPicPr>
        <p:blipFill rotWithShape="1">
          <a:blip r:embed="rId3">
            <a:alphaModFix/>
          </a:blip>
          <a:srcRect b="36593" l="16688" r="16874" t="36651"/>
          <a:stretch/>
        </p:blipFill>
        <p:spPr>
          <a:xfrm>
            <a:off x="5222125" y="1513837"/>
            <a:ext cx="3815024" cy="1987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0"/>
          <p:cNvPicPr preferRelativeResize="0"/>
          <p:nvPr/>
        </p:nvPicPr>
        <p:blipFill rotWithShape="1">
          <a:blip r:embed="rId3">
            <a:alphaModFix/>
          </a:blip>
          <a:srcRect b="9722" l="16688" r="16874" t="63522"/>
          <a:stretch/>
        </p:blipFill>
        <p:spPr>
          <a:xfrm>
            <a:off x="1528595" y="3172289"/>
            <a:ext cx="3693530" cy="1924453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0"/>
          <p:cNvSpPr txBox="1"/>
          <p:nvPr/>
        </p:nvSpPr>
        <p:spPr>
          <a:xfrm>
            <a:off x="29550" y="699600"/>
            <a:ext cx="1350000" cy="3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Task 1</a:t>
            </a:r>
            <a:endParaRPr sz="22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Find information about a restaurant’s wages</a:t>
            </a:r>
            <a:endParaRPr sz="15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7" name="Google Shape;247;p30"/>
          <p:cNvSpPr txBox="1"/>
          <p:nvPr/>
        </p:nvSpPr>
        <p:spPr>
          <a:xfrm>
            <a:off x="5222125" y="227363"/>
            <a:ext cx="315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1. 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Search for restaurant on home 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page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0"/>
          <p:cNvSpPr txBox="1"/>
          <p:nvPr/>
        </p:nvSpPr>
        <p:spPr>
          <a:xfrm>
            <a:off x="1995625" y="2172263"/>
            <a:ext cx="315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2. Select restaurant from search results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0"/>
          <p:cNvSpPr txBox="1"/>
          <p:nvPr/>
        </p:nvSpPr>
        <p:spPr>
          <a:xfrm>
            <a:off x="5279425" y="3629663"/>
            <a:ext cx="342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3. View wage details of restaurant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30"/>
          <p:cNvSpPr/>
          <p:nvPr/>
        </p:nvSpPr>
        <p:spPr>
          <a:xfrm rot="998089">
            <a:off x="5010031" y="1766403"/>
            <a:ext cx="332203" cy="1605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/>
          <p:nvPr/>
        </p:nvSpPr>
        <p:spPr>
          <a:xfrm flipH="1" rot="-998089">
            <a:off x="5010031" y="3128453"/>
            <a:ext cx="332203" cy="1605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1"/>
          <p:cNvPicPr preferRelativeResize="0"/>
          <p:nvPr/>
        </p:nvPicPr>
        <p:blipFill rotWithShape="1">
          <a:blip r:embed="rId3">
            <a:alphaModFix/>
          </a:blip>
          <a:srcRect b="63671" l="16290" r="16864" t="8908"/>
          <a:stretch/>
        </p:blipFill>
        <p:spPr>
          <a:xfrm>
            <a:off x="1536100" y="46750"/>
            <a:ext cx="3745925" cy="1987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1"/>
          <p:cNvPicPr preferRelativeResize="0"/>
          <p:nvPr/>
        </p:nvPicPr>
        <p:blipFill rotWithShape="1">
          <a:blip r:embed="rId3">
            <a:alphaModFix/>
          </a:blip>
          <a:srcRect b="36408" l="16290" r="16864" t="36172"/>
          <a:stretch/>
        </p:blipFill>
        <p:spPr>
          <a:xfrm>
            <a:off x="5279525" y="1513825"/>
            <a:ext cx="3745925" cy="198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1"/>
          <p:cNvPicPr preferRelativeResize="0"/>
          <p:nvPr/>
        </p:nvPicPr>
        <p:blipFill rotWithShape="1">
          <a:blip r:embed="rId3">
            <a:alphaModFix/>
          </a:blip>
          <a:srcRect b="9350" l="16290" r="16864" t="63230"/>
          <a:stretch/>
        </p:blipFill>
        <p:spPr>
          <a:xfrm>
            <a:off x="1522538" y="3140638"/>
            <a:ext cx="3745925" cy="198777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1"/>
          <p:cNvSpPr/>
          <p:nvPr/>
        </p:nvSpPr>
        <p:spPr>
          <a:xfrm>
            <a:off x="0" y="0"/>
            <a:ext cx="1471200" cy="51435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1"/>
          <p:cNvSpPr txBox="1"/>
          <p:nvPr/>
        </p:nvSpPr>
        <p:spPr>
          <a:xfrm>
            <a:off x="29550" y="699600"/>
            <a:ext cx="1350000" cy="3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Task 2</a:t>
            </a:r>
            <a:endParaRPr sz="22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Share information about a restaurant’s wages as a service staff member</a:t>
            </a:r>
            <a:endParaRPr sz="22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61" name="Google Shape;261;p31"/>
          <p:cNvSpPr txBox="1"/>
          <p:nvPr/>
        </p:nvSpPr>
        <p:spPr>
          <a:xfrm>
            <a:off x="5222125" y="227363"/>
            <a:ext cx="315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1.  Click Share Wages from home 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page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1"/>
          <p:cNvSpPr txBox="1"/>
          <p:nvPr/>
        </p:nvSpPr>
        <p:spPr>
          <a:xfrm>
            <a:off x="1995625" y="2172263"/>
            <a:ext cx="315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2. Choose restaurant for which you wish to share wages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1"/>
          <p:cNvSpPr txBox="1"/>
          <p:nvPr/>
        </p:nvSpPr>
        <p:spPr>
          <a:xfrm>
            <a:off x="5279425" y="3629663"/>
            <a:ext cx="342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3. Provide wage information and 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submit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1"/>
          <p:cNvSpPr/>
          <p:nvPr/>
        </p:nvSpPr>
        <p:spPr>
          <a:xfrm rot="998089">
            <a:off x="5010031" y="1766403"/>
            <a:ext cx="332203" cy="1605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1"/>
          <p:cNvSpPr/>
          <p:nvPr/>
        </p:nvSpPr>
        <p:spPr>
          <a:xfrm flipH="1" rot="-998089">
            <a:off x="5010031" y="3128453"/>
            <a:ext cx="332203" cy="1605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3828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A86E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The Team</a:t>
            </a:r>
            <a:endParaRPr sz="4800">
              <a:solidFill>
                <a:srgbClr val="4A86E8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287100" y="3758000"/>
            <a:ext cx="16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Girish Kumar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750000" y="3758050"/>
            <a:ext cx="16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Andy Wang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277325" y="3758025"/>
            <a:ext cx="16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Saljuk Gondal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6700" y="1617425"/>
            <a:ext cx="1916400" cy="1916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3800" y="1689213"/>
            <a:ext cx="1916400" cy="1916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5">
            <a:alphaModFix/>
          </a:blip>
          <a:srcRect b="5776" l="23946" r="28859" t="47179"/>
          <a:stretch/>
        </p:blipFill>
        <p:spPr>
          <a:xfrm>
            <a:off x="1150900" y="1674350"/>
            <a:ext cx="1916400" cy="1946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2"/>
          <p:cNvPicPr preferRelativeResize="0"/>
          <p:nvPr/>
        </p:nvPicPr>
        <p:blipFill rotWithShape="1">
          <a:blip r:embed="rId3">
            <a:alphaModFix/>
          </a:blip>
          <a:srcRect b="63968" l="16950" r="17069" t="9266"/>
          <a:stretch/>
        </p:blipFill>
        <p:spPr>
          <a:xfrm>
            <a:off x="1532350" y="70988"/>
            <a:ext cx="3686027" cy="19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2"/>
          <p:cNvPicPr preferRelativeResize="0"/>
          <p:nvPr/>
        </p:nvPicPr>
        <p:blipFill rotWithShape="1">
          <a:blip r:embed="rId3">
            <a:alphaModFix/>
          </a:blip>
          <a:srcRect b="36744" l="16950" r="17069" t="36490"/>
          <a:stretch/>
        </p:blipFill>
        <p:spPr>
          <a:xfrm>
            <a:off x="5319800" y="1499186"/>
            <a:ext cx="3686027" cy="19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2"/>
          <p:cNvPicPr preferRelativeResize="0"/>
          <p:nvPr/>
        </p:nvPicPr>
        <p:blipFill rotWithShape="1">
          <a:blip r:embed="rId3">
            <a:alphaModFix/>
          </a:blip>
          <a:srcRect b="9664" l="16950" r="17069" t="63569"/>
          <a:stretch/>
        </p:blipFill>
        <p:spPr>
          <a:xfrm>
            <a:off x="1532350" y="3138166"/>
            <a:ext cx="3686027" cy="193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2"/>
          <p:cNvSpPr/>
          <p:nvPr/>
        </p:nvSpPr>
        <p:spPr>
          <a:xfrm>
            <a:off x="0" y="0"/>
            <a:ext cx="1471200" cy="51435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2"/>
          <p:cNvSpPr txBox="1"/>
          <p:nvPr/>
        </p:nvSpPr>
        <p:spPr>
          <a:xfrm>
            <a:off x="29550" y="699600"/>
            <a:ext cx="1350000" cy="3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Task 3</a:t>
            </a:r>
            <a:endParaRPr sz="22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Understand how a specific wage shapes worker lifestyles</a:t>
            </a:r>
            <a:endParaRPr sz="15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5" name="Google Shape;275;p32"/>
          <p:cNvSpPr txBox="1"/>
          <p:nvPr/>
        </p:nvSpPr>
        <p:spPr>
          <a:xfrm>
            <a:off x="1995625" y="2143075"/>
            <a:ext cx="315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2. Choose restaurant for which you wish to analyze wages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32"/>
          <p:cNvSpPr/>
          <p:nvPr/>
        </p:nvSpPr>
        <p:spPr>
          <a:xfrm rot="998089">
            <a:off x="5010031" y="1737216"/>
            <a:ext cx="332203" cy="1605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2"/>
          <p:cNvSpPr/>
          <p:nvPr/>
        </p:nvSpPr>
        <p:spPr>
          <a:xfrm flipH="1" rot="-998089">
            <a:off x="5010031" y="3099266"/>
            <a:ext cx="332203" cy="1605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2"/>
          <p:cNvSpPr txBox="1"/>
          <p:nvPr/>
        </p:nvSpPr>
        <p:spPr>
          <a:xfrm>
            <a:off x="5222125" y="227363"/>
            <a:ext cx="315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1.  Click Analyze Wages from 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home page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32"/>
          <p:cNvSpPr txBox="1"/>
          <p:nvPr/>
        </p:nvSpPr>
        <p:spPr>
          <a:xfrm>
            <a:off x="5279425" y="3629663"/>
            <a:ext cx="3429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3. View interactive visualized </a:t>
            </a:r>
            <a:b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information and statistics about    </a:t>
            </a:r>
            <a:b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wage lifestyles. Can share on </a:t>
            </a:r>
            <a:b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social media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3"/>
          <p:cNvPicPr preferRelativeResize="0"/>
          <p:nvPr/>
        </p:nvPicPr>
        <p:blipFill rotWithShape="1">
          <a:blip r:embed="rId3">
            <a:alphaModFix/>
          </a:blip>
          <a:srcRect b="63968" l="16950" r="17069" t="9266"/>
          <a:stretch/>
        </p:blipFill>
        <p:spPr>
          <a:xfrm>
            <a:off x="1532350" y="70988"/>
            <a:ext cx="3686027" cy="19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3"/>
          <p:cNvPicPr preferRelativeResize="0"/>
          <p:nvPr/>
        </p:nvPicPr>
        <p:blipFill rotWithShape="1">
          <a:blip r:embed="rId3">
            <a:alphaModFix/>
          </a:blip>
          <a:srcRect b="36744" l="16950" r="17069" t="36490"/>
          <a:stretch/>
        </p:blipFill>
        <p:spPr>
          <a:xfrm>
            <a:off x="5319800" y="1499186"/>
            <a:ext cx="3686027" cy="19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3"/>
          <p:cNvPicPr preferRelativeResize="0"/>
          <p:nvPr/>
        </p:nvPicPr>
        <p:blipFill rotWithShape="1">
          <a:blip r:embed="rId3">
            <a:alphaModFix/>
          </a:blip>
          <a:srcRect b="9664" l="16950" r="17069" t="63569"/>
          <a:stretch/>
        </p:blipFill>
        <p:spPr>
          <a:xfrm>
            <a:off x="1532350" y="3138166"/>
            <a:ext cx="3686027" cy="193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3"/>
          <p:cNvSpPr/>
          <p:nvPr/>
        </p:nvSpPr>
        <p:spPr>
          <a:xfrm>
            <a:off x="0" y="0"/>
            <a:ext cx="1471200" cy="51435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3"/>
          <p:cNvSpPr txBox="1"/>
          <p:nvPr/>
        </p:nvSpPr>
        <p:spPr>
          <a:xfrm>
            <a:off x="29550" y="699600"/>
            <a:ext cx="1350000" cy="3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Task 3</a:t>
            </a:r>
            <a:endParaRPr sz="22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Understand how a specific wage shapes worker lifestyles</a:t>
            </a:r>
            <a:endParaRPr sz="15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89" name="Google Shape;289;p33"/>
          <p:cNvSpPr txBox="1"/>
          <p:nvPr/>
        </p:nvSpPr>
        <p:spPr>
          <a:xfrm>
            <a:off x="1995625" y="2143075"/>
            <a:ext cx="315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2. Choose restaurant for which you wish to analyze wages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33"/>
          <p:cNvSpPr/>
          <p:nvPr/>
        </p:nvSpPr>
        <p:spPr>
          <a:xfrm rot="998089">
            <a:off x="5010031" y="1737216"/>
            <a:ext cx="332203" cy="1605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3"/>
          <p:cNvSpPr/>
          <p:nvPr/>
        </p:nvSpPr>
        <p:spPr>
          <a:xfrm flipH="1" rot="-998089">
            <a:off x="5010031" y="3099266"/>
            <a:ext cx="332203" cy="1605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3"/>
          <p:cNvSpPr txBox="1"/>
          <p:nvPr/>
        </p:nvSpPr>
        <p:spPr>
          <a:xfrm>
            <a:off x="5222125" y="227363"/>
            <a:ext cx="315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1.  Click Analyze Wages from 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home page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3"/>
          <p:cNvSpPr txBox="1"/>
          <p:nvPr/>
        </p:nvSpPr>
        <p:spPr>
          <a:xfrm>
            <a:off x="5279425" y="3629663"/>
            <a:ext cx="3429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3. View interactive visualized </a:t>
            </a:r>
            <a:b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information and statistics about    </a:t>
            </a:r>
            <a:b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wage lifestyles. Can share on </a:t>
            </a:r>
            <a:b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social media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4" name="Google Shape;294;p33"/>
          <p:cNvPicPr preferRelativeResize="0"/>
          <p:nvPr/>
        </p:nvPicPr>
        <p:blipFill rotWithShape="1">
          <a:blip r:embed="rId4">
            <a:alphaModFix/>
          </a:blip>
          <a:srcRect b="63652" l="27001" r="28965" t="12739"/>
          <a:stretch/>
        </p:blipFill>
        <p:spPr>
          <a:xfrm>
            <a:off x="2290038" y="3304076"/>
            <a:ext cx="2119277" cy="146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/>
          <p:cNvSpPr/>
          <p:nvPr/>
        </p:nvSpPr>
        <p:spPr>
          <a:xfrm>
            <a:off x="6278813" y="1992425"/>
            <a:ext cx="1118100" cy="40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4"/>
          <p:cNvSpPr/>
          <p:nvPr/>
        </p:nvSpPr>
        <p:spPr>
          <a:xfrm>
            <a:off x="4739567" y="1992425"/>
            <a:ext cx="1118100" cy="40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4"/>
          <p:cNvSpPr/>
          <p:nvPr/>
        </p:nvSpPr>
        <p:spPr>
          <a:xfrm>
            <a:off x="3210500" y="1992425"/>
            <a:ext cx="1118100" cy="40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4"/>
          <p:cNvSpPr/>
          <p:nvPr/>
        </p:nvSpPr>
        <p:spPr>
          <a:xfrm>
            <a:off x="1678129" y="1992425"/>
            <a:ext cx="1118100" cy="40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4"/>
          <p:cNvSpPr/>
          <p:nvPr/>
        </p:nvSpPr>
        <p:spPr>
          <a:xfrm>
            <a:off x="1304894" y="1845425"/>
            <a:ext cx="328200" cy="3345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4"/>
          <p:cNvSpPr txBox="1"/>
          <p:nvPr/>
        </p:nvSpPr>
        <p:spPr>
          <a:xfrm>
            <a:off x="2312355" y="2398925"/>
            <a:ext cx="13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Interface Selection</a:t>
            </a:r>
            <a:endParaRPr>
              <a:solidFill>
                <a:srgbClr val="99999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5" name="Google Shape;305;p34"/>
          <p:cNvSpPr txBox="1"/>
          <p:nvPr/>
        </p:nvSpPr>
        <p:spPr>
          <a:xfrm>
            <a:off x="3876280" y="2398925"/>
            <a:ext cx="13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Low-fi Prototype</a:t>
            </a:r>
            <a:endParaRPr>
              <a:solidFill>
                <a:srgbClr val="99999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6" name="Google Shape;306;p34"/>
          <p:cNvSpPr txBox="1"/>
          <p:nvPr/>
        </p:nvSpPr>
        <p:spPr>
          <a:xfrm>
            <a:off x="5419875" y="2398925"/>
            <a:ext cx="13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Prototype Experiment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7" name="Google Shape;307;p34"/>
          <p:cNvSpPr txBox="1"/>
          <p:nvPr/>
        </p:nvSpPr>
        <p:spPr>
          <a:xfrm>
            <a:off x="6983800" y="2398925"/>
            <a:ext cx="13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UI Changes &amp; Summary</a:t>
            </a:r>
            <a:endParaRPr>
              <a:solidFill>
                <a:srgbClr val="99999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8" name="Google Shape;308;p34"/>
          <p:cNvSpPr/>
          <p:nvPr/>
        </p:nvSpPr>
        <p:spPr>
          <a:xfrm>
            <a:off x="2839455" y="1845425"/>
            <a:ext cx="328200" cy="3345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4"/>
          <p:cNvSpPr/>
          <p:nvPr/>
        </p:nvSpPr>
        <p:spPr>
          <a:xfrm>
            <a:off x="4367267" y="1845425"/>
            <a:ext cx="328200" cy="3345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4"/>
          <p:cNvSpPr/>
          <p:nvPr/>
        </p:nvSpPr>
        <p:spPr>
          <a:xfrm>
            <a:off x="5896088" y="1845425"/>
            <a:ext cx="328200" cy="334500"/>
          </a:xfrm>
          <a:prstGeom prst="ellipse">
            <a:avLst/>
          </a:prstGeom>
          <a:noFill/>
          <a:ln cap="flat" cmpd="sng" w="1524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4"/>
          <p:cNvSpPr/>
          <p:nvPr/>
        </p:nvSpPr>
        <p:spPr>
          <a:xfrm>
            <a:off x="7445238" y="1845425"/>
            <a:ext cx="328200" cy="3345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4"/>
          <p:cNvSpPr txBox="1"/>
          <p:nvPr/>
        </p:nvSpPr>
        <p:spPr>
          <a:xfrm>
            <a:off x="3876280" y="2952865"/>
            <a:ext cx="1382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3 Task Flows</a:t>
            </a:r>
            <a:endParaRPr sz="12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4"/>
          <p:cNvSpPr txBox="1"/>
          <p:nvPr/>
        </p:nvSpPr>
        <p:spPr>
          <a:xfrm>
            <a:off x="5419875" y="2952875"/>
            <a:ext cx="135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Method Results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p34"/>
          <p:cNvSpPr txBox="1"/>
          <p:nvPr/>
        </p:nvSpPr>
        <p:spPr>
          <a:xfrm>
            <a:off x="777794" y="2398925"/>
            <a:ext cx="13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Background</a:t>
            </a:r>
            <a:endParaRPr>
              <a:solidFill>
                <a:srgbClr val="99999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15" name="Google Shape;315;p34"/>
          <p:cNvSpPr txBox="1"/>
          <p:nvPr/>
        </p:nvSpPr>
        <p:spPr>
          <a:xfrm>
            <a:off x="681100" y="2952875"/>
            <a:ext cx="163110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Mission Statement</a:t>
            </a:r>
            <a:endParaRPr sz="12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Value Proposition</a:t>
            </a:r>
            <a:endParaRPr sz="12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"/>
          <p:cNvSpPr txBox="1"/>
          <p:nvPr>
            <p:ph type="title"/>
          </p:nvPr>
        </p:nvSpPr>
        <p:spPr>
          <a:xfrm>
            <a:off x="387900" y="382875"/>
            <a:ext cx="813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Experiment </a:t>
            </a:r>
            <a:endParaRPr>
              <a:solidFill>
                <a:srgbClr val="4A86E8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Method</a:t>
            </a:r>
            <a:endParaRPr sz="2000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21" name="Google Shape;321;p35"/>
          <p:cNvSpPr txBox="1"/>
          <p:nvPr/>
        </p:nvSpPr>
        <p:spPr>
          <a:xfrm>
            <a:off x="2945800" y="1435738"/>
            <a:ext cx="32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Montserrat Medium"/>
                <a:ea typeface="Montserrat Medium"/>
                <a:cs typeface="Montserrat Medium"/>
                <a:sym typeface="Montserrat Medium"/>
              </a:rPr>
              <a:t>Participants</a:t>
            </a:r>
            <a:endParaRPr u="sng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2" name="Google Shape;322;p35"/>
          <p:cNvSpPr txBox="1"/>
          <p:nvPr/>
        </p:nvSpPr>
        <p:spPr>
          <a:xfrm>
            <a:off x="2076432" y="3673207"/>
            <a:ext cx="124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Sophomore at </a:t>
            </a: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Wellesley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p35"/>
          <p:cNvSpPr txBox="1"/>
          <p:nvPr/>
        </p:nvSpPr>
        <p:spPr>
          <a:xfrm>
            <a:off x="3844000" y="3673250"/>
            <a:ext cx="1559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Waiter at local restaurant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5867456" y="3673226"/>
            <a:ext cx="124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Server at tea shop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325" name="Google Shape;325;p35"/>
          <p:cNvPicPr preferRelativeResize="0"/>
          <p:nvPr/>
        </p:nvPicPr>
        <p:blipFill rotWithShape="1">
          <a:blip r:embed="rId3">
            <a:alphaModFix/>
          </a:blip>
          <a:srcRect b="13028" l="610" r="915" t="-11501"/>
          <a:stretch/>
        </p:blipFill>
        <p:spPr>
          <a:xfrm>
            <a:off x="5715043" y="2047025"/>
            <a:ext cx="1455900" cy="14559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6" name="Google Shape;326;p35"/>
          <p:cNvPicPr preferRelativeResize="0"/>
          <p:nvPr/>
        </p:nvPicPr>
        <p:blipFill rotWithShape="1">
          <a:blip r:embed="rId4">
            <a:alphaModFix/>
          </a:blip>
          <a:srcRect b="15942" l="4844" r="2519" t="-8578"/>
          <a:stretch/>
        </p:blipFill>
        <p:spPr>
          <a:xfrm>
            <a:off x="3844003" y="2101562"/>
            <a:ext cx="1455900" cy="14559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7" name="Google Shape;327;p35"/>
          <p:cNvPicPr preferRelativeResize="0"/>
          <p:nvPr/>
        </p:nvPicPr>
        <p:blipFill rotWithShape="1">
          <a:blip r:embed="rId5">
            <a:alphaModFix/>
          </a:blip>
          <a:srcRect b="10300" l="758" r="768" t="-10300"/>
          <a:stretch/>
        </p:blipFill>
        <p:spPr>
          <a:xfrm>
            <a:off x="1972963" y="2090271"/>
            <a:ext cx="1455900" cy="14784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"/>
          <p:cNvSpPr txBox="1"/>
          <p:nvPr>
            <p:ph type="title"/>
          </p:nvPr>
        </p:nvSpPr>
        <p:spPr>
          <a:xfrm>
            <a:off x="387900" y="382875"/>
            <a:ext cx="813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Experiment </a:t>
            </a:r>
            <a:endParaRPr>
              <a:solidFill>
                <a:srgbClr val="4A86E8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Method</a:t>
            </a:r>
            <a:endParaRPr sz="2000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33" name="Google Shape;333;p36"/>
          <p:cNvSpPr txBox="1"/>
          <p:nvPr/>
        </p:nvSpPr>
        <p:spPr>
          <a:xfrm>
            <a:off x="387900" y="1983725"/>
            <a:ext cx="43329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Zoom interviews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Paper Prototype set up on Marvel POP; had participants share screen so we could monitor their interaction and their reactions </a:t>
            </a:r>
            <a:b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Had them perform our 3 main tasks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Monitored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behavior for success and issues, and verbal comments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4" name="Google Shape;33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775" y="2065925"/>
            <a:ext cx="3886325" cy="2411224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6"/>
          <p:cNvSpPr txBox="1"/>
          <p:nvPr/>
        </p:nvSpPr>
        <p:spPr>
          <a:xfrm>
            <a:off x="387900" y="1467900"/>
            <a:ext cx="293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Environment/Setup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 txBox="1"/>
          <p:nvPr>
            <p:ph type="title"/>
          </p:nvPr>
        </p:nvSpPr>
        <p:spPr>
          <a:xfrm>
            <a:off x="387900" y="382875"/>
            <a:ext cx="813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Experiment </a:t>
            </a:r>
            <a:endParaRPr>
              <a:solidFill>
                <a:srgbClr val="4A86E8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Results</a:t>
            </a:r>
            <a:endParaRPr sz="2000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41" name="Google Shape;341;p37"/>
          <p:cNvSpPr txBox="1"/>
          <p:nvPr/>
        </p:nvSpPr>
        <p:spPr>
          <a:xfrm>
            <a:off x="387900" y="2142225"/>
            <a:ext cx="43329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All participants were able to perform all 3 tasks successfully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majority of the tasks were found to be very straightforward and took very little time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 errors were made in accomplishing the tasks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Google Shape;342;p37"/>
          <p:cNvSpPr txBox="1"/>
          <p:nvPr/>
        </p:nvSpPr>
        <p:spPr>
          <a:xfrm>
            <a:off x="387900" y="1467900"/>
            <a:ext cx="293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Successes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343" name="Google Shape;3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775" y="2065925"/>
            <a:ext cx="3886325" cy="241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4308" y="2134303"/>
            <a:ext cx="1756701" cy="180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8"/>
          <p:cNvSpPr txBox="1"/>
          <p:nvPr>
            <p:ph type="title"/>
          </p:nvPr>
        </p:nvSpPr>
        <p:spPr>
          <a:xfrm>
            <a:off x="387900" y="382875"/>
            <a:ext cx="813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Experiment </a:t>
            </a:r>
            <a:endParaRPr>
              <a:solidFill>
                <a:srgbClr val="4A86E8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Results</a:t>
            </a:r>
            <a:endParaRPr sz="2000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50" name="Google Shape;350;p38"/>
          <p:cNvSpPr txBox="1"/>
          <p:nvPr/>
        </p:nvSpPr>
        <p:spPr>
          <a:xfrm>
            <a:off x="387900" y="1994450"/>
            <a:ext cx="43329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Even though all tasks were eventually performed successfully, 2 participants hesitated when confronted with search results page -- clutter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One participant was not sure if they had successfully shared wages -- no feedback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Some confusion between ‘Share’ button for wages and ‘Share’ button for uploading graphics to social media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38"/>
          <p:cNvSpPr txBox="1"/>
          <p:nvPr/>
        </p:nvSpPr>
        <p:spPr>
          <a:xfrm>
            <a:off x="387900" y="1467900"/>
            <a:ext cx="293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Issues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352" name="Google Shape;352;p38"/>
          <p:cNvPicPr preferRelativeResize="0"/>
          <p:nvPr/>
        </p:nvPicPr>
        <p:blipFill rotWithShape="1">
          <a:blip r:embed="rId3">
            <a:alphaModFix/>
          </a:blip>
          <a:srcRect b="9413" l="17619" r="17169" t="63449"/>
          <a:stretch/>
        </p:blipFill>
        <p:spPr>
          <a:xfrm>
            <a:off x="5108275" y="2542388"/>
            <a:ext cx="3761576" cy="2407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8"/>
          <p:cNvPicPr preferRelativeResize="0"/>
          <p:nvPr/>
        </p:nvPicPr>
        <p:blipFill rotWithShape="1">
          <a:blip r:embed="rId4">
            <a:alphaModFix/>
          </a:blip>
          <a:srcRect b="36553" l="16861" r="17118" t="36185"/>
          <a:stretch/>
        </p:blipFill>
        <p:spPr>
          <a:xfrm>
            <a:off x="5049550" y="193763"/>
            <a:ext cx="3820301" cy="234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0875" y="1714528"/>
            <a:ext cx="1550051" cy="155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9"/>
          <p:cNvSpPr txBox="1"/>
          <p:nvPr>
            <p:ph type="title"/>
          </p:nvPr>
        </p:nvSpPr>
        <p:spPr>
          <a:xfrm>
            <a:off x="387900" y="382875"/>
            <a:ext cx="813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Experiment </a:t>
            </a:r>
            <a:endParaRPr>
              <a:solidFill>
                <a:srgbClr val="4A86E8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Results</a:t>
            </a:r>
            <a:endParaRPr sz="2000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60" name="Google Shape;360;p39"/>
          <p:cNvSpPr txBox="1"/>
          <p:nvPr/>
        </p:nvSpPr>
        <p:spPr>
          <a:xfrm>
            <a:off x="387900" y="2623700"/>
            <a:ext cx="3957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“Oh I would so use this!” - seemed excited by the platform idea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“I dig the social media integration”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39"/>
          <p:cNvSpPr txBox="1"/>
          <p:nvPr/>
        </p:nvSpPr>
        <p:spPr>
          <a:xfrm>
            <a:off x="387900" y="1467900"/>
            <a:ext cx="293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Verbal Comments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62" name="Google Shape;362;p39"/>
          <p:cNvSpPr/>
          <p:nvPr/>
        </p:nvSpPr>
        <p:spPr>
          <a:xfrm>
            <a:off x="4560303" y="2078525"/>
            <a:ext cx="23400" cy="26658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9"/>
          <p:cNvSpPr txBox="1"/>
          <p:nvPr/>
        </p:nvSpPr>
        <p:spPr>
          <a:xfrm>
            <a:off x="4799100" y="2623700"/>
            <a:ext cx="3957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seems too easy” - on the ease with which wages was shared. Displayed lack of trust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“I want these graphs to be more prominent” - on the analyze wages task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39"/>
          <p:cNvSpPr txBox="1"/>
          <p:nvPr/>
        </p:nvSpPr>
        <p:spPr>
          <a:xfrm>
            <a:off x="898500" y="1984575"/>
            <a:ext cx="293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Positive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5" name="Google Shape;365;p39"/>
          <p:cNvSpPr txBox="1"/>
          <p:nvPr/>
        </p:nvSpPr>
        <p:spPr>
          <a:xfrm>
            <a:off x="5309700" y="1984575"/>
            <a:ext cx="2935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 Medium"/>
                <a:ea typeface="Montserrat Medium"/>
                <a:cs typeface="Montserrat Medium"/>
                <a:sym typeface="Montserrat Medium"/>
              </a:rPr>
              <a:t>Negative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0"/>
          <p:cNvSpPr/>
          <p:nvPr/>
        </p:nvSpPr>
        <p:spPr>
          <a:xfrm>
            <a:off x="6278813" y="1992425"/>
            <a:ext cx="1118100" cy="40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0"/>
          <p:cNvSpPr/>
          <p:nvPr/>
        </p:nvSpPr>
        <p:spPr>
          <a:xfrm>
            <a:off x="4739567" y="1992425"/>
            <a:ext cx="1118100" cy="40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0"/>
          <p:cNvSpPr/>
          <p:nvPr/>
        </p:nvSpPr>
        <p:spPr>
          <a:xfrm>
            <a:off x="3210500" y="1992425"/>
            <a:ext cx="1118100" cy="40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0"/>
          <p:cNvSpPr/>
          <p:nvPr/>
        </p:nvSpPr>
        <p:spPr>
          <a:xfrm>
            <a:off x="1678129" y="1992425"/>
            <a:ext cx="1118100" cy="40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0"/>
          <p:cNvSpPr/>
          <p:nvPr/>
        </p:nvSpPr>
        <p:spPr>
          <a:xfrm>
            <a:off x="1304894" y="1845425"/>
            <a:ext cx="328200" cy="3345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0"/>
          <p:cNvSpPr txBox="1"/>
          <p:nvPr/>
        </p:nvSpPr>
        <p:spPr>
          <a:xfrm>
            <a:off x="2312355" y="2398925"/>
            <a:ext cx="13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Interface Selection</a:t>
            </a:r>
            <a:endParaRPr>
              <a:solidFill>
                <a:srgbClr val="99999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6" name="Google Shape;376;p40"/>
          <p:cNvSpPr txBox="1"/>
          <p:nvPr/>
        </p:nvSpPr>
        <p:spPr>
          <a:xfrm>
            <a:off x="3876280" y="2398925"/>
            <a:ext cx="13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Low-fi Prototype</a:t>
            </a:r>
            <a:endParaRPr>
              <a:solidFill>
                <a:srgbClr val="99999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7" name="Google Shape;377;p40"/>
          <p:cNvSpPr txBox="1"/>
          <p:nvPr/>
        </p:nvSpPr>
        <p:spPr>
          <a:xfrm>
            <a:off x="5419875" y="2398925"/>
            <a:ext cx="13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Prototype Experiment</a:t>
            </a:r>
            <a:endParaRPr>
              <a:solidFill>
                <a:srgbClr val="99999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8" name="Google Shape;378;p40"/>
          <p:cNvSpPr txBox="1"/>
          <p:nvPr/>
        </p:nvSpPr>
        <p:spPr>
          <a:xfrm>
            <a:off x="6983800" y="2398925"/>
            <a:ext cx="13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UI Changes &amp; Summary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9" name="Google Shape;379;p40"/>
          <p:cNvSpPr/>
          <p:nvPr/>
        </p:nvSpPr>
        <p:spPr>
          <a:xfrm>
            <a:off x="2839455" y="1845425"/>
            <a:ext cx="328200" cy="3345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0"/>
          <p:cNvSpPr/>
          <p:nvPr/>
        </p:nvSpPr>
        <p:spPr>
          <a:xfrm>
            <a:off x="4367267" y="1845425"/>
            <a:ext cx="328200" cy="3345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0"/>
          <p:cNvSpPr/>
          <p:nvPr/>
        </p:nvSpPr>
        <p:spPr>
          <a:xfrm>
            <a:off x="5896088" y="1845425"/>
            <a:ext cx="328200" cy="3345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0"/>
          <p:cNvSpPr/>
          <p:nvPr/>
        </p:nvSpPr>
        <p:spPr>
          <a:xfrm>
            <a:off x="7445238" y="1845425"/>
            <a:ext cx="328200" cy="334500"/>
          </a:xfrm>
          <a:prstGeom prst="ellipse">
            <a:avLst/>
          </a:prstGeom>
          <a:noFill/>
          <a:ln cap="flat" cmpd="sng" w="1524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0"/>
          <p:cNvSpPr txBox="1"/>
          <p:nvPr/>
        </p:nvSpPr>
        <p:spPr>
          <a:xfrm>
            <a:off x="3876280" y="2952865"/>
            <a:ext cx="1382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3 Task Flows</a:t>
            </a:r>
            <a:endParaRPr sz="12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40"/>
          <p:cNvSpPr txBox="1"/>
          <p:nvPr/>
        </p:nvSpPr>
        <p:spPr>
          <a:xfrm>
            <a:off x="5419875" y="2952875"/>
            <a:ext cx="135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Method Results</a:t>
            </a:r>
            <a:endParaRPr sz="12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40"/>
          <p:cNvSpPr txBox="1"/>
          <p:nvPr/>
        </p:nvSpPr>
        <p:spPr>
          <a:xfrm>
            <a:off x="777794" y="2398925"/>
            <a:ext cx="13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Background</a:t>
            </a:r>
            <a:endParaRPr>
              <a:solidFill>
                <a:srgbClr val="99999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86" name="Google Shape;386;p40"/>
          <p:cNvSpPr txBox="1"/>
          <p:nvPr/>
        </p:nvSpPr>
        <p:spPr>
          <a:xfrm>
            <a:off x="681100" y="2952875"/>
            <a:ext cx="163110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Mission Statement</a:t>
            </a:r>
            <a:endParaRPr sz="12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Value Proposition</a:t>
            </a:r>
            <a:endParaRPr sz="12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1"/>
          <p:cNvSpPr txBox="1"/>
          <p:nvPr>
            <p:ph type="title"/>
          </p:nvPr>
        </p:nvSpPr>
        <p:spPr>
          <a:xfrm>
            <a:off x="387900" y="382875"/>
            <a:ext cx="5002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UI Changes</a:t>
            </a:r>
            <a:r>
              <a:rPr lang="en">
                <a:solidFill>
                  <a:srgbClr val="4A86E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sz="2000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92" name="Google Shape;392;p41"/>
          <p:cNvSpPr txBox="1"/>
          <p:nvPr/>
        </p:nvSpPr>
        <p:spPr>
          <a:xfrm>
            <a:off x="387900" y="1476250"/>
            <a:ext cx="51549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Build a feedback/confirmation loop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in the Share Wages form to establish trust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Simplify 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Search Results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Modify graph layout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in Analyze Wages to </a:t>
            </a: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have greater emphasis 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Clarify distinction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between users sharing to social media and service staff sharing wages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3" name="Google Shape;393;p41"/>
          <p:cNvPicPr preferRelativeResize="0"/>
          <p:nvPr/>
        </p:nvPicPr>
        <p:blipFill rotWithShape="1">
          <a:blip r:embed="rId3">
            <a:alphaModFix/>
          </a:blip>
          <a:srcRect b="9413" l="17619" r="17169" t="63449"/>
          <a:stretch/>
        </p:blipFill>
        <p:spPr>
          <a:xfrm>
            <a:off x="6118200" y="3294346"/>
            <a:ext cx="2430825" cy="1555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1"/>
          <p:cNvPicPr preferRelativeResize="0"/>
          <p:nvPr/>
        </p:nvPicPr>
        <p:blipFill rotWithShape="1">
          <a:blip r:embed="rId4">
            <a:alphaModFix/>
          </a:blip>
          <a:srcRect b="36553" l="16861" r="17118" t="36185"/>
          <a:stretch/>
        </p:blipFill>
        <p:spPr>
          <a:xfrm>
            <a:off x="6118200" y="1777770"/>
            <a:ext cx="2430825" cy="1494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41"/>
          <p:cNvPicPr preferRelativeResize="0"/>
          <p:nvPr/>
        </p:nvPicPr>
        <p:blipFill rotWithShape="1">
          <a:blip r:embed="rId5">
            <a:alphaModFix/>
          </a:blip>
          <a:srcRect b="10129" l="17151" r="16828" t="63547"/>
          <a:stretch/>
        </p:blipFill>
        <p:spPr>
          <a:xfrm>
            <a:off x="6118200" y="293450"/>
            <a:ext cx="2430825" cy="1462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6278813" y="1992425"/>
            <a:ext cx="1118100" cy="40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4739567" y="1992425"/>
            <a:ext cx="1118100" cy="40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3210500" y="1992425"/>
            <a:ext cx="1118100" cy="40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1678129" y="1992425"/>
            <a:ext cx="1118100" cy="40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1304894" y="1845425"/>
            <a:ext cx="328200" cy="3345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2312355" y="2398925"/>
            <a:ext cx="13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Interface Selection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876280" y="2398925"/>
            <a:ext cx="13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Low-fi Prototype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5419875" y="2398925"/>
            <a:ext cx="13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Prototype Experiment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983800" y="2398925"/>
            <a:ext cx="13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UI Changes &amp; Summary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2839455" y="1845425"/>
            <a:ext cx="328200" cy="3345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4367267" y="1845425"/>
            <a:ext cx="328200" cy="3345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896088" y="1845425"/>
            <a:ext cx="328200" cy="3345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7445238" y="1845425"/>
            <a:ext cx="328200" cy="3345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3876280" y="2952865"/>
            <a:ext cx="1382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Task Flows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5419875" y="2952875"/>
            <a:ext cx="135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Method Results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777794" y="2398925"/>
            <a:ext cx="13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Background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681100" y="2952875"/>
            <a:ext cx="167910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Mission Statement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Value Proposition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2"/>
          <p:cNvSpPr txBox="1"/>
          <p:nvPr>
            <p:ph type="title"/>
          </p:nvPr>
        </p:nvSpPr>
        <p:spPr>
          <a:xfrm>
            <a:off x="387900" y="382875"/>
            <a:ext cx="5002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Summary</a:t>
            </a:r>
            <a:endParaRPr sz="2000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01" name="Google Shape;401;p42"/>
          <p:cNvSpPr txBox="1"/>
          <p:nvPr/>
        </p:nvSpPr>
        <p:spPr>
          <a:xfrm>
            <a:off x="387900" y="1476250"/>
            <a:ext cx="81141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Users were </a:t>
            </a: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passionate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about the platform’s goal; felt it tackles a very pressing problem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Users believed </a:t>
            </a: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they would use the platform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especially to look up restaurant wages and analyze their impact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Users </a:t>
            </a: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desired simplicity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in searching for restaurant wages and </a:t>
            </a: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sought greater trust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in platform’s sharing of wages (even if makes the process longer)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Easy Social Media Integration 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is crucial for users  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3"/>
          <p:cNvSpPr txBox="1"/>
          <p:nvPr>
            <p:ph idx="4294967295" type="title"/>
          </p:nvPr>
        </p:nvSpPr>
        <p:spPr>
          <a:xfrm>
            <a:off x="502491" y="2762188"/>
            <a:ext cx="8139000" cy="1036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Democratizing service worker wage information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43"/>
          <p:cNvSpPr txBox="1"/>
          <p:nvPr/>
        </p:nvSpPr>
        <p:spPr>
          <a:xfrm>
            <a:off x="1298804" y="1344513"/>
            <a:ext cx="6400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Montserrat ExtraBold"/>
                <a:ea typeface="Montserrat ExtraBold"/>
                <a:cs typeface="Montserrat ExtraBold"/>
                <a:sym typeface="Montserrat ExtraBold"/>
              </a:rPr>
              <a:t>Wage</a:t>
            </a:r>
            <a:r>
              <a:rPr lang="en" sz="7200">
                <a:solidFill>
                  <a:srgbClr val="3C78D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Base</a:t>
            </a:r>
            <a:endParaRPr sz="7200">
              <a:solidFill>
                <a:srgbClr val="3C78D8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6278813" y="1992425"/>
            <a:ext cx="1118100" cy="40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4739567" y="1992425"/>
            <a:ext cx="1118100" cy="40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3210500" y="1992425"/>
            <a:ext cx="1118100" cy="40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1678129" y="1992425"/>
            <a:ext cx="1118100" cy="40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1304894" y="1845425"/>
            <a:ext cx="328200" cy="334500"/>
          </a:xfrm>
          <a:prstGeom prst="ellipse">
            <a:avLst/>
          </a:prstGeom>
          <a:noFill/>
          <a:ln cap="flat" cmpd="sng" w="1524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777794" y="2398925"/>
            <a:ext cx="13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Background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2312355" y="2398925"/>
            <a:ext cx="13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Interface Selection</a:t>
            </a:r>
            <a:endParaRPr>
              <a:solidFill>
                <a:srgbClr val="99999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3876280" y="2398925"/>
            <a:ext cx="13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Low-fi Prototype</a:t>
            </a:r>
            <a:endParaRPr>
              <a:solidFill>
                <a:srgbClr val="99999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5419875" y="2398925"/>
            <a:ext cx="13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Prototype Experiment</a:t>
            </a:r>
            <a:endParaRPr>
              <a:solidFill>
                <a:srgbClr val="99999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6983800" y="2398925"/>
            <a:ext cx="13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UI Changes &amp; Summary</a:t>
            </a:r>
            <a:endParaRPr>
              <a:solidFill>
                <a:srgbClr val="99999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2839455" y="1845425"/>
            <a:ext cx="328200" cy="3345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4367267" y="1845425"/>
            <a:ext cx="328200" cy="3345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5896088" y="1845425"/>
            <a:ext cx="328200" cy="3345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7445238" y="1845425"/>
            <a:ext cx="328200" cy="3345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3876280" y="2952865"/>
            <a:ext cx="1382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3 Task Flows</a:t>
            </a:r>
            <a:endParaRPr sz="12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5419875" y="2952875"/>
            <a:ext cx="135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Method Results</a:t>
            </a:r>
            <a:endParaRPr sz="12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681100" y="2952875"/>
            <a:ext cx="167910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Mission Statement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Value Proposition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87900" y="1993359"/>
            <a:ext cx="8139000" cy="203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Our mission is to:</a:t>
            </a:r>
            <a:endParaRPr sz="24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Empower w</a:t>
            </a:r>
            <a:r>
              <a:rPr lang="en"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orkers within the service industry to live more economically and environmentally sustainable lives</a:t>
            </a:r>
            <a:endParaRPr sz="2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17"/>
          <p:cNvSpPr txBox="1"/>
          <p:nvPr>
            <p:ph type="title"/>
          </p:nvPr>
        </p:nvSpPr>
        <p:spPr>
          <a:xfrm>
            <a:off x="387900" y="382875"/>
            <a:ext cx="813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Background</a:t>
            </a:r>
            <a:endParaRPr>
              <a:solidFill>
                <a:srgbClr val="4A86E8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Mission Statement</a:t>
            </a:r>
            <a:endParaRPr b="1" sz="2900">
              <a:solidFill>
                <a:srgbClr val="4A86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460687" y="3191335"/>
            <a:ext cx="8139000" cy="1036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Democratizing service worker wage information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1257000" y="1773660"/>
            <a:ext cx="6400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Montserrat ExtraBold"/>
                <a:ea typeface="Montserrat ExtraBold"/>
                <a:cs typeface="Montserrat ExtraBold"/>
                <a:sym typeface="Montserrat ExtraBold"/>
              </a:rPr>
              <a:t>Wage</a:t>
            </a:r>
            <a:r>
              <a:rPr lang="en" sz="7200">
                <a:solidFill>
                  <a:srgbClr val="3C78D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Base</a:t>
            </a:r>
            <a:endParaRPr sz="7200">
              <a:solidFill>
                <a:srgbClr val="3C78D8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1" name="Google Shape;121;p18"/>
          <p:cNvSpPr txBox="1"/>
          <p:nvPr>
            <p:ph type="title"/>
          </p:nvPr>
        </p:nvSpPr>
        <p:spPr>
          <a:xfrm>
            <a:off x="387900" y="382875"/>
            <a:ext cx="813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Background</a:t>
            </a:r>
            <a:endParaRPr>
              <a:solidFill>
                <a:srgbClr val="4A86E8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Value Proposition</a:t>
            </a:r>
            <a:endParaRPr b="1" sz="2900">
              <a:solidFill>
                <a:srgbClr val="4A86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/>
          <p:nvPr/>
        </p:nvSpPr>
        <p:spPr>
          <a:xfrm>
            <a:off x="6278813" y="1992425"/>
            <a:ext cx="1118100" cy="40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4739567" y="1992425"/>
            <a:ext cx="1118100" cy="40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3210500" y="1992425"/>
            <a:ext cx="1118100" cy="40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1678129" y="1992425"/>
            <a:ext cx="1118100" cy="40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1304894" y="1845425"/>
            <a:ext cx="328200" cy="3345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777794" y="2398925"/>
            <a:ext cx="13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Background</a:t>
            </a:r>
            <a:endParaRPr>
              <a:solidFill>
                <a:srgbClr val="99999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2312355" y="2398925"/>
            <a:ext cx="13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Interface Selection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3876280" y="2398925"/>
            <a:ext cx="13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Low-fi Prototype</a:t>
            </a:r>
            <a:endParaRPr>
              <a:solidFill>
                <a:srgbClr val="99999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5419875" y="2398925"/>
            <a:ext cx="13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Prototype Experiment</a:t>
            </a:r>
            <a:endParaRPr>
              <a:solidFill>
                <a:srgbClr val="99999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6983800" y="2398925"/>
            <a:ext cx="13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UI Changes &amp; Summary</a:t>
            </a:r>
            <a:endParaRPr>
              <a:solidFill>
                <a:srgbClr val="99999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839455" y="1845425"/>
            <a:ext cx="328200" cy="334500"/>
          </a:xfrm>
          <a:prstGeom prst="ellipse">
            <a:avLst/>
          </a:prstGeom>
          <a:noFill/>
          <a:ln cap="flat" cmpd="sng" w="1524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4367267" y="1845425"/>
            <a:ext cx="328200" cy="3345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5896088" y="1845425"/>
            <a:ext cx="328200" cy="3345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7445238" y="1845425"/>
            <a:ext cx="328200" cy="3345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3876280" y="2952865"/>
            <a:ext cx="1382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3 Task Flows</a:t>
            </a:r>
            <a:endParaRPr sz="12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5419875" y="2952875"/>
            <a:ext cx="135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Method Results</a:t>
            </a:r>
            <a:endParaRPr sz="12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681100" y="2952875"/>
            <a:ext cx="163110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Mission Statement</a:t>
            </a:r>
            <a:endParaRPr sz="12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Value Proposition</a:t>
            </a:r>
            <a:endParaRPr sz="12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387900" y="382875"/>
            <a:ext cx="813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Tried a bunch of interfaces...</a:t>
            </a:r>
            <a:endParaRPr>
              <a:solidFill>
                <a:srgbClr val="4A86E8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675" y="1814175"/>
            <a:ext cx="2022875" cy="22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387900" y="382875"/>
            <a:ext cx="813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Tried a bunch of interfaces...</a:t>
            </a:r>
            <a:endParaRPr>
              <a:solidFill>
                <a:srgbClr val="4A86E8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675" y="1814175"/>
            <a:ext cx="2022875" cy="227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8850" y="1316075"/>
            <a:ext cx="2318100" cy="342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