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Image"/>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Image"/>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Callout"/>
          <p:cNvSpPr/>
          <p:nvPr/>
        </p:nvSpPr>
        <p:spPr>
          <a:xfrm>
            <a:off x="469900" y="2362200"/>
            <a:ext cx="12065001" cy="522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13"/>
          </p:nvPr>
        </p:nvSpPr>
        <p:spPr>
          <a:xfrm>
            <a:off x="406400" y="7789333"/>
            <a:ext cx="12192000" cy="863605"/>
          </a:xfrm>
          <a:prstGeom prst="rect">
            <a:avLst/>
          </a:prstGeom>
        </p:spPr>
        <p:txBody>
          <a:bodyPr anchor="t"/>
          <a:lstStyle/>
          <a:p>
            <a:pPr algn="r" defTabSz="578358">
              <a:spcBef>
                <a:spcPts val="0"/>
              </a:spcBef>
              <a:defRPr cap="none" sz="5940">
                <a:solidFill>
                  <a:srgbClr val="838787"/>
                </a:solidFill>
                <a:latin typeface="DIN Condensed"/>
                <a:ea typeface="DIN Condensed"/>
                <a:cs typeface="DIN Condensed"/>
                <a:sym typeface="DIN Condensed"/>
              </a:defRPr>
            </a:pPr>
          </a:p>
        </p:txBody>
      </p:sp>
      <p:sp>
        <p:nvSpPr>
          <p:cNvPr id="128" name="Text"/>
          <p:cNvSpPr txBox="1"/>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Johnny Appleseed"/>
          <p:cNvSpPr txBox="1"/>
          <p:nvPr>
            <p:ph type="body" sz="quarter" idx="14"/>
          </p:nvPr>
        </p:nvSpPr>
        <p:spPr>
          <a:xfrm>
            <a:off x="5892800" y="7789333"/>
            <a:ext cx="6705600" cy="863605"/>
          </a:xfrm>
          <a:prstGeom prst="rect">
            <a:avLst/>
          </a:prstGeom>
        </p:spPr>
        <p:txBody>
          <a:bodyPr anchor="ctr"/>
          <a:lstStyle/>
          <a:p>
            <a:pPr defTabSz="452627">
              <a:lnSpc>
                <a:spcPct val="100000"/>
              </a:lnSpc>
              <a:spcBef>
                <a:spcPts val="0"/>
              </a:spcBef>
              <a:defRPr cap="none" sz="5940">
                <a:solidFill>
                  <a:srgbClr val="232323"/>
                </a:solidFill>
                <a:latin typeface="DIN Condensed"/>
                <a:ea typeface="DIN Condensed"/>
                <a:cs typeface="DIN Condensed"/>
                <a:sym typeface="DIN Condensed"/>
              </a:defRPr>
            </a:pPr>
          </a:p>
        </p:txBody>
      </p:sp>
      <p:sp>
        <p:nvSpPr>
          <p:cNvPr id="13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4"/>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1"/>
            <a:ext cx="6705601"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Body Level One…"/>
          <p:cNvSpPr txBox="1"/>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400" y="6140894"/>
            <a:ext cx="12192001"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Pricing Optimization"/>
          <p:cNvSpPr txBox="1"/>
          <p:nvPr>
            <p:ph type="ctrTitle"/>
          </p:nvPr>
        </p:nvSpPr>
        <p:spPr>
          <a:prstGeom prst="rect">
            <a:avLst/>
          </a:prstGeom>
        </p:spPr>
        <p:txBody>
          <a:bodyPr/>
          <a:lstStyle>
            <a:lvl1pPr defTabSz="467359">
              <a:defRPr sz="13600"/>
            </a:lvl1pPr>
          </a:lstStyle>
          <a:p>
            <a:pPr/>
            <a:r>
              <a:t>Pricing Optimization</a:t>
            </a:r>
          </a:p>
        </p:txBody>
      </p:sp>
      <p:sp>
        <p:nvSpPr>
          <p:cNvPr id="171" name="Event Company"/>
          <p:cNvSpPr txBox="1"/>
          <p:nvPr>
            <p:ph type="subTitle" sz="quarter" idx="1"/>
          </p:nvPr>
        </p:nvSpPr>
        <p:spPr>
          <a:prstGeom prst="rect">
            <a:avLst/>
          </a:prstGeom>
        </p:spPr>
        <p:txBody>
          <a:bodyPr/>
          <a:lstStyle/>
          <a:p>
            <a:pPr/>
            <a:r>
              <a:t>Event Company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Business Case"/>
          <p:cNvSpPr txBox="1"/>
          <p:nvPr>
            <p:ph type="body" sz="quarter" idx="1"/>
          </p:nvPr>
        </p:nvSpPr>
        <p:spPr>
          <a:prstGeom prst="rect">
            <a:avLst/>
          </a:prstGeom>
        </p:spPr>
        <p:txBody>
          <a:bodyPr/>
          <a:lstStyle>
            <a:lvl1pPr>
              <a:defRPr spc="100"/>
            </a:lvl1pPr>
          </a:lstStyle>
          <a:p>
            <a:pPr/>
            <a:r>
              <a:t>Business Case</a:t>
            </a:r>
          </a:p>
        </p:txBody>
      </p:sp>
      <p:sp>
        <p:nvSpPr>
          <p:cNvPr id="217" name="How large of an impact?"/>
          <p:cNvSpPr txBox="1"/>
          <p:nvPr>
            <p:ph type="title"/>
          </p:nvPr>
        </p:nvSpPr>
        <p:spPr>
          <a:prstGeom prst="rect">
            <a:avLst/>
          </a:prstGeom>
        </p:spPr>
        <p:txBody>
          <a:bodyPr/>
          <a:lstStyle>
            <a:lvl1pPr defTabSz="467359">
              <a:spcBef>
                <a:spcPts val="2200"/>
              </a:spcBef>
              <a:defRPr sz="4800"/>
            </a:lvl1pPr>
          </a:lstStyle>
          <a:p>
            <a:pPr/>
            <a:r>
              <a:t>How large of an impact?</a:t>
            </a:r>
          </a:p>
        </p:txBody>
      </p:sp>
      <p:sp>
        <p:nvSpPr>
          <p:cNvPr id="218" name="Calculating RMSE from price paid vs. average price for that event resulted in RMSE of $542 on averag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Calculating RMSE from price paid vs. average price for that event resulted in RMSE of $542 on average.</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Our RMSE of $377 is an improvement of 30% on the difference between the final price paid and the average price.</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This 30% constitutes the opportunity in understanding what the pricing power in a sales instance is and subsequently the revenue potential of that sale.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Business Case"/>
          <p:cNvSpPr txBox="1"/>
          <p:nvPr>
            <p:ph type="body" sz="quarter" idx="1"/>
          </p:nvPr>
        </p:nvSpPr>
        <p:spPr>
          <a:prstGeom prst="rect">
            <a:avLst/>
          </a:prstGeom>
        </p:spPr>
        <p:txBody>
          <a:bodyPr/>
          <a:lstStyle>
            <a:lvl1pPr>
              <a:defRPr spc="100"/>
            </a:lvl1pPr>
          </a:lstStyle>
          <a:p>
            <a:pPr/>
            <a:r>
              <a:t>Business Case</a:t>
            </a:r>
          </a:p>
        </p:txBody>
      </p:sp>
      <p:sp>
        <p:nvSpPr>
          <p:cNvPr id="221" name="A few business Recommendations"/>
          <p:cNvSpPr txBox="1"/>
          <p:nvPr>
            <p:ph type="title"/>
          </p:nvPr>
        </p:nvSpPr>
        <p:spPr>
          <a:prstGeom prst="rect">
            <a:avLst/>
          </a:prstGeom>
        </p:spPr>
        <p:txBody>
          <a:bodyPr/>
          <a:lstStyle>
            <a:lvl1pPr defTabSz="467359">
              <a:spcBef>
                <a:spcPts val="2200"/>
              </a:spcBef>
              <a:defRPr sz="4800"/>
            </a:lvl1pPr>
          </a:lstStyle>
          <a:p>
            <a:pPr/>
            <a:r>
              <a:t>A few business Recommendations</a:t>
            </a:r>
          </a:p>
        </p:txBody>
      </p:sp>
      <p:sp>
        <p:nvSpPr>
          <p:cNvPr id="222" name="Tickets sold offline show strong discounting - incentivizing online registrations can result in an increased price of $150 per ticket on averag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378447" indent="-378447" defTabSz="497387">
              <a:lnSpc>
                <a:spcPct val="100000"/>
              </a:lnSpc>
              <a:buClr>
                <a:schemeClr val="accent1"/>
              </a:buClr>
              <a:buSzPct val="104999"/>
              <a:buFont typeface="Avenir Next"/>
              <a:buChar char="▸"/>
              <a:defRPr cap="none" sz="2871">
                <a:solidFill>
                  <a:srgbClr val="838787"/>
                </a:solidFill>
                <a:latin typeface="Avenir Next Medium"/>
                <a:ea typeface="Avenir Next Medium"/>
                <a:cs typeface="Avenir Next Medium"/>
                <a:sym typeface="Avenir Next Medium"/>
              </a:defRPr>
            </a:pPr>
            <a:r>
              <a:t>Tickets sold offline show strong discounting - incentivizing online registrations can result in an increased price of $150 per ticket on average</a:t>
            </a:r>
          </a:p>
          <a:p>
            <a:pPr marL="378447" indent="-378447" defTabSz="497387">
              <a:lnSpc>
                <a:spcPct val="100000"/>
              </a:lnSpc>
              <a:buClr>
                <a:schemeClr val="accent1"/>
              </a:buClr>
              <a:buSzPct val="104999"/>
              <a:buFont typeface="Avenir Next"/>
              <a:buChar char="▸"/>
              <a:defRPr cap="none" sz="2871">
                <a:solidFill>
                  <a:srgbClr val="838787"/>
                </a:solidFill>
                <a:latin typeface="Avenir Next Medium"/>
                <a:ea typeface="Avenir Next Medium"/>
                <a:cs typeface="Avenir Next Medium"/>
                <a:sym typeface="Avenir Next Medium"/>
              </a:defRPr>
            </a:pPr>
            <a:r>
              <a:t>Significant variation across verticals - looking closely at the ticket price to total revenue correlations can show where there is pricing power</a:t>
            </a:r>
          </a:p>
          <a:p>
            <a:pPr marL="378447" indent="-378447" defTabSz="497387">
              <a:lnSpc>
                <a:spcPct val="100000"/>
              </a:lnSpc>
              <a:buClr>
                <a:schemeClr val="accent1"/>
              </a:buClr>
              <a:buSzPct val="104999"/>
              <a:buFont typeface="Avenir Next"/>
              <a:buChar char="▸"/>
              <a:defRPr cap="none" sz="2871">
                <a:solidFill>
                  <a:srgbClr val="838787"/>
                </a:solidFill>
                <a:latin typeface="Avenir Next Medium"/>
                <a:ea typeface="Avenir Next Medium"/>
                <a:cs typeface="Avenir Next Medium"/>
                <a:sym typeface="Avenir Next Medium"/>
              </a:defRPr>
            </a:pPr>
            <a:r>
              <a:t>Utilizing the Random Forests model could help optimize pricing and evaluate its effects on demand</a:t>
            </a:r>
          </a:p>
          <a:p>
            <a:pPr marL="378447" indent="-378447" defTabSz="497387">
              <a:lnSpc>
                <a:spcPct val="100000"/>
              </a:lnSpc>
              <a:buClr>
                <a:schemeClr val="accent1"/>
              </a:buClr>
              <a:buSzPct val="104999"/>
              <a:buFont typeface="Avenir Next"/>
              <a:buChar char="▸"/>
              <a:defRPr cap="none" sz="2871">
                <a:solidFill>
                  <a:srgbClr val="838787"/>
                </a:solidFill>
                <a:latin typeface="Avenir Next Medium"/>
                <a:ea typeface="Avenir Next Medium"/>
                <a:cs typeface="Avenir Next Medium"/>
                <a:sym typeface="Avenir Next Medium"/>
              </a:defRPr>
            </a:pPr>
            <a:r>
              <a:t>Changing discount and commission deadlines to be more frequent is more likely to result in more “strong sales days” and increased ticket sales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Business Case"/>
          <p:cNvSpPr txBox="1"/>
          <p:nvPr>
            <p:ph type="body" sz="quarter" idx="1"/>
          </p:nvPr>
        </p:nvSpPr>
        <p:spPr>
          <a:prstGeom prst="rect">
            <a:avLst/>
          </a:prstGeom>
        </p:spPr>
        <p:txBody>
          <a:bodyPr/>
          <a:lstStyle>
            <a:lvl1pPr>
              <a:defRPr spc="100"/>
            </a:lvl1pPr>
          </a:lstStyle>
          <a:p>
            <a:pPr/>
            <a:r>
              <a:t>Business Case</a:t>
            </a:r>
          </a:p>
        </p:txBody>
      </p:sp>
      <p:sp>
        <p:nvSpPr>
          <p:cNvPr id="225" name="Future Scope of Work"/>
          <p:cNvSpPr txBox="1"/>
          <p:nvPr>
            <p:ph type="title"/>
          </p:nvPr>
        </p:nvSpPr>
        <p:spPr>
          <a:prstGeom prst="rect">
            <a:avLst/>
          </a:prstGeom>
        </p:spPr>
        <p:txBody>
          <a:bodyPr/>
          <a:lstStyle>
            <a:lvl1pPr defTabSz="467359">
              <a:spcBef>
                <a:spcPts val="2200"/>
              </a:spcBef>
              <a:defRPr sz="4800"/>
            </a:lvl1pPr>
          </a:lstStyle>
          <a:p>
            <a:pPr/>
            <a:r>
              <a:t>Future Scope of Work</a:t>
            </a:r>
          </a:p>
        </p:txBody>
      </p:sp>
      <p:sp>
        <p:nvSpPr>
          <p:cNvPr id="226" name="Considering Inquiries as part of the larger data set - this would give a fuller demand picture per event…"/>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08940" indent="-408940" defTabSz="537462">
              <a:lnSpc>
                <a:spcPct val="100000"/>
              </a:lnSpc>
              <a:spcBef>
                <a:spcPts val="2500"/>
              </a:spcBef>
              <a:buClr>
                <a:schemeClr val="accent1"/>
              </a:buClr>
              <a:buSzPct val="104999"/>
              <a:buFont typeface="Avenir Next"/>
              <a:buChar char="▸"/>
              <a:defRPr cap="none" sz="3100">
                <a:solidFill>
                  <a:srgbClr val="838787"/>
                </a:solidFill>
                <a:latin typeface="Avenir Next Medium"/>
                <a:ea typeface="Avenir Next Medium"/>
                <a:cs typeface="Avenir Next Medium"/>
                <a:sym typeface="Avenir Next Medium"/>
              </a:defRPr>
            </a:pPr>
            <a:r>
              <a:t>Considering Inquiries as part of the larger data set - this would give a fuller demand picture per event</a:t>
            </a:r>
          </a:p>
          <a:p>
            <a:pPr marL="408940" indent="-408940" defTabSz="537462">
              <a:lnSpc>
                <a:spcPct val="100000"/>
              </a:lnSpc>
              <a:spcBef>
                <a:spcPts val="2500"/>
              </a:spcBef>
              <a:buClr>
                <a:schemeClr val="accent1"/>
              </a:buClr>
              <a:buSzPct val="104999"/>
              <a:buFont typeface="Avenir Next"/>
              <a:buChar char="▸"/>
              <a:defRPr cap="none" sz="3100">
                <a:solidFill>
                  <a:srgbClr val="838787"/>
                </a:solidFill>
                <a:latin typeface="Avenir Next Medium"/>
                <a:ea typeface="Avenir Next Medium"/>
                <a:cs typeface="Avenir Next Medium"/>
                <a:sym typeface="Avenir Next Medium"/>
              </a:defRPr>
            </a:pPr>
            <a:r>
              <a:t>Monitoring the prices that are coming through by the utilization of the model. Are they improving the average prices and overall revenue?</a:t>
            </a:r>
          </a:p>
          <a:p>
            <a:pPr marL="408940" indent="-408940" defTabSz="537462">
              <a:lnSpc>
                <a:spcPct val="100000"/>
              </a:lnSpc>
              <a:spcBef>
                <a:spcPts val="2500"/>
              </a:spcBef>
              <a:buClr>
                <a:schemeClr val="accent1"/>
              </a:buClr>
              <a:buSzPct val="104999"/>
              <a:buFont typeface="Avenir Next"/>
              <a:buChar char="▸"/>
              <a:defRPr cap="none" sz="3100">
                <a:solidFill>
                  <a:srgbClr val="838787"/>
                </a:solidFill>
                <a:latin typeface="Avenir Next Medium"/>
                <a:ea typeface="Avenir Next Medium"/>
                <a:cs typeface="Avenir Next Medium"/>
                <a:sym typeface="Avenir Next Medium"/>
              </a:defRPr>
            </a:pPr>
            <a:r>
              <a:t>More quantitative data to be included: Google Analytics (visits, page conversions, etc…) and company analytics (size, employees, resources, etc…)</a:t>
            </a:r>
          </a:p>
          <a:p>
            <a:pPr marL="408940" indent="-408940" defTabSz="537462">
              <a:lnSpc>
                <a:spcPct val="100000"/>
              </a:lnSpc>
              <a:spcBef>
                <a:spcPts val="2500"/>
              </a:spcBef>
              <a:buClr>
                <a:schemeClr val="accent1"/>
              </a:buClr>
              <a:buSzPct val="104999"/>
              <a:buFont typeface="Avenir Next"/>
              <a:buChar char="▸"/>
              <a:defRPr cap="none" sz="3100">
                <a:solidFill>
                  <a:srgbClr val="838787"/>
                </a:solidFill>
                <a:latin typeface="Avenir Next Medium"/>
                <a:ea typeface="Avenir Next Medium"/>
                <a:cs typeface="Avenir Next Medium"/>
                <a:sym typeface="Avenir Next Medium"/>
              </a:defRPr>
            </a:pPr>
            <a:r>
              <a:t>Running similar models on sponsorship investments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roblem statement"/>
          <p:cNvSpPr txBox="1"/>
          <p:nvPr>
            <p:ph type="body" sz="quarter" idx="1"/>
          </p:nvPr>
        </p:nvSpPr>
        <p:spPr>
          <a:prstGeom prst="rect">
            <a:avLst/>
          </a:prstGeom>
        </p:spPr>
        <p:txBody>
          <a:bodyPr/>
          <a:lstStyle>
            <a:lvl1pPr>
              <a:defRPr spc="100"/>
            </a:lvl1pPr>
          </a:lstStyle>
          <a:p>
            <a:pPr/>
            <a:r>
              <a:t>Problem statement</a:t>
            </a:r>
          </a:p>
        </p:txBody>
      </p:sp>
      <p:sp>
        <p:nvSpPr>
          <p:cNvPr id="174" name="Scope"/>
          <p:cNvSpPr txBox="1"/>
          <p:nvPr>
            <p:ph type="title"/>
          </p:nvPr>
        </p:nvSpPr>
        <p:spPr>
          <a:prstGeom prst="rect">
            <a:avLst/>
          </a:prstGeom>
        </p:spPr>
        <p:txBody>
          <a:bodyPr/>
          <a:lstStyle>
            <a:lvl1pPr defTabSz="467359">
              <a:spcBef>
                <a:spcPts val="2200"/>
              </a:spcBef>
              <a:defRPr sz="4800"/>
            </a:lvl1pPr>
          </a:lstStyle>
          <a:p>
            <a:pPr/>
            <a:r>
              <a:t>Scope</a:t>
            </a:r>
          </a:p>
        </p:txBody>
      </p:sp>
      <p:sp>
        <p:nvSpPr>
          <p:cNvPr id="175" name="An events company runs tens of events a year with 200-2000 attendees at each event…"/>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An events company runs tens of events a year with 200-2000 attendees at each event</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Event and attendee characteristics vary across industries and event types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What we are trying to learn: Are the event prices that are being charged from attendees revenue maximizing?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roblem statement"/>
          <p:cNvSpPr txBox="1"/>
          <p:nvPr>
            <p:ph type="body" sz="quarter" idx="1"/>
          </p:nvPr>
        </p:nvSpPr>
        <p:spPr>
          <a:prstGeom prst="rect">
            <a:avLst/>
          </a:prstGeom>
        </p:spPr>
        <p:txBody>
          <a:bodyPr/>
          <a:lstStyle>
            <a:lvl1pPr>
              <a:defRPr spc="100"/>
            </a:lvl1pPr>
          </a:lstStyle>
          <a:p>
            <a:pPr/>
            <a:r>
              <a:t>Problem statement</a:t>
            </a:r>
          </a:p>
        </p:txBody>
      </p:sp>
      <p:sp>
        <p:nvSpPr>
          <p:cNvPr id="178" name="Data Sets"/>
          <p:cNvSpPr txBox="1"/>
          <p:nvPr>
            <p:ph type="title"/>
          </p:nvPr>
        </p:nvSpPr>
        <p:spPr>
          <a:prstGeom prst="rect">
            <a:avLst/>
          </a:prstGeom>
        </p:spPr>
        <p:txBody>
          <a:bodyPr/>
          <a:lstStyle>
            <a:lvl1pPr defTabSz="467359">
              <a:spcBef>
                <a:spcPts val="2200"/>
              </a:spcBef>
              <a:defRPr sz="4800"/>
            </a:lvl1pPr>
          </a:lstStyle>
          <a:p>
            <a:pPr/>
            <a:r>
              <a:t>Data Sets</a:t>
            </a:r>
          </a:p>
        </p:txBody>
      </p:sp>
      <p:sp>
        <p:nvSpPr>
          <p:cNvPr id="179" name="Two Data set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368933"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Two Data sets:</a:t>
            </a:r>
          </a:p>
          <a:p>
            <a:pPr lvl="1" marL="737869"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Individual orders - ticket type, price, time, etc.</a:t>
            </a:r>
          </a:p>
          <a:p>
            <a:pPr lvl="1" marL="737869"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Event performance - # of Attendees, Revenue, etc.</a:t>
            </a:r>
          </a:p>
          <a:p>
            <a:pPr marL="368933"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a:p>
            <a:pPr marL="368933"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Extensive data clean-up was required</a:t>
            </a:r>
          </a:p>
          <a:p>
            <a:pPr lvl="1" marL="737869"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Removal of erroneous symbols</a:t>
            </a:r>
          </a:p>
          <a:p>
            <a:pPr lvl="1" marL="737869"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Unique “id” variables created to avoid sensitive data</a:t>
            </a:r>
          </a:p>
          <a:p>
            <a:pPr lvl="1" marL="737869" indent="-368933" defTabSz="484886">
              <a:lnSpc>
                <a:spcPct val="100000"/>
              </a:lnSpc>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r>
              <a:t>New variables for attendee types and seniority among others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Exploratory data analysis"/>
          <p:cNvSpPr txBox="1"/>
          <p:nvPr>
            <p:ph type="body" sz="quarter" idx="1"/>
          </p:nvPr>
        </p:nvSpPr>
        <p:spPr>
          <a:prstGeom prst="rect">
            <a:avLst/>
          </a:prstGeom>
        </p:spPr>
        <p:txBody>
          <a:bodyPr/>
          <a:lstStyle>
            <a:lvl1pPr>
              <a:defRPr spc="100"/>
            </a:lvl1pPr>
          </a:lstStyle>
          <a:p>
            <a:pPr/>
            <a:r>
              <a:t>Exploratory data analysis</a:t>
            </a:r>
          </a:p>
        </p:txBody>
      </p:sp>
      <p:sp>
        <p:nvSpPr>
          <p:cNvPr id="182" name="Overall revenue growth… with interesting patterns"/>
          <p:cNvSpPr txBox="1"/>
          <p:nvPr>
            <p:ph type="title"/>
          </p:nvPr>
        </p:nvSpPr>
        <p:spPr>
          <a:prstGeom prst="rect">
            <a:avLst/>
          </a:prstGeom>
        </p:spPr>
        <p:txBody>
          <a:bodyPr/>
          <a:lstStyle>
            <a:lvl1pPr defTabSz="467359">
              <a:spcBef>
                <a:spcPts val="2200"/>
              </a:spcBef>
              <a:defRPr sz="4800"/>
            </a:lvl1pPr>
          </a:lstStyle>
          <a:p>
            <a:pPr/>
            <a:r>
              <a:t>Overall revenue growth… with interesting patterns</a:t>
            </a:r>
          </a:p>
        </p:txBody>
      </p:sp>
      <p:pic>
        <p:nvPicPr>
          <p:cNvPr id="183" name="Screen Shot 2019-03-17 at 12.49.39 PM.png" descr="Screen Shot 2019-03-17 at 12.49.39 PM.png"/>
          <p:cNvPicPr>
            <a:picLocks noChangeAspect="1"/>
          </p:cNvPicPr>
          <p:nvPr/>
        </p:nvPicPr>
        <p:blipFill>
          <a:blip r:embed="rId2">
            <a:extLst/>
          </a:blip>
          <a:stretch>
            <a:fillRect/>
          </a:stretch>
        </p:blipFill>
        <p:spPr>
          <a:xfrm>
            <a:off x="679450" y="2444750"/>
            <a:ext cx="5092700" cy="3733802"/>
          </a:xfrm>
          <a:prstGeom prst="rect">
            <a:avLst/>
          </a:prstGeom>
          <a:ln w="12700">
            <a:miter lim="400000"/>
          </a:ln>
        </p:spPr>
      </p:pic>
      <p:pic>
        <p:nvPicPr>
          <p:cNvPr id="184" name="Screen Shot 2019-03-17 at 12.49.55 PM.png" descr="Screen Shot 2019-03-17 at 12.49.55 PM.png"/>
          <p:cNvPicPr>
            <a:picLocks noChangeAspect="1"/>
          </p:cNvPicPr>
          <p:nvPr/>
        </p:nvPicPr>
        <p:blipFill>
          <a:blip r:embed="rId3">
            <a:extLst/>
          </a:blip>
          <a:stretch>
            <a:fillRect/>
          </a:stretch>
        </p:blipFill>
        <p:spPr>
          <a:xfrm>
            <a:off x="6832600" y="2324100"/>
            <a:ext cx="5080000" cy="3771900"/>
          </a:xfrm>
          <a:prstGeom prst="rect">
            <a:avLst/>
          </a:prstGeom>
          <a:ln w="12700">
            <a:miter lim="400000"/>
          </a:ln>
        </p:spPr>
      </p:pic>
      <p:sp>
        <p:nvSpPr>
          <p:cNvPr id="185" name="Overall revenue from ticket sales has been growing, while the majority of the tickets get sold through an outbound phone sales team."/>
          <p:cNvSpPr txBox="1"/>
          <p:nvPr/>
        </p:nvSpPr>
        <p:spPr>
          <a:xfrm>
            <a:off x="720597" y="6362699"/>
            <a:ext cx="5289410"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838787"/>
                </a:solidFill>
                <a:latin typeface="Avenir Next Medium"/>
                <a:ea typeface="Avenir Next Medium"/>
                <a:cs typeface="Avenir Next Medium"/>
                <a:sym typeface="Avenir Next Medium"/>
              </a:defRPr>
            </a:lvl1pPr>
          </a:lstStyle>
          <a:p>
            <a:pPr/>
            <a:r>
              <a:t>Overall revenue from ticket sales has been growing, while the majority of the tickets get sold through an outbound phone sales team.</a:t>
            </a:r>
          </a:p>
        </p:txBody>
      </p:sp>
      <p:sp>
        <p:nvSpPr>
          <p:cNvPr id="186" name="The days with the most registrations often fall of the last day of the month. This is particularly evident when looking at all ticket sales, which include the sales team.…"/>
          <p:cNvSpPr txBox="1"/>
          <p:nvPr/>
        </p:nvSpPr>
        <p:spPr>
          <a:xfrm>
            <a:off x="6880097" y="6216649"/>
            <a:ext cx="5289409" cy="349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The days with the most registrations often fall of the last day of the month. This is particularly evident when looking at all ticket sales, which include the sales team.</a:t>
            </a:r>
          </a:p>
          <a:p>
            <a:pPr>
              <a:defRPr>
                <a:solidFill>
                  <a:srgbClr val="838787"/>
                </a:solidFill>
                <a:latin typeface="Avenir Next Medium"/>
                <a:ea typeface="Avenir Next Medium"/>
                <a:cs typeface="Avenir Next Medium"/>
                <a:sym typeface="Avenir Next Medium"/>
              </a:defRPr>
            </a:pPr>
            <a:r>
              <a:t>Discounting deadlines or c</a:t>
            </a:r>
            <a:r>
              <a:t>ommission incentives the major contributor? </a:t>
            </a:r>
            <a:br/>
            <a:br/>
            <a:r>
              <a:rPr b="1" i="1">
                <a:latin typeface="Avenir Next"/>
                <a:ea typeface="Avenir Next"/>
                <a:cs typeface="Avenir Next"/>
                <a:sym typeface="Avenir Next"/>
              </a:rPr>
              <a:t>Potential test: </a:t>
            </a:r>
            <a:r>
              <a:rPr i="1">
                <a:latin typeface="Avenir Next"/>
                <a:ea typeface="Avenir Next"/>
                <a:cs typeface="Avenir Next"/>
                <a:sym typeface="Avenir Next"/>
              </a:rPr>
              <a:t>Changing discount deadlines from monthly to twice a month.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Exploratory data analysis"/>
          <p:cNvSpPr txBox="1"/>
          <p:nvPr>
            <p:ph type="body" sz="quarter" idx="1"/>
          </p:nvPr>
        </p:nvSpPr>
        <p:spPr>
          <a:prstGeom prst="rect">
            <a:avLst/>
          </a:prstGeom>
        </p:spPr>
        <p:txBody>
          <a:bodyPr/>
          <a:lstStyle>
            <a:lvl1pPr>
              <a:defRPr spc="100"/>
            </a:lvl1pPr>
          </a:lstStyle>
          <a:p>
            <a:pPr/>
            <a:r>
              <a:t>Exploratory data analysis</a:t>
            </a:r>
          </a:p>
        </p:txBody>
      </p:sp>
      <p:sp>
        <p:nvSpPr>
          <p:cNvPr id="189" name="Pricing and Revenue"/>
          <p:cNvSpPr txBox="1"/>
          <p:nvPr>
            <p:ph type="title"/>
          </p:nvPr>
        </p:nvSpPr>
        <p:spPr>
          <a:prstGeom prst="rect">
            <a:avLst/>
          </a:prstGeom>
        </p:spPr>
        <p:txBody>
          <a:bodyPr/>
          <a:lstStyle>
            <a:lvl1pPr defTabSz="467359">
              <a:spcBef>
                <a:spcPts val="2200"/>
              </a:spcBef>
              <a:defRPr sz="4800"/>
            </a:lvl1pPr>
          </a:lstStyle>
          <a:p>
            <a:pPr/>
            <a:r>
              <a:t>Pricing and Revenue</a:t>
            </a:r>
          </a:p>
        </p:txBody>
      </p:sp>
      <p:sp>
        <p:nvSpPr>
          <p:cNvPr id="190" name="Some industries showed a positive correlation between higher prices paid and greater event revenue. Logistics and CX events had clear positive correlations. Others required deeper analysis, for example, retail:"/>
          <p:cNvSpPr txBox="1"/>
          <p:nvPr/>
        </p:nvSpPr>
        <p:spPr>
          <a:xfrm>
            <a:off x="466596" y="2063750"/>
            <a:ext cx="11643628"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838787"/>
                </a:solidFill>
                <a:latin typeface="Avenir Next Medium"/>
                <a:ea typeface="Avenir Next Medium"/>
                <a:cs typeface="Avenir Next Medium"/>
                <a:sym typeface="Avenir Next Medium"/>
              </a:defRPr>
            </a:lvl1pPr>
          </a:lstStyle>
          <a:p>
            <a:pPr/>
            <a:r>
              <a:t>Some industries showed a positive correlation between higher prices paid and greater event revenue. Logistics and CX events had clear positive correlations. Others required deeper analysis, for example, retail:</a:t>
            </a:r>
          </a:p>
        </p:txBody>
      </p:sp>
      <p:pic>
        <p:nvPicPr>
          <p:cNvPr id="191" name="Screen Shot 2019-03-17 at 12.58.07 PM.png" descr="Screen Shot 2019-03-17 at 12.58.07 PM.png"/>
          <p:cNvPicPr>
            <a:picLocks noChangeAspect="1"/>
          </p:cNvPicPr>
          <p:nvPr/>
        </p:nvPicPr>
        <p:blipFill>
          <a:blip r:embed="rId2">
            <a:extLst/>
          </a:blip>
          <a:stretch>
            <a:fillRect/>
          </a:stretch>
        </p:blipFill>
        <p:spPr>
          <a:xfrm>
            <a:off x="8032750" y="3251200"/>
            <a:ext cx="3213100" cy="3251200"/>
          </a:xfrm>
          <a:prstGeom prst="rect">
            <a:avLst/>
          </a:prstGeom>
          <a:ln w="12700">
            <a:miter lim="400000"/>
          </a:ln>
        </p:spPr>
      </p:pic>
      <p:pic>
        <p:nvPicPr>
          <p:cNvPr id="192" name="Screen Shot 2019-03-17 at 12.58.18 PM.png" descr="Screen Shot 2019-03-17 at 12.58.18 PM.png"/>
          <p:cNvPicPr>
            <a:picLocks noChangeAspect="1"/>
          </p:cNvPicPr>
          <p:nvPr/>
        </p:nvPicPr>
        <p:blipFill>
          <a:blip r:embed="rId3">
            <a:extLst/>
          </a:blip>
          <a:stretch>
            <a:fillRect/>
          </a:stretch>
        </p:blipFill>
        <p:spPr>
          <a:xfrm>
            <a:off x="1466850" y="3308350"/>
            <a:ext cx="3213100" cy="3136900"/>
          </a:xfrm>
          <a:prstGeom prst="rect">
            <a:avLst/>
          </a:prstGeom>
          <a:ln w="12700">
            <a:miter lim="400000"/>
          </a:ln>
        </p:spPr>
      </p:pic>
      <p:sp>
        <p:nvSpPr>
          <p:cNvPr id="193" name="Initially, looking at all of the retail events, on average, a $100 increase in the average price point was associated with a $4420 increase in total revenue from ticket sales.  There are obvious outliners in the picture though, which are events with very high revenue or those driven mostly by comps (low price points)"/>
          <p:cNvSpPr txBox="1"/>
          <p:nvPr/>
        </p:nvSpPr>
        <p:spPr>
          <a:xfrm>
            <a:off x="703879" y="6559550"/>
            <a:ext cx="5761491"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Initially, looking at all of the retail events, on average, a $100 increase in the average price point was associated with a $4420 increase in total revenue from ticket sales.</a:t>
            </a:r>
            <a:br/>
            <a:br/>
            <a:r>
              <a:t>There are obvious outliners in the picture though, which are events with very high revenue or those driven mostly by comps (low price points)</a:t>
            </a:r>
          </a:p>
        </p:txBody>
      </p:sp>
      <p:sp>
        <p:nvSpPr>
          <p:cNvPr id="194" name="Removing these give a more moderate effect of a $100 increase in the average price point, which is associated with a $2650 increase in total revenue from ticket sales.  Consideration: What is the operational cost of such an average price increase?"/>
          <p:cNvSpPr txBox="1"/>
          <p:nvPr/>
        </p:nvSpPr>
        <p:spPr>
          <a:xfrm>
            <a:off x="6863378" y="6559550"/>
            <a:ext cx="5761492" cy="250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Removing these give a more moderate effect of a $100 increase in the average price point, which is associated with a $2650 increase in total revenue from ticket sales.</a:t>
            </a:r>
            <a:br/>
            <a:br/>
            <a:r>
              <a:rPr b="1" i="1">
                <a:latin typeface="Avenir Next"/>
                <a:ea typeface="Avenir Next"/>
                <a:cs typeface="Avenir Next"/>
                <a:sym typeface="Avenir Next"/>
              </a:rPr>
              <a:t>Consideration: </a:t>
            </a:r>
            <a:r>
              <a:rPr i="1">
                <a:latin typeface="Avenir Next"/>
                <a:ea typeface="Avenir Next"/>
                <a:cs typeface="Avenir Next"/>
                <a:sym typeface="Avenir Next"/>
              </a:rPr>
              <a:t>What is the operational cost of such an average price increase?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ACHINE LEARNING"/>
          <p:cNvSpPr txBox="1"/>
          <p:nvPr>
            <p:ph type="body" sz="quarter" idx="1"/>
          </p:nvPr>
        </p:nvSpPr>
        <p:spPr>
          <a:prstGeom prst="rect">
            <a:avLst/>
          </a:prstGeom>
        </p:spPr>
        <p:txBody>
          <a:bodyPr/>
          <a:lstStyle>
            <a:lvl1pPr>
              <a:defRPr spc="100"/>
            </a:lvl1pPr>
          </a:lstStyle>
          <a:p>
            <a:pPr/>
            <a:r>
              <a:t>MACHINE LEARNING</a:t>
            </a:r>
          </a:p>
        </p:txBody>
      </p:sp>
      <p:sp>
        <p:nvSpPr>
          <p:cNvPr id="197" name="LINEAR REGRESSION - Baseline model"/>
          <p:cNvSpPr txBox="1"/>
          <p:nvPr>
            <p:ph type="title"/>
          </p:nvPr>
        </p:nvSpPr>
        <p:spPr>
          <a:prstGeom prst="rect">
            <a:avLst/>
          </a:prstGeom>
        </p:spPr>
        <p:txBody>
          <a:bodyPr/>
          <a:lstStyle>
            <a:lvl1pPr defTabSz="467359">
              <a:spcBef>
                <a:spcPts val="2200"/>
              </a:spcBef>
              <a:defRPr sz="4800"/>
            </a:lvl1pPr>
          </a:lstStyle>
          <a:p>
            <a:pPr/>
            <a:r>
              <a:t>LINEAR REGRESSION - Baseline model</a:t>
            </a:r>
          </a:p>
        </p:txBody>
      </p:sp>
      <p:pic>
        <p:nvPicPr>
          <p:cNvPr id="198" name="Screen Shot 2019-03-17 at 1.08.12 PM.png" descr="Screen Shot 2019-03-17 at 1.08.12 PM.png"/>
          <p:cNvPicPr>
            <a:picLocks noChangeAspect="1"/>
          </p:cNvPicPr>
          <p:nvPr/>
        </p:nvPicPr>
        <p:blipFill>
          <a:blip r:embed="rId2">
            <a:extLst/>
          </a:blip>
          <a:stretch>
            <a:fillRect/>
          </a:stretch>
        </p:blipFill>
        <p:spPr>
          <a:xfrm>
            <a:off x="6273800" y="2609850"/>
            <a:ext cx="5688592" cy="6799803"/>
          </a:xfrm>
          <a:prstGeom prst="rect">
            <a:avLst/>
          </a:prstGeom>
          <a:ln w="12700">
            <a:miter lim="400000"/>
          </a:ln>
        </p:spPr>
      </p:pic>
      <p:sp>
        <p:nvSpPr>
          <p:cNvPr id="199" name="The root mean square error of this initial model was $429, which is nearly 25% of the average, or baseline, conference passes."/>
          <p:cNvSpPr txBox="1"/>
          <p:nvPr/>
        </p:nvSpPr>
        <p:spPr>
          <a:xfrm>
            <a:off x="428497" y="2622550"/>
            <a:ext cx="5378855"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838787"/>
                </a:solidFill>
                <a:latin typeface="Avenir Next Medium"/>
                <a:ea typeface="Avenir Next Medium"/>
                <a:cs typeface="Avenir Next Medium"/>
                <a:sym typeface="Avenir Next Medium"/>
              </a:defRPr>
            </a:lvl1pPr>
          </a:lstStyle>
          <a:p>
            <a:pPr/>
            <a:r>
              <a:t>The root mean square error of this initial model was $429, which is nearly 25% of the average, or baseline, conference passes.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ACHINE LEARNING"/>
          <p:cNvSpPr txBox="1"/>
          <p:nvPr>
            <p:ph type="body" sz="quarter" idx="1"/>
          </p:nvPr>
        </p:nvSpPr>
        <p:spPr>
          <a:prstGeom prst="rect">
            <a:avLst/>
          </a:prstGeom>
        </p:spPr>
        <p:txBody>
          <a:bodyPr/>
          <a:lstStyle>
            <a:lvl1pPr>
              <a:defRPr spc="100"/>
            </a:lvl1pPr>
          </a:lstStyle>
          <a:p>
            <a:pPr/>
            <a:r>
              <a:t>MACHINE LEARNING</a:t>
            </a:r>
          </a:p>
        </p:txBody>
      </p:sp>
      <p:sp>
        <p:nvSpPr>
          <p:cNvPr id="202" name="LINEAR REGRESSION - SELECTED FEATURES"/>
          <p:cNvSpPr txBox="1"/>
          <p:nvPr>
            <p:ph type="title"/>
          </p:nvPr>
        </p:nvSpPr>
        <p:spPr>
          <a:prstGeom prst="rect">
            <a:avLst/>
          </a:prstGeom>
        </p:spPr>
        <p:txBody>
          <a:bodyPr/>
          <a:lstStyle>
            <a:lvl1pPr defTabSz="467359">
              <a:spcBef>
                <a:spcPts val="2200"/>
              </a:spcBef>
              <a:defRPr sz="4800"/>
            </a:lvl1pPr>
          </a:lstStyle>
          <a:p>
            <a:pPr/>
            <a:r>
              <a:t>LINEAR REGRESSION - SELECTED FEATURES</a:t>
            </a:r>
          </a:p>
        </p:txBody>
      </p:sp>
      <p:sp>
        <p:nvSpPr>
          <p:cNvPr id="203" name="Before looking at collinearity, a model looking only at features that are more likely to have an effect on the price was reviewed.…"/>
          <p:cNvSpPr txBox="1"/>
          <p:nvPr/>
        </p:nvSpPr>
        <p:spPr>
          <a:xfrm>
            <a:off x="453897" y="2565399"/>
            <a:ext cx="5378855"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Before looking at collinearity, a model looking only at features that are more likely to have an effect on the price was reviewed.</a:t>
            </a:r>
          </a:p>
          <a:p>
            <a:pPr>
              <a:defRPr>
                <a:solidFill>
                  <a:srgbClr val="838787"/>
                </a:solidFill>
                <a:latin typeface="Avenir Next Medium"/>
                <a:ea typeface="Avenir Next Medium"/>
                <a:cs typeface="Avenir Next Medium"/>
                <a:sym typeface="Avenir Next Medium"/>
              </a:defRPr>
            </a:pPr>
            <a:r>
              <a:t>While the constant price was much closer to the average price, we could see that the R2 has decreased and the RMSE increased to $507, which means that our error took us even further from explaining the price paid. The removed features had important explanatory factors. </a:t>
            </a:r>
          </a:p>
        </p:txBody>
      </p:sp>
      <p:pic>
        <p:nvPicPr>
          <p:cNvPr id="204" name="Screen Shot 2019-03-17 at 1.25.17 PM.png" descr="Screen Shot 2019-03-17 at 1.25.17 PM.png"/>
          <p:cNvPicPr>
            <a:picLocks noChangeAspect="1"/>
          </p:cNvPicPr>
          <p:nvPr/>
        </p:nvPicPr>
        <p:blipFill>
          <a:blip r:embed="rId2">
            <a:extLst/>
          </a:blip>
          <a:stretch>
            <a:fillRect/>
          </a:stretch>
        </p:blipFill>
        <p:spPr>
          <a:xfrm>
            <a:off x="6343650" y="2508249"/>
            <a:ext cx="6118207" cy="518736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MACHINE LEARNING"/>
          <p:cNvSpPr txBox="1"/>
          <p:nvPr>
            <p:ph type="body" sz="quarter" idx="1"/>
          </p:nvPr>
        </p:nvSpPr>
        <p:spPr>
          <a:prstGeom prst="rect">
            <a:avLst/>
          </a:prstGeom>
        </p:spPr>
        <p:txBody>
          <a:bodyPr/>
          <a:lstStyle>
            <a:lvl1pPr>
              <a:defRPr spc="100"/>
            </a:lvl1pPr>
          </a:lstStyle>
          <a:p>
            <a:pPr/>
            <a:r>
              <a:t>MACHINE LEARNING</a:t>
            </a:r>
          </a:p>
        </p:txBody>
      </p:sp>
      <p:sp>
        <p:nvSpPr>
          <p:cNvPr id="207" name="LINEAR REGRESSION - Addressing collinearity"/>
          <p:cNvSpPr txBox="1"/>
          <p:nvPr>
            <p:ph type="title"/>
          </p:nvPr>
        </p:nvSpPr>
        <p:spPr>
          <a:prstGeom prst="rect">
            <a:avLst/>
          </a:prstGeom>
        </p:spPr>
        <p:txBody>
          <a:bodyPr/>
          <a:lstStyle>
            <a:lvl1pPr defTabSz="467359">
              <a:spcBef>
                <a:spcPts val="2200"/>
              </a:spcBef>
              <a:defRPr sz="4800"/>
            </a:lvl1pPr>
          </a:lstStyle>
          <a:p>
            <a:pPr/>
            <a:r>
              <a:t>LINEAR REGRESSION - Addressing collinearity</a:t>
            </a:r>
          </a:p>
        </p:txBody>
      </p:sp>
      <p:sp>
        <p:nvSpPr>
          <p:cNvPr id="208" name="After removing dummy variables and iteratively removing collinear features by looking at VIFs, a much shortened model was compiled.…"/>
          <p:cNvSpPr txBox="1"/>
          <p:nvPr/>
        </p:nvSpPr>
        <p:spPr>
          <a:xfrm>
            <a:off x="453897" y="2412999"/>
            <a:ext cx="5378855"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After removing dummy variables and iteratively removing collinear features by looking at VIFs, a much shortened model was compiled. </a:t>
            </a:r>
          </a:p>
          <a:p>
            <a:pPr>
              <a:defRPr>
                <a:solidFill>
                  <a:srgbClr val="838787"/>
                </a:solidFill>
                <a:latin typeface="Avenir Next Medium"/>
                <a:ea typeface="Avenir Next Medium"/>
                <a:cs typeface="Avenir Next Medium"/>
                <a:sym typeface="Avenir Next Medium"/>
              </a:defRPr>
            </a:pPr>
            <a:r>
              <a:t>As can be seen, the our fit of the model decreased by looking at the R-Squared and the RMSE increased even more to over $600.</a:t>
            </a:r>
          </a:p>
          <a:p>
            <a:pPr>
              <a:defRPr>
                <a:solidFill>
                  <a:srgbClr val="838787"/>
                </a:solidFill>
                <a:latin typeface="Avenir Next Medium"/>
                <a:ea typeface="Avenir Next Medium"/>
                <a:cs typeface="Avenir Next Medium"/>
                <a:sym typeface="Avenir Next Medium"/>
              </a:defRPr>
            </a:pPr>
            <a:r>
              <a:t>Subsequently, attempts to find a better learning models beyond linear ones were taken.</a:t>
            </a:r>
          </a:p>
        </p:txBody>
      </p:sp>
      <p:pic>
        <p:nvPicPr>
          <p:cNvPr id="209" name="Screen Shot 2019-03-17 at 1.28.22 PM.png" descr="Screen Shot 2019-03-17 at 1.28.22 PM.png"/>
          <p:cNvPicPr>
            <a:picLocks noChangeAspect="1"/>
          </p:cNvPicPr>
          <p:nvPr/>
        </p:nvPicPr>
        <p:blipFill>
          <a:blip r:embed="rId2">
            <a:extLst/>
          </a:blip>
          <a:stretch>
            <a:fillRect/>
          </a:stretch>
        </p:blipFill>
        <p:spPr>
          <a:xfrm>
            <a:off x="6299200" y="2413022"/>
            <a:ext cx="6006766" cy="492755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ACHINE LEARNING"/>
          <p:cNvSpPr txBox="1"/>
          <p:nvPr>
            <p:ph type="body" sz="quarter" idx="1"/>
          </p:nvPr>
        </p:nvSpPr>
        <p:spPr>
          <a:prstGeom prst="rect">
            <a:avLst/>
          </a:prstGeom>
        </p:spPr>
        <p:txBody>
          <a:bodyPr/>
          <a:lstStyle>
            <a:lvl1pPr>
              <a:defRPr spc="100"/>
            </a:lvl1pPr>
          </a:lstStyle>
          <a:p>
            <a:pPr/>
            <a:r>
              <a:t>MACHINE LEARNING</a:t>
            </a:r>
          </a:p>
        </p:txBody>
      </p:sp>
      <p:sp>
        <p:nvSpPr>
          <p:cNvPr id="212" name="Random FoRests - a stronger model"/>
          <p:cNvSpPr txBox="1"/>
          <p:nvPr>
            <p:ph type="title"/>
          </p:nvPr>
        </p:nvSpPr>
        <p:spPr>
          <a:prstGeom prst="rect">
            <a:avLst/>
          </a:prstGeom>
        </p:spPr>
        <p:txBody>
          <a:bodyPr/>
          <a:lstStyle>
            <a:lvl1pPr defTabSz="467359">
              <a:spcBef>
                <a:spcPts val="2200"/>
              </a:spcBef>
              <a:defRPr sz="4800"/>
            </a:lvl1pPr>
          </a:lstStyle>
          <a:p>
            <a:pPr/>
            <a:r>
              <a:t>Random FoRests - a stronger model</a:t>
            </a:r>
          </a:p>
        </p:txBody>
      </p:sp>
      <p:sp>
        <p:nvSpPr>
          <p:cNvPr id="213" name="An out-of-the-box RF model gave us a very similar model fit as the linear regression with a model fit score of .53 - very similar to the R2 of the linear model.…"/>
          <p:cNvSpPr txBox="1"/>
          <p:nvPr/>
        </p:nvSpPr>
        <p:spPr>
          <a:xfrm>
            <a:off x="504697" y="2362199"/>
            <a:ext cx="5378855" cy="482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An out-of-the-box RF model gave us a very similar model fit as the linear regression with a model fit score of .53 - very similar to the R2 of the linear model.</a:t>
            </a:r>
          </a:p>
          <a:p>
            <a:pPr>
              <a:defRPr>
                <a:solidFill>
                  <a:srgbClr val="838787"/>
                </a:solidFill>
                <a:latin typeface="Avenir Next Medium"/>
                <a:ea typeface="Avenir Next Medium"/>
                <a:cs typeface="Avenir Next Medium"/>
                <a:sym typeface="Avenir Next Medium"/>
              </a:defRPr>
            </a:pPr>
            <a:r>
              <a:t>Using GridSearchCV, however, allowed us to get the depth and number of trees to be able to get an improved model fit and reach a score of .70.</a:t>
            </a:r>
          </a:p>
          <a:p>
            <a:pPr>
              <a:defRPr>
                <a:solidFill>
                  <a:srgbClr val="838787"/>
                </a:solidFill>
                <a:latin typeface="Avenir Next Medium"/>
                <a:ea typeface="Avenir Next Medium"/>
                <a:cs typeface="Avenir Next Medium"/>
                <a:sym typeface="Avenir Next Medium"/>
              </a:defRPr>
            </a:pPr>
            <a:r>
              <a:t>Using this larger tree depth and increased number of estimators allowed us to lower the RMSE to $377 - a substantial improvement over the baseline regression model.</a:t>
            </a:r>
          </a:p>
        </p:txBody>
      </p:sp>
      <p:pic>
        <p:nvPicPr>
          <p:cNvPr id="214" name="Screen Shot 2019-03-17 at 1.32.48 PM.png" descr="Screen Shot 2019-03-17 at 1.32.48 PM.png"/>
          <p:cNvPicPr>
            <a:picLocks noChangeAspect="1"/>
          </p:cNvPicPr>
          <p:nvPr/>
        </p:nvPicPr>
        <p:blipFill>
          <a:blip r:embed="rId2">
            <a:extLst/>
          </a:blip>
          <a:stretch>
            <a:fillRect/>
          </a:stretch>
        </p:blipFill>
        <p:spPr>
          <a:xfrm>
            <a:off x="6227162" y="2250993"/>
            <a:ext cx="6201641" cy="349901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