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9"/>
  </p:notesMasterIdLst>
  <p:handoutMasterIdLst>
    <p:handoutMasterId r:id="rId80"/>
  </p:handoutMasterIdLst>
  <p:sldIdLst>
    <p:sldId id="365" r:id="rId2"/>
    <p:sldId id="369" r:id="rId3"/>
    <p:sldId id="258" r:id="rId4"/>
    <p:sldId id="320" r:id="rId5"/>
    <p:sldId id="384" r:id="rId6"/>
    <p:sldId id="324" r:id="rId7"/>
    <p:sldId id="325" r:id="rId8"/>
    <p:sldId id="326" r:id="rId9"/>
    <p:sldId id="327" r:id="rId10"/>
    <p:sldId id="328" r:id="rId11"/>
    <p:sldId id="381" r:id="rId12"/>
    <p:sldId id="380" r:id="rId13"/>
    <p:sldId id="349" r:id="rId14"/>
    <p:sldId id="329" r:id="rId15"/>
    <p:sldId id="332" r:id="rId16"/>
    <p:sldId id="346" r:id="rId17"/>
    <p:sldId id="261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409" r:id="rId26"/>
    <p:sldId id="372" r:id="rId27"/>
    <p:sldId id="347" r:id="rId28"/>
    <p:sldId id="275" r:id="rId29"/>
    <p:sldId id="279" r:id="rId30"/>
    <p:sldId id="308" r:id="rId31"/>
    <p:sldId id="309" r:id="rId32"/>
    <p:sldId id="313" r:id="rId33"/>
    <p:sldId id="314" r:id="rId34"/>
    <p:sldId id="315" r:id="rId35"/>
    <p:sldId id="316" r:id="rId36"/>
    <p:sldId id="317" r:id="rId37"/>
    <p:sldId id="278" r:id="rId38"/>
    <p:sldId id="280" r:id="rId39"/>
    <p:sldId id="281" r:id="rId40"/>
    <p:sldId id="282" r:id="rId41"/>
    <p:sldId id="283" r:id="rId42"/>
    <p:sldId id="284" r:id="rId43"/>
    <p:sldId id="285" r:id="rId44"/>
    <p:sldId id="348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10" r:id="rId54"/>
    <p:sldId id="411" r:id="rId55"/>
    <p:sldId id="412" r:id="rId56"/>
    <p:sldId id="413" r:id="rId57"/>
    <p:sldId id="414" r:id="rId58"/>
    <p:sldId id="407" r:id="rId59"/>
    <p:sldId id="406" r:id="rId60"/>
    <p:sldId id="337" r:id="rId61"/>
    <p:sldId id="339" r:id="rId62"/>
    <p:sldId id="341" r:id="rId63"/>
    <p:sldId id="342" r:id="rId64"/>
    <p:sldId id="343" r:id="rId65"/>
    <p:sldId id="344" r:id="rId66"/>
    <p:sldId id="345" r:id="rId67"/>
    <p:sldId id="350" r:id="rId68"/>
    <p:sldId id="351" r:id="rId69"/>
    <p:sldId id="362" r:id="rId70"/>
    <p:sldId id="364" r:id="rId71"/>
    <p:sldId id="408" r:id="rId72"/>
    <p:sldId id="355" r:id="rId73"/>
    <p:sldId id="388" r:id="rId74"/>
    <p:sldId id="357" r:id="rId75"/>
    <p:sldId id="358" r:id="rId76"/>
    <p:sldId id="301" r:id="rId77"/>
    <p:sldId id="397" r:id="rId7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ＭＳ Ｐゴシック" pitchFamily="3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00"/>
    <a:srgbClr val="008000"/>
    <a:srgbClr val="CC9900"/>
    <a:srgbClr val="FFCCCC"/>
    <a:srgbClr val="83B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5441" autoAdjust="0"/>
  </p:normalViewPr>
  <p:slideViewPr>
    <p:cSldViewPr>
      <p:cViewPr varScale="1">
        <p:scale>
          <a:sx n="56" d="100"/>
          <a:sy n="56" d="100"/>
        </p:scale>
        <p:origin x="-147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6"/>
    </p:cViewPr>
  </p:sorterViewPr>
  <p:notesViewPr>
    <p:cSldViewPr>
      <p:cViewPr varScale="1">
        <p:scale>
          <a:sx n="50" d="100"/>
          <a:sy n="50" d="100"/>
        </p:scale>
        <p:origin x="-2688" y="-6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5A0CB097-6C8B-4CDF-9AF3-98FE21DC2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521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38980EEF-6EC0-43CE-94E1-43366B040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20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csi.com/sites/default/files/uploads/FBI2004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980EEF-6EC0-43CE-94E1-43366B040A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B35C2-38DA-4C20-A821-0BD67681CA50}" type="slidenum">
              <a:rPr lang="en-US" smtClean="0">
                <a:ea typeface="ＭＳ Ｐゴシック" pitchFamily="36" charset="-128"/>
              </a:rPr>
              <a:pPr/>
              <a:t>15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980EEF-6EC0-43CE-94E1-43366B040A3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3F342-672C-4BEB-AA48-2CFC0B433B4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0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D4EEB-213E-45BC-91AA-12DA59DAD0FE}" type="slidenum">
              <a:rPr lang="en-US" smtClean="0">
                <a:ea typeface="ＭＳ Ｐゴシック" pitchFamily="36" charset="-128"/>
              </a:rPr>
              <a:pPr/>
              <a:t>60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10FBD-9A11-47AF-8A8F-BE014D4C5A85}" type="slidenum">
              <a:rPr lang="en-US" smtClean="0">
                <a:ea typeface="ＭＳ Ｐゴシック" pitchFamily="36" charset="-128"/>
              </a:rPr>
              <a:pPr/>
              <a:t>61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ACCB93-F702-48D0-BEC4-3751122FF2CE}" type="slidenum">
              <a:rPr lang="en-US" smtClean="0">
                <a:ea typeface="ＭＳ Ｐゴシック" pitchFamily="36" charset="-128"/>
              </a:rPr>
              <a:pPr/>
              <a:t>62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B1C4B-C059-48D0-9503-D9DFC3C35474}" type="slidenum">
              <a:rPr lang="en-US" smtClean="0">
                <a:ea typeface="ＭＳ Ｐゴシック" pitchFamily="36" charset="-128"/>
              </a:rPr>
              <a:pPr/>
              <a:t>63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591E4-8431-4777-824D-2FF7B5862EB0}" type="slidenum">
              <a:rPr lang="en-US" smtClean="0">
                <a:ea typeface="ＭＳ Ｐゴシック" pitchFamily="36" charset="-128"/>
              </a:rPr>
              <a:pPr/>
              <a:t>64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E939C-30A7-4509-8F49-7CD7AACE85C9}" type="slidenum">
              <a:rPr lang="en-US" smtClean="0">
                <a:ea typeface="ＭＳ Ｐゴシック" pitchFamily="36" charset="-128"/>
              </a:rPr>
              <a:pPr/>
              <a:t>65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D430C-2C2A-4BEC-A9E9-C70C185BCBB5}" type="slidenum">
              <a:rPr lang="en-US" smtClean="0">
                <a:ea typeface="ＭＳ Ｐゴシック" pitchFamily="36" charset="-128"/>
              </a:rPr>
              <a:pPr/>
              <a:t>66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D55F6-76E4-4309-816F-94414A3D101B}" type="slidenum">
              <a:rPr lang="en-US" smtClean="0">
                <a:ea typeface="ＭＳ Ｐゴシック" pitchFamily="36" charset="-128"/>
              </a:rPr>
              <a:pPr/>
              <a:t>4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83137" cy="35877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559300"/>
            <a:ext cx="5837237" cy="4725988"/>
          </a:xfrm>
          <a:noFill/>
          <a:ln/>
        </p:spPr>
        <p:txBody>
          <a:bodyPr lIns="96804" tIns="48403" rIns="96804" bIns="48403"/>
          <a:lstStyle/>
          <a:p>
            <a:pPr eaLnBrk="1" hangingPunct="1"/>
            <a:r>
              <a:rPr lang="en-US" smtClean="0"/>
              <a:t>Reference Hal Tipton’s presentation.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7038" y="903288"/>
            <a:ext cx="4129087" cy="3095625"/>
          </a:xfrm>
          <a:solidFill>
            <a:srgbClr val="FFFFFF"/>
          </a:solidFill>
          <a:ln/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7763" y="4298950"/>
            <a:ext cx="5233987" cy="3436938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980EEF-6EC0-43CE-94E1-43366B040A39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9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980EEF-6EC0-43CE-94E1-43366B040A39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https://gocsi.com/sites/default/files/uploads/FBI2004.pdf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980EEF-6EC0-43CE-94E1-43366B040A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84AD3-546B-4F54-AA26-C19A7E938AA0}" type="slidenum">
              <a:rPr lang="en-US" smtClean="0">
                <a:ea typeface="ＭＳ Ｐゴシック" pitchFamily="36" charset="-128"/>
              </a:rPr>
              <a:pPr/>
              <a:t>6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83137" cy="35877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559300"/>
            <a:ext cx="5837237" cy="4725988"/>
          </a:xfrm>
          <a:noFill/>
          <a:ln/>
        </p:spPr>
        <p:txBody>
          <a:bodyPr lIns="96804" tIns="48403" rIns="96804" bIns="48403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5DA0FC-EBE4-4FFA-B6AD-C9CB539DA327}" type="slidenum">
              <a:rPr lang="en-US" smtClean="0">
                <a:ea typeface="ＭＳ Ｐゴシック" pitchFamily="36" charset="-128"/>
              </a:rPr>
              <a:pPr/>
              <a:t>7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83137" cy="35877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559300"/>
            <a:ext cx="5837237" cy="4725988"/>
          </a:xfrm>
          <a:noFill/>
          <a:ln/>
        </p:spPr>
        <p:txBody>
          <a:bodyPr lIns="96804" tIns="48403" rIns="96804" bIns="48403"/>
          <a:lstStyle/>
          <a:p>
            <a:pPr eaLnBrk="1" hangingPunct="1"/>
            <a:r>
              <a:rPr lang="en-US" sz="1400" dirty="0" smtClean="0"/>
              <a:t>Attackers have been learning how to exploit software for several decades; the same is not true for software engineers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C0223-EBB1-45E0-9ACC-AECB1BA49C2F}" type="slidenum">
              <a:rPr lang="en-US" smtClean="0">
                <a:ea typeface="ＭＳ Ｐゴシック" pitchFamily="36" charset="-128"/>
              </a:rPr>
              <a:pPr/>
              <a:t>8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83137" cy="35877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559300"/>
            <a:ext cx="5837237" cy="4725988"/>
          </a:xfrm>
          <a:noFill/>
          <a:ln/>
        </p:spPr>
        <p:txBody>
          <a:bodyPr lIns="96804" tIns="48403" rIns="96804" bIns="48403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FC568-3401-4A37-BA6E-D265F450D1DB}" type="slidenum">
              <a:rPr lang="en-US" smtClean="0">
                <a:ea typeface="ＭＳ Ｐゴシック" pitchFamily="36" charset="-128"/>
              </a:rPr>
              <a:pPr/>
              <a:t>9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8663"/>
            <a:ext cx="4783137" cy="35877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559300"/>
            <a:ext cx="5837237" cy="4725988"/>
          </a:xfrm>
          <a:noFill/>
          <a:ln/>
        </p:spPr>
        <p:txBody>
          <a:bodyPr lIns="96804" tIns="48403" rIns="96804" bIns="48403"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03FA-57F9-4ECA-9EB2-4C0E652E6358}" type="slidenum">
              <a:rPr lang="en-US" smtClean="0">
                <a:ea typeface="ＭＳ Ｐゴシック" pitchFamily="36" charset="-128"/>
              </a:rPr>
              <a:pPr/>
              <a:t>10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8225" y="549275"/>
            <a:ext cx="5243513" cy="393223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73588"/>
            <a:ext cx="5362575" cy="4341812"/>
          </a:xfrm>
          <a:noFill/>
          <a:ln/>
        </p:spPr>
        <p:txBody>
          <a:bodyPr/>
          <a:lstStyle/>
          <a:p>
            <a:pPr defTabSz="762000"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6D259-8A0C-4739-B4CB-A054DD72B4A5}" type="slidenum">
              <a:rPr lang="en-US" smtClean="0">
                <a:ea typeface="ＭＳ Ｐゴシック" pitchFamily="36" charset="-128"/>
              </a:rPr>
              <a:pPr/>
              <a:t>14</a:t>
            </a:fld>
            <a:endParaRPr lang="en-US" smtClean="0">
              <a:ea typeface="ＭＳ Ｐゴシック" pitchFamily="36" charset="-128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4522788"/>
            <a:ext cx="5788025" cy="428466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ENPM 691 Secure Programming in C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 bwMode="white">
          <a:xfrm>
            <a:off x="3200400" y="2209800"/>
            <a:ext cx="5486400" cy="1295400"/>
          </a:xfrm>
        </p:spPr>
        <p:txBody>
          <a:bodyPr lIns="91440" tIns="45720" rIns="91440" bIns="45720" anchor="t"/>
          <a:lstStyle>
            <a:lvl1pPr>
              <a:lnSpc>
                <a:spcPct val="100000"/>
              </a:lnSpc>
              <a:defRPr sz="3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200400" y="4724400"/>
            <a:ext cx="5486400" cy="488950"/>
          </a:xfrm>
          <a:ln w="6350"/>
        </p:spPr>
        <p:txBody>
          <a:bodyPr lIns="91440" tIns="45720" rIns="91440" bIns="45720" anchor="ctr">
            <a:spAutoFit/>
          </a:bodyPr>
          <a:lstStyle>
            <a:lvl1pPr>
              <a:tabLst>
                <a:tab pos="2463800" algn="l"/>
              </a:tabLst>
              <a:defRPr sz="26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28600"/>
            <a:ext cx="2125662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227763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8474075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8474075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3900" y="990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8474075" cy="714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9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3200400" y="2209800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>
            <a:lvl1pPr>
              <a:lnSpc>
                <a:spcPct val="100000"/>
              </a:lnSpc>
              <a:defRPr sz="30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990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ea typeface="ＭＳ Ｐゴシック" pitchFamily="1" charset="-128"/>
              </a:rPr>
              <a:t>ENPM 691</a:t>
            </a:r>
            <a:r>
              <a:rPr lang="en-US" baseline="0" dirty="0" smtClean="0">
                <a:ea typeface="ＭＳ Ｐゴシック" pitchFamily="1" charset="-128"/>
              </a:rPr>
              <a:t> – Secure Programming in C</a:t>
            </a:r>
            <a:endParaRPr lang="en-US" dirty="0">
              <a:ea typeface="ＭＳ Ｐゴシック" pitchFamily="1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990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Sub bullet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84740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558213" y="6581775"/>
            <a:ext cx="323850" cy="2286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fld id="{91BA0716-2F47-48D2-9269-400CFFC3D210}" type="slidenum">
              <a:rPr lang="en-US" sz="900" b="1">
                <a:ea typeface="ＭＳ Ｐゴシック" pitchFamily="1" charset="-128"/>
              </a:rPr>
              <a:pPr algn="ctr" eaLnBrk="0" hangingPunct="0">
                <a:defRPr/>
              </a:pPr>
              <a:t>‹#›</a:t>
            </a:fld>
            <a:endParaRPr lang="en-US" sz="900" b="1">
              <a:ea typeface="ＭＳ Ｐゴシック" pitchFamily="1" charset="-128"/>
            </a:endParaRP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04800" y="977900"/>
            <a:ext cx="8458200" cy="1588"/>
          </a:xfrm>
          <a:prstGeom prst="line">
            <a:avLst/>
          </a:prstGeom>
          <a:noFill/>
          <a:ln w="12700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 wrap="none" lIns="0" tIns="0" anchor="ctr"/>
          <a:lstStyle/>
          <a:p>
            <a:pPr>
              <a:spcBef>
                <a:spcPct val="30000"/>
              </a:spcBef>
              <a:defRPr/>
            </a:pPr>
            <a:endParaRPr lang="en-US"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3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70000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" pitchFamily="36" charset="0"/>
        <a:buChar char="▪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Times" pitchFamily="36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SzPct val="70000"/>
        <a:buFont typeface="Times" pitchFamily="36" charset="0"/>
        <a:buChar char="–"/>
        <a:defRPr sz="2100">
          <a:solidFill>
            <a:srgbClr val="727272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 sz="2100">
          <a:solidFill>
            <a:srgbClr val="727272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 sz="2100">
          <a:solidFill>
            <a:srgbClr val="727272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 sz="2100">
          <a:solidFill>
            <a:srgbClr val="727272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50000"/>
        </a:spcAft>
        <a:buSzPct val="70000"/>
        <a:buFont typeface="Times" pitchFamily="18" charset="0"/>
        <a:buChar char="–"/>
        <a:defRPr sz="2100"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ENPM 691</a:t>
            </a:r>
            <a:br>
              <a:rPr lang="en-US" dirty="0" smtClean="0"/>
            </a:br>
            <a:r>
              <a:rPr lang="en-US" dirty="0" smtClean="0"/>
              <a:t>Secure Programming in C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123" name="Rectangle 55"/>
          <p:cNvSpPr txBox="1">
            <a:spLocks noChangeArrowheads="1"/>
          </p:cNvSpPr>
          <p:nvPr/>
        </p:nvSpPr>
        <p:spPr bwMode="auto">
          <a:xfrm>
            <a:off x="3200400" y="3600450"/>
            <a:ext cx="5486400" cy="971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30000"/>
              </a:spcBef>
              <a:buSzPct val="70000"/>
              <a:tabLst>
                <a:tab pos="2463800" algn="l"/>
              </a:tabLst>
            </a:pPr>
            <a:r>
              <a:rPr lang="en-US" sz="2000" b="1" dirty="0" smtClean="0">
                <a:solidFill>
                  <a:srgbClr val="000000"/>
                </a:solidFill>
              </a:rPr>
              <a:t>Motivation </a:t>
            </a:r>
            <a:r>
              <a:rPr lang="en-US" sz="2000" b="1" dirty="0">
                <a:solidFill>
                  <a:srgbClr val="000000"/>
                </a:solidFill>
              </a:rPr>
              <a:t>for Secure </a:t>
            </a:r>
            <a:r>
              <a:rPr lang="en-US" sz="2000" b="1" dirty="0" smtClean="0">
                <a:solidFill>
                  <a:srgbClr val="000000"/>
                </a:solidFill>
              </a:rPr>
              <a:t>Programming (Lecture: 1)</a:t>
            </a:r>
          </a:p>
          <a:p>
            <a:pPr>
              <a:lnSpc>
                <a:spcPct val="150000"/>
              </a:lnSpc>
              <a:spcBef>
                <a:spcPct val="30000"/>
              </a:spcBef>
              <a:buSzPct val="70000"/>
              <a:tabLst>
                <a:tab pos="2463800" algn="l"/>
              </a:tabLst>
            </a:pP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30000"/>
              </a:spcBef>
              <a:buSzPct val="70000"/>
              <a:tabLst>
                <a:tab pos="2463800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Dr. Dharmalingam Ganesan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smtClean="0"/>
              <a:t>Most Vulnerabilities caused by Programming Errors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64% of the vulnerabilities in National Vulnerability Database are due to programming errors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400" dirty="0" smtClean="0"/>
              <a:t>51% of those due to classic errors like buffer overflows, cross-site-scripting, injection flaws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Cross-site scripting, SQL injection at top of the statistics (CVE, Bugtraq)  in 2006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800" dirty="0" smtClean="0"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800" dirty="0" smtClean="0">
                <a:cs typeface="Arial" pitchFamily="34" charset="0"/>
              </a:rPr>
              <a:t>“</a:t>
            </a:r>
            <a:r>
              <a:rPr lang="de-DE" sz="2800" dirty="0" smtClean="0"/>
              <a:t>We wouldn't need so much network security if we didn't have such bad software security</a:t>
            </a:r>
            <a:r>
              <a:rPr lang="en-US" sz="2800" dirty="0" smtClean="0">
                <a:cs typeface="Arial" pitchFamily="34" charset="0"/>
              </a:rPr>
              <a:t>”</a:t>
            </a:r>
            <a:endParaRPr lang="de-DE" sz="28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de-DE" sz="2800" dirty="0" smtClean="0"/>
              <a:t>	  --Bruce Schneier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CWE/SANS Top 25 Most Dangerous Software Errors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762000"/>
          <a:ext cx="8991600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821"/>
                <a:gridCol w="883104"/>
                <a:gridCol w="1204232"/>
                <a:gridCol w="61014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[1]</a:t>
                      </a:r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CWE-89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Improper Neutralization of Special Elements used in an SQL Command ('SQL Injection')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83.3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CWE-78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Improper Neutralization of Special Elements used in an OS Command ('OS Command Injection')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[3]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79.0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CWE-120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 Copy without Checking Size of Input ('Classic Buffer Overflow')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[4]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77.7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CWE-79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Improper Neutralization of Input During Web Page Generation ('Cross-site Scripting')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[5]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76.9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CWE-306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Missing Authentication for Critical Function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[6]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76.8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CWE-862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Missing Authorization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[7]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75.0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CWE-798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Hard-coded Credentials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[8]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75.0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CWE-311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Missing Encryption of Sensitive Data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[9]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74.0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CWE-434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Unrestricted Upload of File with Dangerous Type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[10]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73.8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CWE-807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Reliance on Untrusted Inputs in a Security Decision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[11]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73.1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CWE-250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with Unnecessary Privileges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[12]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70.1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CWE-352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Cross-Site Request Forgery (CSRF)</a:t>
                      </a:r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CWE/SANS Top 25 Most Dangerous Software Errors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838200"/>
          <a:ext cx="8686800" cy="540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35"/>
                <a:gridCol w="860854"/>
                <a:gridCol w="1173892"/>
                <a:gridCol w="59477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[13]</a:t>
                      </a:r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69.3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" action="ppaction://hlinkfile"/>
                        </a:rPr>
                        <a:t>CWE-22</a:t>
                      </a:r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Improper Limitation of a Pathname to a Restricted Directory ('Path Traversal')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[14]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68.5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CWE-494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Download of Code Without Integrity Check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[15]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67.8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CWE-863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Incorrect Authorization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[16]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66.0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CWE-829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Inclusion of Functionality from Untrusted Control Sphere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[17]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65.5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CWE-732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Incorrect Permission Assignment for Critical Resource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[18]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64.6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CWE-676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Use of Potentially Dangerous Function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[19]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64.1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CWE-327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a Broken or Risky Cryptographic Algorithm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[20]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62.4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" action="ppaction://hlinkfile"/>
                        </a:rPr>
                        <a:t>CWE-131</a:t>
                      </a:r>
                      <a:endParaRPr lang="en-US" dirty="0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Incorrect Calculation of Buffer Size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[21]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61.5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CWE-307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Improper Restriction of Excessive Authentication Attempts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[22]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61.1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CWE-601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Redirection to Untrusted Site ('Open Redirect')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[23]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61.0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CWE-134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Uncontrolled Format String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[24]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60.3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CWE-190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Overflow or Wraparound</a:t>
                      </a:r>
                    </a:p>
                  </a:txBody>
                  <a:tcPr marL="19050" marR="19050" marT="19050" marB="1905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[25]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/>
                        <a:t>59.9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" action="ppaction://hlinkfile"/>
                        </a:rPr>
                        <a:t>CWE-759</a:t>
                      </a:r>
                      <a:endParaRPr lang="en-US"/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of a One-Way Hash without a </a:t>
                      </a:r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 marL="19050" marR="19050" marT="19050" marB="1905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Software Security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W32.Blaster.Worm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Gauging the Threat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Security Concepts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Software Defects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W32.Blaster.Worm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Infected unpatched systems connected to the Internet without user involvement.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At least eight million Windows systems have been infected by this worm [</a:t>
            </a:r>
            <a:r>
              <a:rPr lang="en-US" dirty="0" err="1" smtClean="0"/>
              <a:t>Lemos</a:t>
            </a:r>
            <a:r>
              <a:rPr lang="en-US" dirty="0" smtClean="0"/>
              <a:t> 04].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Exploits a vulnerability in the DCOM RPC interface of Windows.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Propagates via TCP/IP.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Economic damage estimated to be at least $525 million.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Flawed Logic Exploited by Blaster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HRESULT GetServerPath(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WCHAR *pwszPath, WCHAR **pwszServerPath ) {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WCHAR *pwszFinalPath = pwszPath;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WCHAR wszMachineName[MAX_COMPUTERNAME_LENGTH_FQDN+1];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hr = GetMachineName(pwszPath, wszMachineName);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*pwszServerPath = pwszFinalPath;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HRESULT GetMachineName(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WCHAR *pwszPath,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WCHAR wszMachineName[MAX_COMPUTERNAME_LENGTH_FQDN+1]) {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pwszServerName = wszMachineName;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LPWSTR pwszTemp = pwszPath + 2;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while ( *pwszTemp != L'\\' )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  *pwszServerName++ = *pwszTemp++;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  ...</a:t>
            </a:r>
          </a:p>
          <a:p>
            <a:pPr marL="0" indent="0" eaLnBrk="1" hangingPunct="1">
              <a:lnSpc>
                <a:spcPts val="2325"/>
              </a:lnSpc>
            </a:pPr>
            <a:r>
              <a:rPr lang="en-US" sz="2100" b="1" smtClean="0">
                <a:solidFill>
                  <a:srgbClr val="00206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6083" name="AutoShape 4"/>
          <p:cNvSpPr>
            <a:spLocks noChangeArrowheads="1"/>
          </p:cNvSpPr>
          <p:nvPr/>
        </p:nvSpPr>
        <p:spPr bwMode="auto">
          <a:xfrm>
            <a:off x="5943600" y="4800600"/>
            <a:ext cx="2971800" cy="457200"/>
          </a:xfrm>
          <a:prstGeom prst="wedgeRectCallout">
            <a:avLst>
              <a:gd name="adj1" fmla="val -68900"/>
              <a:gd name="adj2" fmla="val 456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309" tIns="46154" rIns="92309" bIns="46154"/>
          <a:lstStyle/>
          <a:p>
            <a:pPr>
              <a:spcBef>
                <a:spcPct val="30000"/>
              </a:spcBef>
              <a:tabLst>
                <a:tab pos="292100" algn="l"/>
                <a:tab pos="571500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Unbounded string copy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Software Security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W32.Blaster.Worm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>
                <a:solidFill>
                  <a:schemeClr val="accent2"/>
                </a:solidFill>
              </a:rPr>
              <a:t>Gauging the Threat</a:t>
            </a:r>
          </a:p>
          <a:p>
            <a:pPr marL="0" indent="0" eaLnBrk="1" hangingPunct="1"/>
            <a:endParaRPr lang="en-US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mtClean="0"/>
              <a:t>Security Concepts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Software Defects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Gauging the Threat</a:t>
            </a:r>
            <a:br>
              <a:rPr lang="en-US" smtClean="0"/>
            </a:br>
            <a:endParaRPr lang="en-US" smtClean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The risk of producing insecure software systems can be evaluated by</a:t>
            </a:r>
          </a:p>
          <a:p>
            <a:pPr lvl="1" eaLnBrk="1" hangingPunct="1"/>
            <a:r>
              <a:rPr lang="en-US" dirty="0" smtClean="0"/>
              <a:t>Looking at historic risk </a:t>
            </a:r>
          </a:p>
          <a:p>
            <a:pPr lvl="1" eaLnBrk="1" hangingPunct="1"/>
            <a:r>
              <a:rPr lang="en-US" dirty="0" smtClean="0"/>
              <a:t>The potential for future attacks</a:t>
            </a:r>
          </a:p>
          <a:p>
            <a:pPr marL="0" indent="0" eaLnBrk="1" hangingPunct="1"/>
            <a:r>
              <a:rPr lang="en-US" dirty="0" smtClean="0"/>
              <a:t>Historic risk can be measured by</a:t>
            </a:r>
          </a:p>
          <a:p>
            <a:pPr lvl="1" eaLnBrk="1" hangingPunct="1"/>
            <a:r>
              <a:rPr lang="en-US" dirty="0" smtClean="0"/>
              <a:t>Looking at the type  </a:t>
            </a:r>
          </a:p>
          <a:p>
            <a:pPr lvl="1" eaLnBrk="1" hangingPunct="1"/>
            <a:r>
              <a:rPr lang="en-US" dirty="0" smtClean="0"/>
              <a:t>Cost of perpetrated crimes</a:t>
            </a:r>
          </a:p>
          <a:p>
            <a:pPr marL="0" indent="0" eaLnBrk="1" hangingPunct="1"/>
            <a:r>
              <a:rPr lang="en-US" dirty="0" smtClean="0"/>
              <a:t>The potential for future attacks can be partially gauged by</a:t>
            </a:r>
          </a:p>
          <a:p>
            <a:pPr lvl="1" eaLnBrk="1" hangingPunct="1"/>
            <a:r>
              <a:rPr lang="en-US" dirty="0" smtClean="0"/>
              <a:t>Evaluating emerging threats </a:t>
            </a:r>
          </a:p>
          <a:p>
            <a:pPr lvl="1" eaLnBrk="1" hangingPunct="1"/>
            <a:r>
              <a:rPr lang="en-US" dirty="0" smtClean="0"/>
              <a:t>The security of existing software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Who is the Threat?</a:t>
            </a:r>
            <a:br>
              <a:rPr lang="en-US" smtClean="0"/>
            </a:br>
            <a:endParaRPr lang="en-US" smtClean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Threat is a person, group, organization, or foreign power that has been the source of past attacks or may be the source of future attacks.</a:t>
            </a:r>
          </a:p>
          <a:p>
            <a:pPr marL="0" indent="0" eaLnBrk="1" hangingPunct="1"/>
            <a:endParaRPr lang="en-US" sz="800" smtClean="0"/>
          </a:p>
          <a:p>
            <a:pPr marL="0" indent="0" eaLnBrk="1" hangingPunct="1"/>
            <a:r>
              <a:rPr lang="en-US" smtClean="0"/>
              <a:t>Threats  include</a:t>
            </a:r>
          </a:p>
          <a:p>
            <a:pPr lvl="1" eaLnBrk="1" hangingPunct="1"/>
            <a:r>
              <a:rPr lang="en-US" smtClean="0"/>
              <a:t>Hackers</a:t>
            </a:r>
          </a:p>
          <a:p>
            <a:pPr lvl="1" eaLnBrk="1" hangingPunct="1"/>
            <a:r>
              <a:rPr lang="en-US" smtClean="0"/>
              <a:t>Insiders</a:t>
            </a:r>
          </a:p>
          <a:p>
            <a:pPr lvl="1" eaLnBrk="1" hangingPunct="1"/>
            <a:r>
              <a:rPr lang="en-US" smtClean="0"/>
              <a:t>Criminals</a:t>
            </a:r>
          </a:p>
          <a:p>
            <a:pPr lvl="1" eaLnBrk="1" hangingPunct="1"/>
            <a:r>
              <a:rPr lang="en-US" smtClean="0"/>
              <a:t>Competitive Intelligence Professionals</a:t>
            </a:r>
          </a:p>
          <a:p>
            <a:pPr lvl="1" eaLnBrk="1" hangingPunct="1"/>
            <a:r>
              <a:rPr lang="en-US" smtClean="0"/>
              <a:t>Terrorists</a:t>
            </a:r>
          </a:p>
          <a:p>
            <a:pPr lvl="1" eaLnBrk="1" hangingPunct="1"/>
            <a:r>
              <a:rPr lang="en-US" smtClean="0"/>
              <a:t>Information Warriors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Hackers</a:t>
            </a:r>
            <a:br>
              <a:rPr lang="en-US" smtClean="0"/>
            </a:br>
            <a:endParaRPr lang="en-US" smtClean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Motivated by curiosity and peer recognition from other hackers.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Write programs that expose vulnerabilities in computer software.</a:t>
            </a:r>
          </a:p>
          <a:p>
            <a:pPr marL="0" indent="0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Secure programming is the study of insecure coding practices, and how these may be exploited.</a:t>
            </a:r>
          </a:p>
          <a:p>
            <a:pPr lvl="1"/>
            <a:endParaRPr lang="en-US" sz="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Insecure designs: the code is correctly implemented but the resulting software contains a vulnerability.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Secure designs require an understanding of functional and non-functional software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</a:rPr>
              <a:t>ENPM 691 is meant to teach industrial strength, secure coding practices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Insiders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threat comes from a current or former employee or contractor of an organization.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9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Has legitimate access to the information that was compromised.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Do not need to be technically sophisticated to carry out attacks.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Technically sophisticated insiders can launch attacks with immediate and widespread impact.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Technical insiders can cover their tracks.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Criminals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Common crimes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auction fraud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single largest category of Internet related complaints in the FTC's Consumer Sentinel database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than 51,000 auction complaints logged in 2002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identity theft 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8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Phishing attacks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spoofed e-mails and fraudulent web sites.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designed to fool recipients into divulging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personal financial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credit card numbers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account user names and passwords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social security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Competitive Intelligence Professionals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Corporate spies or “competitive intelligence professionals”. </a:t>
            </a:r>
          </a:p>
          <a:p>
            <a:pPr marL="0" indent="0" eaLnBrk="1" hangingPunct="1"/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Have their own professional association—the Society for Competitive Intelligence Professionals (SCIP). </a:t>
            </a:r>
          </a:p>
          <a:p>
            <a:pPr marL="0" indent="0" eaLnBrk="1" hangingPunct="1"/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May work from inside a target organization, obtaining employment to steal and market trade secrets.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Terrorists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Cyber-terrorism can be defined as unlawful attacks or threats of attack against computers, networks, and other information systems to intimidate or coerce a government or its people to further a political or social objective  [Denning 00]. </a:t>
            </a:r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Warriors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8</a:t>
            </a:r>
            <a:r>
              <a:rPr lang="en-US" dirty="0" smtClean="0"/>
              <a:t> nations have developed cyber-warfare capabilities comparable to that of the United States.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More than </a:t>
            </a:r>
            <a:r>
              <a:rPr lang="en-US" dirty="0" smtClean="0">
                <a:solidFill>
                  <a:schemeClr val="accent2"/>
                </a:solidFill>
              </a:rPr>
              <a:t>100</a:t>
            </a:r>
            <a:r>
              <a:rPr lang="en-US" dirty="0" smtClean="0"/>
              <a:t> countries are trying to develop them.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23</a:t>
            </a:r>
            <a:r>
              <a:rPr lang="en-US" dirty="0" smtClean="0"/>
              <a:t> nations have targeted U.S.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posed the threat?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00188"/>
            <a:ext cx="6934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4900" y="5629617"/>
            <a:ext cx="6934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Source: Key </a:t>
            </a:r>
            <a:r>
              <a:rPr lang="en-US" sz="1500" dirty="0"/>
              <a:t>findings from the 2013 </a:t>
            </a:r>
            <a:r>
              <a:rPr lang="en-US" sz="1500" dirty="0" smtClean="0"/>
              <a:t>US State </a:t>
            </a:r>
            <a:r>
              <a:rPr lang="en-US" sz="1500" dirty="0"/>
              <a:t>of Cybercrime Survey</a:t>
            </a:r>
          </a:p>
        </p:txBody>
      </p:sp>
    </p:spTree>
    <p:extLst>
      <p:ext uri="{BB962C8B-B14F-4D97-AF65-F5344CB8AC3E}">
        <p14:creationId xmlns:p14="http://schemas.microsoft.com/office/powerpoint/2010/main" val="389891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Increasing Vulnerabilities</a:t>
            </a:r>
          </a:p>
        </p:txBody>
      </p:sp>
      <p:pic>
        <p:nvPicPr>
          <p:cNvPr id="32771" name="Picture 3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813" y="1535113"/>
            <a:ext cx="8448675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4745038" y="1185863"/>
            <a:ext cx="3973512" cy="782637"/>
          </a:xfrm>
          <a:prstGeom prst="wedgeRectCallout">
            <a:avLst>
              <a:gd name="adj1" fmla="val 20315"/>
              <a:gd name="adj2" fmla="val 12484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2309" tIns="46154" rIns="92309" bIns="46154"/>
          <a:lstStyle/>
          <a:p>
            <a:pPr>
              <a:tabLst>
                <a:tab pos="292100" algn="l"/>
                <a:tab pos="571500" algn="l"/>
              </a:tabLst>
            </a:pPr>
            <a:r>
              <a:rPr lang="en-US" sz="2000" dirty="0"/>
              <a:t>Reacting to vulnerabilities in existing systems is not working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04800" y="5791200"/>
            <a:ext cx="4440238" cy="457200"/>
          </a:xfrm>
          <a:prstGeom prst="wedgeRectCallout">
            <a:avLst>
              <a:gd name="adj1" fmla="val -9546"/>
              <a:gd name="adj2" fmla="val -1183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309" tIns="46154" rIns="92309" bIns="46154"/>
          <a:lstStyle/>
          <a:p>
            <a:pPr>
              <a:tabLst>
                <a:tab pos="292100" algn="l"/>
                <a:tab pos="5715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Vulnerabilities reported to SEI CERT.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Software Security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W32.Blaster.Worm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Gauging the Threat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>
                <a:solidFill>
                  <a:schemeClr val="accent2"/>
                </a:solidFill>
              </a:rPr>
              <a:t>Security Concepts</a:t>
            </a:r>
          </a:p>
          <a:p>
            <a:pPr marL="0" indent="0" eaLnBrk="1" hangingPunct="1"/>
            <a:endParaRPr lang="en-US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smtClean="0"/>
              <a:t>Software Defects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Security Definition</a:t>
            </a:r>
            <a:endParaRPr lang="en-US" sz="2800" smtClean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solidFill>
                  <a:schemeClr val="accent2"/>
                </a:solidFill>
              </a:rPr>
              <a:t>Computer security</a:t>
            </a:r>
            <a:r>
              <a:rPr lang="en-US" smtClean="0"/>
              <a:t> is preventing attackers from achieving objectives through unauthorized access or unauthorized use of computers and networks [Howard 97].</a:t>
            </a:r>
          </a:p>
          <a:p>
            <a:pPr marL="0" indent="0" eaLnBrk="1" hangingPunct="1"/>
            <a:endParaRPr lang="en-US" smtClean="0"/>
          </a:p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endParaRPr lang="en-US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52400" y="1219200"/>
            <a:ext cx="8991600" cy="4343400"/>
            <a:chOff x="96" y="1296"/>
            <a:chExt cx="5664" cy="2736"/>
          </a:xfrm>
        </p:grpSpPr>
        <p:sp>
          <p:nvSpPr>
            <p:cNvPr id="38917" name="AutoShape 4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Source</a:t>
              </a:r>
            </a:p>
            <a:p>
              <a:pPr algn="ctr"/>
              <a:r>
                <a:rPr lang="en-US" sz="1400" dirty="0"/>
                <a:t>code</a:t>
              </a:r>
            </a:p>
          </p:txBody>
        </p:sp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Software</a:t>
              </a:r>
            </a:p>
            <a:p>
              <a:pPr algn="ctr"/>
              <a:r>
                <a:rPr lang="en-US" sz="1400" dirty="0"/>
                <a:t>component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Program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Vulnerability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Security flaw</a:t>
              </a:r>
            </a:p>
          </p:txBody>
        </p:sp>
        <p:cxnSp>
          <p:nvCxnSpPr>
            <p:cNvPr id="38922" name="AutoShape 9"/>
            <p:cNvCxnSpPr>
              <a:cxnSpLocks noChangeShapeType="1"/>
              <a:stCxn id="38917" idx="3"/>
              <a:endCxn id="38918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8923" name="AutoShape 10"/>
            <p:cNvCxnSpPr>
              <a:cxnSpLocks noChangeShapeType="1"/>
              <a:stCxn id="38918" idx="3"/>
              <a:endCxn id="38919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8924" name="AutoShape 11"/>
            <p:cNvCxnSpPr>
              <a:cxnSpLocks noChangeShapeType="1"/>
              <a:stCxn id="38917" idx="2"/>
              <a:endCxn id="38921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25" name="AutoShape 12"/>
            <p:cNvCxnSpPr>
              <a:cxnSpLocks noChangeShapeType="1"/>
              <a:stCxn id="38918" idx="2"/>
              <a:endCxn id="38921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26" name="AutoShape 13"/>
            <p:cNvCxnSpPr>
              <a:cxnSpLocks noChangeShapeType="1"/>
              <a:stCxn id="38919" idx="2"/>
              <a:endCxn id="38920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432" y="2558"/>
              <a:ext cx="42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may </a:t>
              </a:r>
            </a:p>
            <a:p>
              <a:r>
                <a:rPr lang="en-US" sz="1200"/>
                <a:t>contain</a:t>
              </a:r>
            </a:p>
          </p:txBody>
        </p: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1056" y="2606"/>
              <a:ext cx="53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may  </a:t>
              </a:r>
            </a:p>
            <a:p>
              <a:r>
                <a:rPr lang="en-US" sz="1200"/>
                <a:t>    contain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4032" y="2592"/>
              <a:ext cx="52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may </a:t>
              </a:r>
            </a:p>
            <a:p>
              <a:r>
                <a:rPr lang="en-US" sz="1200"/>
                <a:t>possess</a:t>
              </a:r>
            </a:p>
          </p:txBody>
        </p:sp>
        <p:sp>
          <p:nvSpPr>
            <p:cNvPr id="38930" name="Text Box 17"/>
            <p:cNvSpPr txBox="1">
              <a:spLocks noChangeArrowheads="1"/>
            </p:cNvSpPr>
            <p:nvPr/>
          </p:nvSpPr>
          <p:spPr bwMode="auto">
            <a:xfrm>
              <a:off x="672" y="2174"/>
              <a:ext cx="66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composed of</a:t>
              </a:r>
            </a:p>
          </p:txBody>
        </p:sp>
        <p:sp>
          <p:nvSpPr>
            <p:cNvPr id="38931" name="Text Box 18"/>
            <p:cNvSpPr txBox="1">
              <a:spLocks noChangeArrowheads="1"/>
            </p:cNvSpPr>
            <p:nvPr/>
          </p:nvSpPr>
          <p:spPr bwMode="auto">
            <a:xfrm>
              <a:off x="1920" y="2179"/>
              <a:ext cx="66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composed of</a:t>
              </a:r>
            </a:p>
          </p:txBody>
        </p:sp>
        <p:cxnSp>
          <p:nvCxnSpPr>
            <p:cNvPr id="38932" name="AutoShape 19"/>
            <p:cNvCxnSpPr>
              <a:cxnSpLocks noChangeShapeType="1"/>
              <a:stCxn id="38921" idx="3"/>
              <a:endCxn id="38920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33" name="Text Box 20"/>
            <p:cNvSpPr txBox="1">
              <a:spLocks noChangeArrowheads="1"/>
            </p:cNvSpPr>
            <p:nvPr/>
          </p:nvSpPr>
          <p:spPr bwMode="auto">
            <a:xfrm>
              <a:off x="1056" y="3168"/>
              <a:ext cx="50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resolved </a:t>
              </a:r>
            </a:p>
            <a:p>
              <a:pPr algn="r"/>
              <a:r>
                <a:rPr lang="en-US" sz="1200"/>
                <a:t>by</a:t>
              </a:r>
            </a:p>
          </p:txBody>
        </p:sp>
        <p:grpSp>
          <p:nvGrpSpPr>
            <p:cNvPr id="38934" name="Group 21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39008" name="Line 22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9" name="Line 23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0" name="Line 24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Line 25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2" name="Oval 26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8935" name="Group 27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39003" name="Line 28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4" name="Line 29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5" name="Line 30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6" name="Line 31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Oval 32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8936" name="Group 33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38998" name="Line 3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9" name="Line 3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0" name="Line 3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1" name="Line 3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2" name="Oval 3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8937" name="Group 39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38993" name="Line 40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4" name="Line 41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5" name="Line 42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6" name="Line 43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7" name="Oval 44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8938" name="Text Box 45"/>
            <p:cNvSpPr txBox="1">
              <a:spLocks noChangeArrowheads="1"/>
            </p:cNvSpPr>
            <p:nvPr/>
          </p:nvSpPr>
          <p:spPr bwMode="auto">
            <a:xfrm>
              <a:off x="384" y="1776"/>
              <a:ext cx="73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Programmer</a:t>
              </a:r>
            </a:p>
          </p:txBody>
        </p:sp>
        <p:sp>
          <p:nvSpPr>
            <p:cNvPr id="38939" name="Text Box 46"/>
            <p:cNvSpPr txBox="1">
              <a:spLocks noChangeArrowheads="1"/>
            </p:cNvSpPr>
            <p:nvPr/>
          </p:nvSpPr>
          <p:spPr bwMode="auto">
            <a:xfrm>
              <a:off x="1776" y="1776"/>
              <a:ext cx="587" cy="32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System </a:t>
              </a:r>
            </a:p>
            <a:p>
              <a:r>
                <a:rPr lang="en-US" sz="1400"/>
                <a:t>integrator</a:t>
              </a:r>
            </a:p>
          </p:txBody>
        </p:sp>
        <p:sp>
          <p:nvSpPr>
            <p:cNvPr id="38940" name="AutoShape 47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Exploit</a:t>
              </a:r>
            </a:p>
          </p:txBody>
        </p:sp>
        <p:cxnSp>
          <p:nvCxnSpPr>
            <p:cNvPr id="38941" name="AutoShape 48"/>
            <p:cNvCxnSpPr>
              <a:cxnSpLocks noChangeShapeType="1"/>
              <a:stCxn id="38920" idx="2"/>
              <a:endCxn id="38940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42" name="Text Box 49"/>
            <p:cNvSpPr txBox="1">
              <a:spLocks noChangeArrowheads="1"/>
            </p:cNvSpPr>
            <p:nvPr/>
          </p:nvSpPr>
          <p:spPr bwMode="auto">
            <a:xfrm>
              <a:off x="3598" y="3182"/>
              <a:ext cx="478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/>
                <a:t>attacked</a:t>
              </a:r>
            </a:p>
            <a:p>
              <a:pPr algn="r"/>
              <a:r>
                <a:rPr lang="en-US" sz="1200"/>
                <a:t>by</a:t>
              </a:r>
            </a:p>
          </p:txBody>
        </p:sp>
        <p:sp>
          <p:nvSpPr>
            <p:cNvPr id="38943" name="Text Box 50"/>
            <p:cNvSpPr txBox="1">
              <a:spLocks noChangeArrowheads="1"/>
            </p:cNvSpPr>
            <p:nvPr/>
          </p:nvSpPr>
          <p:spPr bwMode="auto">
            <a:xfrm>
              <a:off x="432" y="3360"/>
              <a:ext cx="520" cy="32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Security</a:t>
              </a:r>
            </a:p>
            <a:p>
              <a:r>
                <a:rPr lang="en-US" sz="1400"/>
                <a:t>analyst</a:t>
              </a:r>
            </a:p>
          </p:txBody>
        </p:sp>
        <p:sp>
          <p:nvSpPr>
            <p:cNvPr id="38944" name="Text Box 51"/>
            <p:cNvSpPr txBox="1">
              <a:spLocks noChangeArrowheads="1"/>
            </p:cNvSpPr>
            <p:nvPr/>
          </p:nvSpPr>
          <p:spPr bwMode="auto">
            <a:xfrm>
              <a:off x="4656" y="3120"/>
              <a:ext cx="725" cy="32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Vulnerability</a:t>
              </a:r>
            </a:p>
            <a:p>
              <a:r>
                <a:rPr lang="en-US" sz="1400"/>
                <a:t>analyst</a:t>
              </a:r>
            </a:p>
          </p:txBody>
        </p:sp>
        <p:grpSp>
          <p:nvGrpSpPr>
            <p:cNvPr id="38945" name="Group 52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38988" name="Line 5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9" name="Line 5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0" name="Line 5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1" name="Line 5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2" name="Oval 5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8946" name="Text Box 58"/>
            <p:cNvSpPr txBox="1">
              <a:spLocks noChangeArrowheads="1"/>
            </p:cNvSpPr>
            <p:nvPr/>
          </p:nvSpPr>
          <p:spPr bwMode="auto">
            <a:xfrm>
              <a:off x="3168" y="3792"/>
              <a:ext cx="526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Attacker</a:t>
              </a:r>
            </a:p>
          </p:txBody>
        </p:sp>
        <p:grpSp>
          <p:nvGrpSpPr>
            <p:cNvPr id="38947" name="Group 59"/>
            <p:cNvGrpSpPr>
              <a:grpSpLocks/>
            </p:cNvGrpSpPr>
            <p:nvPr/>
          </p:nvGrpSpPr>
          <p:grpSpPr bwMode="auto">
            <a:xfrm>
              <a:off x="3264" y="1680"/>
              <a:ext cx="953" cy="326"/>
              <a:chOff x="3312" y="1786"/>
              <a:chExt cx="953" cy="326"/>
            </a:xfrm>
          </p:grpSpPr>
          <p:grpSp>
            <p:nvGrpSpPr>
              <p:cNvPr id="38981" name="Group 60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38983" name="Line 61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4" name="Line 62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5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6" name="Line 64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7" name="Oval 65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38982" name="Text Box 66"/>
              <p:cNvSpPr txBox="1">
                <a:spLocks noChangeArrowheads="1"/>
              </p:cNvSpPr>
              <p:nvPr/>
            </p:nvSpPr>
            <p:spPr bwMode="auto">
              <a:xfrm>
                <a:off x="3504" y="1786"/>
                <a:ext cx="761" cy="32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System </a:t>
                </a:r>
              </a:p>
              <a:p>
                <a:r>
                  <a:rPr lang="en-US" sz="1400"/>
                  <a:t>administrator</a:t>
                </a:r>
              </a:p>
            </p:txBody>
          </p:sp>
        </p:grpSp>
        <p:sp>
          <p:nvSpPr>
            <p:cNvPr id="38948" name="AutoShape 67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Computer</a:t>
              </a:r>
            </a:p>
            <a:p>
              <a:pPr algn="ctr"/>
              <a:r>
                <a:rPr lang="en-US" sz="1400" dirty="0"/>
                <a:t>System</a:t>
              </a:r>
            </a:p>
          </p:txBody>
        </p:sp>
        <p:sp>
          <p:nvSpPr>
            <p:cNvPr id="38949" name="AutoShape 68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Network</a:t>
              </a:r>
            </a:p>
          </p:txBody>
        </p:sp>
        <p:cxnSp>
          <p:nvCxnSpPr>
            <p:cNvPr id="38950" name="AutoShape 69"/>
            <p:cNvCxnSpPr>
              <a:cxnSpLocks noChangeShapeType="1"/>
              <a:stCxn id="38919" idx="3"/>
              <a:endCxn id="38948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8951" name="AutoShape 70"/>
            <p:cNvCxnSpPr>
              <a:cxnSpLocks noChangeShapeType="1"/>
              <a:stCxn id="38948" idx="3"/>
              <a:endCxn id="38949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38952" name="Text Box 71"/>
            <p:cNvSpPr txBox="1">
              <a:spLocks noChangeArrowheads="1"/>
            </p:cNvSpPr>
            <p:nvPr/>
          </p:nvSpPr>
          <p:spPr bwMode="auto">
            <a:xfrm>
              <a:off x="3120" y="2179"/>
              <a:ext cx="66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composed of</a:t>
              </a:r>
            </a:p>
          </p:txBody>
        </p:sp>
        <p:sp>
          <p:nvSpPr>
            <p:cNvPr id="38953" name="Text Box 72"/>
            <p:cNvSpPr txBox="1">
              <a:spLocks noChangeArrowheads="1"/>
            </p:cNvSpPr>
            <p:nvPr/>
          </p:nvSpPr>
          <p:spPr bwMode="auto">
            <a:xfrm>
              <a:off x="4333" y="2179"/>
              <a:ext cx="66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composed of</a:t>
              </a:r>
            </a:p>
          </p:txBody>
        </p:sp>
        <p:cxnSp>
          <p:nvCxnSpPr>
            <p:cNvPr id="38954" name="AutoShape 73"/>
            <p:cNvCxnSpPr>
              <a:cxnSpLocks noChangeShapeType="1"/>
              <a:stCxn id="38948" idx="2"/>
              <a:endCxn id="38920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55" name="AutoShape 74"/>
            <p:cNvCxnSpPr>
              <a:cxnSpLocks noChangeShapeType="1"/>
              <a:stCxn id="38949" idx="2"/>
              <a:endCxn id="38920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8956" name="Group 75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38976" name="Line 76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7" name="Line 77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Line 78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9" name="Line 79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Oval 80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8957" name="Text Box 81"/>
            <p:cNvSpPr txBox="1">
              <a:spLocks noChangeArrowheads="1"/>
            </p:cNvSpPr>
            <p:nvPr/>
          </p:nvSpPr>
          <p:spPr bwMode="auto">
            <a:xfrm>
              <a:off x="4999" y="1680"/>
              <a:ext cx="761" cy="32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Network </a:t>
              </a:r>
            </a:p>
            <a:p>
              <a:r>
                <a:rPr lang="en-US" sz="1400"/>
                <a:t>administrator</a:t>
              </a:r>
            </a:p>
          </p:txBody>
        </p:sp>
        <p:sp>
          <p:nvSpPr>
            <p:cNvPr id="38958" name="Text Box 82"/>
            <p:cNvSpPr txBox="1">
              <a:spLocks noChangeArrowheads="1"/>
            </p:cNvSpPr>
            <p:nvPr/>
          </p:nvSpPr>
          <p:spPr bwMode="auto">
            <a:xfrm>
              <a:off x="4608" y="2640"/>
              <a:ext cx="720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may </a:t>
              </a:r>
            </a:p>
            <a:p>
              <a:r>
                <a:rPr lang="en-US" sz="1200"/>
                <a:t>     possess</a:t>
              </a:r>
            </a:p>
          </p:txBody>
        </p:sp>
        <p:sp>
          <p:nvSpPr>
            <p:cNvPr id="38959" name="Text Box 83"/>
            <p:cNvSpPr txBox="1">
              <a:spLocks noChangeArrowheads="1"/>
            </p:cNvSpPr>
            <p:nvPr/>
          </p:nvSpPr>
          <p:spPr bwMode="auto">
            <a:xfrm>
              <a:off x="2880" y="2640"/>
              <a:ext cx="424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may  </a:t>
              </a:r>
            </a:p>
            <a:p>
              <a:r>
                <a:rPr lang="en-US" sz="1200"/>
                <a:t>contain</a:t>
              </a:r>
            </a:p>
          </p:txBody>
        </p:sp>
        <p:sp>
          <p:nvSpPr>
            <p:cNvPr id="38960" name="AutoShape 84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Mitigation</a:t>
              </a:r>
            </a:p>
          </p:txBody>
        </p:sp>
        <p:cxnSp>
          <p:nvCxnSpPr>
            <p:cNvPr id="38961" name="AutoShape 85"/>
            <p:cNvCxnSpPr>
              <a:cxnSpLocks noChangeShapeType="1"/>
              <a:stCxn id="38920" idx="1"/>
              <a:endCxn id="38960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62" name="AutoShape 86"/>
            <p:cNvCxnSpPr>
              <a:cxnSpLocks noChangeShapeType="1"/>
              <a:stCxn id="38921" idx="2"/>
              <a:endCxn id="38960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63" name="Text Box 87"/>
            <p:cNvSpPr txBox="1">
              <a:spLocks noChangeArrowheads="1"/>
            </p:cNvSpPr>
            <p:nvPr/>
          </p:nvSpPr>
          <p:spPr bwMode="auto">
            <a:xfrm>
              <a:off x="1920" y="2832"/>
              <a:ext cx="584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can lead to</a:t>
              </a:r>
            </a:p>
          </p:txBody>
        </p:sp>
        <p:sp>
          <p:nvSpPr>
            <p:cNvPr id="38964" name="Text Box 88"/>
            <p:cNvSpPr txBox="1">
              <a:spLocks noChangeArrowheads="1"/>
            </p:cNvSpPr>
            <p:nvPr/>
          </p:nvSpPr>
          <p:spPr bwMode="auto">
            <a:xfrm>
              <a:off x="2592" y="3168"/>
              <a:ext cx="562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addressed</a:t>
              </a:r>
            </a:p>
            <a:p>
              <a:r>
                <a:rPr lang="en-US" sz="1200"/>
                <a:t>by</a:t>
              </a:r>
            </a:p>
          </p:txBody>
        </p:sp>
        <p:grpSp>
          <p:nvGrpSpPr>
            <p:cNvPr id="38965" name="Group 89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38971" name="Line 90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2" name="Line 91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3" name="Line 92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4" name="Line 93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5" name="Oval 94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8966" name="Text Box 95"/>
            <p:cNvSpPr txBox="1">
              <a:spLocks noChangeArrowheads="1"/>
            </p:cNvSpPr>
            <p:nvPr/>
          </p:nvSpPr>
          <p:spPr bwMode="auto">
            <a:xfrm>
              <a:off x="1728" y="3792"/>
              <a:ext cx="1084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Security researcher</a:t>
              </a:r>
            </a:p>
          </p:txBody>
        </p:sp>
        <p:sp>
          <p:nvSpPr>
            <p:cNvPr id="38967" name="AutoShape 96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400" dirty="0"/>
                <a:t>Security</a:t>
              </a:r>
            </a:p>
            <a:p>
              <a:pPr algn="ctr"/>
              <a:r>
                <a:rPr lang="en-US" sz="1400" dirty="0"/>
                <a:t>policy</a:t>
              </a:r>
            </a:p>
          </p:txBody>
        </p:sp>
        <p:cxnSp>
          <p:nvCxnSpPr>
            <p:cNvPr id="38968" name="AutoShape 97"/>
            <p:cNvCxnSpPr>
              <a:cxnSpLocks noChangeShapeType="1"/>
              <a:stCxn id="38967" idx="2"/>
              <a:endCxn id="38949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969" name="AutoShape 98"/>
            <p:cNvCxnSpPr>
              <a:cxnSpLocks noChangeShapeType="1"/>
              <a:stCxn id="38967" idx="2"/>
              <a:endCxn id="38948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8970" name="Text Box 99"/>
            <p:cNvSpPr txBox="1">
              <a:spLocks noChangeArrowheads="1"/>
            </p:cNvSpPr>
            <p:nvPr/>
          </p:nvSpPr>
          <p:spPr bwMode="auto">
            <a:xfrm>
              <a:off x="4464" y="1824"/>
              <a:ext cx="423" cy="2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applied</a:t>
              </a:r>
            </a:p>
            <a:p>
              <a:pPr algn="ctr"/>
              <a:r>
                <a:rPr lang="en-US" sz="1200"/>
                <a:t> to</a:t>
              </a:r>
            </a:p>
          </p:txBody>
        </p:sp>
      </p:grpSp>
      <p:sp>
        <p:nvSpPr>
          <p:cNvPr id="38916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</a:pPr>
            <a:r>
              <a:rPr lang="en-US" smtClean="0">
                <a:solidFill>
                  <a:schemeClr val="accent2"/>
                </a:solidFill>
              </a:rPr>
              <a:t>Software Security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W32.Blaster.Worm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Gauging the Threat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Security Concepts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Software Defects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programmer</a:t>
            </a:r>
            <a:r>
              <a:rPr lang="en-US" dirty="0" smtClean="0"/>
              <a:t> is concerned with properties of a program such as correctness, performance, and security. </a:t>
            </a:r>
          </a:p>
          <a:p>
            <a:pPr marL="0" indent="0" eaLnBrk="1" hangingPunct="1"/>
            <a:endParaRPr lang="en-US" dirty="0" smtClean="0"/>
          </a:p>
        </p:txBody>
      </p:sp>
      <p:grpSp>
        <p:nvGrpSpPr>
          <p:cNvPr id="39940" name="Group 5"/>
          <p:cNvGrpSpPr>
            <a:grpSpLocks/>
          </p:cNvGrpSpPr>
          <p:nvPr/>
        </p:nvGrpSpPr>
        <p:grpSpPr bwMode="auto">
          <a:xfrm>
            <a:off x="685800" y="2228850"/>
            <a:ext cx="8139113" cy="3714750"/>
            <a:chOff x="96" y="1296"/>
            <a:chExt cx="5524" cy="2736"/>
          </a:xfrm>
        </p:grpSpPr>
        <p:sp>
          <p:nvSpPr>
            <p:cNvPr id="39942" name="AutoShape 6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39944" name="AutoShape 8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39945" name="AutoShape 9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39946" name="AutoShape 10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39947" name="AutoShape 11"/>
            <p:cNvCxnSpPr>
              <a:cxnSpLocks noChangeShapeType="1"/>
              <a:stCxn id="39942" idx="3"/>
              <a:endCxn id="39943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9948" name="AutoShape 12"/>
            <p:cNvCxnSpPr>
              <a:cxnSpLocks noChangeShapeType="1"/>
              <a:stCxn id="39943" idx="3"/>
              <a:endCxn id="39944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9949" name="AutoShape 13"/>
            <p:cNvCxnSpPr>
              <a:cxnSpLocks noChangeShapeType="1"/>
              <a:stCxn id="39942" idx="2"/>
              <a:endCxn id="39946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0" name="AutoShape 14"/>
            <p:cNvCxnSpPr>
              <a:cxnSpLocks noChangeShapeType="1"/>
              <a:stCxn id="39943" idx="2"/>
              <a:endCxn id="39946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51" name="AutoShape 15"/>
            <p:cNvCxnSpPr>
              <a:cxnSpLocks noChangeShapeType="1"/>
              <a:stCxn id="39944" idx="2"/>
              <a:endCxn id="39945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39957" name="AutoShape 21"/>
            <p:cNvCxnSpPr>
              <a:cxnSpLocks noChangeShapeType="1"/>
              <a:stCxn id="39946" idx="3"/>
              <a:endCxn id="39945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958" name="Text Box 22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39959" name="Group 23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0033" name="Line 2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4" name="Line 2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5" name="Line 2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6" name="Line 2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7" name="Oval 2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9960" name="Group 29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0028" name="Line 30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9" name="Line 31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32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1" name="Line 33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2" name="Oval 34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9961" name="Group 35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0023" name="Line 36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4" name="Line 37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5" name="Line 38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6" name="Line 39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7" name="Oval 40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39962" name="Group 41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0018" name="Line 42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9" name="Line 43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0" name="Line 44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1" name="Line 45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2" name="Oval 46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9963" name="Text Box 47"/>
            <p:cNvSpPr txBox="1">
              <a:spLocks noChangeArrowheads="1"/>
            </p:cNvSpPr>
            <p:nvPr/>
          </p:nvSpPr>
          <p:spPr bwMode="auto">
            <a:xfrm>
              <a:off x="384" y="1815"/>
              <a:ext cx="698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Programmer</a:t>
              </a:r>
            </a:p>
          </p:txBody>
        </p:sp>
        <p:sp>
          <p:nvSpPr>
            <p:cNvPr id="39964" name="Text Box 48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39965" name="AutoShape 49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39966" name="AutoShape 50"/>
            <p:cNvCxnSpPr>
              <a:cxnSpLocks noChangeShapeType="1"/>
              <a:stCxn id="39945" idx="2"/>
              <a:endCxn id="39965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967" name="Text Box 51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39968" name="Text Box 52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39969" name="Text Box 53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39970" name="Group 54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0013" name="Line 5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4" name="Line 5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5" name="Line 5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6" name="Line 5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17" name="Oval 5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9971" name="Text Box 60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39972" name="Group 61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0006" name="Group 62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0008" name="Line 63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9" name="Line 64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1" name="Line 66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2" name="Oval 67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0007" name="Text Box 68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39973" name="AutoShape 69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39974" name="AutoShape 70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39975" name="AutoShape 71"/>
            <p:cNvCxnSpPr>
              <a:cxnSpLocks noChangeShapeType="1"/>
              <a:stCxn id="39944" idx="3"/>
              <a:endCxn id="39973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39976" name="AutoShape 72"/>
            <p:cNvCxnSpPr>
              <a:cxnSpLocks noChangeShapeType="1"/>
              <a:stCxn id="39973" idx="3"/>
              <a:endCxn id="39974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39977" name="Text Box 73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39978" name="Text Box 74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39979" name="AutoShape 75"/>
            <p:cNvCxnSpPr>
              <a:cxnSpLocks noChangeShapeType="1"/>
              <a:stCxn id="39973" idx="2"/>
              <a:endCxn id="39945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80" name="AutoShape 76"/>
            <p:cNvCxnSpPr>
              <a:cxnSpLocks noChangeShapeType="1"/>
              <a:stCxn id="39974" idx="2"/>
              <a:endCxn id="39945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39981" name="Group 77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0001" name="Line 78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2" name="Line 79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3" name="Line 80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4" name="Line 81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5" name="Oval 82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9982" name="Text Box 83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39983" name="Text Box 84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39984" name="Text Box 85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39985" name="AutoShape 86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Mitigation</a:t>
              </a:r>
            </a:p>
          </p:txBody>
        </p:sp>
        <p:cxnSp>
          <p:nvCxnSpPr>
            <p:cNvPr id="39986" name="AutoShape 87"/>
            <p:cNvCxnSpPr>
              <a:cxnSpLocks noChangeShapeType="1"/>
              <a:stCxn id="39945" idx="1"/>
              <a:endCxn id="39985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87" name="AutoShape 88"/>
            <p:cNvCxnSpPr>
              <a:cxnSpLocks noChangeShapeType="1"/>
              <a:stCxn id="39946" idx="2"/>
              <a:endCxn id="39985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988" name="Text Box 89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39989" name="Text Box 90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39990" name="Group 91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39996" name="Line 92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7" name="Line 93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8" name="Line 94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9" name="Line 95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00" name="Oval 96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39991" name="Text Box 97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39992" name="AutoShape 98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39993" name="AutoShape 99"/>
            <p:cNvCxnSpPr>
              <a:cxnSpLocks noChangeShapeType="1"/>
              <a:stCxn id="39992" idx="2"/>
              <a:endCxn id="39974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994" name="AutoShape 100"/>
            <p:cNvCxnSpPr>
              <a:cxnSpLocks noChangeShapeType="1"/>
              <a:stCxn id="39992" idx="2"/>
              <a:endCxn id="39973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995" name="Text Box 101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39941" name="Rectangle 103"/>
          <p:cNvSpPr>
            <a:spLocks noChangeArrowheads="1"/>
          </p:cNvSpPr>
          <p:nvPr/>
        </p:nvSpPr>
        <p:spPr bwMode="auto">
          <a:xfrm>
            <a:off x="304800" y="2686050"/>
            <a:ext cx="3962400" cy="2133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Integrator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sz="2600" dirty="0" smtClean="0"/>
              <a:t>A </a:t>
            </a:r>
            <a:r>
              <a:rPr lang="en-US" sz="2600" dirty="0" smtClean="0">
                <a:solidFill>
                  <a:schemeClr val="accent2"/>
                </a:solidFill>
              </a:rPr>
              <a:t>system integrator</a:t>
            </a:r>
            <a:r>
              <a:rPr lang="en-US" sz="2600" dirty="0" smtClean="0"/>
              <a:t> is responsible for integrating new and existing software components to create systems that satisfy a particular set of customer requirements.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609600" y="2362200"/>
            <a:ext cx="8139113" cy="3714750"/>
            <a:chOff x="96" y="1296"/>
            <a:chExt cx="5524" cy="2736"/>
          </a:xfrm>
        </p:grpSpPr>
        <p:sp>
          <p:nvSpPr>
            <p:cNvPr id="40966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0967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0968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0969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0970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40971" name="AutoShape 10"/>
            <p:cNvCxnSpPr>
              <a:cxnSpLocks noChangeShapeType="1"/>
              <a:stCxn id="40966" idx="3"/>
              <a:endCxn id="40967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0972" name="AutoShape 11"/>
            <p:cNvCxnSpPr>
              <a:cxnSpLocks noChangeShapeType="1"/>
              <a:stCxn id="40967" idx="3"/>
              <a:endCxn id="40968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0973" name="AutoShape 12"/>
            <p:cNvCxnSpPr>
              <a:cxnSpLocks noChangeShapeType="1"/>
              <a:stCxn id="40966" idx="2"/>
              <a:endCxn id="40970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974" name="AutoShape 13"/>
            <p:cNvCxnSpPr>
              <a:cxnSpLocks noChangeShapeType="1"/>
              <a:stCxn id="40967" idx="2"/>
              <a:endCxn id="40970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975" name="AutoShape 14"/>
            <p:cNvCxnSpPr>
              <a:cxnSpLocks noChangeShapeType="1"/>
              <a:stCxn id="40968" idx="2"/>
              <a:endCxn id="40969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76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0977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0978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0979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0980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0981" name="AutoShape 20"/>
            <p:cNvCxnSpPr>
              <a:cxnSpLocks noChangeShapeType="1"/>
              <a:stCxn id="40970" idx="3"/>
              <a:endCxn id="40969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82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0983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1057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8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9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0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61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0984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1052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3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4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5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6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0985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1047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8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9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0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1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0986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1042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5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6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0987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0988" name="Text Box 47"/>
            <p:cNvSpPr txBox="1">
              <a:spLocks noChangeArrowheads="1"/>
            </p:cNvSpPr>
            <p:nvPr/>
          </p:nvSpPr>
          <p:spPr bwMode="auto">
            <a:xfrm>
              <a:off x="1776" y="1815"/>
              <a:ext cx="560" cy="3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System </a:t>
              </a:r>
            </a:p>
            <a:p>
              <a:r>
                <a:rPr lang="en-US" sz="1200">
                  <a:solidFill>
                    <a:schemeClr val="accent2"/>
                  </a:solidFill>
                </a:rPr>
                <a:t>integrator</a:t>
              </a:r>
            </a:p>
          </p:txBody>
        </p:sp>
        <p:sp>
          <p:nvSpPr>
            <p:cNvPr id="40989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0990" name="AutoShape 49"/>
            <p:cNvCxnSpPr>
              <a:cxnSpLocks noChangeShapeType="1"/>
              <a:stCxn id="40969" idx="2"/>
              <a:endCxn id="40989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0991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0992" name="Text Box 51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40993" name="Text Box 52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40994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1037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8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39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0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1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0995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0996" name="Group 60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1030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1032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3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5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6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1031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40997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0998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0999" name="AutoShape 70"/>
            <p:cNvCxnSpPr>
              <a:cxnSpLocks noChangeShapeType="1"/>
              <a:stCxn id="40968" idx="3"/>
              <a:endCxn id="40997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1000" name="AutoShape 71"/>
            <p:cNvCxnSpPr>
              <a:cxnSpLocks noChangeShapeType="1"/>
              <a:stCxn id="40997" idx="3"/>
              <a:endCxn id="40998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1001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1002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1003" name="AutoShape 74"/>
            <p:cNvCxnSpPr>
              <a:cxnSpLocks noChangeShapeType="1"/>
              <a:stCxn id="40997" idx="2"/>
              <a:endCxn id="40969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004" name="AutoShape 75"/>
            <p:cNvCxnSpPr>
              <a:cxnSpLocks noChangeShapeType="1"/>
              <a:stCxn id="40998" idx="2"/>
              <a:endCxn id="40969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1005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1025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6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7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8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9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1006" name="Text Box 82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41007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1008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1009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Mitigation</a:t>
              </a:r>
            </a:p>
          </p:txBody>
        </p:sp>
        <p:cxnSp>
          <p:nvCxnSpPr>
            <p:cNvPr id="41010" name="AutoShape 86"/>
            <p:cNvCxnSpPr>
              <a:cxnSpLocks noChangeShapeType="1"/>
              <a:stCxn id="40969" idx="1"/>
              <a:endCxn id="41009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011" name="AutoShape 87"/>
            <p:cNvCxnSpPr>
              <a:cxnSpLocks noChangeShapeType="1"/>
              <a:stCxn id="40970" idx="2"/>
              <a:endCxn id="41009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012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1013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1014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1020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1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2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3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24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1015" name="Text Box 96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41016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1017" name="AutoShape 98"/>
            <p:cNvCxnSpPr>
              <a:cxnSpLocks noChangeShapeType="1"/>
              <a:stCxn id="41016" idx="2"/>
              <a:endCxn id="40998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018" name="AutoShape 99"/>
            <p:cNvCxnSpPr>
              <a:cxnSpLocks noChangeShapeType="1"/>
              <a:stCxn id="41016" idx="2"/>
              <a:endCxn id="40997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019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0965" name="Rectangle 101"/>
          <p:cNvSpPr>
            <a:spLocks noChangeArrowheads="1"/>
          </p:cNvSpPr>
          <p:nvPr/>
        </p:nvSpPr>
        <p:spPr bwMode="auto">
          <a:xfrm>
            <a:off x="457200" y="2819400"/>
            <a:ext cx="5105400" cy="2133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Administrators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160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en-US" sz="2600" dirty="0" smtClean="0">
                <a:solidFill>
                  <a:schemeClr val="accent2"/>
                </a:solidFill>
              </a:rPr>
              <a:t>System administrators</a:t>
            </a:r>
            <a:r>
              <a:rPr lang="en-US" sz="2600" dirty="0" smtClean="0"/>
              <a:t> are responsible for managing and securing one or more systems including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installing and removing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installing patches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managing system privileges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609600" y="2362200"/>
            <a:ext cx="8139113" cy="3714750"/>
            <a:chOff x="96" y="1296"/>
            <a:chExt cx="5524" cy="2736"/>
          </a:xfrm>
        </p:grpSpPr>
        <p:sp>
          <p:nvSpPr>
            <p:cNvPr id="41990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1992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1993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41995" name="AutoShape 10"/>
            <p:cNvCxnSpPr>
              <a:cxnSpLocks noChangeShapeType="1"/>
              <a:stCxn id="41990" idx="3"/>
              <a:endCxn id="41991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1996" name="AutoShape 11"/>
            <p:cNvCxnSpPr>
              <a:cxnSpLocks noChangeShapeType="1"/>
              <a:stCxn id="41991" idx="3"/>
              <a:endCxn id="41992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1997" name="AutoShape 12"/>
            <p:cNvCxnSpPr>
              <a:cxnSpLocks noChangeShapeType="1"/>
              <a:stCxn id="41990" idx="2"/>
              <a:endCxn id="41994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8" name="AutoShape 13"/>
            <p:cNvCxnSpPr>
              <a:cxnSpLocks noChangeShapeType="1"/>
              <a:stCxn id="41991" idx="2"/>
              <a:endCxn id="41994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999" name="AutoShape 14"/>
            <p:cNvCxnSpPr>
              <a:cxnSpLocks noChangeShapeType="1"/>
              <a:stCxn id="41992" idx="2"/>
              <a:endCxn id="41993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00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2001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2004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2005" name="AutoShape 20"/>
            <p:cNvCxnSpPr>
              <a:cxnSpLocks noChangeShapeType="1"/>
              <a:stCxn id="41994" idx="3"/>
              <a:endCxn id="41993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06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2081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2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3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4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5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2008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2076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7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8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9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80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2009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2071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2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3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4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5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2010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2066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7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8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9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0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2011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2012" name="Text Box 47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42013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2014" name="AutoShape 49"/>
            <p:cNvCxnSpPr>
              <a:cxnSpLocks noChangeShapeType="1"/>
              <a:stCxn id="41993" idx="2"/>
              <a:endCxn id="42013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15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2016" name="Text Box 51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42017" name="Text Box 52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42018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2061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2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3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4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5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2019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2020" name="Group 60"/>
            <p:cNvGrpSpPr>
              <a:grpSpLocks/>
            </p:cNvGrpSpPr>
            <p:nvPr/>
          </p:nvGrpSpPr>
          <p:grpSpPr bwMode="auto">
            <a:xfrm>
              <a:off x="3264" y="1680"/>
              <a:ext cx="910" cy="375"/>
              <a:chOff x="3312" y="1786"/>
              <a:chExt cx="910" cy="375"/>
            </a:xfrm>
          </p:grpSpPr>
          <p:grpSp>
            <p:nvGrpSpPr>
              <p:cNvPr id="42054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2056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7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59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60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2055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26"/>
                <a:ext cx="720" cy="33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accent2"/>
                    </a:solidFill>
                  </a:rPr>
                  <a:t>System </a:t>
                </a:r>
              </a:p>
              <a:p>
                <a:r>
                  <a:rPr lang="en-US" sz="1200">
                    <a:solidFill>
                      <a:schemeClr val="accent2"/>
                    </a:solidFill>
                  </a:rPr>
                  <a:t>administrator</a:t>
                </a:r>
              </a:p>
            </p:txBody>
          </p:sp>
        </p:grpSp>
        <p:sp>
          <p:nvSpPr>
            <p:cNvPr id="42021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2022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2023" name="AutoShape 70"/>
            <p:cNvCxnSpPr>
              <a:cxnSpLocks noChangeShapeType="1"/>
              <a:stCxn id="41992" idx="3"/>
              <a:endCxn id="42021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2024" name="AutoShape 71"/>
            <p:cNvCxnSpPr>
              <a:cxnSpLocks noChangeShapeType="1"/>
              <a:stCxn id="42021" idx="3"/>
              <a:endCxn id="42022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2025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2026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2027" name="AutoShape 74"/>
            <p:cNvCxnSpPr>
              <a:cxnSpLocks noChangeShapeType="1"/>
              <a:stCxn id="42021" idx="2"/>
              <a:endCxn id="41993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28" name="AutoShape 75"/>
            <p:cNvCxnSpPr>
              <a:cxnSpLocks noChangeShapeType="1"/>
              <a:stCxn id="42022" idx="2"/>
              <a:endCxn id="41993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2029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2049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1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3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2030" name="Text Box 82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42031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2032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2033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Mitigation</a:t>
              </a:r>
            </a:p>
          </p:txBody>
        </p:sp>
        <p:cxnSp>
          <p:nvCxnSpPr>
            <p:cNvPr id="42034" name="AutoShape 86"/>
            <p:cNvCxnSpPr>
              <a:cxnSpLocks noChangeShapeType="1"/>
              <a:stCxn id="41993" idx="1"/>
              <a:endCxn id="42033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35" name="AutoShape 87"/>
            <p:cNvCxnSpPr>
              <a:cxnSpLocks noChangeShapeType="1"/>
              <a:stCxn id="41994" idx="2"/>
              <a:endCxn id="42033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36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2037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2044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5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7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42040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2041" name="AutoShape 98"/>
            <p:cNvCxnSpPr>
              <a:cxnSpLocks noChangeShapeType="1"/>
              <a:stCxn id="42040" idx="2"/>
              <a:endCxn id="42022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042" name="AutoShape 99"/>
            <p:cNvCxnSpPr>
              <a:cxnSpLocks noChangeShapeType="1"/>
              <a:stCxn id="42040" idx="2"/>
              <a:endCxn id="42021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2043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1989" name="Freeform 105"/>
          <p:cNvSpPr>
            <a:spLocks/>
          </p:cNvSpPr>
          <p:nvPr/>
        </p:nvSpPr>
        <p:spPr bwMode="auto">
          <a:xfrm>
            <a:off x="3962400" y="2133600"/>
            <a:ext cx="4876800" cy="2133600"/>
          </a:xfrm>
          <a:custGeom>
            <a:avLst/>
            <a:gdLst>
              <a:gd name="T0" fmla="*/ 76200 w 3072"/>
              <a:gd name="T1" fmla="*/ 2133600 h 1296"/>
              <a:gd name="T2" fmla="*/ 4876800 w 3072"/>
              <a:gd name="T3" fmla="*/ 2133600 h 1296"/>
              <a:gd name="T4" fmla="*/ 4876800 w 3072"/>
              <a:gd name="T5" fmla="*/ 0 h 1296"/>
              <a:gd name="T6" fmla="*/ 1981200 w 3072"/>
              <a:gd name="T7" fmla="*/ 0 h 1296"/>
              <a:gd name="T8" fmla="*/ 0 w 3072"/>
              <a:gd name="T9" fmla="*/ 1106311 h 1296"/>
              <a:gd name="T10" fmla="*/ 0 w 3072"/>
              <a:gd name="T11" fmla="*/ 2133600 h 1296"/>
              <a:gd name="T12" fmla="*/ 76200 w 3072"/>
              <a:gd name="T13" fmla="*/ 213360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72"/>
              <a:gd name="T22" fmla="*/ 0 h 1296"/>
              <a:gd name="T23" fmla="*/ 3072 w 307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72" h="1296">
                <a:moveTo>
                  <a:pt x="48" y="1296"/>
                </a:moveTo>
                <a:lnTo>
                  <a:pt x="3072" y="1296"/>
                </a:lnTo>
                <a:lnTo>
                  <a:pt x="3072" y="0"/>
                </a:lnTo>
                <a:lnTo>
                  <a:pt x="1248" y="0"/>
                </a:lnTo>
                <a:lnTo>
                  <a:pt x="0" y="672"/>
                </a:lnTo>
                <a:lnTo>
                  <a:pt x="0" y="1296"/>
                </a:lnTo>
                <a:lnTo>
                  <a:pt x="48" y="129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lIns="92309" tIns="46154" rIns="92309" bIns="46154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Network Administrators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smtClean="0">
                <a:solidFill>
                  <a:schemeClr val="accent2"/>
                </a:solidFill>
              </a:rPr>
              <a:t>Network administrators</a:t>
            </a:r>
            <a:r>
              <a:rPr lang="en-US" smtClean="0"/>
              <a:t> are responsible for managing the secure operations of networks.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609600" y="2362200"/>
            <a:ext cx="8286750" cy="3714750"/>
            <a:chOff x="96" y="1296"/>
            <a:chExt cx="5624" cy="2736"/>
          </a:xfrm>
        </p:grpSpPr>
        <p:sp>
          <p:nvSpPr>
            <p:cNvPr id="43014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3015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3016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3017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3018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43019" name="AutoShape 10"/>
            <p:cNvCxnSpPr>
              <a:cxnSpLocks noChangeShapeType="1"/>
              <a:stCxn id="43014" idx="3"/>
              <a:endCxn id="43015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3020" name="AutoShape 11"/>
            <p:cNvCxnSpPr>
              <a:cxnSpLocks noChangeShapeType="1"/>
              <a:stCxn id="43015" idx="3"/>
              <a:endCxn id="43016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3021" name="AutoShape 12"/>
            <p:cNvCxnSpPr>
              <a:cxnSpLocks noChangeShapeType="1"/>
              <a:stCxn id="43014" idx="2"/>
              <a:endCxn id="43018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2" name="AutoShape 13"/>
            <p:cNvCxnSpPr>
              <a:cxnSpLocks noChangeShapeType="1"/>
              <a:stCxn id="43015" idx="2"/>
              <a:endCxn id="43018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3" name="AutoShape 14"/>
            <p:cNvCxnSpPr>
              <a:cxnSpLocks noChangeShapeType="1"/>
              <a:stCxn id="43016" idx="2"/>
              <a:endCxn id="43017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4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3029" name="AutoShape 20"/>
            <p:cNvCxnSpPr>
              <a:cxnSpLocks noChangeShapeType="1"/>
              <a:stCxn id="43018" idx="3"/>
              <a:endCxn id="43017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30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3031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3105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6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7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8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9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3032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3100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1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2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3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4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3033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3095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6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7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8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9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3034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3090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1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2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3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4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3035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3036" name="Text Box 47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43037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3038" name="AutoShape 49"/>
            <p:cNvCxnSpPr>
              <a:cxnSpLocks noChangeShapeType="1"/>
              <a:stCxn id="43017" idx="2"/>
              <a:endCxn id="43037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39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3040" name="Text Box 51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43041" name="Text Box 52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43042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3085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6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7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8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3043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3044" name="Group 60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3078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3080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1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3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4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3079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43045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3046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3047" name="AutoShape 70"/>
            <p:cNvCxnSpPr>
              <a:cxnSpLocks noChangeShapeType="1"/>
              <a:stCxn id="43016" idx="3"/>
              <a:endCxn id="43045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3048" name="AutoShape 71"/>
            <p:cNvCxnSpPr>
              <a:cxnSpLocks noChangeShapeType="1"/>
              <a:stCxn id="43045" idx="3"/>
              <a:endCxn id="43046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3049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3050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3051" name="AutoShape 74"/>
            <p:cNvCxnSpPr>
              <a:cxnSpLocks noChangeShapeType="1"/>
              <a:stCxn id="43045" idx="2"/>
              <a:endCxn id="43017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52" name="AutoShape 75"/>
            <p:cNvCxnSpPr>
              <a:cxnSpLocks noChangeShapeType="1"/>
              <a:stCxn id="43046" idx="2"/>
              <a:endCxn id="43017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3053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3073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4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5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6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7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3054" name="Text Box 82"/>
            <p:cNvSpPr txBox="1">
              <a:spLocks noChangeArrowheads="1"/>
            </p:cNvSpPr>
            <p:nvPr/>
          </p:nvSpPr>
          <p:spPr bwMode="auto">
            <a:xfrm>
              <a:off x="4999" y="1719"/>
              <a:ext cx="721" cy="3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Network </a:t>
              </a:r>
            </a:p>
            <a:p>
              <a:r>
                <a:rPr lang="en-US" sz="1200">
                  <a:solidFill>
                    <a:schemeClr val="accent2"/>
                  </a:solidFill>
                </a:rPr>
                <a:t>administrator</a:t>
              </a:r>
            </a:p>
          </p:txBody>
        </p:sp>
        <p:sp>
          <p:nvSpPr>
            <p:cNvPr id="43055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3056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3057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Mitigation</a:t>
              </a:r>
            </a:p>
          </p:txBody>
        </p:sp>
        <p:cxnSp>
          <p:nvCxnSpPr>
            <p:cNvPr id="43058" name="AutoShape 86"/>
            <p:cNvCxnSpPr>
              <a:cxnSpLocks noChangeShapeType="1"/>
              <a:stCxn id="43017" idx="1"/>
              <a:endCxn id="43057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59" name="AutoShape 87"/>
            <p:cNvCxnSpPr>
              <a:cxnSpLocks noChangeShapeType="1"/>
              <a:stCxn id="43018" idx="2"/>
              <a:endCxn id="43057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60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3061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3062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3068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69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0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1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72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3063" name="Text Box 96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43064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3065" name="AutoShape 98"/>
            <p:cNvCxnSpPr>
              <a:cxnSpLocks noChangeShapeType="1"/>
              <a:stCxn id="43064" idx="2"/>
              <a:endCxn id="43046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66" name="AutoShape 99"/>
            <p:cNvCxnSpPr>
              <a:cxnSpLocks noChangeShapeType="1"/>
              <a:stCxn id="43064" idx="2"/>
              <a:endCxn id="43045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67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3013" name="Rectangle 101"/>
          <p:cNvSpPr>
            <a:spLocks noChangeArrowheads="1"/>
          </p:cNvSpPr>
          <p:nvPr/>
        </p:nvSpPr>
        <p:spPr bwMode="auto">
          <a:xfrm>
            <a:off x="5257800" y="2057400"/>
            <a:ext cx="3657600" cy="426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Analyst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smtClean="0"/>
              <a:t>A </a:t>
            </a:r>
            <a:r>
              <a:rPr lang="en-US" smtClean="0">
                <a:solidFill>
                  <a:schemeClr val="accent2"/>
                </a:solidFill>
              </a:rPr>
              <a:t>security analyst</a:t>
            </a:r>
            <a:r>
              <a:rPr lang="en-US" smtClean="0"/>
              <a:t> is concerned with properties of security flaws and how to identify them. 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609600" y="2362200"/>
            <a:ext cx="8139113" cy="3714750"/>
            <a:chOff x="96" y="1296"/>
            <a:chExt cx="5524" cy="2736"/>
          </a:xfrm>
        </p:grpSpPr>
        <p:sp>
          <p:nvSpPr>
            <p:cNvPr id="44038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4039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4040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4041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4042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44043" name="AutoShape 10"/>
            <p:cNvCxnSpPr>
              <a:cxnSpLocks noChangeShapeType="1"/>
              <a:stCxn id="44038" idx="3"/>
              <a:endCxn id="44039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4044" name="AutoShape 11"/>
            <p:cNvCxnSpPr>
              <a:cxnSpLocks noChangeShapeType="1"/>
              <a:stCxn id="44039" idx="3"/>
              <a:endCxn id="44040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4045" name="AutoShape 12"/>
            <p:cNvCxnSpPr>
              <a:cxnSpLocks noChangeShapeType="1"/>
              <a:stCxn id="44038" idx="2"/>
              <a:endCxn id="44042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46" name="AutoShape 13"/>
            <p:cNvCxnSpPr>
              <a:cxnSpLocks noChangeShapeType="1"/>
              <a:stCxn id="44039" idx="2"/>
              <a:endCxn id="44042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47" name="AutoShape 14"/>
            <p:cNvCxnSpPr>
              <a:cxnSpLocks noChangeShapeType="1"/>
              <a:stCxn id="44040" idx="2"/>
              <a:endCxn id="44041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48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4049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4050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4051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4052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4053" name="AutoShape 20"/>
            <p:cNvCxnSpPr>
              <a:cxnSpLocks noChangeShapeType="1"/>
              <a:stCxn id="44042" idx="3"/>
              <a:endCxn id="44041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54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4055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4129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0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1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2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3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4056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4124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5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6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7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8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4057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4119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0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3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4058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4114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5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6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7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4059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4060" name="Text Box 47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44061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4062" name="AutoShape 49"/>
            <p:cNvCxnSpPr>
              <a:cxnSpLocks noChangeShapeType="1"/>
              <a:stCxn id="44041" idx="2"/>
              <a:endCxn id="44061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63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4064" name="Text Box 51"/>
            <p:cNvSpPr txBox="1">
              <a:spLocks noChangeArrowheads="1"/>
            </p:cNvSpPr>
            <p:nvPr/>
          </p:nvSpPr>
          <p:spPr bwMode="auto">
            <a:xfrm>
              <a:off x="432" y="3399"/>
              <a:ext cx="498" cy="33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Security</a:t>
              </a:r>
            </a:p>
            <a:p>
              <a:r>
                <a:rPr lang="en-US" sz="1200">
                  <a:solidFill>
                    <a:schemeClr val="accent2"/>
                  </a:solidFill>
                </a:rPr>
                <a:t>analyst</a:t>
              </a:r>
            </a:p>
          </p:txBody>
        </p:sp>
        <p:sp>
          <p:nvSpPr>
            <p:cNvPr id="44065" name="Text Box 52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44066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4109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0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1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2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3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4067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4068" name="Group 60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4102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4104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5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7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8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4103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44069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4070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4071" name="AutoShape 70"/>
            <p:cNvCxnSpPr>
              <a:cxnSpLocks noChangeShapeType="1"/>
              <a:stCxn id="44040" idx="3"/>
              <a:endCxn id="44069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4072" name="AutoShape 71"/>
            <p:cNvCxnSpPr>
              <a:cxnSpLocks noChangeShapeType="1"/>
              <a:stCxn id="44069" idx="3"/>
              <a:endCxn id="44070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4073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4074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4075" name="AutoShape 74"/>
            <p:cNvCxnSpPr>
              <a:cxnSpLocks noChangeShapeType="1"/>
              <a:stCxn id="44069" idx="2"/>
              <a:endCxn id="44041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76" name="AutoShape 75"/>
            <p:cNvCxnSpPr>
              <a:cxnSpLocks noChangeShapeType="1"/>
              <a:stCxn id="44070" idx="2"/>
              <a:endCxn id="44041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4077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4097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8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9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0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01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4078" name="Text Box 82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44079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4080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4081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Mitigation</a:t>
              </a:r>
            </a:p>
          </p:txBody>
        </p:sp>
        <p:cxnSp>
          <p:nvCxnSpPr>
            <p:cNvPr id="44082" name="AutoShape 86"/>
            <p:cNvCxnSpPr>
              <a:cxnSpLocks noChangeShapeType="1"/>
              <a:stCxn id="44041" idx="1"/>
              <a:endCxn id="44081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83" name="AutoShape 87"/>
            <p:cNvCxnSpPr>
              <a:cxnSpLocks noChangeShapeType="1"/>
              <a:stCxn id="44042" idx="2"/>
              <a:endCxn id="44081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84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4085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4086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4092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3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4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5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96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4087" name="Text Box 96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44088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4089" name="AutoShape 98"/>
            <p:cNvCxnSpPr>
              <a:cxnSpLocks noChangeShapeType="1"/>
              <a:stCxn id="44088" idx="2"/>
              <a:endCxn id="44070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90" name="AutoShape 99"/>
            <p:cNvCxnSpPr>
              <a:cxnSpLocks noChangeShapeType="1"/>
              <a:stCxn id="44088" idx="2"/>
              <a:endCxn id="44069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91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4037" name="Rectangle 101"/>
          <p:cNvSpPr>
            <a:spLocks noChangeArrowheads="1"/>
          </p:cNvSpPr>
          <p:nvPr/>
        </p:nvSpPr>
        <p:spPr bwMode="auto">
          <a:xfrm>
            <a:off x="381000" y="3429000"/>
            <a:ext cx="3962400" cy="2819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Vulnerability Analyst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smtClean="0"/>
              <a:t>A </a:t>
            </a:r>
            <a:r>
              <a:rPr lang="en-US" smtClean="0">
                <a:solidFill>
                  <a:schemeClr val="accent2"/>
                </a:solidFill>
              </a:rPr>
              <a:t>vulnerability analyst</a:t>
            </a:r>
            <a:r>
              <a:rPr lang="en-US" smtClean="0"/>
              <a:t> is concerned with analyzing vulnerabilities in existing and deployed programs.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609600" y="2362200"/>
            <a:ext cx="8139113" cy="3714750"/>
            <a:chOff x="96" y="1296"/>
            <a:chExt cx="5524" cy="2736"/>
          </a:xfrm>
        </p:grpSpPr>
        <p:sp>
          <p:nvSpPr>
            <p:cNvPr id="45062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5063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5064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Program</a:t>
              </a:r>
            </a:p>
          </p:txBody>
        </p:sp>
        <p:sp>
          <p:nvSpPr>
            <p:cNvPr id="45065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5066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Security flaw</a:t>
              </a:r>
            </a:p>
          </p:txBody>
        </p:sp>
        <p:cxnSp>
          <p:nvCxnSpPr>
            <p:cNvPr id="45067" name="AutoShape 10"/>
            <p:cNvCxnSpPr>
              <a:cxnSpLocks noChangeShapeType="1"/>
              <a:stCxn id="45062" idx="3"/>
              <a:endCxn id="45063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5068" name="AutoShape 11"/>
            <p:cNvCxnSpPr>
              <a:cxnSpLocks noChangeShapeType="1"/>
              <a:stCxn id="45063" idx="3"/>
              <a:endCxn id="45064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5069" name="AutoShape 12"/>
            <p:cNvCxnSpPr>
              <a:cxnSpLocks noChangeShapeType="1"/>
              <a:stCxn id="45062" idx="2"/>
              <a:endCxn id="45066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070" name="AutoShape 13"/>
            <p:cNvCxnSpPr>
              <a:cxnSpLocks noChangeShapeType="1"/>
              <a:stCxn id="45063" idx="2"/>
              <a:endCxn id="45066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071" name="AutoShape 14"/>
            <p:cNvCxnSpPr>
              <a:cxnSpLocks noChangeShapeType="1"/>
              <a:stCxn id="45064" idx="2"/>
              <a:endCxn id="45065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72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5073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5074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5077" name="AutoShape 20"/>
            <p:cNvCxnSpPr>
              <a:cxnSpLocks noChangeShapeType="1"/>
              <a:stCxn id="45066" idx="3"/>
              <a:endCxn id="45065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78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5079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5153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4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5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6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7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5080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5148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0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1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2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5081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5143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4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6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5082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5138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2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5083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5084" name="Text Box 47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45085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5086" name="AutoShape 49"/>
            <p:cNvCxnSpPr>
              <a:cxnSpLocks noChangeShapeType="1"/>
              <a:stCxn id="45065" idx="2"/>
              <a:endCxn id="45085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656" y="3160"/>
              <a:ext cx="685" cy="3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Vulnerability</a:t>
              </a:r>
            </a:p>
            <a:p>
              <a:r>
                <a:rPr lang="en-US" sz="1200">
                  <a:solidFill>
                    <a:schemeClr val="accent2"/>
                  </a:solidFill>
                </a:rPr>
                <a:t>analyst</a:t>
              </a:r>
            </a:p>
          </p:txBody>
        </p:sp>
        <p:grpSp>
          <p:nvGrpSpPr>
            <p:cNvPr id="45090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5133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4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6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5091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5092" name="Group 60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5126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5128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9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0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1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2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5127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45093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5094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5095" name="AutoShape 70"/>
            <p:cNvCxnSpPr>
              <a:cxnSpLocks noChangeShapeType="1"/>
              <a:stCxn id="45064" idx="3"/>
              <a:endCxn id="45093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5096" name="AutoShape 71"/>
            <p:cNvCxnSpPr>
              <a:cxnSpLocks noChangeShapeType="1"/>
              <a:stCxn id="45093" idx="3"/>
              <a:endCxn id="45094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5097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5098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5099" name="AutoShape 74"/>
            <p:cNvCxnSpPr>
              <a:cxnSpLocks noChangeShapeType="1"/>
              <a:stCxn id="45093" idx="2"/>
              <a:endCxn id="45065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100" name="AutoShape 75"/>
            <p:cNvCxnSpPr>
              <a:cxnSpLocks noChangeShapeType="1"/>
              <a:stCxn id="45094" idx="2"/>
              <a:endCxn id="45065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5101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5121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2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3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4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5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5102" name="Text Box 82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45103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5104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5105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Mitigation</a:t>
              </a:r>
            </a:p>
          </p:txBody>
        </p:sp>
        <p:cxnSp>
          <p:nvCxnSpPr>
            <p:cNvPr id="45106" name="AutoShape 86"/>
            <p:cNvCxnSpPr>
              <a:cxnSpLocks noChangeShapeType="1"/>
              <a:stCxn id="45065" idx="1"/>
              <a:endCxn id="45105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107" name="AutoShape 87"/>
            <p:cNvCxnSpPr>
              <a:cxnSpLocks noChangeShapeType="1"/>
              <a:stCxn id="45066" idx="2"/>
              <a:endCxn id="45105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108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5109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5110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5116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0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5111" name="Text Box 96"/>
            <p:cNvSpPr txBox="1">
              <a:spLocks noChangeArrowheads="1"/>
            </p:cNvSpPr>
            <p:nvPr/>
          </p:nvSpPr>
          <p:spPr bwMode="auto">
            <a:xfrm>
              <a:off x="1727" y="3850"/>
              <a:ext cx="87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 researcher</a:t>
              </a:r>
            </a:p>
          </p:txBody>
        </p:sp>
        <p:sp>
          <p:nvSpPr>
            <p:cNvPr id="45112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5113" name="AutoShape 98"/>
            <p:cNvCxnSpPr>
              <a:cxnSpLocks noChangeShapeType="1"/>
              <a:stCxn id="45112" idx="2"/>
              <a:endCxn id="45094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5114" name="AutoShape 99"/>
            <p:cNvCxnSpPr>
              <a:cxnSpLocks noChangeShapeType="1"/>
              <a:stCxn id="45112" idx="2"/>
              <a:endCxn id="45093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5115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5061" name="Rectangle 101"/>
          <p:cNvSpPr>
            <a:spLocks noChangeArrowheads="1"/>
          </p:cNvSpPr>
          <p:nvPr/>
        </p:nvSpPr>
        <p:spPr bwMode="auto">
          <a:xfrm>
            <a:off x="5181600" y="2209800"/>
            <a:ext cx="3657600" cy="411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Researcher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1600200"/>
          </a:xfrm>
        </p:spPr>
        <p:txBody>
          <a:bodyPr/>
          <a:lstStyle/>
          <a:p>
            <a:pPr marL="0" indent="0" eaLnBrk="1" hangingPunct="1"/>
            <a:r>
              <a:rPr lang="en-US" smtClean="0"/>
              <a:t>A </a:t>
            </a:r>
            <a:r>
              <a:rPr lang="en-US" smtClean="0">
                <a:solidFill>
                  <a:schemeClr val="accent2"/>
                </a:solidFill>
              </a:rPr>
              <a:t>security researcher</a:t>
            </a:r>
            <a:r>
              <a:rPr lang="en-US" smtClean="0"/>
              <a:t> develops mitigation strategies and solutions and who may be employed in industry, academia, or government.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609600" y="2362200"/>
            <a:ext cx="8139113" cy="3716338"/>
            <a:chOff x="96" y="1296"/>
            <a:chExt cx="5524" cy="2737"/>
          </a:xfrm>
        </p:grpSpPr>
        <p:sp>
          <p:nvSpPr>
            <p:cNvPr id="46086" name="AutoShape 5"/>
            <p:cNvSpPr>
              <a:spLocks noChangeArrowheads="1"/>
            </p:cNvSpPr>
            <p:nvPr/>
          </p:nvSpPr>
          <p:spPr bwMode="auto">
            <a:xfrm>
              <a:off x="216" y="2208"/>
              <a:ext cx="480" cy="28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Source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46087" name="AutoShape 6"/>
            <p:cNvSpPr>
              <a:spLocks noChangeArrowheads="1"/>
            </p:cNvSpPr>
            <p:nvPr/>
          </p:nvSpPr>
          <p:spPr bwMode="auto">
            <a:xfrm>
              <a:off x="1344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Software</a:t>
              </a:r>
            </a:p>
            <a:p>
              <a:pPr algn="ctr"/>
              <a:r>
                <a:rPr lang="en-US" dirty="0"/>
                <a:t>component</a:t>
              </a:r>
            </a:p>
          </p:txBody>
        </p:sp>
        <p:sp>
          <p:nvSpPr>
            <p:cNvPr id="46088" name="AutoShape 7"/>
            <p:cNvSpPr>
              <a:spLocks noChangeArrowheads="1"/>
            </p:cNvSpPr>
            <p:nvPr/>
          </p:nvSpPr>
          <p:spPr bwMode="auto">
            <a:xfrm>
              <a:off x="2592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46089" name="AutoShape 8"/>
            <p:cNvSpPr>
              <a:spLocks noChangeArrowheads="1"/>
            </p:cNvSpPr>
            <p:nvPr/>
          </p:nvSpPr>
          <p:spPr bwMode="auto">
            <a:xfrm>
              <a:off x="36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Vulnerability</a:t>
              </a:r>
            </a:p>
          </p:txBody>
        </p:sp>
        <p:sp>
          <p:nvSpPr>
            <p:cNvPr id="46090" name="AutoShape 9"/>
            <p:cNvSpPr>
              <a:spLocks noChangeArrowheads="1"/>
            </p:cNvSpPr>
            <p:nvPr/>
          </p:nvSpPr>
          <p:spPr bwMode="auto">
            <a:xfrm>
              <a:off x="96" y="29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 flaw</a:t>
              </a:r>
            </a:p>
          </p:txBody>
        </p:sp>
        <p:cxnSp>
          <p:nvCxnSpPr>
            <p:cNvPr id="46091" name="AutoShape 10"/>
            <p:cNvCxnSpPr>
              <a:cxnSpLocks noChangeShapeType="1"/>
              <a:stCxn id="46086" idx="3"/>
              <a:endCxn id="46087" idx="1"/>
            </p:cNvCxnSpPr>
            <p:nvPr/>
          </p:nvCxnSpPr>
          <p:spPr bwMode="auto">
            <a:xfrm>
              <a:off x="696" y="2352"/>
              <a:ext cx="64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6092" name="AutoShape 11"/>
            <p:cNvCxnSpPr>
              <a:cxnSpLocks noChangeShapeType="1"/>
              <a:stCxn id="46087" idx="3"/>
              <a:endCxn id="46088" idx="1"/>
            </p:cNvCxnSpPr>
            <p:nvPr/>
          </p:nvCxnSpPr>
          <p:spPr bwMode="auto">
            <a:xfrm>
              <a:off x="1920" y="2352"/>
              <a:ext cx="67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6093" name="AutoShape 12"/>
            <p:cNvCxnSpPr>
              <a:cxnSpLocks noChangeShapeType="1"/>
              <a:stCxn id="46086" idx="2"/>
              <a:endCxn id="46090" idx="0"/>
            </p:cNvCxnSpPr>
            <p:nvPr/>
          </p:nvCxnSpPr>
          <p:spPr bwMode="auto">
            <a:xfrm>
              <a:off x="456" y="2496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094" name="AutoShape 13"/>
            <p:cNvCxnSpPr>
              <a:cxnSpLocks noChangeShapeType="1"/>
              <a:stCxn id="46087" idx="2"/>
              <a:endCxn id="46090" idx="3"/>
            </p:cNvCxnSpPr>
            <p:nvPr/>
          </p:nvCxnSpPr>
          <p:spPr bwMode="auto">
            <a:xfrm flipH="1">
              <a:off x="816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095" name="AutoShape 14"/>
            <p:cNvCxnSpPr>
              <a:cxnSpLocks noChangeShapeType="1"/>
              <a:stCxn id="46088" idx="2"/>
              <a:endCxn id="46089" idx="1"/>
            </p:cNvCxnSpPr>
            <p:nvPr/>
          </p:nvCxnSpPr>
          <p:spPr bwMode="auto">
            <a:xfrm>
              <a:off x="2880" y="2544"/>
              <a:ext cx="816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6096" name="Text Box 15"/>
            <p:cNvSpPr txBox="1">
              <a:spLocks noChangeArrowheads="1"/>
            </p:cNvSpPr>
            <p:nvPr/>
          </p:nvSpPr>
          <p:spPr bwMode="auto">
            <a:xfrm>
              <a:off x="432" y="2594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6097" name="Text Box 16"/>
            <p:cNvSpPr txBox="1">
              <a:spLocks noChangeArrowheads="1"/>
            </p:cNvSpPr>
            <p:nvPr/>
          </p:nvSpPr>
          <p:spPr bwMode="auto">
            <a:xfrm>
              <a:off x="1056" y="2641"/>
              <a:ext cx="496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    contain</a:t>
              </a:r>
            </a:p>
          </p:txBody>
        </p: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4032" y="2592"/>
              <a:ext cx="52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possess</a:t>
              </a:r>
            </a:p>
          </p:txBody>
        </p:sp>
        <p:sp>
          <p:nvSpPr>
            <p:cNvPr id="46099" name="Text Box 18"/>
            <p:cNvSpPr txBox="1">
              <a:spLocks noChangeArrowheads="1"/>
            </p:cNvSpPr>
            <p:nvPr/>
          </p:nvSpPr>
          <p:spPr bwMode="auto">
            <a:xfrm>
              <a:off x="672" y="2228"/>
              <a:ext cx="658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1920" y="2215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6101" name="AutoShape 20"/>
            <p:cNvCxnSpPr>
              <a:cxnSpLocks noChangeShapeType="1"/>
              <a:stCxn id="46090" idx="3"/>
              <a:endCxn id="46089" idx="1"/>
            </p:cNvCxnSpPr>
            <p:nvPr/>
          </p:nvCxnSpPr>
          <p:spPr bwMode="auto">
            <a:xfrm>
              <a:off x="816" y="3024"/>
              <a:ext cx="28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6102" name="Text Box 21"/>
            <p:cNvSpPr txBox="1">
              <a:spLocks noChangeArrowheads="1"/>
            </p:cNvSpPr>
            <p:nvPr/>
          </p:nvSpPr>
          <p:spPr bwMode="auto">
            <a:xfrm>
              <a:off x="1086" y="3203"/>
              <a:ext cx="473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resolved </a:t>
              </a:r>
            </a:p>
            <a:p>
              <a:pPr algn="r"/>
              <a:r>
                <a:rPr lang="en-US"/>
                <a:t>by</a:t>
              </a:r>
            </a:p>
          </p:txBody>
        </p:sp>
        <p:grpSp>
          <p:nvGrpSpPr>
            <p:cNvPr id="46103" name="Group 22"/>
            <p:cNvGrpSpPr>
              <a:grpSpLocks/>
            </p:cNvGrpSpPr>
            <p:nvPr/>
          </p:nvGrpSpPr>
          <p:grpSpPr bwMode="auto">
            <a:xfrm>
              <a:off x="4464" y="3168"/>
              <a:ext cx="144" cy="288"/>
              <a:chOff x="768" y="3168"/>
              <a:chExt cx="384" cy="768"/>
            </a:xfrm>
          </p:grpSpPr>
          <p:sp>
            <p:nvSpPr>
              <p:cNvPr id="46177" name="Line 23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8" name="Line 24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9" name="Line 25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0" name="Line 26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81" name="Oval 27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6104" name="Group 28"/>
            <p:cNvGrpSpPr>
              <a:grpSpLocks/>
            </p:cNvGrpSpPr>
            <p:nvPr/>
          </p:nvGrpSpPr>
          <p:grpSpPr bwMode="auto">
            <a:xfrm>
              <a:off x="192" y="1776"/>
              <a:ext cx="144" cy="288"/>
              <a:chOff x="768" y="3168"/>
              <a:chExt cx="384" cy="768"/>
            </a:xfrm>
          </p:grpSpPr>
          <p:sp>
            <p:nvSpPr>
              <p:cNvPr id="46172" name="Line 29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3" name="Line 30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4" name="Line 31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5" name="Line 32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6" name="Oval 33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6105" name="Group 34"/>
            <p:cNvGrpSpPr>
              <a:grpSpLocks/>
            </p:cNvGrpSpPr>
            <p:nvPr/>
          </p:nvGrpSpPr>
          <p:grpSpPr bwMode="auto">
            <a:xfrm>
              <a:off x="1632" y="1776"/>
              <a:ext cx="144" cy="288"/>
              <a:chOff x="768" y="3168"/>
              <a:chExt cx="384" cy="768"/>
            </a:xfrm>
          </p:grpSpPr>
          <p:sp>
            <p:nvSpPr>
              <p:cNvPr id="46167" name="Line 35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8" name="Line 36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9" name="Line 37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0" name="Line 38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71" name="Oval 39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grpSp>
          <p:nvGrpSpPr>
            <p:cNvPr id="46106" name="Group 40"/>
            <p:cNvGrpSpPr>
              <a:grpSpLocks/>
            </p:cNvGrpSpPr>
            <p:nvPr/>
          </p:nvGrpSpPr>
          <p:grpSpPr bwMode="auto">
            <a:xfrm>
              <a:off x="192" y="3408"/>
              <a:ext cx="144" cy="288"/>
              <a:chOff x="768" y="3168"/>
              <a:chExt cx="384" cy="768"/>
            </a:xfrm>
          </p:grpSpPr>
          <p:sp>
            <p:nvSpPr>
              <p:cNvPr id="46162" name="Line 4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Line 4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Line 4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Line 4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6" name="Oval 4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6107" name="Text Box 46"/>
            <p:cNvSpPr txBox="1">
              <a:spLocks noChangeArrowheads="1"/>
            </p:cNvSpPr>
            <p:nvPr/>
          </p:nvSpPr>
          <p:spPr bwMode="auto">
            <a:xfrm>
              <a:off x="384" y="1834"/>
              <a:ext cx="60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Programmer</a:t>
              </a:r>
            </a:p>
          </p:txBody>
        </p:sp>
        <p:sp>
          <p:nvSpPr>
            <p:cNvPr id="46108" name="Text Box 47"/>
            <p:cNvSpPr txBox="1">
              <a:spLocks noChangeArrowheads="1"/>
            </p:cNvSpPr>
            <p:nvPr/>
          </p:nvSpPr>
          <p:spPr bwMode="auto">
            <a:xfrm>
              <a:off x="1776" y="1834"/>
              <a:ext cx="487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System </a:t>
              </a:r>
            </a:p>
            <a:p>
              <a:r>
                <a:rPr lang="en-US"/>
                <a:t>integrator</a:t>
              </a:r>
            </a:p>
          </p:txBody>
        </p:sp>
        <p:sp>
          <p:nvSpPr>
            <p:cNvPr id="46109" name="AutoShape 48"/>
            <p:cNvSpPr>
              <a:spLocks noChangeArrowheads="1"/>
            </p:cNvSpPr>
            <p:nvPr/>
          </p:nvSpPr>
          <p:spPr bwMode="auto">
            <a:xfrm>
              <a:off x="3696" y="3552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Exploit</a:t>
              </a:r>
            </a:p>
          </p:txBody>
        </p:sp>
        <p:cxnSp>
          <p:nvCxnSpPr>
            <p:cNvPr id="46110" name="AutoShape 49"/>
            <p:cNvCxnSpPr>
              <a:cxnSpLocks noChangeShapeType="1"/>
              <a:stCxn id="46089" idx="2"/>
              <a:endCxn id="46109" idx="0"/>
            </p:cNvCxnSpPr>
            <p:nvPr/>
          </p:nvCxnSpPr>
          <p:spPr bwMode="auto">
            <a:xfrm>
              <a:off x="4056" y="3144"/>
              <a:ext cx="0" cy="4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6111" name="Text Box 50"/>
            <p:cNvSpPr txBox="1">
              <a:spLocks noChangeArrowheads="1"/>
            </p:cNvSpPr>
            <p:nvPr/>
          </p:nvSpPr>
          <p:spPr bwMode="auto">
            <a:xfrm>
              <a:off x="3629" y="3217"/>
              <a:ext cx="448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attacked</a:t>
              </a:r>
            </a:p>
            <a:p>
              <a:pPr algn="r"/>
              <a:r>
                <a:rPr lang="en-US"/>
                <a:t>by</a:t>
              </a:r>
            </a:p>
          </p:txBody>
        </p:sp>
        <p:sp>
          <p:nvSpPr>
            <p:cNvPr id="46112" name="Text Box 51"/>
            <p:cNvSpPr txBox="1">
              <a:spLocks noChangeArrowheads="1"/>
            </p:cNvSpPr>
            <p:nvPr/>
          </p:nvSpPr>
          <p:spPr bwMode="auto">
            <a:xfrm>
              <a:off x="432" y="3418"/>
              <a:ext cx="43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Security</a:t>
              </a:r>
            </a:p>
            <a:p>
              <a:r>
                <a:rPr lang="en-US"/>
                <a:t>analyst</a:t>
              </a:r>
            </a:p>
          </p:txBody>
        </p:sp>
        <p:sp>
          <p:nvSpPr>
            <p:cNvPr id="46113" name="Text Box 52"/>
            <p:cNvSpPr txBox="1">
              <a:spLocks noChangeArrowheads="1"/>
            </p:cNvSpPr>
            <p:nvPr/>
          </p:nvSpPr>
          <p:spPr bwMode="auto">
            <a:xfrm>
              <a:off x="4656" y="3178"/>
              <a:ext cx="593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Vulnerability</a:t>
              </a:r>
            </a:p>
            <a:p>
              <a:r>
                <a:rPr lang="en-US"/>
                <a:t>analyst</a:t>
              </a:r>
            </a:p>
          </p:txBody>
        </p:sp>
        <p:grpSp>
          <p:nvGrpSpPr>
            <p:cNvPr id="46114" name="Group 53"/>
            <p:cNvGrpSpPr>
              <a:grpSpLocks/>
            </p:cNvGrpSpPr>
            <p:nvPr/>
          </p:nvGrpSpPr>
          <p:grpSpPr bwMode="auto">
            <a:xfrm>
              <a:off x="3360" y="3504"/>
              <a:ext cx="144" cy="288"/>
              <a:chOff x="768" y="3168"/>
              <a:chExt cx="384" cy="768"/>
            </a:xfrm>
          </p:grpSpPr>
          <p:sp>
            <p:nvSpPr>
              <p:cNvPr id="46157" name="Line 5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8" name="Line 55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Line 56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0" name="Line 57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Oval 58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6115" name="Text Box 59"/>
            <p:cNvSpPr txBox="1">
              <a:spLocks noChangeArrowheads="1"/>
            </p:cNvSpPr>
            <p:nvPr/>
          </p:nvSpPr>
          <p:spPr bwMode="auto">
            <a:xfrm>
              <a:off x="3169" y="3850"/>
              <a:ext cx="440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Attacker</a:t>
              </a:r>
            </a:p>
          </p:txBody>
        </p:sp>
        <p:grpSp>
          <p:nvGrpSpPr>
            <p:cNvPr id="46116" name="Group 60"/>
            <p:cNvGrpSpPr>
              <a:grpSpLocks/>
            </p:cNvGrpSpPr>
            <p:nvPr/>
          </p:nvGrpSpPr>
          <p:grpSpPr bwMode="auto">
            <a:xfrm>
              <a:off x="3264" y="1680"/>
              <a:ext cx="811" cy="351"/>
              <a:chOff x="3312" y="1786"/>
              <a:chExt cx="811" cy="351"/>
            </a:xfrm>
          </p:grpSpPr>
          <p:grpSp>
            <p:nvGrpSpPr>
              <p:cNvPr id="46150" name="Group 61"/>
              <p:cNvGrpSpPr>
                <a:grpSpLocks/>
              </p:cNvGrpSpPr>
              <p:nvPr/>
            </p:nvGrpSpPr>
            <p:grpSpPr bwMode="auto">
              <a:xfrm>
                <a:off x="3312" y="1786"/>
                <a:ext cx="144" cy="288"/>
                <a:chOff x="768" y="3168"/>
                <a:chExt cx="384" cy="768"/>
              </a:xfrm>
            </p:grpSpPr>
            <p:sp>
              <p:nvSpPr>
                <p:cNvPr id="46152" name="Line 62"/>
                <p:cNvSpPr>
                  <a:spLocks noChangeShapeType="1"/>
                </p:cNvSpPr>
                <p:nvPr/>
              </p:nvSpPr>
              <p:spPr bwMode="auto">
                <a:xfrm>
                  <a:off x="960" y="3360"/>
                  <a:ext cx="0" cy="3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53" name="Line 63"/>
                <p:cNvSpPr>
                  <a:spLocks noChangeShapeType="1"/>
                </p:cNvSpPr>
                <p:nvPr/>
              </p:nvSpPr>
              <p:spPr bwMode="auto">
                <a:xfrm>
                  <a:off x="768" y="3504"/>
                  <a:ext cx="38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54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768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55" name="Line 65"/>
                <p:cNvSpPr>
                  <a:spLocks noChangeShapeType="1"/>
                </p:cNvSpPr>
                <p:nvPr/>
              </p:nvSpPr>
              <p:spPr bwMode="auto">
                <a:xfrm>
                  <a:off x="960" y="3744"/>
                  <a:ext cx="192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56" name="Oval 66"/>
                <p:cNvSpPr>
                  <a:spLocks noChangeArrowheads="1"/>
                </p:cNvSpPr>
                <p:nvPr/>
              </p:nvSpPr>
              <p:spPr bwMode="auto">
                <a:xfrm>
                  <a:off x="864" y="3168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30000"/>
                    </a:spcBef>
                  </a:pPr>
                  <a:endParaRPr lang="en-US"/>
                </a:p>
              </p:txBody>
            </p:sp>
          </p:grpSp>
          <p:sp>
            <p:nvSpPr>
              <p:cNvPr id="46151" name="Text Box 67"/>
              <p:cNvSpPr txBox="1">
                <a:spLocks noChangeArrowheads="1"/>
              </p:cNvSpPr>
              <p:nvPr/>
            </p:nvSpPr>
            <p:spPr bwMode="auto">
              <a:xfrm>
                <a:off x="3502" y="1844"/>
                <a:ext cx="621" cy="29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System </a:t>
                </a:r>
              </a:p>
              <a:p>
                <a:r>
                  <a:rPr lang="en-US"/>
                  <a:t>administrator</a:t>
                </a:r>
              </a:p>
            </p:txBody>
          </p:sp>
        </p:grpSp>
        <p:sp>
          <p:nvSpPr>
            <p:cNvPr id="46117" name="AutoShape 68"/>
            <p:cNvSpPr>
              <a:spLocks noChangeArrowheads="1"/>
            </p:cNvSpPr>
            <p:nvPr/>
          </p:nvSpPr>
          <p:spPr bwMode="auto">
            <a:xfrm>
              <a:off x="3768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Computer</a:t>
              </a:r>
            </a:p>
            <a:p>
              <a:pPr algn="ctr"/>
              <a:r>
                <a:rPr lang="en-US" dirty="0"/>
                <a:t>System</a:t>
              </a:r>
            </a:p>
          </p:txBody>
        </p:sp>
        <p:sp>
          <p:nvSpPr>
            <p:cNvPr id="46118" name="AutoShape 69"/>
            <p:cNvSpPr>
              <a:spLocks noChangeArrowheads="1"/>
            </p:cNvSpPr>
            <p:nvPr/>
          </p:nvSpPr>
          <p:spPr bwMode="auto">
            <a:xfrm>
              <a:off x="4997" y="2160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Network</a:t>
              </a:r>
            </a:p>
          </p:txBody>
        </p:sp>
        <p:cxnSp>
          <p:nvCxnSpPr>
            <p:cNvPr id="46119" name="AutoShape 70"/>
            <p:cNvCxnSpPr>
              <a:cxnSpLocks noChangeShapeType="1"/>
              <a:stCxn id="46088" idx="3"/>
              <a:endCxn id="46117" idx="1"/>
            </p:cNvCxnSpPr>
            <p:nvPr/>
          </p:nvCxnSpPr>
          <p:spPr bwMode="auto">
            <a:xfrm>
              <a:off x="3168" y="2352"/>
              <a:ext cx="6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cxnSp>
          <p:nvCxnSpPr>
            <p:cNvPr id="46120" name="AutoShape 71"/>
            <p:cNvCxnSpPr>
              <a:cxnSpLocks noChangeShapeType="1"/>
              <a:stCxn id="46117" idx="3"/>
              <a:endCxn id="46118" idx="1"/>
            </p:cNvCxnSpPr>
            <p:nvPr/>
          </p:nvCxnSpPr>
          <p:spPr bwMode="auto">
            <a:xfrm>
              <a:off x="4344" y="2352"/>
              <a:ext cx="653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  <p:sp>
          <p:nvSpPr>
            <p:cNvPr id="46121" name="Text Box 72"/>
            <p:cNvSpPr txBox="1">
              <a:spLocks noChangeArrowheads="1"/>
            </p:cNvSpPr>
            <p:nvPr/>
          </p:nvSpPr>
          <p:spPr bwMode="auto">
            <a:xfrm>
              <a:off x="3120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sp>
          <p:nvSpPr>
            <p:cNvPr id="46122" name="Text Box 73"/>
            <p:cNvSpPr txBox="1">
              <a:spLocks noChangeArrowheads="1"/>
            </p:cNvSpPr>
            <p:nvPr/>
          </p:nvSpPr>
          <p:spPr bwMode="auto">
            <a:xfrm>
              <a:off x="4333" y="2213"/>
              <a:ext cx="615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composed of</a:t>
              </a:r>
            </a:p>
          </p:txBody>
        </p:sp>
        <p:cxnSp>
          <p:nvCxnSpPr>
            <p:cNvPr id="46123" name="AutoShape 74"/>
            <p:cNvCxnSpPr>
              <a:cxnSpLocks noChangeShapeType="1"/>
              <a:stCxn id="46117" idx="2"/>
              <a:endCxn id="46089" idx="0"/>
            </p:cNvCxnSpPr>
            <p:nvPr/>
          </p:nvCxnSpPr>
          <p:spPr bwMode="auto">
            <a:xfrm>
              <a:off x="4056" y="2544"/>
              <a:ext cx="0" cy="36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124" name="AutoShape 75"/>
            <p:cNvCxnSpPr>
              <a:cxnSpLocks noChangeShapeType="1"/>
              <a:stCxn id="46118" idx="2"/>
              <a:endCxn id="46089" idx="3"/>
            </p:cNvCxnSpPr>
            <p:nvPr/>
          </p:nvCxnSpPr>
          <p:spPr bwMode="auto">
            <a:xfrm flipH="1">
              <a:off x="4416" y="2544"/>
              <a:ext cx="86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grpSp>
          <p:nvGrpSpPr>
            <p:cNvPr id="46125" name="Group 76"/>
            <p:cNvGrpSpPr>
              <a:grpSpLocks/>
            </p:cNvGrpSpPr>
            <p:nvPr/>
          </p:nvGrpSpPr>
          <p:grpSpPr bwMode="auto">
            <a:xfrm>
              <a:off x="5184" y="1392"/>
              <a:ext cx="144" cy="288"/>
              <a:chOff x="768" y="3168"/>
              <a:chExt cx="384" cy="768"/>
            </a:xfrm>
          </p:grpSpPr>
          <p:sp>
            <p:nvSpPr>
              <p:cNvPr id="46145" name="Line 7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6" name="Line 78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Line 79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Line 8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Oval 81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6126" name="Text Box 82"/>
            <p:cNvSpPr txBox="1">
              <a:spLocks noChangeArrowheads="1"/>
            </p:cNvSpPr>
            <p:nvPr/>
          </p:nvSpPr>
          <p:spPr bwMode="auto">
            <a:xfrm>
              <a:off x="4999" y="1738"/>
              <a:ext cx="62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Network </a:t>
              </a:r>
            </a:p>
            <a:p>
              <a:r>
                <a:rPr lang="en-US"/>
                <a:t>administrator</a:t>
              </a:r>
            </a:p>
          </p:txBody>
        </p:sp>
        <p:sp>
          <p:nvSpPr>
            <p:cNvPr id="46127" name="Text Box 83"/>
            <p:cNvSpPr txBox="1">
              <a:spLocks noChangeArrowheads="1"/>
            </p:cNvSpPr>
            <p:nvPr/>
          </p:nvSpPr>
          <p:spPr bwMode="auto">
            <a:xfrm>
              <a:off x="4607" y="2639"/>
              <a:ext cx="720" cy="29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may </a:t>
              </a:r>
            </a:p>
            <a:p>
              <a:r>
                <a:rPr lang="en-US"/>
                <a:t>     possess</a:t>
              </a:r>
            </a:p>
          </p:txBody>
        </p:sp>
        <p:sp>
          <p:nvSpPr>
            <p:cNvPr id="46128" name="Text Box 84"/>
            <p:cNvSpPr txBox="1">
              <a:spLocks noChangeArrowheads="1"/>
            </p:cNvSpPr>
            <p:nvPr/>
          </p:nvSpPr>
          <p:spPr bwMode="auto">
            <a:xfrm>
              <a:off x="2880" y="2675"/>
              <a:ext cx="401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may  </a:t>
              </a:r>
            </a:p>
            <a:p>
              <a:r>
                <a:rPr lang="en-US"/>
                <a:t>contain</a:t>
              </a:r>
            </a:p>
          </p:txBody>
        </p:sp>
        <p:sp>
          <p:nvSpPr>
            <p:cNvPr id="46129" name="AutoShape 85"/>
            <p:cNvSpPr>
              <a:spLocks noChangeArrowheads="1"/>
            </p:cNvSpPr>
            <p:nvPr/>
          </p:nvSpPr>
          <p:spPr bwMode="auto">
            <a:xfrm>
              <a:off x="1824" y="350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Mitigation</a:t>
              </a:r>
            </a:p>
          </p:txBody>
        </p:sp>
        <p:cxnSp>
          <p:nvCxnSpPr>
            <p:cNvPr id="46130" name="AutoShape 86"/>
            <p:cNvCxnSpPr>
              <a:cxnSpLocks noChangeShapeType="1"/>
              <a:stCxn id="46089" idx="1"/>
              <a:endCxn id="46129" idx="3"/>
            </p:cNvCxnSpPr>
            <p:nvPr/>
          </p:nvCxnSpPr>
          <p:spPr bwMode="auto">
            <a:xfrm flipH="1">
              <a:off x="2544" y="3024"/>
              <a:ext cx="1152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131" name="AutoShape 87"/>
            <p:cNvCxnSpPr>
              <a:cxnSpLocks noChangeShapeType="1"/>
              <a:stCxn id="46090" idx="2"/>
              <a:endCxn id="46129" idx="1"/>
            </p:cNvCxnSpPr>
            <p:nvPr/>
          </p:nvCxnSpPr>
          <p:spPr bwMode="auto">
            <a:xfrm>
              <a:off x="456" y="3144"/>
              <a:ext cx="1368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6132" name="Text Box 88"/>
            <p:cNvSpPr txBox="1">
              <a:spLocks noChangeArrowheads="1"/>
            </p:cNvSpPr>
            <p:nvPr/>
          </p:nvSpPr>
          <p:spPr bwMode="auto">
            <a:xfrm>
              <a:off x="1920" y="2866"/>
              <a:ext cx="543" cy="1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can lead to</a:t>
              </a:r>
            </a:p>
          </p:txBody>
        </p:sp>
        <p:sp>
          <p:nvSpPr>
            <p:cNvPr id="46133" name="Text Box 89"/>
            <p:cNvSpPr txBox="1">
              <a:spLocks noChangeArrowheads="1"/>
            </p:cNvSpPr>
            <p:nvPr/>
          </p:nvSpPr>
          <p:spPr bwMode="auto">
            <a:xfrm>
              <a:off x="2591" y="3203"/>
              <a:ext cx="525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addressed</a:t>
              </a:r>
            </a:p>
            <a:p>
              <a:r>
                <a:rPr lang="en-US"/>
                <a:t>by</a:t>
              </a:r>
            </a:p>
          </p:txBody>
        </p:sp>
        <p:grpSp>
          <p:nvGrpSpPr>
            <p:cNvPr id="46134" name="Group 90"/>
            <p:cNvGrpSpPr>
              <a:grpSpLocks/>
            </p:cNvGrpSpPr>
            <p:nvPr/>
          </p:nvGrpSpPr>
          <p:grpSpPr bwMode="auto">
            <a:xfrm>
              <a:off x="1584" y="3744"/>
              <a:ext cx="144" cy="288"/>
              <a:chOff x="768" y="3168"/>
              <a:chExt cx="384" cy="768"/>
            </a:xfrm>
          </p:grpSpPr>
          <p:sp>
            <p:nvSpPr>
              <p:cNvPr id="46140" name="Line 91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92"/>
              <p:cNvSpPr>
                <a:spLocks noChangeShapeType="1"/>
              </p:cNvSpPr>
              <p:nvPr/>
            </p:nvSpPr>
            <p:spPr bwMode="auto">
              <a:xfrm>
                <a:off x="768" y="35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93"/>
              <p:cNvSpPr>
                <a:spLocks noChangeShapeType="1"/>
              </p:cNvSpPr>
              <p:nvPr/>
            </p:nvSpPr>
            <p:spPr bwMode="auto">
              <a:xfrm flipH="1">
                <a:off x="768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94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1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Oval 95"/>
              <p:cNvSpPr>
                <a:spLocks noChangeArrowheads="1"/>
              </p:cNvSpPr>
              <p:nvPr/>
            </p:nvSpPr>
            <p:spPr bwMode="auto">
              <a:xfrm>
                <a:off x="864" y="316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30000"/>
                  </a:spcBef>
                </a:pPr>
                <a:endParaRPr lang="en-US"/>
              </a:p>
            </p:txBody>
          </p:sp>
        </p:grpSp>
        <p:sp>
          <p:nvSpPr>
            <p:cNvPr id="46135" name="Text Box 96"/>
            <p:cNvSpPr txBox="1">
              <a:spLocks noChangeArrowheads="1"/>
            </p:cNvSpPr>
            <p:nvPr/>
          </p:nvSpPr>
          <p:spPr bwMode="auto">
            <a:xfrm>
              <a:off x="1727" y="3831"/>
              <a:ext cx="1019" cy="2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Security researcher</a:t>
              </a:r>
            </a:p>
          </p:txBody>
        </p:sp>
        <p:sp>
          <p:nvSpPr>
            <p:cNvPr id="46136" name="AutoShape 97"/>
            <p:cNvSpPr>
              <a:spLocks noChangeArrowheads="1"/>
            </p:cNvSpPr>
            <p:nvPr/>
          </p:nvSpPr>
          <p:spPr bwMode="auto">
            <a:xfrm>
              <a:off x="4368" y="1296"/>
              <a:ext cx="576" cy="38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Security</a:t>
              </a:r>
            </a:p>
            <a:p>
              <a:pPr algn="ctr"/>
              <a:r>
                <a:rPr lang="en-US" dirty="0"/>
                <a:t>policy</a:t>
              </a:r>
            </a:p>
          </p:txBody>
        </p:sp>
        <p:cxnSp>
          <p:nvCxnSpPr>
            <p:cNvPr id="46137" name="AutoShape 98"/>
            <p:cNvCxnSpPr>
              <a:cxnSpLocks noChangeShapeType="1"/>
              <a:stCxn id="46136" idx="2"/>
              <a:endCxn id="46118" idx="0"/>
            </p:cNvCxnSpPr>
            <p:nvPr/>
          </p:nvCxnSpPr>
          <p:spPr bwMode="auto">
            <a:xfrm>
              <a:off x="4656" y="1680"/>
              <a:ext cx="629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6138" name="AutoShape 99"/>
            <p:cNvCxnSpPr>
              <a:cxnSpLocks noChangeShapeType="1"/>
              <a:stCxn id="46136" idx="2"/>
              <a:endCxn id="46117" idx="0"/>
            </p:cNvCxnSpPr>
            <p:nvPr/>
          </p:nvCxnSpPr>
          <p:spPr bwMode="auto">
            <a:xfrm flipH="1">
              <a:off x="4056" y="1680"/>
              <a:ext cx="600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6139" name="Text Box 100"/>
            <p:cNvSpPr txBox="1">
              <a:spLocks noChangeArrowheads="1"/>
            </p:cNvSpPr>
            <p:nvPr/>
          </p:nvSpPr>
          <p:spPr bwMode="auto">
            <a:xfrm>
              <a:off x="4473" y="1860"/>
              <a:ext cx="400" cy="2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applied</a:t>
              </a:r>
            </a:p>
            <a:p>
              <a:pPr algn="ctr"/>
              <a:r>
                <a:rPr lang="en-US"/>
                <a:t> to</a:t>
              </a:r>
            </a:p>
          </p:txBody>
        </p:sp>
      </p:grpSp>
      <p:sp>
        <p:nvSpPr>
          <p:cNvPr id="46085" name="Rectangle 101"/>
          <p:cNvSpPr>
            <a:spLocks noChangeArrowheads="1"/>
          </p:cNvSpPr>
          <p:nvPr/>
        </p:nvSpPr>
        <p:spPr bwMode="auto">
          <a:xfrm>
            <a:off x="457200" y="4114800"/>
            <a:ext cx="8229600" cy="2133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2309" tIns="46154" rIns="92309" bIns="46154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Attacker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sz="800" smtClean="0"/>
          </a:p>
          <a:p>
            <a:pPr marL="0" indent="0" eaLnBrk="1" hangingPunct="1"/>
            <a:r>
              <a:rPr lang="en-US" smtClean="0"/>
              <a:t>The </a:t>
            </a:r>
            <a:r>
              <a:rPr lang="en-US" smtClean="0">
                <a:solidFill>
                  <a:schemeClr val="accent2"/>
                </a:solidFill>
              </a:rPr>
              <a:t>attacker</a:t>
            </a:r>
            <a:r>
              <a:rPr lang="en-US" smtClean="0"/>
              <a:t> is a malicious actor who exploits vulnerabilities to achieve an objective. </a:t>
            </a:r>
          </a:p>
          <a:p>
            <a:pPr lvl="1" eaLnBrk="1" hangingPunct="1"/>
            <a:r>
              <a:rPr lang="en-US" smtClean="0"/>
              <a:t>objectives vary depending on the threat. </a:t>
            </a:r>
          </a:p>
          <a:p>
            <a:pPr lvl="1" eaLnBrk="1" hangingPunct="1"/>
            <a:r>
              <a:rPr lang="en-US" smtClean="0"/>
              <a:t>also referred to as </a:t>
            </a:r>
          </a:p>
          <a:p>
            <a:pPr lvl="2" eaLnBrk="1" hangingPunct="1"/>
            <a:r>
              <a:rPr lang="en-US" smtClean="0"/>
              <a:t>the adversary</a:t>
            </a:r>
          </a:p>
          <a:p>
            <a:pPr lvl="2" eaLnBrk="1" hangingPunct="1"/>
            <a:r>
              <a:rPr lang="en-US" smtClean="0"/>
              <a:t>malicious user</a:t>
            </a:r>
          </a:p>
          <a:p>
            <a:pPr lvl="2" eaLnBrk="1" hangingPunct="1"/>
            <a:r>
              <a:rPr lang="en-US" smtClean="0"/>
              <a:t>hacker</a:t>
            </a:r>
          </a:p>
          <a:p>
            <a:pPr lvl="2" eaLnBrk="1" hangingPunct="1"/>
            <a:r>
              <a:rPr lang="en-US" smtClean="0"/>
              <a:t>other alias</a:t>
            </a:r>
          </a:p>
          <a:p>
            <a:pPr marL="0" indent="0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Policy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Security Policy</a:t>
            </a:r>
            <a:r>
              <a:rPr lang="en-US" dirty="0" smtClean="0"/>
              <a:t> is a set of rules and practices that specify or regulate how a system or organization provides security services to protect sensitive and critical system resources </a:t>
            </a:r>
          </a:p>
          <a:p>
            <a:pPr marL="0" indent="0" eaLnBrk="1" hangingPunct="1"/>
            <a:r>
              <a:rPr lang="en-US" dirty="0" smtClean="0"/>
              <a:t>[Internet Society 00].</a:t>
            </a:r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Security Flaws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software defect</a:t>
            </a:r>
            <a:r>
              <a:rPr lang="en-US" dirty="0" smtClean="0"/>
              <a:t> is the encoding of a human error into the software, including omissions.</a:t>
            </a:r>
          </a:p>
          <a:p>
            <a:pPr marL="0" indent="0" eaLnBrk="1" hangingPunct="1"/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Security flaws</a:t>
            </a:r>
            <a:r>
              <a:rPr lang="en-US" dirty="0" smtClean="0"/>
              <a:t> include </a:t>
            </a:r>
            <a:r>
              <a:rPr lang="en-US" dirty="0" smtClean="0">
                <a:solidFill>
                  <a:schemeClr val="accent2"/>
                </a:solidFill>
              </a:rPr>
              <a:t>software defects</a:t>
            </a:r>
            <a:r>
              <a:rPr lang="en-US" dirty="0" smtClean="0"/>
              <a:t> that pose a potential security risk. </a:t>
            </a:r>
          </a:p>
          <a:p>
            <a:pPr marL="0" indent="0" eaLnBrk="1" hangingPunct="1"/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Eliminating </a:t>
            </a:r>
            <a:r>
              <a:rPr lang="en-US" dirty="0" smtClean="0">
                <a:solidFill>
                  <a:schemeClr val="accent2"/>
                </a:solidFill>
              </a:rPr>
              <a:t>software defects</a:t>
            </a:r>
            <a:r>
              <a:rPr lang="en-US" dirty="0" smtClean="0"/>
              <a:t> often eliminates </a:t>
            </a:r>
            <a:r>
              <a:rPr lang="en-US" dirty="0" smtClean="0">
                <a:solidFill>
                  <a:schemeClr val="accent2"/>
                </a:solidFill>
              </a:rPr>
              <a:t>security flaws</a:t>
            </a:r>
            <a:r>
              <a:rPr lang="en-US" dirty="0" smtClean="0"/>
              <a:t>.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Software Security?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204200" cy="51054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Developed nations’ economies and defense depend, in large part, on the reliable execution of software.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Software is ubiquitous, affecting all aspects of our personal and professional lives.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Software vulnerabilities are </a:t>
            </a:r>
            <a:br>
              <a:rPr lang="en-US" sz="2600" dirty="0" smtClean="0"/>
            </a:br>
            <a:r>
              <a:rPr lang="en-US" sz="2600" dirty="0" smtClean="0"/>
              <a:t>equally ubiquitous, jeopardizing:</a:t>
            </a:r>
          </a:p>
          <a:p>
            <a:pPr lvl="1" eaLnBrk="1" hangingPunct="1"/>
            <a:r>
              <a:rPr lang="en-US" sz="2400" dirty="0" smtClean="0"/>
              <a:t>Personal identities</a:t>
            </a:r>
          </a:p>
          <a:p>
            <a:pPr lvl="1" eaLnBrk="1" hangingPunct="1"/>
            <a:r>
              <a:rPr lang="en-US" sz="2400" dirty="0" smtClean="0"/>
              <a:t>Intellectual property</a:t>
            </a:r>
          </a:p>
          <a:p>
            <a:pPr lvl="1" eaLnBrk="1" hangingPunct="1"/>
            <a:r>
              <a:rPr lang="en-US" sz="2400" dirty="0" smtClean="0"/>
              <a:t>Consumer trust</a:t>
            </a:r>
          </a:p>
          <a:p>
            <a:pPr lvl="1" eaLnBrk="1" hangingPunct="1"/>
            <a:r>
              <a:rPr lang="en-US" sz="2400" dirty="0" smtClean="0"/>
              <a:t>Business services, operations, </a:t>
            </a:r>
            <a:br>
              <a:rPr lang="en-US" sz="2400" dirty="0" smtClean="0"/>
            </a:br>
            <a:r>
              <a:rPr lang="en-US" sz="2400" dirty="0" smtClean="0"/>
              <a:t>&amp; continuity</a:t>
            </a:r>
          </a:p>
          <a:p>
            <a:pPr lvl="1" eaLnBrk="1" hangingPunct="1"/>
            <a:r>
              <a:rPr lang="en-US" sz="2400" dirty="0" smtClean="0"/>
              <a:t>Critical infrastructures &amp; government </a:t>
            </a:r>
          </a:p>
        </p:txBody>
      </p:sp>
      <p:pic>
        <p:nvPicPr>
          <p:cNvPr id="10244" name="Picture 4" descr="cip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209800"/>
            <a:ext cx="4114800" cy="3124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Vulnerabilities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A vulnerability is a set of conditions that allows an attacker to violate an explicit or implicit security policy.</a:t>
            </a:r>
          </a:p>
          <a:p>
            <a:pPr marL="0" indent="0" eaLnBrk="1" hangingPunct="1"/>
            <a:endParaRPr lang="en-US" sz="800" dirty="0" smtClean="0"/>
          </a:p>
          <a:p>
            <a:pPr marL="0" indent="0" eaLnBrk="1" hangingPunct="1"/>
            <a:r>
              <a:rPr lang="en-US" dirty="0" smtClean="0"/>
              <a:t>Not all security flaws lead to vulnerabilities.</a:t>
            </a:r>
          </a:p>
          <a:p>
            <a:pPr marL="0" indent="0" eaLnBrk="1" hangingPunct="1"/>
            <a:endParaRPr lang="en-US" sz="800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Exploits </a:t>
            </a:r>
            <a:r>
              <a:rPr lang="en-US" sz="2800" smtClean="0"/>
              <a:t>1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An exploit is program or technique that takes advantage of a security vulnerability to violate an explicit or implicit security policy.</a:t>
            </a:r>
          </a:p>
          <a:p>
            <a:pPr marL="0" indent="0" eaLnBrk="1" hangingPunct="1"/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Vulnerabilities in software are subject to exploitation.</a:t>
            </a:r>
          </a:p>
          <a:p>
            <a:pPr marL="0" indent="0" eaLnBrk="1" hangingPunct="1"/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Exploits can take many form including </a:t>
            </a:r>
          </a:p>
          <a:p>
            <a:pPr lvl="1" eaLnBrk="1" hangingPunct="1"/>
            <a:r>
              <a:rPr lang="en-US" dirty="0" smtClean="0"/>
              <a:t>worms </a:t>
            </a:r>
          </a:p>
          <a:p>
            <a:pPr lvl="1" eaLnBrk="1" hangingPunct="1"/>
            <a:r>
              <a:rPr lang="en-US" dirty="0" smtClean="0"/>
              <a:t>viruses</a:t>
            </a:r>
          </a:p>
          <a:p>
            <a:pPr lvl="1" eaLnBrk="1" hangingPunct="1"/>
            <a:r>
              <a:rPr lang="en-US" dirty="0" err="1" smtClean="0"/>
              <a:t>trojans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Proof-of-Concept Exploits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May be developed to prove the existence of a vulnerability.</a:t>
            </a:r>
          </a:p>
          <a:p>
            <a:pPr marL="0" indent="0" eaLnBrk="1" hangingPunct="1"/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Are beneficial when properly managed. </a:t>
            </a:r>
          </a:p>
          <a:p>
            <a:pPr marL="0" indent="0" eaLnBrk="1" hangingPunct="1"/>
            <a:endParaRPr lang="en-US" dirty="0" smtClean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In the wrong hands can be quickly transformed into a worm or virus or used in an attack.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Mitigations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Mitigations are methods, techniques, processes, tools, or runtime libraries that can prevent or limit exploits against vulnerabilities.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At the source code level, a mitigation may involve replacing an unbounded string copy operation with a bounded one.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At a system or network level, a mitigation may involve turning off a port or filtering traffic to prevent an attacker from accessing a vulnerability.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Software Security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W32.Blaster.Worm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Gauging the Threat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Security Concepts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>
                <a:solidFill>
                  <a:schemeClr val="accent2"/>
                </a:solidFill>
              </a:rPr>
              <a:t>Software Defects</a:t>
            </a: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474075" cy="714375"/>
          </a:xfrm>
        </p:spPr>
        <p:txBody>
          <a:bodyPr/>
          <a:lstStyle/>
          <a:p>
            <a:r>
              <a:rPr lang="en-US" dirty="0" smtClean="0"/>
              <a:t>Sample issues we will cover in detail in ENPM 691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6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 – User Input with %s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oid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char** </a:t>
            </a:r>
            <a:r>
              <a:rPr lang="en-US" sz="2400" dirty="0" err="1" smtClean="0"/>
              <a:t>argv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char*  </a:t>
            </a:r>
            <a:r>
              <a:rPr lang="en-US" sz="2400" dirty="0" err="1" smtClean="0"/>
              <a:t>userPassword</a:t>
            </a:r>
            <a:r>
              <a:rPr lang="en-US" sz="2400" dirty="0" smtClean="0"/>
              <a:t> = “This is a user password\n”;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char*  </a:t>
            </a:r>
            <a:r>
              <a:rPr lang="en-US" sz="2400" dirty="0" err="1" smtClean="0"/>
              <a:t>adminPassword</a:t>
            </a:r>
            <a:r>
              <a:rPr lang="en-US" sz="2400" dirty="0" smtClean="0"/>
              <a:t> = “This is an admin password\n”;</a:t>
            </a:r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</a:t>
            </a:r>
            <a:r>
              <a:rPr lang="en-US" sz="2400" dirty="0" err="1" smtClean="0"/>
              <a:t>argv</a:t>
            </a:r>
            <a:r>
              <a:rPr lang="en-US" sz="2400" dirty="0" smtClean="0"/>
              <a:t>[1]);</a:t>
            </a:r>
            <a:endParaRPr lang="en-US" sz="2400" dirty="0"/>
          </a:p>
          <a:p>
            <a:r>
              <a:rPr lang="en-US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7712" y="4800600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./main “%s”</a:t>
            </a:r>
          </a:p>
          <a:p>
            <a:endParaRPr lang="en-US" sz="2000" dirty="0"/>
          </a:p>
          <a:p>
            <a:r>
              <a:rPr lang="en-US" sz="2000" dirty="0" smtClean="0"/>
              <a:t>This is a user password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572000"/>
            <a:ext cx="3352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9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Injecting a </a:t>
            </a:r>
            <a:r>
              <a:rPr lang="en-US" dirty="0" err="1" smtClean="0"/>
              <a:t>shellcode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6385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650" y="1524000"/>
            <a:ext cx="381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Machine code of exit(10)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3886200" y="1785610"/>
            <a:ext cx="93345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433" y="4489102"/>
            <a:ext cx="1773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./main</a:t>
            </a:r>
            <a:endParaRPr lang="en-US" sz="2800" dirty="0"/>
          </a:p>
          <a:p>
            <a:r>
              <a:rPr lang="en-US" sz="2800" dirty="0"/>
              <a:t>e</a:t>
            </a:r>
            <a:r>
              <a:rPr lang="en-US" sz="2800" dirty="0" smtClean="0"/>
              <a:t>cho $?</a:t>
            </a:r>
            <a:endParaRPr lang="en-US" sz="2800" dirty="0"/>
          </a:p>
          <a:p>
            <a:r>
              <a:rPr lang="en-US" sz="2800" dirty="0" smtClean="0"/>
              <a:t>Output: 10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5257800"/>
            <a:ext cx="6545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main is called by </a:t>
            </a:r>
            <a:r>
              <a:rPr lang="en-US" sz="3000" dirty="0" err="1" smtClean="0"/>
              <a:t>libc_main</a:t>
            </a:r>
            <a:endParaRPr lang="en-US" sz="3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we tricked the return to our </a:t>
            </a:r>
            <a:r>
              <a:rPr lang="en-US" sz="3000" dirty="0" err="1" smtClean="0"/>
              <a:t>shellcode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819400"/>
            <a:ext cx="5021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&amp;ret + 2 points to the return address of caller</a:t>
            </a:r>
          </a:p>
        </p:txBody>
      </p:sp>
    </p:spTree>
    <p:extLst>
      <p:ext uri="{BB962C8B-B14F-4D97-AF65-F5344CB8AC3E}">
        <p14:creationId xmlns:p14="http://schemas.microsoft.com/office/powerpoint/2010/main" val="119232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Smashing the stack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31851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deadCode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(“I’m alive!”);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exit(0);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void </a:t>
            </a:r>
            <a:r>
              <a:rPr lang="en-US" sz="2800" dirty="0" err="1"/>
              <a:t>getData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    char buffer[8</a:t>
            </a:r>
            <a:r>
              <a:rPr lang="en-US" sz="2800" dirty="0" smtClean="0"/>
              <a:t>];</a:t>
            </a:r>
            <a:endParaRPr lang="en-US" sz="2800" dirty="0"/>
          </a:p>
          <a:p>
            <a:r>
              <a:rPr lang="en-US" sz="2800" dirty="0"/>
              <a:t>        gets(buffer);</a:t>
            </a:r>
          </a:p>
          <a:p>
            <a:r>
              <a:rPr lang="en-US" sz="2800" dirty="0"/>
              <a:t>        puts(buffer);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276600"/>
            <a:ext cx="80057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Can we activate the </a:t>
            </a:r>
            <a:r>
              <a:rPr lang="en-US" sz="2500" dirty="0" err="1" smtClean="0">
                <a:solidFill>
                  <a:srgbClr val="FF0000"/>
                </a:solidFill>
              </a:rPr>
              <a:t>deadCode</a:t>
            </a:r>
            <a:r>
              <a:rPr lang="en-US" sz="2500" dirty="0" smtClean="0">
                <a:solidFill>
                  <a:srgbClr val="FF0000"/>
                </a:solidFill>
              </a:rPr>
              <a:t> by smashing the stack?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353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Smashing the stack…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4672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73056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486400"/>
            <a:ext cx="4291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8 bytes for our  input buffer</a:t>
            </a:r>
          </a:p>
          <a:p>
            <a:r>
              <a:rPr lang="en-US" dirty="0" smtClean="0"/>
              <a:t>Next 4 bytes to override the </a:t>
            </a:r>
            <a:r>
              <a:rPr lang="en-US" dirty="0" err="1" smtClean="0"/>
              <a:t>ebp</a:t>
            </a:r>
            <a:r>
              <a:rPr lang="en-US" dirty="0" smtClean="0"/>
              <a:t> register</a:t>
            </a:r>
          </a:p>
          <a:p>
            <a:r>
              <a:rPr lang="en-US" dirty="0" smtClean="0"/>
              <a:t>Last 4 bytes point to the </a:t>
            </a:r>
            <a:r>
              <a:rPr lang="en-US" dirty="0" err="1" smtClean="0"/>
              <a:t>deadCode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2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Amount of Losses by </a:t>
            </a:r>
            <a:r>
              <a:rPr lang="en-US" dirty="0" smtClean="0"/>
              <a:t>Type?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648152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8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Inadequate File Name Validation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Many privileged applications construct path names dynamically incorporating user supplied data.</a:t>
            </a:r>
          </a:p>
          <a:p>
            <a:pPr marL="0" indent="0"/>
            <a:r>
              <a:rPr lang="en-US" dirty="0" smtClean="0"/>
              <a:t>For example, the following privileged program can be used to process files in a specific directory: 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const char *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safepath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= "/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usr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/lib/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safefile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/";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size_t 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spl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= 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strlen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safe_path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);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if (!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strncmp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(fn, 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safe_path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, 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spl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) {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chemeClr val="hlink"/>
                </a:solidFill>
                <a:latin typeface="Courier New" pitchFamily="49" charset="0"/>
              </a:rPr>
              <a:t>process_libfile</a:t>
            </a:r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(fn);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}</a:t>
            </a:r>
          </a:p>
          <a:p>
            <a:pPr marL="0" indent="0"/>
            <a:r>
              <a:rPr lang="en-US" sz="2000" b="1" dirty="0" smtClean="0">
                <a:solidFill>
                  <a:schemeClr val="hlink"/>
                </a:solidFill>
                <a:latin typeface="Courier New" pitchFamily="49" charset="0"/>
              </a:rPr>
              <a:t>else abort();</a:t>
            </a:r>
          </a:p>
        </p:txBody>
      </p:sp>
    </p:spTree>
    <p:extLst>
      <p:ext uri="{BB962C8B-B14F-4D97-AF65-F5344CB8AC3E}">
        <p14:creationId xmlns:p14="http://schemas.microsoft.com/office/powerpoint/2010/main" val="31451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Relative Path Names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If this program takes the file name argument </a:t>
            </a:r>
            <a:r>
              <a:rPr lang="en-US" b="1" smtClean="0">
                <a:solidFill>
                  <a:schemeClr val="hlink"/>
                </a:solidFill>
                <a:latin typeface="Courier New" pitchFamily="49" charset="0"/>
              </a:rPr>
              <a:t>fn</a:t>
            </a:r>
            <a:r>
              <a:rPr lang="en-US" smtClean="0"/>
              <a:t> from an untrusted source (e.g., a user), an attacker can bypass these checks by supplying a file name such as</a:t>
            </a:r>
          </a:p>
          <a:p>
            <a:pPr marL="0" indent="0"/>
            <a:r>
              <a:rPr lang="en-US" sz="2600" b="1" smtClean="0">
                <a:solidFill>
                  <a:schemeClr val="hlink"/>
                </a:solidFill>
                <a:latin typeface="Courier New" pitchFamily="49" charset="0"/>
              </a:rPr>
              <a:t>/usr/lib/safefiles/../../../etc/shadow</a:t>
            </a:r>
          </a:p>
          <a:p>
            <a:pPr marL="0" indent="0"/>
            <a:endParaRPr lang="en-US" sz="2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 marL="0" indent="0"/>
            <a:endParaRPr lang="en-US" sz="2600" b="1" smtClean="0">
              <a:solidFill>
                <a:schemeClr val="hlink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7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x &gt;0 then x</a:t>
            </a:r>
            <a:r>
              <a:rPr lang="en-US" baseline="30000" dirty="0" smtClean="0"/>
              <a:t>2</a:t>
            </a:r>
            <a:r>
              <a:rPr lang="en-US" dirty="0" smtClean="0"/>
              <a:t> &gt; 0 in Math but may not in 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4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count == 2?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28073"/>
            <a:ext cx="46577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78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Proving/Disproving Assert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We can run the program several times</a:t>
            </a:r>
          </a:p>
          <a:p>
            <a:pPr lvl="1"/>
            <a:r>
              <a:rPr lang="en-US" dirty="0" smtClean="0"/>
              <a:t>But there are so many possible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pPr lvl="1"/>
            <a:r>
              <a:rPr lang="en-US" dirty="0" smtClean="0"/>
              <a:t>We may not cover all possible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Formal Verification/ Model Checking</a:t>
            </a:r>
          </a:p>
          <a:p>
            <a:pPr lvl="1"/>
            <a:r>
              <a:rPr lang="en-US" dirty="0" smtClean="0"/>
              <a:t>Mathematically proves assertion for all possible </a:t>
            </a:r>
            <a:r>
              <a:rPr lang="en-US" dirty="0" err="1" smtClean="0"/>
              <a:t>interleavings</a:t>
            </a:r>
            <a:endParaRPr lang="en-US" dirty="0" smtClean="0"/>
          </a:p>
          <a:p>
            <a:pPr lvl="1"/>
            <a:r>
              <a:rPr lang="en-US" dirty="0" smtClean="0"/>
              <a:t>Comes with a counter example if an assertion is violated</a:t>
            </a:r>
          </a:p>
          <a:p>
            <a:pPr lvl="1"/>
            <a:r>
              <a:rPr lang="en-US" dirty="0" smtClean="0"/>
              <a:t>Caution: Works well for “small” programs</a:t>
            </a:r>
          </a:p>
          <a:p>
            <a:pPr lvl="2"/>
            <a:r>
              <a:rPr lang="en-US" dirty="0" smtClean="0"/>
              <a:t>Often “too many” states to analyze</a:t>
            </a:r>
          </a:p>
          <a:p>
            <a:pPr lvl="2"/>
            <a:r>
              <a:rPr lang="en-US" dirty="0" smtClean="0"/>
              <a:t>Runs out of memory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9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Prove/Disprove assert?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62" y="1371600"/>
            <a:ext cx="6096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09" y="4603318"/>
            <a:ext cx="56483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1143000"/>
            <a:ext cx="30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http://divine.fi.muni.cz/try.cgi</a:t>
            </a:r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5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victim with a buffer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554502-7039-408E-B37C-B61C0C049DC6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1412081"/>
            <a:ext cx="29988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function(char*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char buffer[80];</a:t>
            </a:r>
          </a:p>
          <a:p>
            <a:r>
              <a:rPr lang="en-US" dirty="0"/>
              <a:t>  </a:t>
            </a:r>
            <a:r>
              <a:rPr lang="en-US" dirty="0" err="1"/>
              <a:t>strcpy</a:t>
            </a:r>
            <a:r>
              <a:rPr lang="en-US" dirty="0"/>
              <a:t>(buffer,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function(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648200"/>
            <a:ext cx="347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Can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become</a:t>
            </a:r>
            <a:r>
              <a:rPr lang="fr-FR" sz="2000" dirty="0" smtClean="0"/>
              <a:t> a </a:t>
            </a:r>
            <a:r>
              <a:rPr lang="fr-FR" sz="2000" dirty="0" err="1" smtClean="0"/>
              <a:t>root</a:t>
            </a:r>
            <a:r>
              <a:rPr lang="fr-FR" sz="2000" dirty="0" smtClean="0"/>
              <a:t> user?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4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got the shell as a root!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554502-7039-408E-B37C-B61C0C049DC6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2438400"/>
            <a:ext cx="38335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[~]$ ./</a:t>
            </a:r>
            <a:r>
              <a:rPr lang="en-US" sz="2000" dirty="0" err="1"/>
              <a:t>victim_eax</a:t>
            </a:r>
            <a:r>
              <a:rPr lang="en-US" sz="2000" dirty="0"/>
              <a:t> `cat </a:t>
            </a:r>
            <a:r>
              <a:rPr lang="en-US" sz="2000" dirty="0" err="1"/>
              <a:t>payload_eax</a:t>
            </a:r>
            <a:r>
              <a:rPr lang="en-US" sz="2000" dirty="0"/>
              <a:t>`</a:t>
            </a:r>
          </a:p>
          <a:p>
            <a:r>
              <a:rPr lang="en-US" sz="2000" dirty="0"/>
              <a:t># 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whoami</a:t>
            </a:r>
            <a:r>
              <a:rPr lang="en-US" sz="2000" dirty="0"/>
              <a:t> </a:t>
            </a:r>
          </a:p>
          <a:p>
            <a:r>
              <a:rPr lang="en-US" sz="2000" dirty="0"/>
              <a:t>root</a:t>
            </a:r>
          </a:p>
          <a:p>
            <a:r>
              <a:rPr lang="en-US" sz="2000" dirty="0"/>
              <a:t># </a:t>
            </a:r>
          </a:p>
        </p:txBody>
      </p:sp>
    </p:spTree>
    <p:extLst>
      <p:ext uri="{BB962C8B-B14F-4D97-AF65-F5344CB8AC3E}">
        <p14:creationId xmlns:p14="http://schemas.microsoft.com/office/powerpoint/2010/main" val="2861065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Software Security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W32.Blaster.Worm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Gauging the Threat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/>
              <a:t>Security Concepts</a:t>
            </a:r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r>
              <a:rPr lang="en-US" dirty="0" smtClean="0">
                <a:solidFill>
                  <a:schemeClr val="accent2"/>
                </a:solidFill>
              </a:rPr>
              <a:t>Software Defects</a:t>
            </a: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368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Software Vulnerabilities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Let’s review:</a:t>
            </a:r>
            <a:r>
              <a:rPr lang="en-US" dirty="0" smtClean="0">
                <a:solidFill>
                  <a:schemeClr val="hlink"/>
                </a:solidFill>
              </a:rPr>
              <a:t>  Software vulnerabilities</a:t>
            </a:r>
            <a:r>
              <a:rPr lang="en-US" dirty="0" smtClean="0"/>
              <a:t> result from </a:t>
            </a:r>
            <a:r>
              <a:rPr lang="en-US" dirty="0" smtClean="0">
                <a:solidFill>
                  <a:schemeClr val="hlink"/>
                </a:solidFill>
              </a:rPr>
              <a:t>security flaws</a:t>
            </a:r>
            <a:r>
              <a:rPr lang="en-US" dirty="0" smtClean="0"/>
              <a:t> which are </a:t>
            </a:r>
            <a:r>
              <a:rPr lang="en-US" dirty="0" smtClean="0">
                <a:solidFill>
                  <a:schemeClr val="hlink"/>
                </a:solidFill>
              </a:rPr>
              <a:t>software defects</a:t>
            </a:r>
            <a:r>
              <a:rPr lang="en-US" dirty="0" smtClean="0"/>
              <a:t> that poses a potential security risk.</a:t>
            </a:r>
          </a:p>
          <a:p>
            <a:pPr marL="0" indent="0" eaLnBrk="1" hangingPunct="1"/>
            <a:endParaRPr lang="en-US" sz="7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Software defects can be introduced at all phases of the software development lifecycle and for a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wide-variety of reasons</a:t>
            </a:r>
          </a:p>
          <a:p>
            <a:pPr marL="0" indent="0" eaLnBrk="1" hangingPunct="1"/>
            <a:endParaRPr lang="en-US" sz="600" dirty="0" smtClean="0"/>
          </a:p>
          <a:p>
            <a:pPr marL="0" indent="0" eaLnBrk="1" hangingPunct="1"/>
            <a:r>
              <a:rPr lang="en-US" dirty="0" smtClean="0"/>
              <a:t>Let’s examine the </a:t>
            </a:r>
            <a:r>
              <a:rPr lang="en-US" dirty="0" err="1" smtClean="0">
                <a:solidFill>
                  <a:schemeClr val="hlink"/>
                </a:solidFill>
              </a:rPr>
              <a:t>Ariane</a:t>
            </a:r>
            <a:r>
              <a:rPr lang="en-US" dirty="0" smtClean="0">
                <a:solidFill>
                  <a:schemeClr val="hlink"/>
                </a:solidFill>
              </a:rPr>
              <a:t> 5 rocket </a:t>
            </a:r>
            <a:r>
              <a:rPr lang="en-US" dirty="0" smtClean="0"/>
              <a:t>as a case study</a:t>
            </a:r>
            <a:endParaRPr lang="en-US" dirty="0" smtClean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89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What Is Software Security?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Not the same as security software</a:t>
            </a:r>
          </a:p>
          <a:p>
            <a:pPr lvl="1" eaLnBrk="1" hangingPunct="1"/>
            <a:r>
              <a:rPr lang="en-US" dirty="0" smtClean="0"/>
              <a:t>Firewalls, intrusion detection, encryption</a:t>
            </a:r>
          </a:p>
          <a:p>
            <a:pPr lvl="1" eaLnBrk="1" hangingPunct="1"/>
            <a:r>
              <a:rPr lang="en-US" dirty="0" smtClean="0"/>
              <a:t>Protecting the environment within which the software operates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Engineering software so that it continues to function under attack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ability of software to recognize, resist, tolerate, and recover from events that threaten it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Goal</a:t>
            </a:r>
            <a:r>
              <a:rPr lang="en-US" dirty="0" smtClean="0"/>
              <a:t>: Better, defect-free software that can function more robustly in its operational production environment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Ariane 5 Launch Failure</a:t>
            </a:r>
          </a:p>
        </p:txBody>
      </p:sp>
      <p:pic>
        <p:nvPicPr>
          <p:cNvPr id="552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776413"/>
            <a:ext cx="2439988" cy="1658937"/>
          </a:xfrm>
        </p:spPr>
      </p:pic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1295400"/>
            <a:ext cx="5105400" cy="4800600"/>
          </a:xfrm>
        </p:spPr>
        <p:txBody>
          <a:bodyPr/>
          <a:lstStyle/>
          <a:p>
            <a:pPr lvl="1" eaLnBrk="1" hangingPunct="1"/>
            <a:r>
              <a:rPr lang="en-US" sz="2400" smtClean="0"/>
              <a:t>On June 4, 1996 an unmanned Ariane 5 rocket launched by the European Space Agency exploded 40 seconds after its lift-off from Kourou, French Guiana.  </a:t>
            </a:r>
          </a:p>
          <a:p>
            <a:pPr lvl="1" eaLnBrk="1" hangingPunct="1"/>
            <a:r>
              <a:rPr lang="en-US" sz="2400" smtClean="0"/>
              <a:t>The rocket was on its first voyage, after a decade of development costing $7 billion. </a:t>
            </a:r>
          </a:p>
          <a:p>
            <a:pPr lvl="1" eaLnBrk="1" hangingPunct="1"/>
            <a:r>
              <a:rPr lang="en-US" sz="2400" smtClean="0"/>
              <a:t>The destroyed rocket and its cargo were valued at $500 million.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SRI Software Exception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The internal SRI software exception was caused during execution of a data conversion from 64-bit floating point to 16-bit signed integer value.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The floating point number which was converted had a value greater than what could be represented by a 16-bit signed integer resulting in an Operand Error.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The data conversion was not protected from causing an Operand Error, although other conversions of comparable variables in the same place in the code were protected.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The error occurred in a part of the software that only computes meaningful results before lift-off.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Development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Software errors and software vulnerabilities can occur at various phases of the development process and be caused by myriad reasons.</a:t>
            </a:r>
          </a:p>
          <a:p>
            <a:pPr marL="0" indent="0" eaLnBrk="1" hangingPunct="1"/>
            <a:endParaRPr lang="en-US" sz="26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600" dirty="0" smtClean="0"/>
              <a:t>Was the </a:t>
            </a:r>
            <a:r>
              <a:rPr lang="en-US" sz="2600" dirty="0" err="1" smtClean="0"/>
              <a:t>Ariane</a:t>
            </a:r>
            <a:r>
              <a:rPr lang="en-US" sz="2600" dirty="0" smtClean="0"/>
              <a:t> 5 disaster a</a:t>
            </a:r>
          </a:p>
          <a:p>
            <a:pPr lvl="1" eaLnBrk="1" hangingPunct="1"/>
            <a:r>
              <a:rPr lang="en-US" sz="2400" dirty="0" smtClean="0"/>
              <a:t>coding error?</a:t>
            </a:r>
          </a:p>
          <a:p>
            <a:pPr lvl="1" eaLnBrk="1" hangingPunct="1"/>
            <a:r>
              <a:rPr lang="en-US" sz="2400" dirty="0" smtClean="0"/>
              <a:t>process error?</a:t>
            </a:r>
          </a:p>
          <a:p>
            <a:pPr lvl="1" eaLnBrk="1" hangingPunct="1"/>
            <a:r>
              <a:rPr lang="en-US" sz="2400" dirty="0" smtClean="0"/>
              <a:t>specification error?</a:t>
            </a:r>
          </a:p>
          <a:p>
            <a:pPr lvl="1" eaLnBrk="1" hangingPunct="1"/>
            <a:r>
              <a:rPr lang="en-US" sz="2400" dirty="0" smtClean="0"/>
              <a:t>reuse error?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3188" y="1462088"/>
            <a:ext cx="2332037" cy="40846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Coding Error?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8458200" cy="2474913"/>
          </a:xfrm>
        </p:spPr>
        <p:txBody>
          <a:bodyPr/>
          <a:lstStyle/>
          <a:p>
            <a:pPr marL="0" indent="0" eaLnBrk="1" hangingPunct="1"/>
            <a:r>
              <a:rPr lang="en-US" sz="2600" smtClean="0"/>
              <a:t>The floating point number which was converted had a value greater than what could be represented by a 16-bit signed integer resulting in an Operand Error. </a:t>
            </a:r>
          </a:p>
        </p:txBody>
      </p:sp>
      <p:pic>
        <p:nvPicPr>
          <p:cNvPr id="60420" name="Picture 4" descr="ariane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92338"/>
            <a:ext cx="6251575" cy="390366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Error?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53340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determine the vulnerability of unprotected code, an analysis was performed on every operation which could give rise to an exception, including an Operand Error.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particular, the conversion of floating point values to integers was analyzed and operations involving seven variables were at risk of leading to an Operand Error.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This led to protection being added to four of the variables, evidence of which appears in the Ada code.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However, three of the variables were left unprotected.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821363" y="990600"/>
            <a:ext cx="1576387" cy="5105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Specification Error?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1066800"/>
            <a:ext cx="4724400" cy="5105400"/>
          </a:xfrm>
        </p:spPr>
        <p:txBody>
          <a:bodyPr/>
          <a:lstStyle/>
          <a:p>
            <a:pPr lvl="1" eaLnBrk="1" hangingPunct="1"/>
            <a:r>
              <a:rPr lang="en-US" sz="2200" smtClean="0"/>
              <a:t>Although the source of the Operand Error was identified, this in itself did not cause the mission to fail. </a:t>
            </a:r>
          </a:p>
          <a:p>
            <a:pPr lvl="1" eaLnBrk="1" hangingPunct="1"/>
            <a:r>
              <a:rPr lang="en-US" sz="2200" smtClean="0"/>
              <a:t>The specification of the exception-handling mechanism also contributed to the failure. </a:t>
            </a:r>
          </a:p>
          <a:p>
            <a:pPr lvl="1" eaLnBrk="1" hangingPunct="1"/>
            <a:r>
              <a:rPr lang="en-US" sz="2200" smtClean="0"/>
              <a:t>In the event of any kind of exception, the system specification stated that the SRI processor should be shut down.</a:t>
            </a:r>
          </a:p>
          <a:p>
            <a:pPr lvl="1" eaLnBrk="1" hangingPunct="1"/>
            <a:r>
              <a:rPr lang="en-US" sz="2200" smtClean="0"/>
              <a:t>It was the decision to cease the processor operation which finally proved fatal.</a:t>
            </a:r>
          </a:p>
        </p:txBody>
      </p:sp>
      <p:pic>
        <p:nvPicPr>
          <p:cNvPr id="624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33900" y="1403350"/>
            <a:ext cx="4152900" cy="427831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Reuse Error?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52400" y="1143000"/>
            <a:ext cx="4800600" cy="5105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original requirement accounting for the continued operation of the alignment software after lift-off was brought forward more than 10 years ago for the earlier models of Ariane.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special feature made it possible with the earlier versions of Ariane, to restart the count-down without waiting for normal alignment.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same requirement does not apply to Ariane 5, which has a different preparation sequence.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was maintained for commonality reasons, presumably based on the view that, unless proven necessary, it was not wise to make changes in software which worked well on Ariane 4.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8388" y="2044700"/>
            <a:ext cx="3659187" cy="3251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en-US" sz="800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Software Security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W32.Blaster.Worm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Gauging the Threat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Security Concepts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/>
              <a:t>Software Defects</a:t>
            </a:r>
          </a:p>
          <a:p>
            <a:pPr marL="0" indent="0" eaLnBrk="1" hangingPunct="1">
              <a:lnSpc>
                <a:spcPct val="90000"/>
              </a:lnSpc>
            </a:pPr>
            <a:endParaRPr lang="en-US" dirty="0" smtClean="0"/>
          </a:p>
          <a:p>
            <a:pPr marL="0" indent="0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8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Brief History of 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Created in the early 1970s as a system implementation language for UNIX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Derived from the </a:t>
            </a:r>
            <a:r>
              <a:rPr lang="en-US" sz="2400" dirty="0" err="1" smtClean="0"/>
              <a:t>typeless</a:t>
            </a:r>
            <a:r>
              <a:rPr lang="en-US" sz="2400" dirty="0" smtClean="0"/>
              <a:t> language B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The C Programming Language “K&amp;R” published in 1978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ANSI established X3J11 committee in the summer of 1983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 smtClean="0"/>
              <a:t>X3J11 produced its report at the end of 1989 (C89)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Adopted as ISO/IEC 9899-1990 (C90)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Subsequently replaced by ISO/IEC 9899-1999 (C99)</a:t>
            </a:r>
            <a:endParaRPr lang="en-US" sz="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622300" y="938213"/>
            <a:ext cx="74613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30000"/>
              </a:spcBef>
            </a:pPr>
            <a:endParaRPr lang="en-US"/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830263" y="1123950"/>
            <a:ext cx="1587" cy="333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>
              <a:spcBef>
                <a:spcPct val="30000"/>
              </a:spcBef>
            </a:pPr>
            <a:endParaRPr lang="en-US"/>
          </a:p>
        </p:txBody>
      </p:sp>
      <p:pic>
        <p:nvPicPr>
          <p:cNvPr id="686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1023938"/>
            <a:ext cx="8656637" cy="530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8613" name="Text Box 7"/>
          <p:cNvSpPr txBox="1">
            <a:spLocks noChangeArrowheads="1"/>
          </p:cNvSpPr>
          <p:nvPr/>
        </p:nvSpPr>
        <p:spPr bwMode="auto">
          <a:xfrm>
            <a:off x="5486400" y="6324600"/>
            <a:ext cx="2208213" cy="19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30000"/>
              </a:spcBef>
              <a:tabLst>
                <a:tab pos="655638" algn="l"/>
                <a:tab pos="1312863" algn="l"/>
                <a:tab pos="1968500" algn="l"/>
              </a:tabLst>
            </a:pPr>
            <a:r>
              <a:rPr lang="en-GB" sz="1300">
                <a:solidFill>
                  <a:srgbClr val="000000"/>
                </a:solidFill>
                <a:ea typeface="msmincho"/>
                <a:cs typeface="msmincho"/>
              </a:rPr>
              <a:t>Source: http://www.langpop.com/</a:t>
            </a:r>
          </a:p>
        </p:txBody>
      </p:sp>
      <p:sp>
        <p:nvSpPr>
          <p:cNvPr id="68614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Popularity </a:t>
            </a:r>
            <a:r>
              <a:rPr lang="en-US" sz="2800" smtClean="0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Application Security</a:t>
            </a: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35125" y="1123950"/>
            <a:ext cx="5680075" cy="5233988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Language Popularity </a:t>
            </a:r>
            <a:r>
              <a:rPr lang="en-US" sz="2800" dirty="0" smtClean="0"/>
              <a:t>2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7200"/>
          </a:xfrm>
        </p:spPr>
        <p:txBody>
          <a:bodyPr/>
          <a:lstStyle/>
          <a:p>
            <a:r>
              <a:rPr lang="en-US" sz="2400" dirty="0"/>
              <a:t>TIOBE Programming Community Index for </a:t>
            </a:r>
            <a:r>
              <a:rPr lang="en-US" sz="2400" dirty="0" smtClean="0"/>
              <a:t>Jan 2015</a:t>
            </a:r>
            <a:endParaRPr lang="en-US" sz="2400" dirty="0"/>
          </a:p>
          <a:p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854200"/>
            <a:ext cx="61023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Popularity </a:t>
            </a:r>
            <a:r>
              <a:rPr lang="en-US" sz="2800" dirty="0" smtClean="0"/>
              <a:t>3 – Jan 2015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447800"/>
            <a:ext cx="6584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8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Problem with C?  </a:t>
            </a:r>
            <a:r>
              <a:rPr lang="en-US" sz="2800" dirty="0" smtClean="0"/>
              <a:t>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majority of vulnerabilities that have been reported to the SEI CERT/CC have occurred in programs written in C.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Problems arise from an imprecise understanding of the semantics of logical abstractions and how they translate into machine-level instructions.</a:t>
            </a:r>
          </a:p>
          <a:p>
            <a:pPr marL="171450" indent="-17145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 is intended to be a </a:t>
            </a:r>
            <a:r>
              <a:rPr lang="en-US" dirty="0" smtClean="0">
                <a:solidFill>
                  <a:schemeClr val="accent2"/>
                </a:solidFill>
              </a:rPr>
              <a:t>lightweight</a:t>
            </a:r>
            <a:r>
              <a:rPr lang="en-US" dirty="0" smtClean="0"/>
              <a:t>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Small memory footprint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Built for speed</a:t>
            </a:r>
          </a:p>
          <a:p>
            <a:pPr lvl="1" eaLnBrk="1" hangingPunct="1">
              <a:lnSpc>
                <a:spcPct val="90000"/>
              </a:lnSpc>
            </a:pPr>
            <a:endParaRPr lang="en-US" sz="800" dirty="0" smtClean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 compilers are designed to allow you to write the most efficient code possible, assuming that you know what you are doing.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the Problem with C?  </a:t>
            </a:r>
            <a:r>
              <a:rPr lang="en-US" sz="2800" dirty="0"/>
              <a:t>2</a:t>
            </a:r>
            <a:endParaRPr lang="en-US" sz="2800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 does not perform array bounds checking and no rigorous type checking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Standard C libraries (e.g., </a:t>
            </a:r>
            <a:r>
              <a:rPr lang="en-US" dirty="0" err="1" smtClean="0"/>
              <a:t>strcpy</a:t>
            </a:r>
            <a:r>
              <a:rPr lang="en-US" dirty="0" smtClean="0"/>
              <a:t>) have many security vulnerabilities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 looks similar to other procedural languages (e.g., Ada, Pascal)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But these languages have support for integer overflow, array bounds checking, etc.</a:t>
            </a:r>
          </a:p>
        </p:txBody>
      </p:sp>
    </p:spTree>
    <p:extLst>
      <p:ext uri="{BB962C8B-B14F-4D97-AF65-F5344CB8AC3E}">
        <p14:creationId xmlns:p14="http://schemas.microsoft.com/office/powerpoint/2010/main" val="38522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Legacy Code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dirty="0" smtClean="0"/>
              <a:t>A significant amount of legacy C code was created (and passed on) from the early days of </a:t>
            </a:r>
            <a:r>
              <a:rPr lang="en-US" dirty="0" err="1" smtClean="0"/>
              <a:t>Kerningham</a:t>
            </a:r>
            <a:r>
              <a:rPr lang="en-US" dirty="0" smtClean="0"/>
              <a:t> and Ritchie C (K&amp;R C) before the standardization of the language.</a:t>
            </a:r>
          </a:p>
          <a:p>
            <a:pPr marL="0" indent="0" eaLnBrk="1" hangingPunct="1"/>
            <a:endParaRPr lang="en-US" sz="800" dirty="0" smtClean="0"/>
          </a:p>
          <a:p>
            <a:pPr marL="0" indent="0" eaLnBrk="1" hangingPunct="1"/>
            <a:r>
              <a:rPr lang="en-US" dirty="0" smtClean="0"/>
              <a:t>Legacy C code is </a:t>
            </a:r>
          </a:p>
          <a:p>
            <a:pPr lvl="1" eaLnBrk="1" hangingPunct="1"/>
            <a:r>
              <a:rPr lang="en-US" dirty="0" smtClean="0"/>
              <a:t>at higher risk for security flaws because of the looser compilation standards </a:t>
            </a:r>
          </a:p>
          <a:p>
            <a:pPr lvl="1" eaLnBrk="1" hangingPunct="1"/>
            <a:r>
              <a:rPr lang="en-US" dirty="0" smtClean="0"/>
              <a:t>harder to secure because of the resulting coding style.</a:t>
            </a:r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Languages: Java</a:t>
            </a:r>
            <a:endParaRPr lang="en-US" sz="2800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Many security professionals recommend using other languages, such as Java.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latin typeface="Berkeley-Medium"/>
              </a:rPr>
              <a:t>While Java does address many of the problems with C, it is still susceptible to implementation-level, as well as design-level, security flaws.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>
              <a:latin typeface="Berkeley-Medium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Adopting Java is not always a viable option </a:t>
            </a:r>
          </a:p>
          <a:p>
            <a:pPr lvl="1" eaLnBrk="1" hangingPunct="1"/>
            <a:r>
              <a:rPr lang="en-US" dirty="0" smtClean="0"/>
              <a:t>Existing investment in C source code</a:t>
            </a:r>
          </a:p>
          <a:p>
            <a:pPr lvl="1" eaLnBrk="1" hangingPunct="1"/>
            <a:r>
              <a:rPr lang="en-US" dirty="0" smtClean="0"/>
              <a:t>Programming expertise </a:t>
            </a:r>
          </a:p>
          <a:p>
            <a:pPr lvl="1" eaLnBrk="1" hangingPunct="1"/>
            <a:r>
              <a:rPr lang="en-US" dirty="0" smtClean="0"/>
              <a:t>Development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US" sz="2800" smtClean="0"/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Everyday software </a:t>
            </a:r>
            <a:r>
              <a:rPr lang="en-US" dirty="0" smtClean="0">
                <a:solidFill>
                  <a:schemeClr val="hlink"/>
                </a:solidFill>
              </a:rPr>
              <a:t>defects</a:t>
            </a:r>
            <a:r>
              <a:rPr lang="en-US" dirty="0" smtClean="0"/>
              <a:t> cause the majority of software </a:t>
            </a:r>
            <a:r>
              <a:rPr lang="en-US" dirty="0" smtClean="0">
                <a:solidFill>
                  <a:schemeClr val="hlink"/>
                </a:solidFill>
              </a:rPr>
              <a:t>vulnerabilities</a:t>
            </a:r>
            <a:r>
              <a:rPr lang="en-US" dirty="0" smtClean="0"/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C assume a level of </a:t>
            </a:r>
            <a:r>
              <a:rPr lang="en-US" dirty="0" smtClean="0">
                <a:solidFill>
                  <a:schemeClr val="hlink"/>
                </a:solidFill>
              </a:rPr>
              <a:t>expertise</a:t>
            </a:r>
            <a:r>
              <a:rPr lang="en-US" dirty="0" smtClean="0"/>
              <a:t> from developers that is </a:t>
            </a:r>
            <a:r>
              <a:rPr lang="en-US" dirty="0" smtClean="0">
                <a:solidFill>
                  <a:schemeClr val="hlink"/>
                </a:solidFill>
              </a:rPr>
              <a:t>not always present</a:t>
            </a:r>
            <a:r>
              <a:rPr lang="en-US" dirty="0" smtClean="0"/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The result is numerous delivered defects, some of which can lead to vulnerabilities.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Understanding the </a:t>
            </a:r>
            <a:r>
              <a:rPr lang="en-US" dirty="0" smtClean="0">
                <a:solidFill>
                  <a:schemeClr val="hlink"/>
                </a:solidFill>
              </a:rPr>
              <a:t>sources of vulnerabilities</a:t>
            </a:r>
            <a:r>
              <a:rPr lang="en-US" dirty="0" smtClean="0"/>
              <a:t> and learning to </a:t>
            </a:r>
            <a:r>
              <a:rPr lang="en-US" dirty="0" smtClean="0">
                <a:solidFill>
                  <a:schemeClr val="hlink"/>
                </a:solidFill>
              </a:rPr>
              <a:t>program securely</a:t>
            </a:r>
            <a:r>
              <a:rPr lang="en-US" dirty="0" smtClean="0"/>
              <a:t> is imperative to protecting the Internet and ourselves from attack.</a:t>
            </a:r>
          </a:p>
          <a:p>
            <a:pPr marL="0" indent="0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slides based on Robert C. </a:t>
            </a:r>
            <a:r>
              <a:rPr lang="en-US" dirty="0" err="1" smtClean="0"/>
              <a:t>Seacord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Robert gave permission to use the slides</a:t>
            </a:r>
          </a:p>
          <a:p>
            <a:endParaRPr lang="en-US" dirty="0"/>
          </a:p>
          <a:p>
            <a:r>
              <a:rPr lang="en-US" dirty="0" smtClean="0"/>
              <a:t>Original slides modified to ENPM 691 context</a:t>
            </a:r>
          </a:p>
        </p:txBody>
      </p:sp>
    </p:spTree>
    <p:extLst>
      <p:ext uri="{BB962C8B-B14F-4D97-AF65-F5344CB8AC3E}">
        <p14:creationId xmlns:p14="http://schemas.microsoft.com/office/powerpoint/2010/main" val="3893995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Sources of Software Insecurity </a:t>
            </a:r>
            <a:r>
              <a:rPr lang="en-US" sz="2800" dirty="0" smtClean="0"/>
              <a:t>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Complexity, inadequacy, and change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Incorrect or changing assumptions (capabilities, inputs, outputs)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Flawed specifications &amp; designs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Poor implementation of software interfaces (input validation, error &amp; exception handling)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Inadequate knowledge of secure coding practices</a:t>
            </a:r>
          </a:p>
          <a:p>
            <a:pPr marL="0" indent="0" eaLnBrk="1" hangingPunct="1"/>
            <a:endParaRPr lang="en-US" dirty="0" smtClean="0">
              <a:solidFill>
                <a:schemeClr val="accent2"/>
              </a:solidFill>
            </a:endParaRPr>
          </a:p>
          <a:p>
            <a:pPr marL="0" indent="0"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oftware-Insecurity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706688"/>
            <a:ext cx="4114800" cy="378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Software Insecurity </a:t>
            </a:r>
            <a:r>
              <a:rPr lang="en-US" sz="2800" smtClean="0"/>
              <a:t>2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Unintended, unexpected interactions </a:t>
            </a:r>
          </a:p>
          <a:p>
            <a:pPr lvl="1" eaLnBrk="1" hangingPunct="1"/>
            <a:r>
              <a:rPr lang="en-US" dirty="0" smtClean="0"/>
              <a:t>with other components</a:t>
            </a:r>
          </a:p>
          <a:p>
            <a:pPr lvl="1" eaLnBrk="1" hangingPunct="1"/>
            <a:r>
              <a:rPr lang="en-US" dirty="0" smtClean="0"/>
              <a:t>with the software’s execution environment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Absent or minimal consideration of security </a:t>
            </a:r>
            <a:br>
              <a:rPr lang="en-US" dirty="0" smtClean="0"/>
            </a:br>
            <a:r>
              <a:rPr lang="en-US" dirty="0" smtClean="0"/>
              <a:t>during all life cycle phases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Not thinking like an attacker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AFT_CERT_SEI_Template">
  <a:themeElements>
    <a:clrScheme name="DRAFT_CERT_SEI_Template 15">
      <a:dk1>
        <a:srgbClr val="000000"/>
      </a:dk1>
      <a:lt1>
        <a:srgbClr val="FFFFFF"/>
      </a:lt1>
      <a:dk2>
        <a:srgbClr val="000000"/>
      </a:dk2>
      <a:lt2>
        <a:srgbClr val="666666"/>
      </a:lt2>
      <a:accent1>
        <a:srgbClr val="BBE0E3"/>
      </a:accent1>
      <a:accent2>
        <a:srgbClr val="99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8A0000"/>
      </a:accent6>
      <a:hlink>
        <a:srgbClr val="333399"/>
      </a:hlink>
      <a:folHlink>
        <a:srgbClr val="663399"/>
      </a:folHlink>
    </a:clrScheme>
    <a:fontScheme name="DRAFT_CERT_SEI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309" tIns="46154" rIns="92309" bIns="46154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92100" algn="l"/>
            <a:tab pos="571500" algn="l"/>
          </a:tabLst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309" tIns="46154" rIns="92309" bIns="46154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>
            <a:tab pos="292100" algn="l"/>
            <a:tab pos="571500" algn="l"/>
          </a:tabLst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1" charset="-128"/>
          </a:defRPr>
        </a:defPPr>
      </a:lstStyle>
    </a:lnDef>
  </a:objectDefaults>
  <a:extraClrSchemeLst>
    <a:extraClrScheme>
      <a:clrScheme name="DRAFT_CERT_SEI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AFT_CERT_SEI_Template 13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66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14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A0000"/>
        </a:accent6>
        <a:hlink>
          <a:srgbClr val="6633CC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AFT_CERT_SEI_Template 15">
        <a:dk1>
          <a:srgbClr val="000000"/>
        </a:dk1>
        <a:lt1>
          <a:srgbClr val="FFFFFF"/>
        </a:lt1>
        <a:dk2>
          <a:srgbClr val="000000"/>
        </a:dk2>
        <a:lt2>
          <a:srgbClr val="666666"/>
        </a:lt2>
        <a:accent1>
          <a:srgbClr val="BBE0E3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8A0000"/>
        </a:accent6>
        <a:hlink>
          <a:srgbClr val="333399"/>
        </a:hlink>
        <a:folHlink>
          <a:srgbClr val="66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CERT_SEI_Template.V1</Template>
  <TotalTime>4304</TotalTime>
  <Words>3819</Words>
  <Application>Microsoft Office PowerPoint</Application>
  <PresentationFormat>On-screen Show (4:3)</PresentationFormat>
  <Paragraphs>1036</Paragraphs>
  <Slides>77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DRAFT_CERT_SEI_Template</vt:lpstr>
      <vt:lpstr>ENPM 691 Secure Programming in C </vt:lpstr>
      <vt:lpstr>Secure Programming</vt:lpstr>
      <vt:lpstr>Agenda</vt:lpstr>
      <vt:lpstr>Why Software Security? </vt:lpstr>
      <vt:lpstr>Dollar Amount of Losses by Type?</vt:lpstr>
      <vt:lpstr>So What Is Software Security?</vt:lpstr>
      <vt:lpstr>Application Security</vt:lpstr>
      <vt:lpstr>Sources of Software Insecurity 1</vt:lpstr>
      <vt:lpstr>Sources of Software Insecurity 2</vt:lpstr>
      <vt:lpstr>Most Vulnerabilities caused by Programming Errors</vt:lpstr>
      <vt:lpstr>CWE/SANS Top 25 Most Dangerous Software Errors</vt:lpstr>
      <vt:lpstr>CWE/SANS Top 25 Most Dangerous Software Errors</vt:lpstr>
      <vt:lpstr>Agenda</vt:lpstr>
      <vt:lpstr>W32.Blaster.Worm</vt:lpstr>
      <vt:lpstr>Flawed Logic Exploited by Blaster</vt:lpstr>
      <vt:lpstr>Agenda</vt:lpstr>
      <vt:lpstr> Gauging the Threat </vt:lpstr>
      <vt:lpstr> Who is the Threat? </vt:lpstr>
      <vt:lpstr> Hackers </vt:lpstr>
      <vt:lpstr>Insiders</vt:lpstr>
      <vt:lpstr>Criminals</vt:lpstr>
      <vt:lpstr>Competitive Intelligence Professionals</vt:lpstr>
      <vt:lpstr>Terrorists</vt:lpstr>
      <vt:lpstr>Information Warriors</vt:lpstr>
      <vt:lpstr>Groups posed the threat?</vt:lpstr>
      <vt:lpstr>Increasing Vulnerabilities</vt:lpstr>
      <vt:lpstr>Agenda</vt:lpstr>
      <vt:lpstr>Computer Security Definition</vt:lpstr>
      <vt:lpstr>Security Concepts</vt:lpstr>
      <vt:lpstr>Programmer</vt:lpstr>
      <vt:lpstr>System Integrator </vt:lpstr>
      <vt:lpstr>System Administrators </vt:lpstr>
      <vt:lpstr>Network Administrators</vt:lpstr>
      <vt:lpstr>Security Analyst </vt:lpstr>
      <vt:lpstr>Vulnerability Analyst </vt:lpstr>
      <vt:lpstr>Security Researcher </vt:lpstr>
      <vt:lpstr>Attacker</vt:lpstr>
      <vt:lpstr>Security Policy</vt:lpstr>
      <vt:lpstr>Security Flaws</vt:lpstr>
      <vt:lpstr>Vulnerabilities</vt:lpstr>
      <vt:lpstr>Exploits 1</vt:lpstr>
      <vt:lpstr>Proof-of-Concept Exploits</vt:lpstr>
      <vt:lpstr>Mitigations</vt:lpstr>
      <vt:lpstr>Agenda</vt:lpstr>
      <vt:lpstr>Sample issues we will cover in detail in ENPM 691</vt:lpstr>
      <vt:lpstr>Format String – User Input with %s</vt:lpstr>
      <vt:lpstr>Injecting a shellcode</vt:lpstr>
      <vt:lpstr>Smashing the stack</vt:lpstr>
      <vt:lpstr>Smashing the stack…</vt:lpstr>
      <vt:lpstr>Inadequate File Name Validation</vt:lpstr>
      <vt:lpstr>Relative Path Names</vt:lpstr>
      <vt:lpstr>Integer Overflow</vt:lpstr>
      <vt:lpstr>Can count == 2?</vt:lpstr>
      <vt:lpstr>Proving/Disproving Assert</vt:lpstr>
      <vt:lpstr>Prove/Disprove assert?</vt:lpstr>
      <vt:lpstr>Our victim with a buffer overflow</vt:lpstr>
      <vt:lpstr>We got the shell as a root!</vt:lpstr>
      <vt:lpstr>Agenda</vt:lpstr>
      <vt:lpstr> Software Vulnerabilities</vt:lpstr>
      <vt:lpstr>Ariane 5 Launch Failure</vt:lpstr>
      <vt:lpstr>SRI Software Exception</vt:lpstr>
      <vt:lpstr>Software Development</vt:lpstr>
      <vt:lpstr>Coding Error?</vt:lpstr>
      <vt:lpstr>Process Error?</vt:lpstr>
      <vt:lpstr>Specification Error?</vt:lpstr>
      <vt:lpstr>Reuse Error?</vt:lpstr>
      <vt:lpstr>Agenda</vt:lpstr>
      <vt:lpstr>A Brief History of C</vt:lpstr>
      <vt:lpstr>Language Popularity 1</vt:lpstr>
      <vt:lpstr>Language Popularity 2</vt:lpstr>
      <vt:lpstr>Language Popularity 3 – Jan 2015</vt:lpstr>
      <vt:lpstr>What is the Problem with C?  1</vt:lpstr>
      <vt:lpstr>What is the Problem with C?  2</vt:lpstr>
      <vt:lpstr>Legacy Code</vt:lpstr>
      <vt:lpstr>Other Languages: Java</vt:lpstr>
      <vt:lpstr>Summary</vt:lpstr>
      <vt:lpstr>Acknowledgement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with Scissors Secure Coding in C and C++</dc:title>
  <dc:creator>jblake</dc:creator>
  <cp:lastModifiedBy>Dharma</cp:lastModifiedBy>
  <cp:revision>123</cp:revision>
  <dcterms:created xsi:type="dcterms:W3CDTF">2010-01-13T19:23:47Z</dcterms:created>
  <dcterms:modified xsi:type="dcterms:W3CDTF">2015-09-01T00:46:39Z</dcterms:modified>
</cp:coreProperties>
</file>