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70"/>
  </p:notesMasterIdLst>
  <p:handoutMasterIdLst>
    <p:handoutMasterId r:id="rId71"/>
  </p:handoutMasterIdLst>
  <p:sldIdLst>
    <p:sldId id="542" r:id="rId4"/>
    <p:sldId id="681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92" r:id="rId13"/>
    <p:sldId id="693" r:id="rId14"/>
    <p:sldId id="665" r:id="rId15"/>
    <p:sldId id="666" r:id="rId16"/>
    <p:sldId id="667" r:id="rId17"/>
    <p:sldId id="668" r:id="rId18"/>
    <p:sldId id="669" r:id="rId19"/>
    <p:sldId id="670" r:id="rId20"/>
    <p:sldId id="683" r:id="rId21"/>
    <p:sldId id="671" r:id="rId22"/>
    <p:sldId id="673" r:id="rId23"/>
    <p:sldId id="674" r:id="rId24"/>
    <p:sldId id="675" r:id="rId25"/>
    <p:sldId id="676" r:id="rId26"/>
    <p:sldId id="677" r:id="rId27"/>
    <p:sldId id="684" r:id="rId28"/>
    <p:sldId id="591" r:id="rId29"/>
    <p:sldId id="592" r:id="rId30"/>
    <p:sldId id="593" r:id="rId31"/>
    <p:sldId id="594" r:id="rId32"/>
    <p:sldId id="595" r:id="rId33"/>
    <p:sldId id="685" r:id="rId34"/>
    <p:sldId id="597" r:id="rId35"/>
    <p:sldId id="645" r:id="rId36"/>
    <p:sldId id="599" r:id="rId37"/>
    <p:sldId id="602" r:id="rId38"/>
    <p:sldId id="600" r:id="rId39"/>
    <p:sldId id="601" r:id="rId40"/>
    <p:sldId id="638" r:id="rId41"/>
    <p:sldId id="639" r:id="rId42"/>
    <p:sldId id="640" r:id="rId43"/>
    <p:sldId id="648" r:id="rId44"/>
    <p:sldId id="686" r:id="rId45"/>
    <p:sldId id="606" r:id="rId46"/>
    <p:sldId id="607" r:id="rId47"/>
    <p:sldId id="649" r:id="rId48"/>
    <p:sldId id="687" r:id="rId49"/>
    <p:sldId id="609" r:id="rId50"/>
    <p:sldId id="610" r:id="rId51"/>
    <p:sldId id="611" r:id="rId52"/>
    <p:sldId id="688" r:id="rId53"/>
    <p:sldId id="689" r:id="rId54"/>
    <p:sldId id="614" r:id="rId55"/>
    <p:sldId id="615" r:id="rId56"/>
    <p:sldId id="690" r:id="rId57"/>
    <p:sldId id="618" r:id="rId58"/>
    <p:sldId id="619" r:id="rId59"/>
    <p:sldId id="622" r:id="rId60"/>
    <p:sldId id="623" r:id="rId61"/>
    <p:sldId id="624" r:id="rId62"/>
    <p:sldId id="625" r:id="rId63"/>
    <p:sldId id="626" r:id="rId64"/>
    <p:sldId id="627" r:id="rId65"/>
    <p:sldId id="644" r:id="rId66"/>
    <p:sldId id="634" r:id="rId67"/>
    <p:sldId id="635" r:id="rId68"/>
    <p:sldId id="650" r:id="rId69"/>
  </p:sldIdLst>
  <p:sldSz cx="9144000" cy="6858000" type="screen4x3"/>
  <p:notesSz cx="7302500" cy="9586913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>
        <p:scale>
          <a:sx n="100" d="100"/>
          <a:sy n="100" d="100"/>
        </p:scale>
        <p:origin x="-276" y="7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5B380F1-F7E9-4D8D-8BF2-32ADB8AEB17D}"/>
    <pc:docChg chg="addSld delSld modSld">
      <pc:chgData name="" userId="" providerId="" clId="Web-{05B380F1-F7E9-4D8D-8BF2-32ADB8AEB17D}" dt="2018-01-31T23:38:55.023" v="15"/>
      <pc:docMkLst>
        <pc:docMk/>
      </pc:docMkLst>
      <pc:sldChg chg="add del">
        <pc:chgData name="" userId="" providerId="" clId="Web-{05B380F1-F7E9-4D8D-8BF2-32ADB8AEB17D}" dt="2018-01-31T23:37:46.677" v="4"/>
        <pc:sldMkLst>
          <pc:docMk/>
          <pc:sldMk cId="0" sldId="620"/>
        </pc:sldMkLst>
      </pc:sldChg>
      <pc:sldChg chg="add del">
        <pc:chgData name="" userId="" providerId="" clId="Web-{05B380F1-F7E9-4D8D-8BF2-32ADB8AEB17D}" dt="2018-01-31T23:37:52.005" v="5"/>
        <pc:sldMkLst>
          <pc:docMk/>
          <pc:sldMk cId="0" sldId="621"/>
        </pc:sldMkLst>
      </pc:sldChg>
      <pc:sldChg chg="modSp">
        <pc:chgData name="" userId="" providerId="" clId="Web-{05B380F1-F7E9-4D8D-8BF2-32ADB8AEB17D}" dt="2018-01-31T23:38:14.225" v="13"/>
        <pc:sldMkLst>
          <pc:docMk/>
          <pc:sldMk cId="0" sldId="623"/>
        </pc:sldMkLst>
        <pc:spChg chg="mod">
          <ac:chgData name="" userId="" providerId="" clId="Web-{05B380F1-F7E9-4D8D-8BF2-32ADB8AEB17D}" dt="2018-01-31T23:38:14.225" v="13"/>
          <ac:spMkLst>
            <pc:docMk/>
            <pc:sldMk cId="0" sldId="623"/>
            <ac:spMk id="214018" creationId="{00000000-0000-0000-0000-000000000000}"/>
          </ac:spMkLst>
        </pc:spChg>
      </pc:sldChg>
      <pc:sldChg chg="del">
        <pc:chgData name="" userId="" providerId="" clId="Web-{05B380F1-F7E9-4D8D-8BF2-32ADB8AEB17D}" dt="2018-01-31T23:38:55.023" v="15"/>
        <pc:sldMkLst>
          <pc:docMk/>
          <pc:sldMk cId="0" sldId="633"/>
        </pc:sldMkLst>
      </pc:sldChg>
      <pc:sldChg chg="del">
        <pc:chgData name="" userId="" providerId="" clId="Web-{05B380F1-F7E9-4D8D-8BF2-32ADB8AEB17D}" dt="2018-01-31T23:38:52.898" v="14"/>
        <pc:sldMkLst>
          <pc:docMk/>
          <pc:sldMk cId="2132361013" sldId="69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6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75200" cy="35814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ENPM 691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Books: </a:t>
            </a:r>
            <a:br>
              <a:rPr lang="en-US" sz="2000" b="0" dirty="0"/>
            </a:br>
            <a:r>
              <a:rPr lang="en-US" sz="2000" b="0" dirty="0"/>
              <a:t>Computer Systems (</a:t>
            </a:r>
            <a:r>
              <a:rPr lang="en-US" sz="2000" b="0" i="1" dirty="0"/>
              <a:t>Chapter 2</a:t>
            </a:r>
            <a:r>
              <a:rPr lang="en-US" sz="2000" b="0" dirty="0"/>
              <a:t>)</a:t>
            </a:r>
            <a:br>
              <a:rPr lang="en-US" sz="2000" b="0" dirty="0"/>
            </a:br>
            <a:r>
              <a:rPr lang="en-US" sz="2000" b="0" dirty="0"/>
              <a:t>Secure Coding in C and C++ (</a:t>
            </a:r>
            <a:r>
              <a:rPr lang="en-US" sz="2000" b="0" i="1" dirty="0"/>
              <a:t>Chapter 5</a:t>
            </a:r>
            <a:r>
              <a:rPr lang="en-US" sz="2000" b="0" dirty="0"/>
              <a:t>)</a:t>
            </a:r>
            <a:br>
              <a:rPr lang="en-US" sz="2000" b="0" dirty="0"/>
            </a:br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438275"/>
            <a:ext cx="91249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018" y="435678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/>
              <a:t>Byte Ordering Example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938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952625"/>
            <a:ext cx="86963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7018" y="435678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/>
              <a:t>Byte Ordering Example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7343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creates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show_bytes(pointer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995612" y="3203575"/>
            <a:ext cx="2262188" cy="444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0x11ffffcb8	0x6d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0x11ffffcb9	0x3b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0x11ffffcba	0x00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0x11ffffcbb	0x00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46513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(Covered later)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918200"/>
            <a:ext cx="8839200" cy="46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5867400" y="2246313"/>
            <a:ext cx="1463675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Linux/Alpha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/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/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 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~0x41 -&gt;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 -&gt;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~0x00 -&gt;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 -&gt;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0x55 -&gt;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 -&gt;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0x55 -&gt;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 -&gt; 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 -&gt;  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 -&gt;  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 -&gt;  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 -&gt;  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 -&gt;  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p &amp;&amp; *p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Left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&lt;&lt;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left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1181100" lvl="3" eaLnBrk="1" hangingPunct="1"/>
            <a:r>
              <a:rPr lang="en-US"/>
              <a:t>Throw away extra bits on left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right</a:t>
            </a:r>
          </a:p>
          <a:p>
            <a:pPr eaLnBrk="1" hangingPunct="1"/>
            <a:r>
              <a:rPr lang="en-US"/>
              <a:t>Right Shift: 	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 &gt;&gt; y</a:t>
            </a:r>
            <a:endParaRPr lang="en-US"/>
          </a:p>
          <a:p>
            <a:pPr marL="552450" lvl="1" eaLnBrk="1" hangingPunct="1"/>
            <a:r>
              <a:rPr lang="en-US"/>
              <a:t>Shift bit-vector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x</a:t>
            </a:r>
            <a:r>
              <a:rPr lang="en-US"/>
              <a:t> right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y</a:t>
            </a:r>
            <a:r>
              <a:rPr lang="en-US"/>
              <a:t> positions</a:t>
            </a:r>
          </a:p>
          <a:p>
            <a:pPr marL="838200" lvl="2" eaLnBrk="1" hangingPunct="1"/>
            <a:r>
              <a:rPr lang="en-US"/>
              <a:t>Throw away extra bits on right</a:t>
            </a:r>
          </a:p>
          <a:p>
            <a:pPr marL="552450" lvl="1" eaLnBrk="1" hangingPunct="1"/>
            <a:r>
              <a:rPr lang="en-US"/>
              <a:t>Logical shift</a:t>
            </a:r>
          </a:p>
          <a:p>
            <a:pPr marL="838200" lvl="2" eaLnBrk="1" hangingPunct="1"/>
            <a:r>
              <a:rPr lang="en-US"/>
              <a:t>Fill with 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r>
              <a:rPr lang="en-US"/>
              <a:t>’s on left</a:t>
            </a:r>
          </a:p>
          <a:p>
            <a:pPr marL="552450" lvl="1" eaLnBrk="1" hangingPunct="1"/>
            <a:r>
              <a:rPr lang="en-US"/>
              <a:t>Arithmetic shift</a:t>
            </a:r>
          </a:p>
          <a:p>
            <a:pPr marL="838200" lvl="2" eaLnBrk="1" hangingPunct="1"/>
            <a:r>
              <a:rPr lang="en-US"/>
              <a:t>Replicate most significant bit on right</a:t>
            </a:r>
          </a:p>
          <a:p>
            <a:pPr eaLnBrk="1" hangingPunct="1"/>
            <a:r>
              <a:rPr lang="en-US"/>
              <a:t>Undefined Behavior</a:t>
            </a:r>
          </a:p>
          <a:p>
            <a:pPr marL="552450" lvl="1" eaLnBrk="1" hangingPunct="1"/>
            <a:r>
              <a:rPr lang="en-US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0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6510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representable integer has unique bit encoding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495800"/>
            <a:ext cx="3352800" cy="1219200"/>
            <a:chOff x="576" y="3072"/>
            <a:chExt cx="2112" cy="768"/>
          </a:xfrm>
          <a:solidFill>
            <a:srgbClr val="CDF1C5"/>
          </a:solidFill>
        </p:grpSpPr>
        <p:sp>
          <p:nvSpPr>
            <p:cNvPr id="5134" name="Rectangle 40"/>
            <p:cNvSpPr>
              <a:spLocks noChangeArrowheads="1"/>
            </p:cNvSpPr>
            <p:nvPr/>
          </p:nvSpPr>
          <p:spPr bwMode="auto">
            <a:xfrm>
              <a:off x="576" y="3072"/>
              <a:ext cx="2112" cy="76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endParaRPr lang="en-US"/>
            </a:p>
          </p:txBody>
        </p:sp>
        <p:graphicFrame>
          <p:nvGraphicFramePr>
            <p:cNvPr id="5122" name="Object 41"/>
            <p:cNvGraphicFramePr>
              <a:graphicFrameLocks noChangeAspect="1"/>
            </p:cNvGraphicFramePr>
            <p:nvPr/>
          </p:nvGraphicFramePr>
          <p:xfrm>
            <a:off x="864" y="3216"/>
            <a:ext cx="13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2" name="Equation" r:id="rId4" imgW="2209800" imgH="609600" progId="Equation.3">
                    <p:embed/>
                  </p:oleObj>
                </mc:Choice>
                <mc:Fallback>
                  <p:oleObj name="Equation" r:id="rId4" imgW="2209800" imgH="609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16"/>
                          <a:ext cx="13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809875"/>
            <a:ext cx="7896225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Virtual Addresses</a:t>
            </a:r>
          </a:p>
          <a:p>
            <a:pPr marL="552450" lvl="1" eaLnBrk="1" hangingPunct="1"/>
            <a:r>
              <a:rPr lang="en-US" dirty="0"/>
              <a:t>Conceptually very large array of bytes</a:t>
            </a:r>
          </a:p>
          <a:p>
            <a:pPr marL="552450" lvl="1" eaLnBrk="1" hangingPunct="1"/>
            <a:r>
              <a:rPr lang="en-US" dirty="0"/>
              <a:t>System provides address space private to particular “process”</a:t>
            </a:r>
          </a:p>
          <a:p>
            <a:pPr marL="838200" lvl="2" eaLnBrk="1" hangingPunct="1"/>
            <a:r>
              <a:rPr lang="en-US" dirty="0"/>
              <a:t>Program being executed</a:t>
            </a:r>
          </a:p>
          <a:p>
            <a:pPr marL="838200" lvl="2" eaLnBrk="1" hangingPunct="1"/>
            <a:r>
              <a:rPr lang="en-US" dirty="0"/>
              <a:t>Program can clobber its own data, but not that of others</a:t>
            </a:r>
          </a:p>
          <a:p>
            <a:pPr eaLnBrk="1" hangingPunct="1"/>
            <a:r>
              <a:rPr lang="en-US" dirty="0"/>
              <a:t>Compiler + Run-Time System Control Allocation</a:t>
            </a:r>
          </a:p>
          <a:p>
            <a:pPr marL="552450" lvl="1" eaLnBrk="1" hangingPunct="1"/>
            <a:r>
              <a:rPr lang="en-US" dirty="0"/>
              <a:t>Where different program objects should be stored</a:t>
            </a:r>
          </a:p>
          <a:p>
            <a:pPr marL="552450" lvl="1" eaLnBrk="1" hangingPunct="1"/>
            <a:r>
              <a:rPr lang="en-US" dirty="0"/>
              <a:t>All allocation within single virtual address space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2590800" y="5410200"/>
          <a:ext cx="416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808" b="80063"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165600" cy="812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Has “Word Size”</a:t>
            </a:r>
          </a:p>
          <a:p>
            <a:pPr marL="552450" lvl="1"/>
            <a:r>
              <a:rPr lang="en-US" dirty="0"/>
              <a:t>Most current machines use 32 bits (4 bytes) words</a:t>
            </a:r>
          </a:p>
          <a:p>
            <a:pPr marL="838200" lvl="2" eaLnBrk="1" hangingPunct="1"/>
            <a:r>
              <a:rPr lang="en-US" dirty="0"/>
              <a:t>Limits addresses to 4GB</a:t>
            </a:r>
          </a:p>
          <a:p>
            <a:pPr marL="838200" lvl="2" eaLnBrk="1" hangingPunct="1"/>
            <a:r>
              <a:rPr lang="en-US" dirty="0"/>
              <a:t>Becoming too small for memory-intensive applications</a:t>
            </a:r>
          </a:p>
          <a:p>
            <a:pPr marL="552450" lvl="1" eaLnBrk="1" hangingPunct="1"/>
            <a:r>
              <a:rPr lang="en-US" dirty="0"/>
              <a:t>High-end systems use 64 bits (8 bytes) words</a:t>
            </a:r>
          </a:p>
          <a:p>
            <a:pPr marL="838200" lvl="2" eaLnBrk="1" hangingPunct="1"/>
            <a:r>
              <a:rPr lang="en-US" dirty="0"/>
              <a:t>Potential address space ≈ 1.8 X 10</a:t>
            </a:r>
            <a:r>
              <a:rPr lang="en-US" baseline="32000" dirty="0"/>
              <a:t>19</a:t>
            </a:r>
            <a:r>
              <a:rPr lang="en-US" dirty="0"/>
              <a:t> bytes</a:t>
            </a:r>
          </a:p>
          <a:p>
            <a:pPr marL="838200" lvl="2" eaLnBrk="1" hangingPunct="1"/>
            <a:r>
              <a:rPr lang="en-US" dirty="0"/>
              <a:t>x86-64 machines support 48-bit addresses: 256 Terabytes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Unsigned Integer Representation</a:t>
            </a:r>
          </a:p>
        </p:txBody>
      </p:sp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450" y="1281113"/>
            <a:ext cx="4708525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5107577" y="1613262"/>
            <a:ext cx="3657599" cy="44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744538" lvl="1" indent="-28733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Incrementing a value on the wheel produces the value immediately clockwise from it. </a:t>
            </a:r>
          </a:p>
          <a:p>
            <a:pPr marL="744538" lvl="1" indent="-28733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Note that incrementing a unsigned integer at its maximum value (15) results in the minimum value for that type (0).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5000"/>
              </a:spcAft>
              <a:buClrTx/>
              <a:buSzPct val="70000"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9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Wraparound Examples </a:t>
            </a:r>
            <a:r>
              <a:rPr lang="en-US" dirty="0">
                <a:solidFill>
                  <a:srgbClr val="000000"/>
                </a:solidFill>
              </a:rPr>
              <a:t>(x86-32)</a:t>
            </a:r>
            <a:endParaRPr lang="en-US" sz="24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US" sz="600" b="1">
              <a:solidFill>
                <a:srgbClr val="333399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unsigned int ui;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333399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ui = UINT_MAX; // 4,294,967,295 on x86-32;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ui++;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printf("ui = %u\n", ui);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333399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ui = 0;</a:t>
            </a:r>
          </a:p>
          <a:p>
            <a:pPr marL="0" indent="0" eaLnBrk="1" hangingPunct="1"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ui --;</a:t>
            </a:r>
          </a:p>
          <a:p>
            <a:pPr marL="0" indent="0" eaLnBrk="1" hangingPunct="1"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printf("ui = %u\n", ui);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b="1">
              <a:solidFill>
                <a:srgbClr val="333399"/>
              </a:solidFill>
              <a:latin typeface="Courier New" pitchFamily="49" charset="0"/>
            </a:endParaRPr>
          </a:p>
          <a:p>
            <a:pPr marL="0" indent="0" eaLnBrk="1" hangingPunct="1">
              <a:buFontTx/>
              <a:buNone/>
            </a:pPr>
            <a:endParaRPr lang="en-US" sz="2400">
              <a:solidFill>
                <a:srgbClr val="333399"/>
              </a:solidFill>
            </a:endParaRPr>
          </a:p>
        </p:txBody>
      </p:sp>
      <p:sp>
        <p:nvSpPr>
          <p:cNvPr id="803845" name="AutoShape 5"/>
          <p:cNvSpPr>
            <a:spLocks noChangeArrowheads="1"/>
          </p:cNvSpPr>
          <p:nvPr/>
        </p:nvSpPr>
        <p:spPr bwMode="auto">
          <a:xfrm>
            <a:off x="1811868" y="5488743"/>
            <a:ext cx="6163734" cy="461665"/>
          </a:xfrm>
          <a:prstGeom prst="wedgeRectCallout">
            <a:avLst>
              <a:gd name="adj1" fmla="val -15653"/>
              <a:gd name="adj2" fmla="val -102101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err="1">
                <a:solidFill>
                  <a:srgbClr val="333399"/>
                </a:solidFill>
                <a:latin typeface="Courier New" pitchFamily="49" charset="0"/>
              </a:rPr>
              <a:t>ui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= 4,294,967,295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38384" y="2853086"/>
            <a:ext cx="1900909" cy="461665"/>
          </a:xfrm>
          <a:prstGeom prst="wedgeRectCallout">
            <a:avLst>
              <a:gd name="adj1" fmla="val -90441"/>
              <a:gd name="adj2" fmla="val 29505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 err="1">
                <a:solidFill>
                  <a:srgbClr val="333399"/>
                </a:solidFill>
                <a:latin typeface="Courier New" pitchFamily="49" charset="0"/>
              </a:rPr>
              <a:t>ui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7590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Two’s Complement Representation</a:t>
            </a:r>
            <a:endParaRPr lang="en-US" sz="3200" b="0"/>
          </a:p>
        </p:txBody>
      </p:sp>
      <p:pic>
        <p:nvPicPr>
          <p:cNvPr id="5529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638" y="1335088"/>
            <a:ext cx="5067300" cy="4749800"/>
          </a:xfrm>
        </p:spPr>
      </p:pic>
      <p:sp>
        <p:nvSpPr>
          <p:cNvPr id="55299" name="TextBox 3"/>
          <p:cNvSpPr txBox="1">
            <a:spLocks noChangeArrowheads="1"/>
          </p:cNvSpPr>
          <p:nvPr/>
        </p:nvSpPr>
        <p:spPr bwMode="auto">
          <a:xfrm>
            <a:off x="6143625" y="2449513"/>
            <a:ext cx="24606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Incrementing a 4-bit two’s complement signed integer at its maximum value (7) results in the minimum value for that type (–8).</a:t>
            </a:r>
          </a:p>
        </p:txBody>
      </p:sp>
    </p:spTree>
    <p:extLst>
      <p:ext uri="{BB962C8B-B14F-4D97-AF65-F5344CB8AC3E}">
        <p14:creationId xmlns:p14="http://schemas.microsoft.com/office/powerpoint/2010/main" val="1623486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4" imgW="6096000" imgH="4064000" progId="Equation.3">
                  <p:embed/>
                </p:oleObj>
              </mc:Choice>
              <mc:Fallback>
                <p:oleObj name="Equation" r:id="rId4" imgW="6096000" imgH="40640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Equation" r:id="rId4" imgW="3606800" imgH="622300" progId="Equation.3">
                  <p:embed/>
                </p:oleObj>
              </mc:Choice>
              <mc:Fallback>
                <p:oleObj name="Equation" r:id="rId4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8745" indent="-118745">
              <a:defRPr/>
            </a:pPr>
            <a:r>
              <a:rPr lang="en-US" dirty="0"/>
              <a:t>XDR Code – multiplication overflow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5 - u &lt;&lt; 3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/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/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/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(%eax,%eax,2),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4384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mul12(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/>
              <a:t>Summary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Just Because Number Nonnegative</a:t>
            </a:r>
          </a:p>
          <a:p>
            <a:pPr lvl="1" eaLnBrk="1" hangingPunct="1">
              <a:defRPr/>
            </a:pPr>
            <a:r>
              <a:rPr lang="en-US" dirty="0"/>
              <a:t>Easy to make mistakes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should bytes within a multi-byte word be ordered in memory?</a:t>
            </a:r>
          </a:p>
          <a:p>
            <a:pPr eaLnBrk="1" hangingPunct="1"/>
            <a:r>
              <a:rPr lang="en-US"/>
              <a:t>Conventions</a:t>
            </a:r>
          </a:p>
          <a:p>
            <a:pPr marL="552450" lvl="1" eaLnBrk="1" hangingPunct="1"/>
            <a:r>
              <a:rPr lang="en-US"/>
              <a:t>Big Endian: Sun, PPC Mac, Internet</a:t>
            </a:r>
          </a:p>
          <a:p>
            <a:pPr marL="838200" lvl="2" eaLnBrk="1" hangingPunct="1"/>
            <a:r>
              <a:rPr lang="en-US"/>
              <a:t>Least significant byte has highest address</a:t>
            </a:r>
          </a:p>
          <a:p>
            <a:pPr marL="552450" lvl="1" eaLnBrk="1" hangingPunct="1"/>
            <a:r>
              <a:rPr lang="en-US"/>
              <a:t>Little Endian: x86</a:t>
            </a:r>
          </a:p>
          <a:p>
            <a:pPr marL="838200" lvl="2" eaLnBrk="1" hangingPunct="1"/>
            <a:r>
              <a:rPr lang="en-US"/>
              <a:t>Least significant byte has lowest address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Big Endian</a:t>
            </a:r>
          </a:p>
          <a:p>
            <a:pPr marL="552450" lvl="1" eaLnBrk="1" hangingPunct="1"/>
            <a:r>
              <a:rPr lang="en-US"/>
              <a:t>Least significant byte has highest address</a:t>
            </a:r>
          </a:p>
          <a:p>
            <a:pPr eaLnBrk="1" hangingPunct="1"/>
            <a:r>
              <a:rPr lang="en-US"/>
              <a:t>Little Endian</a:t>
            </a:r>
          </a:p>
          <a:p>
            <a:pPr marL="552450" lvl="1" eaLnBrk="1" hangingPunct="1"/>
            <a:r>
              <a:rPr lang="en-US"/>
              <a:t>Least significant byte has lowest address</a:t>
            </a:r>
          </a:p>
          <a:p>
            <a:pPr eaLnBrk="1" hangingPunct="1"/>
            <a:r>
              <a:rPr lang="en-US"/>
              <a:t>Example</a:t>
            </a:r>
          </a:p>
          <a:p>
            <a:pPr marL="552450" lvl="1" eaLnBrk="1" hangingPunct="1"/>
            <a:r>
              <a:rPr lang="en-US"/>
              <a:t>Variable x has 4-byte representation 0x01234567</a:t>
            </a:r>
          </a:p>
          <a:p>
            <a:pPr marL="552450" lvl="1" eaLnBrk="1" hangingPunct="1"/>
            <a:r>
              <a:rPr lang="en-US"/>
              <a:t>Address given by &amp;x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52600" y="46482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752600" y="54864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533400" y="45720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533400" y="54102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124200" y="49276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124200" y="57658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3123</TotalTime>
  <Words>3521</Words>
  <Application>Microsoft Office PowerPoint</Application>
  <PresentationFormat>On-screen Show (4:3)</PresentationFormat>
  <Paragraphs>1312</Paragraphs>
  <Slides>66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template2007</vt:lpstr>
      <vt:lpstr>Title and Content</vt:lpstr>
      <vt:lpstr>Title Only</vt:lpstr>
      <vt:lpstr>Bits, Bytes, and Integers  2nd Lecture  Books:  Computer Systems (Chapter 2) Secure Coding in C and C++ (Chapter 5) </vt:lpstr>
      <vt:lpstr>Today: Bits, Bytes, and Integers</vt:lpstr>
      <vt:lpstr>Encoding Byte Values</vt:lpstr>
      <vt:lpstr>Byte-Oriented Memory Organization</vt:lpstr>
      <vt:lpstr>Machine Words</vt:lpstr>
      <vt:lpstr>Word-Oriented Memory Organization</vt:lpstr>
      <vt:lpstr>Data Representations</vt:lpstr>
      <vt:lpstr>Byte Ordering</vt:lpstr>
      <vt:lpstr>Byte Ordering Example</vt:lpstr>
      <vt:lpstr>PowerPoint Presentation</vt:lpstr>
      <vt:lpstr>PowerPoint Presentation</vt:lpstr>
      <vt:lpstr>Reading Byte-Reversed Listings</vt:lpstr>
      <vt:lpstr>Examining Data Representations</vt:lpstr>
      <vt:lpstr>show_bytes Execution Example</vt:lpstr>
      <vt:lpstr>Representing Integers</vt:lpstr>
      <vt:lpstr>Representing Pointers</vt:lpstr>
      <vt:lpstr>Representing Strings</vt:lpstr>
      <vt:lpstr>Today: Bits, Bytes, and Integers</vt:lpstr>
      <vt:lpstr>Boolean Algebra</vt:lpstr>
      <vt:lpstr>General Boolean Algebras</vt:lpstr>
      <vt:lpstr>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Code Security Example</vt:lpstr>
      <vt:lpstr>Typical Usage</vt:lpstr>
      <vt:lpstr>Malicious Usage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Negation: Complement &amp; Increment</vt:lpstr>
      <vt:lpstr>Complement &amp; Increment Examples</vt:lpstr>
      <vt:lpstr>Unsigned Addition</vt:lpstr>
      <vt:lpstr>Unsigned Integer Representation</vt:lpstr>
      <vt:lpstr>Wraparound Examples (x86-32)</vt:lpstr>
      <vt:lpstr>Mathematical Properties</vt:lpstr>
      <vt:lpstr>Two’s Complement Addition</vt:lpstr>
      <vt:lpstr>Two’s Complement Representation</vt:lpstr>
      <vt:lpstr>Characterizing TAdd</vt:lpstr>
      <vt:lpstr>Mathematical Properties of TAdd</vt:lpstr>
      <vt:lpstr>Code Security Example #2</vt:lpstr>
      <vt:lpstr>XDR Code – multiplication overflow</vt:lpstr>
      <vt:lpstr>XDR Vulnerability</vt:lpstr>
      <vt:lpstr>Signed Multiplication in C</vt:lpstr>
      <vt:lpstr>Power-of-2 Multiply with Shift</vt:lpstr>
      <vt:lpstr>Compiled Multiplication Code</vt:lpstr>
      <vt:lpstr>Today: Integers</vt:lpstr>
      <vt:lpstr>Properties of Unsigned Arithmetic</vt:lpstr>
      <vt:lpstr>Properties of Two’s Comp. Arithmetic</vt:lpstr>
      <vt:lpstr>Why Should I Use Unsigned?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Dharma</cp:lastModifiedBy>
  <cp:revision>101</cp:revision>
  <cp:lastPrinted>2010-01-19T15:27:43Z</cp:lastPrinted>
  <dcterms:created xsi:type="dcterms:W3CDTF">2011-01-05T19:59:31Z</dcterms:created>
  <dcterms:modified xsi:type="dcterms:W3CDTF">2018-01-31T23:40:04Z</dcterms:modified>
</cp:coreProperties>
</file>