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42" r:id="rId2"/>
    <p:sldId id="668" r:id="rId3"/>
    <p:sldId id="661" r:id="rId4"/>
    <p:sldId id="662" r:id="rId5"/>
    <p:sldId id="663" r:id="rId6"/>
    <p:sldId id="664" r:id="rId7"/>
    <p:sldId id="665" r:id="rId8"/>
    <p:sldId id="666" r:id="rId9"/>
    <p:sldId id="667" r:id="rId10"/>
    <p:sldId id="689" r:id="rId11"/>
    <p:sldId id="693" r:id="rId12"/>
    <p:sldId id="694" r:id="rId13"/>
    <p:sldId id="691" r:id="rId14"/>
    <p:sldId id="683" r:id="rId15"/>
    <p:sldId id="684" r:id="rId16"/>
    <p:sldId id="685" r:id="rId17"/>
    <p:sldId id="686" r:id="rId18"/>
    <p:sldId id="687" r:id="rId19"/>
    <p:sldId id="688" r:id="rId20"/>
    <p:sldId id="669" r:id="rId21"/>
    <p:sldId id="587" r:id="rId22"/>
    <p:sldId id="588" r:id="rId23"/>
    <p:sldId id="589" r:id="rId24"/>
    <p:sldId id="590" r:id="rId25"/>
    <p:sldId id="637" r:id="rId26"/>
    <p:sldId id="591" r:id="rId27"/>
    <p:sldId id="592" r:id="rId28"/>
    <p:sldId id="593" r:id="rId29"/>
    <p:sldId id="594" r:id="rId30"/>
    <p:sldId id="595" r:id="rId31"/>
    <p:sldId id="639" r:id="rId32"/>
    <p:sldId id="649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60" r:id="rId47"/>
    <p:sldId id="650" r:id="rId48"/>
    <p:sldId id="651" r:id="rId49"/>
    <p:sldId id="681" r:id="rId50"/>
    <p:sldId id="682" r:id="rId51"/>
    <p:sldId id="652" r:id="rId52"/>
    <p:sldId id="656" r:id="rId53"/>
    <p:sldId id="657" r:id="rId54"/>
    <p:sldId id="658" r:id="rId55"/>
    <p:sldId id="690" r:id="rId56"/>
    <p:sldId id="659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11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9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01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3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6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8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2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7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7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7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1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5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ENPM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691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400" b="0" dirty="0"/>
              <a:t>Books: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P</a:t>
            </a:r>
            <a:r>
              <a:rPr lang="en-US" sz="2000" b="0" dirty="0" smtClean="0"/>
              <a:t>rogramming from the ground up (Chapter 1-3)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Computer Systems (Chapter </a:t>
            </a:r>
            <a:r>
              <a:rPr lang="en-US" sz="2000" b="0" dirty="0" smtClean="0"/>
              <a:t>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Process map view</a:t>
            </a:r>
          </a:p>
          <a:p>
            <a:pPr lvl="1"/>
            <a:r>
              <a:rPr lang="en-US" dirty="0" smtClean="0"/>
              <a:t>How to turn on/off randomization of the address space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Using GDB for</a:t>
            </a:r>
          </a:p>
          <a:p>
            <a:pPr lvl="1"/>
            <a:r>
              <a:rPr lang="en-US" dirty="0"/>
              <a:t>Examining the registers</a:t>
            </a:r>
          </a:p>
          <a:p>
            <a:pPr lvl="1"/>
            <a:r>
              <a:rPr lang="en-US" dirty="0"/>
              <a:t>Overview of stack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program: </a:t>
            </a:r>
            <a:r>
              <a:rPr lang="en-US" dirty="0" err="1" smtClean="0"/>
              <a:t>address_layout.c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371600"/>
            <a:ext cx="471114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7200" y="1676400"/>
            <a:ext cx="486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gcc</a:t>
            </a:r>
            <a:r>
              <a:rPr lang="en-US" sz="2000" dirty="0"/>
              <a:t> -o </a:t>
            </a:r>
            <a:r>
              <a:rPr lang="en-US" sz="2000" dirty="0" err="1"/>
              <a:t>address_layout</a:t>
            </a:r>
            <a:r>
              <a:rPr lang="en-US" sz="2000" dirty="0"/>
              <a:t> </a:t>
            </a:r>
            <a:r>
              <a:rPr lang="en-US" sz="2000" dirty="0" err="1"/>
              <a:t>address_layout.c</a:t>
            </a:r>
            <a:r>
              <a:rPr lang="en-US" sz="2000" dirty="0"/>
              <a:t> -m32</a:t>
            </a:r>
          </a:p>
        </p:txBody>
      </p:sp>
    </p:spTree>
    <p:extLst>
      <p:ext uri="{BB962C8B-B14F-4D97-AF65-F5344CB8AC3E}">
        <p14:creationId xmlns:p14="http://schemas.microsoft.com/office/powerpoint/2010/main" val="37903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1847" y="524470"/>
            <a:ext cx="11849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tack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1847" y="986135"/>
            <a:ext cx="1184953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Unused Memory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847" y="1671935"/>
            <a:ext cx="1184953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1847" y="2129135"/>
            <a:ext cx="1184953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err="1" smtClean="0">
                <a:solidFill>
                  <a:schemeClr val="bg1"/>
                </a:solidFill>
              </a:rPr>
              <a:t>bss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1847" y="2586335"/>
            <a:ext cx="118495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.data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1847" y="3043535"/>
            <a:ext cx="1184953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.txt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5447" y="3124200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address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9247" y="457200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address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876800"/>
            <a:ext cx="7131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Local variables are on the High Address region</a:t>
            </a:r>
            <a:endParaRPr lang="en-US" sz="18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Heap variables are below the local variables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Uninitialized </a:t>
            </a:r>
            <a:r>
              <a:rPr lang="en-US" sz="1800" dirty="0">
                <a:latin typeface="Calibri" pitchFamily="34" charset="0"/>
              </a:rPr>
              <a:t>variables have higher addresses than initialized </a:t>
            </a:r>
            <a:r>
              <a:rPr lang="en-US" sz="1800" dirty="0" smtClean="0">
                <a:latin typeface="Calibri" pitchFamily="34" charset="0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Global variables are on the Low Address  region</a:t>
            </a:r>
            <a:endParaRPr lang="en-US" sz="18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itchFamily="34" charset="0"/>
              </a:rPr>
              <a:t>Static variables are “close” to initialized global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Code is in the  Low address </a:t>
            </a:r>
            <a:r>
              <a:rPr lang="en-US" sz="1800" dirty="0" smtClean="0">
                <a:latin typeface="Calibri" pitchFamily="34" charset="0"/>
              </a:rPr>
              <a:t>region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867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7458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8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Program: </a:t>
            </a:r>
            <a:r>
              <a:rPr lang="en-US" dirty="0" err="1"/>
              <a:t>getch_stack_demo.c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340987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334000"/>
            <a:ext cx="389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gcc</a:t>
            </a:r>
            <a:r>
              <a:rPr lang="en-US" sz="1800" dirty="0">
                <a:latin typeface="Calibri" pitchFamily="34" charset="0"/>
              </a:rPr>
              <a:t> -o </a:t>
            </a:r>
            <a:r>
              <a:rPr lang="en-US" sz="1800" dirty="0" err="1">
                <a:latin typeface="Calibri" pitchFamily="34" charset="0"/>
              </a:rPr>
              <a:t>getch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getch_stack_demo.c</a:t>
            </a:r>
            <a:r>
              <a:rPr lang="en-US" sz="1800" dirty="0">
                <a:latin typeface="Calibri" pitchFamily="34" charset="0"/>
              </a:rPr>
              <a:t>  -m32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/[</a:t>
            </a:r>
            <a:r>
              <a:rPr lang="en-US" dirty="0" err="1"/>
              <a:t>pid</a:t>
            </a:r>
            <a:r>
              <a:rPr lang="en-US" dirty="0"/>
              <a:t>]/maps</a:t>
            </a:r>
          </a:p>
          <a:p>
            <a:pPr lvl="1"/>
            <a:r>
              <a:rPr lang="en-US" dirty="0"/>
              <a:t>A file containing the currently mapped memory regions and their access </a:t>
            </a:r>
            <a:r>
              <a:rPr lang="en-US" dirty="0" smtClean="0"/>
              <a:t>permissions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419350"/>
            <a:ext cx="87915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</a:t>
            </a:r>
            <a:r>
              <a:rPr lang="en-US" dirty="0"/>
              <a:t> </a:t>
            </a:r>
            <a:r>
              <a:rPr lang="en-US" dirty="0" smtClean="0"/>
              <a:t>of the sample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762" y="5867400"/>
            <a:ext cx="475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code is in the lowest memory address</a:t>
            </a:r>
          </a:p>
          <a:p>
            <a:r>
              <a:rPr lang="en-US" sz="1800" dirty="0" smtClean="0">
                <a:latin typeface="Calibri" pitchFamily="34" charset="0"/>
              </a:rPr>
              <a:t>Stack is in the highest memory address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300163"/>
            <a:ext cx="91249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Rerun the same program again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253" y="5955268"/>
            <a:ext cx="667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the stack address (the first column) has changed between runs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676400"/>
            <a:ext cx="88487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On/off randomized address space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9" y="2438400"/>
            <a:ext cx="7315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676400"/>
            <a:ext cx="707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To switch the address space randomization: run the following commands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the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8" y="1295400"/>
            <a:ext cx="8858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3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Rerun the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5715000"/>
            <a:ext cx="462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Now the address space has not changed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43038"/>
            <a:ext cx="88582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organization basics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5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organization basics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1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36950"/>
            <a:ext cx="4357687" cy="3092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Register </a:t>
            </a:r>
            <a:r>
              <a:rPr lang="en-US" sz="1800" dirty="0" smtClean="0"/>
              <a:t>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676400" y="1752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4478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3622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usr/local/bin/gcc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3225006"/>
            <a:ext cx="4799012" cy="1651794"/>
            <a:chOff x="228600" y="3074963"/>
            <a:chExt cx="4799012" cy="1651794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56037" y="3074963"/>
              <a:ext cx="1171575" cy="1236663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28600" y="3896494"/>
              <a:ext cx="36274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Calibri" pitchFamily="34" charset="0"/>
                </a:rPr>
                <a:t>Some compilers use </a:t>
              </a:r>
              <a:r>
                <a:rPr lang="en-US" dirty="0" smtClean="0">
                  <a:latin typeface="Calibri" pitchFamily="34" charset="0"/>
                </a:rPr>
                <a:t>instruction </a:t>
              </a:r>
              <a:r>
                <a:rPr lang="en-US" dirty="0">
                  <a:latin typeface="Calibri" pitchFamily="34" charset="0"/>
                </a:rPr>
                <a:t>“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dirty="0">
                  <a:latin typeface="Calibri" pitchFamily="34" charset="0"/>
                </a:rPr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Organization Basics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75260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314574" y="4267200"/>
            <a:ext cx="1800225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 Devices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800600" y="2171700"/>
            <a:ext cx="1371600" cy="20955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799708" y="2705100"/>
            <a:ext cx="1981200" cy="1562100"/>
            <a:chOff x="2819400" y="2667000"/>
            <a:chExt cx="1981200" cy="15621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19400" y="2667000"/>
              <a:ext cx="0" cy="1562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12897" y="2667000"/>
              <a:ext cx="0" cy="7239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12897" y="3714750"/>
              <a:ext cx="0" cy="5143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12897" y="3390900"/>
              <a:ext cx="17877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12897" y="3733800"/>
              <a:ext cx="17877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191569" y="3390900"/>
            <a:ext cx="124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12(%ebp),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movl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esp,%ebp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 err="1">
                    <a:latin typeface="Calibri" pitchFamily="34" charset="0"/>
                  </a:rPr>
                  <a:t>Rtn</a:t>
                </a:r>
                <a:r>
                  <a:rPr lang="en-US" sz="1800" dirty="0">
                    <a:latin typeface="Calibri" pitchFamily="34" charset="0"/>
                  </a:rPr>
                  <a:t> </a:t>
                </a:r>
                <a:r>
                  <a:rPr lang="en-US" sz="1800" dirty="0" err="1">
                    <a:latin typeface="Calibri" pitchFamily="34" charset="0"/>
                  </a:rPr>
                  <a:t>adr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ourier New" pitchFamily="49" charset="0"/>
                  </a:rPr>
                  <a:t>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ebx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18288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 Unit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57600" y="1676400"/>
            <a:ext cx="2286000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Execution Unit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010400" y="1676400"/>
            <a:ext cx="1371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10400" y="2492339"/>
            <a:ext cx="1371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</a:t>
            </a:r>
            <a:endParaRPr lang="en-US" sz="2400" dirty="0"/>
          </a:p>
        </p:txBody>
      </p:sp>
      <p:sp>
        <p:nvSpPr>
          <p:cNvPr id="7" name="Left-Right Arrow 6"/>
          <p:cNvSpPr/>
          <p:nvPr/>
        </p:nvSpPr>
        <p:spPr>
          <a:xfrm>
            <a:off x="2590800" y="2133600"/>
            <a:ext cx="1066800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5943600" y="1790700"/>
            <a:ext cx="1066800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5943600" y="2514600"/>
            <a:ext cx="1066800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219200"/>
            <a:ext cx="8458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5814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Unit: </a:t>
            </a:r>
            <a:r>
              <a:rPr lang="en-US" sz="2000" b="0" dirty="0" smtClean="0"/>
              <a:t>Retrieve / Decode instructions, Retrieve/ Store data in memory.</a:t>
            </a:r>
          </a:p>
          <a:p>
            <a:endParaRPr lang="en-US" dirty="0"/>
          </a:p>
          <a:p>
            <a:r>
              <a:rPr lang="en-US" b="1" dirty="0" smtClean="0"/>
              <a:t>Execution Unit</a:t>
            </a:r>
            <a:r>
              <a:rPr lang="en-US" sz="2000" b="1" dirty="0" smtClean="0"/>
              <a:t>: </a:t>
            </a:r>
            <a:r>
              <a:rPr lang="en-US" sz="2000" b="0" dirty="0" smtClean="0"/>
              <a:t>Actual execution of instructions happen here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Register: </a:t>
            </a:r>
            <a:r>
              <a:rPr lang="en-US" sz="2000" b="0" dirty="0"/>
              <a:t>T</a:t>
            </a:r>
            <a:r>
              <a:rPr lang="en-US" sz="2000" b="0" dirty="0" smtClean="0"/>
              <a:t>emporary memory units; data can be accessed and stored faster.</a:t>
            </a:r>
          </a:p>
          <a:p>
            <a:endParaRPr lang="en-US" dirty="0"/>
          </a:p>
          <a:p>
            <a:r>
              <a:rPr lang="en-US" b="1" dirty="0" smtClean="0"/>
              <a:t>Flag: </a:t>
            </a:r>
            <a:r>
              <a:rPr lang="en-US" sz="2200" b="0" dirty="0" smtClean="0"/>
              <a:t>Used to indicate various “event” when execution is in progress</a:t>
            </a:r>
            <a:r>
              <a:rPr lang="en-US" b="0" dirty="0" smtClean="0"/>
              <a:t>.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</a:t>
            </a:r>
            <a:r>
              <a:rPr lang="en-US" dirty="0" smtClean="0"/>
              <a:t>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System organization basics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/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</a:p>
          <a:p>
            <a:pPr marL="0" lvl="1" indent="0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8	10/12	16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dirty="0"/>
              <a:t>Extend existing registers.  Add 8 new ones.</a:t>
            </a:r>
          </a:p>
          <a:p>
            <a:pPr lvl="1"/>
            <a:r>
              <a:rPr lang="en-US" dirty="0"/>
              <a:t>Make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general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of x32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8197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286000"/>
            <a:ext cx="647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81000" y="2438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EAX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438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EBX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981200" y="2438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ECX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2819400" y="2438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EDX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3657600" y="2438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ESI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5181600" y="2438400"/>
            <a:ext cx="6477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ESP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6019800" y="244953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EBP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4419600" y="2438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EDI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10000"/>
            <a:ext cx="495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3962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CS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1219200" y="3962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DS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057400" y="3962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SS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2895600" y="3962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ES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962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FS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4495800" y="39624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GS</a:t>
            </a:r>
            <a:endParaRPr lang="en-US" sz="22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5257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838200" y="54102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EIP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032" y="1828800"/>
            <a:ext cx="26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3364468"/>
            <a:ext cx="2274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Segment Registers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9008" y="4888468"/>
            <a:ext cx="3352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Instruction Pointer Registers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14620" y="4897567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Control Registers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3733800" y="5334000"/>
            <a:ext cx="4191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" name="Rectangle 25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CR0</a:t>
            </a:r>
            <a:endParaRPr lang="en-US" sz="2200" dirty="0"/>
          </a:p>
        </p:txBody>
      </p:sp>
      <p:sp>
        <p:nvSpPr>
          <p:cNvPr id="27" name="Rectangle 26"/>
          <p:cNvSpPr/>
          <p:nvPr/>
        </p:nvSpPr>
        <p:spPr>
          <a:xfrm>
            <a:off x="4648200" y="5486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CR1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5486400" y="5486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CR2</a:t>
            </a:r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6324600" y="54864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CR3</a:t>
            </a:r>
            <a:endParaRPr lang="en-US" sz="2200" dirty="0"/>
          </a:p>
        </p:txBody>
      </p:sp>
      <p:sp>
        <p:nvSpPr>
          <p:cNvPr id="30" name="Rectangle 29"/>
          <p:cNvSpPr/>
          <p:nvPr/>
        </p:nvSpPr>
        <p:spPr>
          <a:xfrm>
            <a:off x="7086600" y="5486400"/>
            <a:ext cx="762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CR4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3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of x64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0"/>
            <a:ext cx="5230368" cy="595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581400" y="2930893"/>
            <a:ext cx="457200" cy="1869707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357762" y="3429000"/>
            <a:ext cx="1852038" cy="612648"/>
          </a:xfrm>
          <a:prstGeom prst="wedgeRectCallout">
            <a:avLst>
              <a:gd name="adj1" fmla="val 124095"/>
              <a:gd name="adj2" fmla="val 42076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8 additional registers</a:t>
            </a:r>
          </a:p>
        </p:txBody>
      </p:sp>
    </p:spTree>
    <p:extLst>
      <p:ext uri="{BB962C8B-B14F-4D97-AF65-F5344CB8AC3E}">
        <p14:creationId xmlns:p14="http://schemas.microsoft.com/office/powerpoint/2010/main" val="1971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Instructions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Long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/>
              <a:t> (4 Bytes) ↔ Quad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/>
              <a:t> (8 Bytes)</a:t>
            </a:r>
          </a:p>
          <a:p>
            <a:endParaRPr lang="en-US"/>
          </a:p>
          <a:p>
            <a:r>
              <a:rPr lang="en-US"/>
              <a:t>New instructions: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/>
          </a:p>
          <a:p>
            <a:pPr marL="552450" lvl="1"/>
            <a:r>
              <a:rPr lang="en-US"/>
              <a:t>etc.</a:t>
            </a:r>
          </a:p>
          <a:p>
            <a:pPr marL="552450" lvl="1"/>
            <a:endParaRPr lang="en-US"/>
          </a:p>
          <a:p>
            <a:r>
              <a:rPr lang="en-US"/>
              <a:t>32-bit instructions that generate 32-bit results</a:t>
            </a:r>
          </a:p>
          <a:p>
            <a:pPr marL="552450" lvl="1"/>
            <a:r>
              <a:rPr lang="en-US"/>
              <a:t>Set higher order bits of destination register to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/>
          </a:p>
          <a:p>
            <a:pPr marL="552450" lvl="1"/>
            <a:r>
              <a:rPr lang="en-US"/>
              <a:t>Example: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swap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long </a:t>
            </a:r>
            <a:r>
              <a:rPr lang="en-US" dirty="0" err="1" smtClean="0"/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</a:t>
            </a:r>
            <a:r>
              <a:rPr lang="en-US" sz="1800" dirty="0" err="1" smtClean="0">
                <a:latin typeface="Courier New" pitchFamily="49" charset="0"/>
              </a:rPr>
              <a:t>(long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32-bit code on 64-bit pc?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209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g</a:t>
            </a:r>
            <a:r>
              <a:rPr lang="en-US" sz="1800" dirty="0" err="1" smtClean="0">
                <a:latin typeface="Calibri" pitchFamily="34" charset="0"/>
              </a:rPr>
              <a:t>cc</a:t>
            </a:r>
            <a:r>
              <a:rPr lang="en-US" sz="1800" dirty="0" smtClean="0">
                <a:latin typeface="Calibri" pitchFamily="34" charset="0"/>
              </a:rPr>
              <a:t> –m32 </a:t>
            </a:r>
            <a:r>
              <a:rPr lang="en-US" sz="1800" dirty="0" err="1" smtClean="0">
                <a:latin typeface="Calibri" pitchFamily="34" charset="0"/>
              </a:rPr>
              <a:t>program.c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564" y="3352800"/>
            <a:ext cx="724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Calibri" pitchFamily="34" charset="0"/>
              </a:rPr>
              <a:t>Note: data types can have different sizes on 32 bit vs 64 bit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Calibri" pitchFamily="34" charset="0"/>
              </a:rPr>
              <a:t>Programs that work well </a:t>
            </a:r>
            <a:r>
              <a:rPr lang="en-US" sz="1800" dirty="0" smtClean="0">
                <a:latin typeface="Calibri" pitchFamily="34" charset="0"/>
              </a:rPr>
              <a:t>on </a:t>
            </a:r>
            <a:r>
              <a:rPr lang="en-US" sz="1800" dirty="0" smtClean="0">
                <a:latin typeface="Calibri" pitchFamily="34" charset="0"/>
              </a:rPr>
              <a:t>a 32 bit machine may not work </a:t>
            </a:r>
            <a:r>
              <a:rPr lang="en-US" sz="1800" dirty="0" smtClean="0">
                <a:latin typeface="Calibri" pitchFamily="34" charset="0"/>
              </a:rPr>
              <a:t>on </a:t>
            </a:r>
            <a:r>
              <a:rPr lang="en-US" sz="1800" dirty="0" smtClean="0">
                <a:latin typeface="Calibri" pitchFamily="34" charset="0"/>
              </a:rPr>
              <a:t>a 64 bit </a:t>
            </a:r>
          </a:p>
        </p:txBody>
      </p:sp>
    </p:spTree>
    <p:extLst>
      <p:ext uri="{BB962C8B-B14F-4D97-AF65-F5344CB8AC3E}">
        <p14:creationId xmlns:p14="http://schemas.microsoft.com/office/powerpoint/2010/main" val="40482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762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676400"/>
            <a:ext cx="683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 register, used for storing operands and result 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762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266890"/>
            <a:ext cx="503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 register, used for storing pointers to data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2895600"/>
            <a:ext cx="762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581400"/>
            <a:ext cx="762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42672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4267200"/>
            <a:ext cx="609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029200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5715000"/>
            <a:ext cx="762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876490"/>
            <a:ext cx="452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Counter register, used for loop operations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917" y="3562290"/>
            <a:ext cx="3686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register, used for I/O pointer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4248090"/>
            <a:ext cx="490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pointer registers for memory operations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5013" y="5105400"/>
            <a:ext cx="2408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pointer register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56958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 </a:t>
            </a:r>
            <a:r>
              <a:rPr lang="en-US" sz="2000" dirty="0" smtClean="0"/>
              <a:t>base frame</a:t>
            </a:r>
            <a:r>
              <a:rPr lang="en-US" sz="2000" dirty="0" smtClean="0"/>
              <a:t> pointer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6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 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6858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EAX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3114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124200"/>
            <a:ext cx="3124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3124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AX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516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191000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477000" y="4191000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8496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4583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1819870"/>
            <a:ext cx="11849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tack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281535"/>
            <a:ext cx="1184953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Unused Memory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2967335"/>
            <a:ext cx="1184953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8800" y="3424535"/>
            <a:ext cx="1184953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err="1" smtClean="0">
                <a:solidFill>
                  <a:schemeClr val="bg1"/>
                </a:solidFill>
              </a:rPr>
              <a:t>bss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3881735"/>
            <a:ext cx="118495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.data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4338935"/>
            <a:ext cx="1184953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.txt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1840468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storing function </a:t>
            </a:r>
            <a:r>
              <a:rPr lang="en-US" dirty="0" err="1" smtClean="0"/>
              <a:t>args</a:t>
            </a:r>
            <a:r>
              <a:rPr lang="en-US" dirty="0" smtClean="0"/>
              <a:t> and local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4355068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93333" y="389786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Initialized 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93333" y="3440668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Uninitialized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3333" y="3048000"/>
            <a:ext cx="387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dynamic memory (e.g. </a:t>
            </a:r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4419600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address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1752600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 </a:t>
            </a:r>
            <a:r>
              <a:rPr lang="en-US" dirty="0" smtClean="0"/>
              <a:t>- Last In First Out (LIFO)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512332"/>
            <a:ext cx="0" cy="2590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95600" y="1512332"/>
            <a:ext cx="0" cy="2590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0" y="1512332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045732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13716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493532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1779032"/>
            <a:ext cx="0" cy="17145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2286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7653" y="2502932"/>
            <a:ext cx="92874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4419600"/>
            <a:ext cx="83980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ESP </a:t>
            </a:r>
            <a:r>
              <a:rPr lang="en-US" sz="2000" dirty="0" smtClean="0"/>
              <a:t>–  Should point to the top of the stack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Push</a:t>
            </a:r>
            <a:r>
              <a:rPr lang="en-US" sz="2000" dirty="0" smtClean="0"/>
              <a:t> – inserts an element on the top (i.e. bottom of memory); ESP will move down</a:t>
            </a:r>
          </a:p>
          <a:p>
            <a:endParaRPr lang="en-US" sz="2000" dirty="0" smtClean="0"/>
          </a:p>
          <a:p>
            <a:r>
              <a:rPr lang="en-US" sz="2000" b="1" dirty="0" smtClean="0"/>
              <a:t>Pop</a:t>
            </a:r>
            <a:r>
              <a:rPr lang="en-US" sz="2000" dirty="0" smtClean="0"/>
              <a:t> – removes the top (i.e. ESP will move up) element from the stack</a:t>
            </a:r>
          </a:p>
          <a:p>
            <a:endParaRPr lang="en-US" sz="2000" dirty="0"/>
          </a:p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Stack grows downward from the high memory to the low memory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12524</TotalTime>
  <Words>2724</Words>
  <Application>Microsoft Office PowerPoint</Application>
  <PresentationFormat>On-screen Show (4:3)</PresentationFormat>
  <Paragraphs>1019</Paragraphs>
  <Slides>56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4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Monaco</vt:lpstr>
      <vt:lpstr>Times New Roman</vt:lpstr>
      <vt:lpstr>Wingdings</vt:lpstr>
      <vt:lpstr>Wingdings 2</vt:lpstr>
      <vt:lpstr>Zapf Dingbats</vt:lpstr>
      <vt:lpstr>ヒラギノ角ゴ ProN W6</vt:lpstr>
      <vt:lpstr>template2007</vt:lpstr>
      <vt:lpstr>Machine-Level Programming I: Basics  Books: Programming from the ground up (Chapter 1-3) Computer Systems (Chapter 3)</vt:lpstr>
      <vt:lpstr>Today: Machine Programming I: Basics</vt:lpstr>
      <vt:lpstr>System Organization Basics</vt:lpstr>
      <vt:lpstr>CPU</vt:lpstr>
      <vt:lpstr>Registers</vt:lpstr>
      <vt:lpstr>General Purpose Registers</vt:lpstr>
      <vt:lpstr>General Purpose Registers …</vt:lpstr>
      <vt:lpstr>Program Memory</vt:lpstr>
      <vt:lpstr>Stack  - Last In First Out (LIFO)</vt:lpstr>
      <vt:lpstr>Demo Time</vt:lpstr>
      <vt:lpstr>Sample program: address_layout.c</vt:lpstr>
      <vt:lpstr>Address View</vt:lpstr>
      <vt:lpstr>Sample Program: getch_stack_demo.c</vt:lpstr>
      <vt:lpstr>Process Map</vt:lpstr>
      <vt:lpstr>Process map of the sample program</vt:lpstr>
      <vt:lpstr>Rerun the same program again</vt:lpstr>
      <vt:lpstr>On/off randomized address space</vt:lpstr>
      <vt:lpstr>Run the program</vt:lpstr>
      <vt:lpstr>Rerun the program</vt:lpstr>
      <vt:lpstr>Today: Machine Programming I: Basics</vt:lpstr>
      <vt:lpstr>Assembly Programmer’s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Today: Machine Programming I: Basics</vt:lpstr>
      <vt:lpstr>Data Representations: IA32 + x86-64</vt:lpstr>
      <vt:lpstr>x86-64 Integer Registers</vt:lpstr>
      <vt:lpstr>Registers of x32</vt:lpstr>
      <vt:lpstr>Registers of x64</vt:lpstr>
      <vt:lpstr>Instructions</vt:lpstr>
      <vt:lpstr>32-bit code for swap</vt:lpstr>
      <vt:lpstr>64-bit code for swap</vt:lpstr>
      <vt:lpstr>64-bit code for long int swap</vt:lpstr>
      <vt:lpstr>Generate 32-bit code on 64-bit pc?</vt:lpstr>
      <vt:lpstr>Machine Programming I: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Dharmalingam Ganesan</cp:lastModifiedBy>
  <cp:revision>633</cp:revision>
  <cp:lastPrinted>1999-09-20T15:19:18Z</cp:lastPrinted>
  <dcterms:created xsi:type="dcterms:W3CDTF">2011-01-05T20:53:35Z</dcterms:created>
  <dcterms:modified xsi:type="dcterms:W3CDTF">2016-09-13T21:33:41Z</dcterms:modified>
</cp:coreProperties>
</file>